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1" r:id="rId5"/>
    <p:sldId id="262" r:id="rId6"/>
    <p:sldId id="263" r:id="rId7"/>
    <p:sldId id="264" r:id="rId8"/>
    <p:sldId id="273" r:id="rId9"/>
    <p:sldId id="281" r:id="rId10"/>
    <p:sldId id="272" r:id="rId11"/>
    <p:sldId id="280" r:id="rId12"/>
    <p:sldId id="266" r:id="rId13"/>
    <p:sldId id="267" r:id="rId14"/>
    <p:sldId id="268" r:id="rId15"/>
    <p:sldId id="269" r:id="rId16"/>
    <p:sldId id="270" r:id="rId17"/>
    <p:sldId id="271" r:id="rId18"/>
    <p:sldId id="277" r:id="rId19"/>
    <p:sldId id="274" r:id="rId20"/>
    <p:sldId id="275" r:id="rId21"/>
    <p:sldId id="279" r:id="rId22"/>
    <p:sldId id="278" r:id="rId23"/>
    <p:sldId id="276"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715" autoAdjust="0"/>
  </p:normalViewPr>
  <p:slideViewPr>
    <p:cSldViewPr snapToGrid="0">
      <p:cViewPr varScale="1">
        <p:scale>
          <a:sx n="64" d="100"/>
          <a:sy n="64" d="100"/>
        </p:scale>
        <p:origin x="9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96645-AD99-41FA-9098-649B432C2442}" type="datetimeFigureOut">
              <a:rPr lang="en-GB" smtClean="0"/>
              <a:t>28/09/2021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B8B86-C8C8-4DC4-8628-E59F91A489CF}" type="slidenum">
              <a:rPr lang="en-GB" smtClean="0"/>
              <a:t>‹#›</a:t>
            </a:fld>
            <a:endParaRPr lang="en-GB"/>
          </a:p>
        </p:txBody>
      </p:sp>
    </p:spTree>
    <p:extLst>
      <p:ext uri="{BB962C8B-B14F-4D97-AF65-F5344CB8AC3E}">
        <p14:creationId xmlns:p14="http://schemas.microsoft.com/office/powerpoint/2010/main" val="20057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141571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153CAB7-4CC0-4A55-B518-9B187561AED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0858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Bức</a:t>
            </a:r>
            <a:r>
              <a:rPr lang="en-US" baseline="0"/>
              <a:t> tranh gợi cho em nghĩ tới điều gì?</a:t>
            </a:r>
          </a:p>
          <a:p>
            <a:pPr marL="171450" indent="-171450">
              <a:buFontTx/>
              <a:buChar char="-"/>
            </a:pPr>
            <a:r>
              <a:rPr lang="en-US" baseline="0"/>
              <a:t>Bắt nhịp cho HS hát 1 đoạn bài Trái đất này là của chúng mình -&gt; giới thiệu vào bài</a:t>
            </a:r>
            <a:endParaRPr lang="en-GB"/>
          </a:p>
        </p:txBody>
      </p:sp>
      <p:sp>
        <p:nvSpPr>
          <p:cNvPr id="4" name="Slide Number Placeholder 3"/>
          <p:cNvSpPr>
            <a:spLocks noGrp="1"/>
          </p:cNvSpPr>
          <p:nvPr>
            <p:ph type="sldNum" sz="quarter" idx="10"/>
          </p:nvPr>
        </p:nvSpPr>
        <p:spPr/>
        <p:txBody>
          <a:bodyPr/>
          <a:lstStyle/>
          <a:p>
            <a:pPr lvl="0" algn="r"/>
            <a:fld id="{9A0DB2DC-4C9A-4742-B13C-FB6460FD3503}" type="slidenum">
              <a:rPr lang="en-US" altLang="zh-CN" sz="1200" smtClean="0"/>
              <a:t>3</a:t>
            </a:fld>
            <a:endParaRPr lang="zh-CN" sz="1200" dirty="0"/>
          </a:p>
        </p:txBody>
      </p:sp>
    </p:spTree>
    <p:extLst>
      <p:ext uri="{BB962C8B-B14F-4D97-AF65-F5344CB8AC3E}">
        <p14:creationId xmlns:p14="http://schemas.microsoft.com/office/powerpoint/2010/main" val="152318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7</a:t>
            </a:fld>
            <a:endParaRPr lang="en-US"/>
          </a:p>
        </p:txBody>
      </p:sp>
    </p:spTree>
    <p:extLst>
      <p:ext uri="{BB962C8B-B14F-4D97-AF65-F5344CB8AC3E}">
        <p14:creationId xmlns:p14="http://schemas.microsoft.com/office/powerpoint/2010/main" val="321872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Khổ</a:t>
            </a:r>
            <a:r>
              <a:rPr lang="en-US" baseline="0"/>
              <a:t> thơ 1 thể hiện điều gì?</a:t>
            </a:r>
            <a:endParaRPr lang="en-GB"/>
          </a:p>
        </p:txBody>
      </p:sp>
      <p:sp>
        <p:nvSpPr>
          <p:cNvPr id="4" name="Slide Number Placeholder 3"/>
          <p:cNvSpPr>
            <a:spLocks noGrp="1"/>
          </p:cNvSpPr>
          <p:nvPr>
            <p:ph type="sldNum" sz="quarter" idx="10"/>
          </p:nvPr>
        </p:nvSpPr>
        <p:spPr/>
        <p:txBody>
          <a:bodyPr/>
          <a:lstStyle/>
          <a:p>
            <a:fld id="{724B8B86-C8C8-4DC4-8628-E59F91A489CF}" type="slidenum">
              <a:rPr lang="en-GB" smtClean="0"/>
              <a:t>12</a:t>
            </a:fld>
            <a:endParaRPr lang="en-GB"/>
          </a:p>
        </p:txBody>
      </p:sp>
    </p:spTree>
    <p:extLst>
      <p:ext uri="{BB962C8B-B14F-4D97-AF65-F5344CB8AC3E}">
        <p14:creationId xmlns:p14="http://schemas.microsoft.com/office/powerpoint/2010/main" val="62931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Nội</a:t>
            </a:r>
            <a:r>
              <a:rPr lang="en-US" baseline="0"/>
              <a:t> dung chính của khổ thơ này là gì?</a:t>
            </a:r>
            <a:endParaRPr lang="en-GB"/>
          </a:p>
        </p:txBody>
      </p:sp>
      <p:sp>
        <p:nvSpPr>
          <p:cNvPr id="4" name="Slide Number Placeholder 3"/>
          <p:cNvSpPr>
            <a:spLocks noGrp="1"/>
          </p:cNvSpPr>
          <p:nvPr>
            <p:ph type="sldNum" sz="quarter" idx="10"/>
          </p:nvPr>
        </p:nvSpPr>
        <p:spPr/>
        <p:txBody>
          <a:bodyPr/>
          <a:lstStyle/>
          <a:p>
            <a:fld id="{724B8B86-C8C8-4DC4-8628-E59F91A489CF}" type="slidenum">
              <a:rPr lang="en-GB" smtClean="0"/>
              <a:t>13</a:t>
            </a:fld>
            <a:endParaRPr lang="en-GB"/>
          </a:p>
        </p:txBody>
      </p:sp>
    </p:spTree>
    <p:extLst>
      <p:ext uri="{BB962C8B-B14F-4D97-AF65-F5344CB8AC3E}">
        <p14:creationId xmlns:p14="http://schemas.microsoft.com/office/powerpoint/2010/main" val="272202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24B8B86-C8C8-4DC4-8628-E59F91A489CF}" type="slidenum">
              <a:rPr lang="en-GB" smtClean="0"/>
              <a:t>16</a:t>
            </a:fld>
            <a:endParaRPr lang="en-GB"/>
          </a:p>
        </p:txBody>
      </p:sp>
    </p:spTree>
    <p:extLst>
      <p:ext uri="{BB962C8B-B14F-4D97-AF65-F5344CB8AC3E}">
        <p14:creationId xmlns:p14="http://schemas.microsoft.com/office/powerpoint/2010/main" val="191023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p:sp>
      <p:sp>
        <p:nvSpPr>
          <p:cNvPr id="20483" name="文本占位符 2048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277453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89993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88D12-CF27-4206-8827-9AC966652B8C}"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404355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88D12-CF27-4206-8827-9AC966652B8C}"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276478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4294291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295966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15165957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39385773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1558879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88D12-CF27-4206-8827-9AC966652B8C}"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323637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F88D12-CF27-4206-8827-9AC966652B8C}"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294604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F88D12-CF27-4206-8827-9AC966652B8C}" type="datetimeFigureOut">
              <a:rPr lang="en-GB" smtClean="0"/>
              <a:t>28/09/2021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199199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F88D12-CF27-4206-8827-9AC966652B8C}" type="datetimeFigureOut">
              <a:rPr lang="en-GB" smtClean="0"/>
              <a:t>28/09/2021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80515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88D12-CF27-4206-8827-9AC966652B8C}" type="datetimeFigureOut">
              <a:rPr lang="en-GB" smtClean="0"/>
              <a:t>28/09/2021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99447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88D12-CF27-4206-8827-9AC966652B8C}" type="datetimeFigureOut">
              <a:rPr lang="en-GB" smtClean="0"/>
              <a:t>28/09/2021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B3E55-97A5-42D2-9783-88D985A5EE7D}" type="slidenum">
              <a:rPr lang="en-GB" smtClean="0"/>
              <a:t>‹#›</a:t>
            </a:fld>
            <a:endParaRPr lang="en-GB"/>
          </a:p>
        </p:txBody>
      </p:sp>
    </p:spTree>
    <p:extLst>
      <p:ext uri="{BB962C8B-B14F-4D97-AF65-F5344CB8AC3E}">
        <p14:creationId xmlns:p14="http://schemas.microsoft.com/office/powerpoint/2010/main" val="2538116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4"/>
          <a:stretch>
            <a:fillRect/>
          </a:stretch>
        </p:blipFill>
        <p:spPr>
          <a:xfrm>
            <a:off x="33638" y="4595"/>
            <a:ext cx="12123574" cy="6847660"/>
          </a:xfrm>
          <a:prstGeom prst="rect">
            <a:avLst/>
          </a:prstGeom>
          <a:noFill/>
          <a:ln w="9525">
            <a:noFill/>
          </a:ln>
        </p:spPr>
      </p:pic>
      <p:pic>
        <p:nvPicPr>
          <p:cNvPr id="2084" name="图片 2083" descr="3"/>
          <p:cNvPicPr>
            <a:picLocks noChangeAspect="1"/>
          </p:cNvPicPr>
          <p:nvPr/>
        </p:nvPicPr>
        <p:blipFill>
          <a:blip r:embed="rId5"/>
          <a:stretch>
            <a:fillRect/>
          </a:stretch>
        </p:blipFill>
        <p:spPr>
          <a:xfrm>
            <a:off x="154888" y="1789849"/>
            <a:ext cx="11569787" cy="11526128"/>
          </a:xfrm>
          <a:prstGeom prst="rect">
            <a:avLst/>
          </a:prstGeom>
          <a:noFill/>
          <a:ln w="9525">
            <a:noFill/>
          </a:ln>
        </p:spPr>
      </p:pic>
      <p:pic>
        <p:nvPicPr>
          <p:cNvPr id="2078" name="图片 2077" descr="2"/>
          <p:cNvPicPr>
            <a:picLocks noChangeAspect="1"/>
          </p:cNvPicPr>
          <p:nvPr/>
        </p:nvPicPr>
        <p:blipFill>
          <a:blip r:embed="rId6"/>
          <a:stretch>
            <a:fillRect/>
          </a:stretch>
        </p:blipFill>
        <p:spPr>
          <a:xfrm>
            <a:off x="624191" y="353872"/>
            <a:ext cx="2233532" cy="746809"/>
          </a:xfrm>
          <a:prstGeom prst="rect">
            <a:avLst/>
          </a:prstGeom>
          <a:noFill/>
          <a:ln w="9525">
            <a:noFill/>
          </a:ln>
        </p:spPr>
      </p:pic>
      <p:pic>
        <p:nvPicPr>
          <p:cNvPr id="2088" name="图片 2087" descr="1-16"/>
          <p:cNvPicPr>
            <a:picLocks noChangeAspect="1"/>
          </p:cNvPicPr>
          <p:nvPr/>
        </p:nvPicPr>
        <p:blipFill>
          <a:blip r:embed="rId7"/>
          <a:stretch>
            <a:fillRect/>
          </a:stretch>
        </p:blipFill>
        <p:spPr>
          <a:xfrm>
            <a:off x="9379085" y="302171"/>
            <a:ext cx="2502383" cy="1165021"/>
          </a:xfrm>
          <a:prstGeom prst="rect">
            <a:avLst/>
          </a:prstGeom>
          <a:noFill/>
          <a:ln w="9525">
            <a:noFill/>
          </a:ln>
        </p:spPr>
      </p:pic>
      <p:sp>
        <p:nvSpPr>
          <p:cNvPr id="2" name="Rectangle 1"/>
          <p:cNvSpPr/>
          <p:nvPr/>
        </p:nvSpPr>
        <p:spPr>
          <a:xfrm>
            <a:off x="3127494" y="302400"/>
            <a:ext cx="5935404" cy="1603655"/>
          </a:xfrm>
          <a:prstGeom prst="rect">
            <a:avLst/>
          </a:prstGeom>
          <a:noFill/>
        </p:spPr>
        <p:txBody>
          <a:bodyPr wrap="square" lIns="66179" tIns="33089" rIns="66179" bIns="33089">
            <a:spAutoFit/>
            <a:scene3d>
              <a:camera prst="orthographicFront"/>
              <a:lightRig rig="soft" dir="t">
                <a:rot lat="0" lon="0" rev="15600000"/>
              </a:lightRig>
            </a:scene3d>
            <a:sp3d extrusionH="57150" prstMaterial="softEdge">
              <a:bevelT w="25400" h="38100"/>
            </a:sp3d>
          </a:bodyPr>
          <a:lstStyle/>
          <a:p>
            <a:pPr algn="ctr"/>
            <a:r>
              <a:rPr lang="en-US" sz="4776" b="1" dirty="0">
                <a:solidFill>
                  <a:schemeClr val="accent6">
                    <a:lumMod val="75000"/>
                  </a:schemeClr>
                </a:solidFill>
              </a:rPr>
              <a:t>Tập đọc</a:t>
            </a:r>
          </a:p>
          <a:p>
            <a:pPr algn="ctr"/>
            <a:r>
              <a:rPr lang="en-US" sz="5211" b="1" dirty="0">
                <a:solidFill>
                  <a:schemeClr val="accent6">
                    <a:lumMod val="75000"/>
                  </a:schemeClr>
                </a:solidFill>
              </a:rPr>
              <a:t>Bài ca về trái đất</a:t>
            </a:r>
          </a:p>
        </p:txBody>
      </p:sp>
    </p:spTree>
    <p:custDataLst>
      <p:tags r:id="rId1"/>
    </p:custDataLst>
    <p:extLst>
      <p:ext uri="{BB962C8B-B14F-4D97-AF65-F5344CB8AC3E}">
        <p14:creationId xmlns:p14="http://schemas.microsoft.com/office/powerpoint/2010/main" val="231674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078"/>
                                        </p:tgtEl>
                                        <p:attrNameLst>
                                          <p:attrName>style.visibility</p:attrName>
                                        </p:attrNameLst>
                                      </p:cBhvr>
                                      <p:to>
                                        <p:strVal val="visible"/>
                                      </p:to>
                                    </p:set>
                                    <p:anim calcmode="lin" valueType="num">
                                      <p:cBhvr additive="base">
                                        <p:cTn id="9" dur="500" fill="hold"/>
                                        <p:tgtEl>
                                          <p:spTgt spid="2078"/>
                                        </p:tgtEl>
                                        <p:attrNameLst>
                                          <p:attrName>ppt_x</p:attrName>
                                        </p:attrNameLst>
                                      </p:cBhvr>
                                      <p:tavLst>
                                        <p:tav tm="0">
                                          <p:val>
                                            <p:strVal val="1+#ppt_w/2"/>
                                          </p:val>
                                        </p:tav>
                                        <p:tav tm="100000">
                                          <p:val>
                                            <p:strVal val="#ppt_x"/>
                                          </p:val>
                                        </p:tav>
                                      </p:tavLst>
                                    </p:anim>
                                    <p:anim calcmode="lin" valueType="num">
                                      <p:cBhvr additive="base">
                                        <p:cTn id="10" dur="500" fill="hold"/>
                                        <p:tgtEl>
                                          <p:spTgt spid="2078"/>
                                        </p:tgtEl>
                                        <p:attrNameLst>
                                          <p:attrName>ppt_y</p:attrName>
                                        </p:attrNameLst>
                                      </p:cBhvr>
                                      <p:tavLst>
                                        <p:tav tm="0">
                                          <p:val>
                                            <p:strVal val="#ppt_y"/>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2088"/>
                                        </p:tgtEl>
                                        <p:attrNameLst>
                                          <p:attrName>style.visibility</p:attrName>
                                        </p:attrNameLst>
                                      </p:cBhvr>
                                      <p:to>
                                        <p:strVal val="visible"/>
                                      </p:to>
                                    </p:set>
                                    <p:animEffect transition="in" filter="fade">
                                      <p:cBhvr>
                                        <p:cTn id="13" dur="1000"/>
                                        <p:tgtEl>
                                          <p:spTgt spid="2088"/>
                                        </p:tgtEl>
                                      </p:cBhvr>
                                    </p:animEffect>
                                    <p:anim calcmode="lin" valueType="num">
                                      <p:cBhvr>
                                        <p:cTn id="14" dur="1000" fill="hold"/>
                                        <p:tgtEl>
                                          <p:spTgt spid="2088"/>
                                        </p:tgtEl>
                                        <p:attrNameLst>
                                          <p:attrName>ppt_x</p:attrName>
                                        </p:attrNameLst>
                                      </p:cBhvr>
                                      <p:tavLst>
                                        <p:tav tm="0">
                                          <p:val>
                                            <p:strVal val="#ppt_x"/>
                                          </p:val>
                                        </p:tav>
                                        <p:tav tm="100000">
                                          <p:val>
                                            <p:strVal val="#ppt_x"/>
                                          </p:val>
                                        </p:tav>
                                      </p:tavLst>
                                    </p:anim>
                                    <p:anim calcmode="lin" valueType="num">
                                      <p:cBhvr>
                                        <p:cTn id="15"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48" y="354214"/>
            <a:ext cx="5550250" cy="3700166"/>
          </a:xfrm>
          <a:prstGeom prst="rect">
            <a:avLst/>
          </a:prstGeom>
        </p:spPr>
      </p:pic>
      <p:sp>
        <p:nvSpPr>
          <p:cNvPr id="5" name="TextBox 4"/>
          <p:cNvSpPr txBox="1"/>
          <p:nvPr/>
        </p:nvSpPr>
        <p:spPr>
          <a:xfrm>
            <a:off x="1344825" y="4054380"/>
            <a:ext cx="3587295" cy="461665"/>
          </a:xfrm>
          <a:prstGeom prst="rect">
            <a:avLst/>
          </a:prstGeom>
          <a:noFill/>
        </p:spPr>
        <p:txBody>
          <a:bodyPr wrap="square" rtlCol="0">
            <a:spAutoFit/>
          </a:bodyPr>
          <a:lstStyle/>
          <a:p>
            <a:r>
              <a:rPr lang="en-US" sz="2400" b="1" dirty="0" err="1">
                <a:solidFill>
                  <a:srgbClr val="0070C0"/>
                </a:solidFill>
              </a:rPr>
              <a:t>Bom</a:t>
            </a:r>
            <a:r>
              <a:rPr lang="en-US" sz="2400" b="1" dirty="0">
                <a:solidFill>
                  <a:srgbClr val="0070C0"/>
                </a:solidFill>
              </a:rPr>
              <a:t> </a:t>
            </a:r>
            <a:r>
              <a:rPr lang="en-US" sz="2400" b="1" dirty="0" err="1">
                <a:solidFill>
                  <a:srgbClr val="0070C0"/>
                </a:solidFill>
              </a:rPr>
              <a:t>nguyên</a:t>
            </a:r>
            <a:r>
              <a:rPr lang="en-US" sz="2400" b="1" dirty="0">
                <a:solidFill>
                  <a:srgbClr val="0070C0"/>
                </a:solidFill>
              </a:rPr>
              <a:t> </a:t>
            </a:r>
            <a:r>
              <a:rPr lang="en-US" sz="2400" b="1" dirty="0" err="1">
                <a:solidFill>
                  <a:srgbClr val="0070C0"/>
                </a:solidFill>
              </a:rPr>
              <a:t>tử</a:t>
            </a:r>
            <a:r>
              <a:rPr lang="en-US" sz="2400" b="1" dirty="0">
                <a:solidFill>
                  <a:srgbClr val="0070C0"/>
                </a:solidFill>
              </a:rPr>
              <a:t> (</a:t>
            </a:r>
            <a:r>
              <a:rPr lang="en-US" sz="2400" b="1" dirty="0" err="1">
                <a:solidFill>
                  <a:srgbClr val="0070C0"/>
                </a:solidFill>
              </a:rPr>
              <a:t>bom</a:t>
            </a:r>
            <a:r>
              <a:rPr lang="en-US" sz="2400" b="1" dirty="0">
                <a:solidFill>
                  <a:srgbClr val="0070C0"/>
                </a:solidFill>
              </a:rPr>
              <a:t> A)</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8690" y="2855735"/>
            <a:ext cx="5524192" cy="3819584"/>
          </a:xfrm>
          <a:prstGeom prst="rect">
            <a:avLst/>
          </a:prstGeom>
        </p:spPr>
      </p:pic>
      <p:sp>
        <p:nvSpPr>
          <p:cNvPr id="7" name="TextBox 6"/>
          <p:cNvSpPr txBox="1"/>
          <p:nvPr/>
        </p:nvSpPr>
        <p:spPr>
          <a:xfrm>
            <a:off x="7358743" y="2348653"/>
            <a:ext cx="3946811" cy="461665"/>
          </a:xfrm>
          <a:prstGeom prst="rect">
            <a:avLst/>
          </a:prstGeom>
          <a:noFill/>
        </p:spPr>
        <p:txBody>
          <a:bodyPr wrap="square" rtlCol="0">
            <a:spAutoFit/>
          </a:bodyPr>
          <a:lstStyle/>
          <a:p>
            <a:r>
              <a:rPr lang="en-US" sz="2400" b="1" dirty="0" err="1">
                <a:solidFill>
                  <a:srgbClr val="0070C0"/>
                </a:solidFill>
              </a:rPr>
              <a:t>Bom</a:t>
            </a:r>
            <a:r>
              <a:rPr lang="en-US" sz="2400" b="1" dirty="0">
                <a:solidFill>
                  <a:srgbClr val="0070C0"/>
                </a:solidFill>
              </a:rPr>
              <a:t> </a:t>
            </a:r>
            <a:r>
              <a:rPr lang="en-US" sz="2400" b="1" dirty="0" err="1">
                <a:solidFill>
                  <a:srgbClr val="0070C0"/>
                </a:solidFill>
              </a:rPr>
              <a:t>nhiệt</a:t>
            </a:r>
            <a:r>
              <a:rPr lang="en-US" sz="2400" b="1" dirty="0">
                <a:solidFill>
                  <a:srgbClr val="0070C0"/>
                </a:solidFill>
              </a:rPr>
              <a:t> </a:t>
            </a:r>
            <a:r>
              <a:rPr lang="en-US" sz="2400" b="1" dirty="0" err="1">
                <a:solidFill>
                  <a:srgbClr val="0070C0"/>
                </a:solidFill>
              </a:rPr>
              <a:t>hạch</a:t>
            </a:r>
            <a:r>
              <a:rPr lang="en-US" sz="2400" b="1" dirty="0">
                <a:solidFill>
                  <a:srgbClr val="0070C0"/>
                </a:solidFill>
              </a:rPr>
              <a:t> (</a:t>
            </a:r>
            <a:r>
              <a:rPr lang="en-US" sz="2400" b="1" dirty="0" err="1">
                <a:solidFill>
                  <a:srgbClr val="0070C0"/>
                </a:solidFill>
              </a:rPr>
              <a:t>bom</a:t>
            </a:r>
            <a:r>
              <a:rPr lang="en-US" sz="2400" b="1" dirty="0">
                <a:solidFill>
                  <a:srgbClr val="0070C0"/>
                </a:solidFill>
              </a:rPr>
              <a:t> H)</a:t>
            </a:r>
          </a:p>
        </p:txBody>
      </p:sp>
    </p:spTree>
    <p:custDataLst>
      <p:tags r:id="rId1"/>
    </p:custDataLst>
    <p:extLst>
      <p:ext uri="{BB962C8B-B14F-4D97-AF65-F5344CB8AC3E}">
        <p14:creationId xmlns:p14="http://schemas.microsoft.com/office/powerpoint/2010/main" val="395453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198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4"/>
          <a:stretch>
            <a:fillRect/>
          </a:stretch>
        </p:blipFill>
        <p:spPr>
          <a:xfrm flipH="1">
            <a:off x="291690" y="1113089"/>
            <a:ext cx="3481277" cy="5115064"/>
          </a:xfrm>
          <a:prstGeom prst="rect">
            <a:avLst/>
          </a:prstGeom>
          <a:noFill/>
          <a:ln w="9525">
            <a:noFill/>
          </a:ln>
        </p:spPr>
      </p:pic>
      <p:sp>
        <p:nvSpPr>
          <p:cNvPr id="6" name="Text Box 5"/>
          <p:cNvSpPr txBox="1"/>
          <p:nvPr/>
        </p:nvSpPr>
        <p:spPr>
          <a:xfrm>
            <a:off x="444958" y="1895285"/>
            <a:ext cx="2946332" cy="1428853"/>
          </a:xfrm>
          <a:prstGeom prst="rect">
            <a:avLst/>
          </a:prstGeom>
          <a:noFill/>
        </p:spPr>
        <p:txBody>
          <a:bodyPr wrap="square" rtlCol="0">
            <a:spAutoFit/>
          </a:bodyPr>
          <a:lstStyle/>
          <a:p>
            <a:pPr algn="ctr"/>
            <a:r>
              <a:rPr lang="en-US" sz="2895" b="1"/>
              <a:t>1. </a:t>
            </a:r>
          </a:p>
          <a:p>
            <a:pPr algn="ctr"/>
            <a:r>
              <a:rPr lang="en-US" sz="2895" b="1"/>
              <a:t>Hình ảnh trái đất có gì đẹp?</a:t>
            </a:r>
          </a:p>
        </p:txBody>
      </p:sp>
      <p:grpSp>
        <p:nvGrpSpPr>
          <p:cNvPr id="9" name="Group 8"/>
          <p:cNvGrpSpPr/>
          <p:nvPr/>
        </p:nvGrpSpPr>
        <p:grpSpPr>
          <a:xfrm>
            <a:off x="5253485" y="758821"/>
            <a:ext cx="6109123" cy="5340255"/>
            <a:chOff x="11378" y="1771"/>
            <a:chExt cx="13293" cy="11620"/>
          </a:xfrm>
        </p:grpSpPr>
        <p:pic>
          <p:nvPicPr>
            <p:cNvPr id="7173" name="图片 7172" descr="18"/>
            <p:cNvPicPr>
              <a:picLocks noChangeAspect="1"/>
            </p:cNvPicPr>
            <p:nvPr/>
          </p:nvPicPr>
          <p:blipFill>
            <a:blip r:embed="rId5"/>
            <a:stretch>
              <a:fillRect/>
            </a:stretch>
          </p:blipFill>
          <p:spPr>
            <a:xfrm>
              <a:off x="11378" y="1771"/>
              <a:ext cx="13293" cy="11620"/>
            </a:xfrm>
            <a:prstGeom prst="rect">
              <a:avLst/>
            </a:prstGeom>
            <a:noFill/>
            <a:ln w="9525">
              <a:noFill/>
            </a:ln>
          </p:spPr>
        </p:pic>
        <p:sp>
          <p:nvSpPr>
            <p:cNvPr id="7" name="Text Box 6"/>
            <p:cNvSpPr txBox="1"/>
            <p:nvPr/>
          </p:nvSpPr>
          <p:spPr>
            <a:xfrm>
              <a:off x="13435" y="4360"/>
              <a:ext cx="9178" cy="6598"/>
            </a:xfrm>
            <a:prstGeom prst="rect">
              <a:avLst/>
            </a:prstGeom>
            <a:noFill/>
          </p:spPr>
          <p:txBody>
            <a:bodyPr wrap="square" rtlCol="0" anchor="t">
              <a:spAutoFit/>
            </a:bodyPr>
            <a:lstStyle/>
            <a:p>
              <a:pPr algn="just"/>
              <a:r>
                <a:rPr lang="en-US" sz="3184" b="1" dirty="0" err="1">
                  <a:solidFill>
                    <a:srgbClr val="FF0000"/>
                  </a:solidFill>
                </a:rPr>
                <a:t>Trái</a:t>
              </a:r>
              <a:r>
                <a:rPr lang="en-US" sz="3184" b="1" dirty="0">
                  <a:solidFill>
                    <a:srgbClr val="FF0000"/>
                  </a:solidFill>
                </a:rPr>
                <a:t> </a:t>
              </a:r>
              <a:r>
                <a:rPr lang="en-US" sz="3184" b="1" dirty="0" err="1">
                  <a:solidFill>
                    <a:srgbClr val="FF0000"/>
                  </a:solidFill>
                </a:rPr>
                <a:t>đất</a:t>
              </a:r>
              <a:r>
                <a:rPr lang="en-US" sz="3184" b="1" dirty="0">
                  <a:solidFill>
                    <a:srgbClr val="FF0000"/>
                  </a:solidFill>
                </a:rPr>
                <a:t> </a:t>
              </a:r>
              <a:r>
                <a:rPr lang="en-US" sz="3184" b="1" dirty="0" err="1">
                  <a:solidFill>
                    <a:srgbClr val="FF0000"/>
                  </a:solidFill>
                </a:rPr>
                <a:t>đẹp</a:t>
              </a:r>
              <a:r>
                <a:rPr lang="en-US" sz="3184" b="1" dirty="0">
                  <a:solidFill>
                    <a:srgbClr val="FF0000"/>
                  </a:solidFill>
                </a:rPr>
                <a:t> </a:t>
              </a:r>
              <a:r>
                <a:rPr lang="en-US" sz="3184" b="1" dirty="0" err="1">
                  <a:solidFill>
                    <a:srgbClr val="FF0000"/>
                  </a:solidFill>
                </a:rPr>
                <a:t>như</a:t>
              </a:r>
              <a:r>
                <a:rPr lang="en-US" sz="3184" b="1" dirty="0">
                  <a:solidFill>
                    <a:srgbClr val="FF0000"/>
                  </a:solidFill>
                </a:rPr>
                <a:t> </a:t>
              </a:r>
              <a:r>
                <a:rPr lang="en-US" sz="3184" b="1" dirty="0" err="1">
                  <a:solidFill>
                    <a:srgbClr val="FF0000"/>
                  </a:solidFill>
                </a:rPr>
                <a:t>một</a:t>
              </a:r>
              <a:r>
                <a:rPr lang="en-US" sz="3184" b="1" dirty="0">
                  <a:solidFill>
                    <a:srgbClr val="FF0000"/>
                  </a:solidFill>
                </a:rPr>
                <a:t> </a:t>
              </a:r>
              <a:r>
                <a:rPr lang="en-US" sz="3184" b="1" dirty="0" err="1">
                  <a:solidFill>
                    <a:srgbClr val="FF0000"/>
                  </a:solidFill>
                </a:rPr>
                <a:t>quả</a:t>
              </a:r>
              <a:r>
                <a:rPr lang="en-US" sz="3184" b="1" dirty="0">
                  <a:solidFill>
                    <a:srgbClr val="FF0000"/>
                  </a:solidFill>
                </a:rPr>
                <a:t> </a:t>
              </a:r>
              <a:r>
                <a:rPr lang="en-US" sz="3184" b="1" dirty="0" err="1">
                  <a:solidFill>
                    <a:srgbClr val="FF0000"/>
                  </a:solidFill>
                </a:rPr>
                <a:t>bóng</a:t>
              </a:r>
              <a:r>
                <a:rPr lang="en-US" sz="3184" b="1" dirty="0">
                  <a:solidFill>
                    <a:srgbClr val="FF0000"/>
                  </a:solidFill>
                </a:rPr>
                <a:t> </a:t>
              </a:r>
              <a:r>
                <a:rPr lang="en-US" sz="3184" b="1" dirty="0" err="1">
                  <a:solidFill>
                    <a:srgbClr val="FF0000"/>
                  </a:solidFill>
                </a:rPr>
                <a:t>xanh</a:t>
              </a:r>
              <a:r>
                <a:rPr lang="en-US" sz="3184" b="1" dirty="0">
                  <a:solidFill>
                    <a:srgbClr val="FF0000"/>
                  </a:solidFill>
                </a:rPr>
                <a:t> bay </a:t>
              </a:r>
              <a:r>
                <a:rPr lang="en-US" sz="3184" b="1" dirty="0" err="1">
                  <a:solidFill>
                    <a:srgbClr val="FF0000"/>
                  </a:solidFill>
                </a:rPr>
                <a:t>giữa</a:t>
              </a:r>
              <a:r>
                <a:rPr lang="en-US" sz="3184" b="1" dirty="0">
                  <a:solidFill>
                    <a:srgbClr val="FF0000"/>
                  </a:solidFill>
                </a:rPr>
                <a:t> </a:t>
              </a:r>
              <a:r>
                <a:rPr lang="en-US" sz="3184" b="1" dirty="0" err="1">
                  <a:solidFill>
                    <a:srgbClr val="FF0000"/>
                  </a:solidFill>
                </a:rPr>
                <a:t>bầu</a:t>
              </a:r>
              <a:r>
                <a:rPr lang="en-US" sz="3184" b="1" dirty="0">
                  <a:solidFill>
                    <a:srgbClr val="FF0000"/>
                  </a:solidFill>
                </a:rPr>
                <a:t> </a:t>
              </a:r>
              <a:r>
                <a:rPr lang="en-US" sz="3184" b="1" dirty="0" err="1">
                  <a:solidFill>
                    <a:srgbClr val="FF0000"/>
                  </a:solidFill>
                </a:rPr>
                <a:t>trời</a:t>
              </a:r>
              <a:r>
                <a:rPr lang="en-US" sz="3184" b="1" dirty="0">
                  <a:solidFill>
                    <a:srgbClr val="FF0000"/>
                  </a:solidFill>
                </a:rPr>
                <a:t> </a:t>
              </a:r>
              <a:r>
                <a:rPr lang="en-US" sz="3184" b="1" dirty="0" err="1">
                  <a:solidFill>
                    <a:srgbClr val="FF0000"/>
                  </a:solidFill>
                </a:rPr>
                <a:t>xanh</a:t>
              </a:r>
              <a:r>
                <a:rPr lang="en-US" sz="3184" b="1" dirty="0">
                  <a:solidFill>
                    <a:srgbClr val="FF0000"/>
                  </a:solidFill>
                </a:rPr>
                <a:t>; </a:t>
              </a:r>
              <a:r>
                <a:rPr lang="en-US" sz="3184" b="1" dirty="0" err="1">
                  <a:solidFill>
                    <a:srgbClr val="FF0000"/>
                  </a:solidFill>
                </a:rPr>
                <a:t>có</a:t>
              </a:r>
              <a:r>
                <a:rPr lang="en-US" sz="3184" b="1" dirty="0">
                  <a:solidFill>
                    <a:srgbClr val="FF0000"/>
                  </a:solidFill>
                </a:rPr>
                <a:t> </a:t>
              </a:r>
              <a:r>
                <a:rPr lang="en-US" sz="3184" b="1" dirty="0" err="1">
                  <a:solidFill>
                    <a:srgbClr val="FF0000"/>
                  </a:solidFill>
                </a:rPr>
                <a:t>tiếng</a:t>
              </a:r>
              <a:r>
                <a:rPr lang="en-US" sz="3184" b="1" dirty="0">
                  <a:solidFill>
                    <a:srgbClr val="FF0000"/>
                  </a:solidFill>
                </a:rPr>
                <a:t> </a:t>
              </a:r>
              <a:r>
                <a:rPr lang="en-US" sz="3184" b="1" dirty="0" err="1">
                  <a:solidFill>
                    <a:srgbClr val="FF0000"/>
                  </a:solidFill>
                </a:rPr>
                <a:t>chim</a:t>
              </a:r>
              <a:r>
                <a:rPr lang="en-US" sz="3184" b="1" dirty="0">
                  <a:solidFill>
                    <a:srgbClr val="FF0000"/>
                  </a:solidFill>
                </a:rPr>
                <a:t> </a:t>
              </a:r>
              <a:r>
                <a:rPr lang="en-US" sz="3184" b="1" dirty="0" err="1">
                  <a:solidFill>
                    <a:srgbClr val="FF0000"/>
                  </a:solidFill>
                </a:rPr>
                <a:t>bồ</a:t>
              </a:r>
              <a:r>
                <a:rPr lang="en-US" sz="3184" b="1" dirty="0">
                  <a:solidFill>
                    <a:srgbClr val="FF0000"/>
                  </a:solidFill>
                </a:rPr>
                <a:t> </a:t>
              </a:r>
              <a:r>
                <a:rPr lang="en-US" sz="3184" b="1" dirty="0" err="1">
                  <a:solidFill>
                    <a:srgbClr val="FF0000"/>
                  </a:solidFill>
                </a:rPr>
                <a:t>câu</a:t>
              </a:r>
              <a:r>
                <a:rPr lang="en-US" sz="3184" b="1" dirty="0">
                  <a:solidFill>
                    <a:srgbClr val="FF0000"/>
                  </a:solidFill>
                </a:rPr>
                <a:t> </a:t>
              </a:r>
              <a:r>
                <a:rPr lang="en-US" sz="3184" b="1" dirty="0" err="1">
                  <a:solidFill>
                    <a:srgbClr val="FF0000"/>
                  </a:solidFill>
                </a:rPr>
                <a:t>và</a:t>
              </a:r>
              <a:r>
                <a:rPr lang="en-US" sz="3184" b="1" dirty="0">
                  <a:solidFill>
                    <a:srgbClr val="FF0000"/>
                  </a:solidFill>
                </a:rPr>
                <a:t> </a:t>
              </a:r>
              <a:r>
                <a:rPr lang="en-US" sz="3184" b="1" dirty="0" err="1">
                  <a:solidFill>
                    <a:srgbClr val="FF0000"/>
                  </a:solidFill>
                </a:rPr>
                <a:t>những</a:t>
              </a:r>
              <a:r>
                <a:rPr lang="en-US" sz="3184" b="1" dirty="0">
                  <a:solidFill>
                    <a:srgbClr val="FF0000"/>
                  </a:solidFill>
                </a:rPr>
                <a:t> </a:t>
              </a:r>
              <a:r>
                <a:rPr lang="en-US" sz="3184" b="1" dirty="0" err="1" smtClean="0">
                  <a:solidFill>
                    <a:srgbClr val="FF0000"/>
                  </a:solidFill>
                </a:rPr>
                <a:t>cánh</a:t>
              </a:r>
              <a:r>
                <a:rPr lang="en-US" sz="3184" b="1" dirty="0" smtClean="0">
                  <a:solidFill>
                    <a:srgbClr val="FF0000"/>
                  </a:solidFill>
                </a:rPr>
                <a:t> </a:t>
              </a:r>
              <a:r>
                <a:rPr lang="en-US" sz="3184" b="1" dirty="0" err="1" smtClean="0">
                  <a:solidFill>
                    <a:srgbClr val="FF0000"/>
                  </a:solidFill>
                </a:rPr>
                <a:t>chim</a:t>
              </a:r>
              <a:r>
                <a:rPr lang="en-US" sz="3184" b="1" dirty="0" smtClean="0">
                  <a:solidFill>
                    <a:srgbClr val="FF0000"/>
                  </a:solidFill>
                </a:rPr>
                <a:t> </a:t>
              </a:r>
              <a:r>
                <a:rPr lang="en-US" sz="3184" b="1" dirty="0" err="1">
                  <a:solidFill>
                    <a:srgbClr val="FF0000"/>
                  </a:solidFill>
                </a:rPr>
                <a:t>hải</a:t>
              </a:r>
              <a:r>
                <a:rPr lang="en-US" sz="3184" b="1" dirty="0">
                  <a:solidFill>
                    <a:srgbClr val="FF0000"/>
                  </a:solidFill>
                </a:rPr>
                <a:t> </a:t>
              </a:r>
              <a:r>
                <a:rPr lang="en-US" sz="3184" b="1" dirty="0" err="1">
                  <a:solidFill>
                    <a:srgbClr val="FF0000"/>
                  </a:solidFill>
                </a:rPr>
                <a:t>âu</a:t>
              </a:r>
              <a:r>
                <a:rPr lang="en-US" sz="3184" b="1" dirty="0">
                  <a:solidFill>
                    <a:srgbClr val="FF0000"/>
                  </a:solidFill>
                </a:rPr>
                <a:t> </a:t>
              </a:r>
              <a:r>
                <a:rPr lang="en-US" sz="3184" b="1" dirty="0" err="1">
                  <a:solidFill>
                    <a:srgbClr val="FF0000"/>
                  </a:solidFill>
                </a:rPr>
                <a:t>vờn</a:t>
              </a:r>
              <a:r>
                <a:rPr lang="en-US" sz="3184" b="1" dirty="0">
                  <a:solidFill>
                    <a:srgbClr val="FF0000"/>
                  </a:solidFill>
                </a:rPr>
                <a:t> </a:t>
              </a:r>
              <a:r>
                <a:rPr lang="en-US" sz="3184" b="1" dirty="0" err="1">
                  <a:solidFill>
                    <a:srgbClr val="FF0000"/>
                  </a:solidFill>
                </a:rPr>
                <a:t>sóng</a:t>
              </a:r>
              <a:r>
                <a:rPr lang="en-US" sz="3184" b="1" dirty="0">
                  <a:solidFill>
                    <a:srgbClr val="FF0000"/>
                  </a:solidFill>
                </a:rPr>
                <a:t> </a:t>
              </a:r>
              <a:r>
                <a:rPr lang="en-US" sz="3184" b="1" dirty="0" err="1">
                  <a:solidFill>
                    <a:srgbClr val="FF0000"/>
                  </a:solidFill>
                </a:rPr>
                <a:t>biển</a:t>
              </a:r>
              <a:r>
                <a:rPr lang="en-US" sz="3184" b="1" dirty="0">
                  <a:solidFill>
                    <a:srgbClr val="FF0000"/>
                  </a:solidFill>
                </a:rPr>
                <a:t>.</a:t>
              </a:r>
            </a:p>
          </p:txBody>
        </p:sp>
      </p:grpSp>
      <p:sp>
        <p:nvSpPr>
          <p:cNvPr id="8" name="Text Box 7"/>
          <p:cNvSpPr txBox="1"/>
          <p:nvPr>
            <p:custDataLst>
              <p:tags r:id="rId1"/>
            </p:custDataLst>
          </p:nvPr>
        </p:nvSpPr>
        <p:spPr>
          <a:xfrm>
            <a:off x="3039715" y="6073373"/>
            <a:ext cx="6318230" cy="584775"/>
          </a:xfrm>
          <a:prstGeom prst="rect">
            <a:avLst/>
          </a:prstGeom>
          <a:noFill/>
        </p:spPr>
        <p:txBody>
          <a:bodyPr wrap="square" rtlCol="0">
            <a:spAutoFit/>
          </a:bodyPr>
          <a:lstStyle/>
          <a:p>
            <a:r>
              <a:rPr lang="en-US" sz="3200" b="1" i="1" dirty="0">
                <a:solidFill>
                  <a:srgbClr val="002060"/>
                </a:solidFill>
              </a:rPr>
              <a:t>Ý </a:t>
            </a:r>
            <a:r>
              <a:rPr lang="en-US" sz="3200" b="1" i="1" dirty="0" err="1">
                <a:solidFill>
                  <a:srgbClr val="002060"/>
                </a:solidFill>
              </a:rPr>
              <a:t>khổ</a:t>
            </a:r>
            <a:r>
              <a:rPr lang="en-US" sz="3200" b="1" i="1" dirty="0">
                <a:solidFill>
                  <a:srgbClr val="002060"/>
                </a:solidFill>
              </a:rPr>
              <a:t> 1: </a:t>
            </a:r>
            <a:r>
              <a:rPr lang="en-US" sz="3200" b="1" i="1" dirty="0" err="1">
                <a:solidFill>
                  <a:srgbClr val="002060"/>
                </a:solidFill>
              </a:rPr>
              <a:t>Trái</a:t>
            </a:r>
            <a:r>
              <a:rPr lang="en-US" sz="3200" b="1" i="1" dirty="0">
                <a:solidFill>
                  <a:srgbClr val="002060"/>
                </a:solidFill>
              </a:rPr>
              <a:t> </a:t>
            </a:r>
            <a:r>
              <a:rPr lang="en-US" sz="3200" b="1" i="1" dirty="0" err="1">
                <a:solidFill>
                  <a:srgbClr val="002060"/>
                </a:solidFill>
              </a:rPr>
              <a:t>đất</a:t>
            </a:r>
            <a:r>
              <a:rPr lang="en-US" sz="3200" b="1" i="1" dirty="0">
                <a:solidFill>
                  <a:srgbClr val="002060"/>
                </a:solidFill>
              </a:rPr>
              <a:t> </a:t>
            </a:r>
            <a:r>
              <a:rPr lang="en-US" sz="3200" b="1" i="1" dirty="0" err="1">
                <a:solidFill>
                  <a:srgbClr val="002060"/>
                </a:solidFill>
              </a:rPr>
              <a:t>này</a:t>
            </a:r>
            <a:r>
              <a:rPr lang="en-US" sz="3200" b="1" i="1" dirty="0">
                <a:solidFill>
                  <a:srgbClr val="002060"/>
                </a:solidFill>
              </a:rPr>
              <a:t> </a:t>
            </a:r>
            <a:r>
              <a:rPr lang="en-US" sz="3200" b="1" i="1" dirty="0" err="1">
                <a:solidFill>
                  <a:srgbClr val="002060"/>
                </a:solidFill>
              </a:rPr>
              <a:t>là</a:t>
            </a:r>
            <a:r>
              <a:rPr lang="en-US" sz="3200" b="1" i="1" dirty="0">
                <a:solidFill>
                  <a:srgbClr val="002060"/>
                </a:solidFill>
              </a:rPr>
              <a:t> </a:t>
            </a:r>
            <a:r>
              <a:rPr lang="en-US" sz="3200" b="1" i="1" dirty="0" err="1">
                <a:solidFill>
                  <a:srgbClr val="002060"/>
                </a:solidFill>
              </a:rPr>
              <a:t>của</a:t>
            </a:r>
            <a:r>
              <a:rPr lang="en-US" sz="3200" b="1" i="1" dirty="0">
                <a:solidFill>
                  <a:srgbClr val="002060"/>
                </a:solidFill>
              </a:rPr>
              <a:t> </a:t>
            </a:r>
            <a:r>
              <a:rPr lang="en-US" sz="3200" b="1" i="1" dirty="0" err="1">
                <a:solidFill>
                  <a:srgbClr val="002060"/>
                </a:solidFill>
              </a:rPr>
              <a:t>trẻ</a:t>
            </a:r>
            <a:r>
              <a:rPr lang="en-US" sz="3200" b="1" i="1" dirty="0">
                <a:solidFill>
                  <a:srgbClr val="002060"/>
                </a:solidFill>
              </a:rPr>
              <a:t> </a:t>
            </a:r>
            <a:r>
              <a:rPr lang="en-US" sz="3200" b="1" i="1" dirty="0" err="1">
                <a:solidFill>
                  <a:srgbClr val="002060"/>
                </a:solidFill>
              </a:rPr>
              <a:t>em</a:t>
            </a:r>
            <a:endParaRPr lang="en-US" sz="3200" b="1" i="1" dirty="0">
              <a:solidFill>
                <a:srgbClr val="002060"/>
              </a:solidFill>
            </a:endParaRPr>
          </a:p>
        </p:txBody>
      </p:sp>
      <p:sp>
        <p:nvSpPr>
          <p:cNvPr id="10" name="Title 1">
            <a:extLst>
              <a:ext uri="{FF2B5EF4-FFF2-40B4-BE49-F238E27FC236}">
                <a16:creationId xmlns:a16="http://schemas.microsoft.com/office/drawing/2014/main" id="{FDE65D0B-4A3F-4961-9B19-E6B65B23F304}"/>
              </a:ext>
            </a:extLst>
          </p:cNvPr>
          <p:cNvSpPr txBox="1">
            <a:spLocks/>
          </p:cNvSpPr>
          <p:nvPr/>
        </p:nvSpPr>
        <p:spPr>
          <a:xfrm>
            <a:off x="1305587" y="-13185"/>
            <a:ext cx="9382760" cy="811778"/>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TÌM HIỂU BÀI</a:t>
            </a:r>
          </a:p>
        </p:txBody>
      </p:sp>
    </p:spTree>
    <p:extLst>
      <p:ext uri="{BB962C8B-B14F-4D97-AF65-F5344CB8AC3E}">
        <p14:creationId xmlns:p14="http://schemas.microsoft.com/office/powerpoint/2010/main" val="273230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4"/>
          <a:stretch>
            <a:fillRect/>
          </a:stretch>
        </p:blipFill>
        <p:spPr>
          <a:xfrm flipH="1">
            <a:off x="499417" y="437974"/>
            <a:ext cx="3481277" cy="5115064"/>
          </a:xfrm>
          <a:prstGeom prst="rect">
            <a:avLst/>
          </a:prstGeom>
          <a:noFill/>
          <a:ln w="9525">
            <a:noFill/>
          </a:ln>
        </p:spPr>
      </p:pic>
      <p:grpSp>
        <p:nvGrpSpPr>
          <p:cNvPr id="6" name="Group 5"/>
          <p:cNvGrpSpPr/>
          <p:nvPr/>
        </p:nvGrpSpPr>
        <p:grpSpPr>
          <a:xfrm>
            <a:off x="5599545" y="125464"/>
            <a:ext cx="5642196" cy="2314877"/>
            <a:chOff x="850" y="998"/>
            <a:chExt cx="12277" cy="7944"/>
          </a:xfrm>
        </p:grpSpPr>
        <p:pic>
          <p:nvPicPr>
            <p:cNvPr id="10246" name="图片 10245" descr="22"/>
            <p:cNvPicPr>
              <a:picLocks noChangeAspect="1"/>
            </p:cNvPicPr>
            <p:nvPr/>
          </p:nvPicPr>
          <p:blipFill>
            <a:blip r:embed="rId5"/>
            <a:stretch>
              <a:fillRect/>
            </a:stretch>
          </p:blipFill>
          <p:spPr>
            <a:xfrm>
              <a:off x="850" y="998"/>
              <a:ext cx="12277" cy="7944"/>
            </a:xfrm>
            <a:prstGeom prst="rect">
              <a:avLst/>
            </a:prstGeom>
            <a:noFill/>
            <a:ln w="9525">
              <a:noFill/>
            </a:ln>
          </p:spPr>
        </p:pic>
        <p:sp>
          <p:nvSpPr>
            <p:cNvPr id="5" name="Text Box 4"/>
            <p:cNvSpPr txBox="1"/>
            <p:nvPr/>
          </p:nvSpPr>
          <p:spPr>
            <a:xfrm>
              <a:off x="1558" y="4182"/>
              <a:ext cx="11181" cy="3986"/>
            </a:xfrm>
            <a:prstGeom prst="rect">
              <a:avLst/>
            </a:prstGeom>
            <a:noFill/>
          </p:spPr>
          <p:txBody>
            <a:bodyPr wrap="square" rtlCol="0" anchor="t">
              <a:spAutoFit/>
            </a:bodyPr>
            <a:lstStyle/>
            <a:p>
              <a:r>
                <a:rPr lang="en-US" sz="2316" b="1" dirty="0" err="1"/>
                <a:t>Màu</a:t>
              </a:r>
              <a:r>
                <a:rPr lang="en-US" sz="2316" b="1" dirty="0"/>
                <a:t> </a:t>
              </a:r>
              <a:r>
                <a:rPr lang="en-US" sz="2316" b="1" dirty="0" err="1"/>
                <a:t>hoa</a:t>
              </a:r>
              <a:r>
                <a:rPr lang="en-US" sz="2316" b="1" dirty="0"/>
                <a:t> </a:t>
              </a:r>
              <a:r>
                <a:rPr lang="en-US" sz="2316" b="1" dirty="0" err="1"/>
                <a:t>nào</a:t>
              </a:r>
              <a:r>
                <a:rPr lang="en-US" sz="2316" b="1" dirty="0"/>
                <a:t> </a:t>
              </a:r>
              <a:r>
                <a:rPr lang="en-US" sz="2316" b="1" dirty="0" err="1"/>
                <a:t>cũng</a:t>
              </a:r>
              <a:r>
                <a:rPr lang="en-US" sz="2316" b="1" dirty="0"/>
                <a:t> </a:t>
              </a:r>
              <a:r>
                <a:rPr lang="en-US" sz="2316" b="1" dirty="0" err="1" smtClean="0"/>
                <a:t>quý</a:t>
              </a:r>
              <a:r>
                <a:rPr lang="en-US" sz="2316" b="1" dirty="0" smtClean="0"/>
                <a:t>, </a:t>
              </a:r>
              <a:r>
                <a:rPr lang="en-US" sz="2316" b="1" dirty="0" err="1"/>
                <a:t>cũng</a:t>
              </a:r>
              <a:r>
                <a:rPr lang="en-US" sz="2316" b="1" dirty="0"/>
                <a:t> </a:t>
              </a:r>
              <a:r>
                <a:rPr lang="en-US" sz="2316" b="1" dirty="0" err="1"/>
                <a:t>thơm</a:t>
              </a:r>
              <a:r>
                <a:rPr lang="en-US" sz="2316" b="1" dirty="0"/>
                <a:t>!</a:t>
              </a:r>
            </a:p>
            <a:p>
              <a:endParaRPr lang="en-US" sz="2316" b="1" dirty="0"/>
            </a:p>
            <a:p>
              <a:r>
                <a:rPr lang="en-US" sz="2316" b="1" dirty="0" err="1"/>
                <a:t>Màu</a:t>
              </a:r>
              <a:r>
                <a:rPr lang="en-US" sz="2316" b="1" dirty="0"/>
                <a:t> </a:t>
              </a:r>
              <a:r>
                <a:rPr lang="en-US" sz="2316" b="1" dirty="0" err="1"/>
                <a:t>hoa</a:t>
              </a:r>
              <a:r>
                <a:rPr lang="en-US" sz="2316" b="1" dirty="0"/>
                <a:t> </a:t>
              </a:r>
              <a:r>
                <a:rPr lang="en-US" sz="2316" b="1" dirty="0" err="1"/>
                <a:t>nào</a:t>
              </a:r>
              <a:r>
                <a:rPr lang="en-US" sz="2316" b="1" dirty="0"/>
                <a:t> </a:t>
              </a:r>
              <a:r>
                <a:rPr lang="en-US" sz="2316" b="1" dirty="0" err="1"/>
                <a:t>cũng</a:t>
              </a:r>
              <a:r>
                <a:rPr lang="en-US" sz="2316" b="1" dirty="0"/>
                <a:t> </a:t>
              </a:r>
              <a:r>
                <a:rPr lang="en-US" sz="2316" b="1" dirty="0" err="1" smtClean="0"/>
                <a:t>quý</a:t>
              </a:r>
              <a:r>
                <a:rPr lang="en-US" sz="2316" b="1" dirty="0" smtClean="0"/>
                <a:t>, </a:t>
              </a:r>
              <a:r>
                <a:rPr lang="en-US" sz="2316" b="1" dirty="0" err="1"/>
                <a:t>cũng</a:t>
              </a:r>
              <a:r>
                <a:rPr lang="en-US" sz="2316" b="1" dirty="0"/>
                <a:t> </a:t>
              </a:r>
              <a:r>
                <a:rPr lang="en-US" sz="2316" b="1" dirty="0" err="1"/>
                <a:t>thơm</a:t>
              </a:r>
              <a:r>
                <a:rPr lang="en-US" sz="2316" b="1" dirty="0"/>
                <a:t>!</a:t>
              </a:r>
            </a:p>
          </p:txBody>
        </p:sp>
      </p:grpSp>
      <p:sp>
        <p:nvSpPr>
          <p:cNvPr id="7" name="Text Box 6"/>
          <p:cNvSpPr txBox="1"/>
          <p:nvPr/>
        </p:nvSpPr>
        <p:spPr>
          <a:xfrm>
            <a:off x="643034" y="1176051"/>
            <a:ext cx="2986315" cy="1874359"/>
          </a:xfrm>
          <a:prstGeom prst="rect">
            <a:avLst/>
          </a:prstGeom>
          <a:noFill/>
        </p:spPr>
        <p:txBody>
          <a:bodyPr wrap="square" rtlCol="0" anchor="t">
            <a:spAutoFit/>
          </a:bodyPr>
          <a:lstStyle/>
          <a:p>
            <a:pPr algn="ctr"/>
            <a:r>
              <a:rPr lang="en-US" sz="2895" b="1"/>
              <a:t>2. </a:t>
            </a:r>
          </a:p>
          <a:p>
            <a:pPr algn="ctr"/>
            <a:r>
              <a:rPr lang="en-US" sz="2895" b="1"/>
              <a:t>Em hiểu hai câu cuối khổ thơ 2 nói gì?</a:t>
            </a:r>
          </a:p>
        </p:txBody>
      </p:sp>
      <p:grpSp>
        <p:nvGrpSpPr>
          <p:cNvPr id="14" name="Group 13"/>
          <p:cNvGrpSpPr/>
          <p:nvPr/>
        </p:nvGrpSpPr>
        <p:grpSpPr>
          <a:xfrm>
            <a:off x="4792992" y="2277651"/>
            <a:ext cx="7255302" cy="3923847"/>
            <a:chOff x="10376" y="4956"/>
            <a:chExt cx="15787" cy="8538"/>
          </a:xfrm>
        </p:grpSpPr>
        <p:pic>
          <p:nvPicPr>
            <p:cNvPr id="40967" name="图片 40966" descr="1-39"/>
            <p:cNvPicPr>
              <a:picLocks noChangeAspect="1"/>
            </p:cNvPicPr>
            <p:nvPr/>
          </p:nvPicPr>
          <p:blipFill>
            <a:blip r:embed="rId6"/>
            <a:srcRect l="35052" r="32030"/>
            <a:stretch>
              <a:fillRect/>
            </a:stretch>
          </p:blipFill>
          <p:spPr>
            <a:xfrm>
              <a:off x="10376" y="4956"/>
              <a:ext cx="15787" cy="8538"/>
            </a:xfrm>
            <a:prstGeom prst="rect">
              <a:avLst/>
            </a:prstGeom>
            <a:noFill/>
            <a:ln w="9525">
              <a:noFill/>
            </a:ln>
          </p:spPr>
        </p:pic>
        <p:sp>
          <p:nvSpPr>
            <p:cNvPr id="10" name="Text Box 9"/>
            <p:cNvSpPr txBox="1"/>
            <p:nvPr/>
          </p:nvSpPr>
          <p:spPr>
            <a:xfrm>
              <a:off x="11793" y="6467"/>
              <a:ext cx="12953" cy="4562"/>
            </a:xfrm>
            <a:prstGeom prst="rect">
              <a:avLst/>
            </a:prstGeom>
            <a:noFill/>
          </p:spPr>
          <p:txBody>
            <a:bodyPr wrap="square" rtlCol="0" anchor="t">
              <a:spAutoFit/>
            </a:bodyPr>
            <a:lstStyle/>
            <a:p>
              <a:r>
                <a:rPr lang="en-US" sz="2605" b="1" dirty="0" err="1">
                  <a:solidFill>
                    <a:srgbClr val="FF0000"/>
                  </a:solidFill>
                </a:rPr>
                <a:t>Mỗi</a:t>
              </a:r>
              <a:r>
                <a:rPr lang="en-US" sz="2605" b="1" dirty="0">
                  <a:solidFill>
                    <a:srgbClr val="FF0000"/>
                  </a:solidFill>
                </a:rPr>
                <a:t> </a:t>
              </a:r>
              <a:r>
                <a:rPr lang="en-US" sz="2605" b="1" dirty="0" err="1">
                  <a:solidFill>
                    <a:srgbClr val="FF0000"/>
                  </a:solidFill>
                </a:rPr>
                <a:t>loài</a:t>
              </a:r>
              <a:r>
                <a:rPr lang="en-US" sz="2605" b="1" dirty="0">
                  <a:solidFill>
                    <a:srgbClr val="FF0000"/>
                  </a:solidFill>
                </a:rPr>
                <a:t> </a:t>
              </a:r>
              <a:r>
                <a:rPr lang="en-US" sz="2605" b="1" dirty="0" err="1">
                  <a:solidFill>
                    <a:srgbClr val="FF0000"/>
                  </a:solidFill>
                </a:rPr>
                <a:t>hoa</a:t>
              </a:r>
              <a:r>
                <a:rPr lang="en-US" sz="2605" b="1" dirty="0">
                  <a:solidFill>
                    <a:srgbClr val="FF0000"/>
                  </a:solidFill>
                </a:rPr>
                <a:t> </a:t>
              </a:r>
              <a:r>
                <a:rPr lang="en-US" sz="2605" b="1" dirty="0" err="1">
                  <a:solidFill>
                    <a:srgbClr val="FF0000"/>
                  </a:solidFill>
                </a:rPr>
                <a:t>tuy</a:t>
              </a:r>
              <a:r>
                <a:rPr lang="en-US" sz="2605" b="1" dirty="0">
                  <a:solidFill>
                    <a:srgbClr val="FF0000"/>
                  </a:solidFill>
                </a:rPr>
                <a:t> </a:t>
              </a:r>
              <a:r>
                <a:rPr lang="en-US" sz="2605" b="1" dirty="0" err="1">
                  <a:solidFill>
                    <a:srgbClr val="FF0000"/>
                  </a:solidFill>
                </a:rPr>
                <a:t>có</a:t>
              </a:r>
              <a:r>
                <a:rPr lang="en-US" sz="2605" b="1" dirty="0">
                  <a:solidFill>
                    <a:srgbClr val="FF0000"/>
                  </a:solidFill>
                </a:rPr>
                <a:t> </a:t>
              </a:r>
              <a:r>
                <a:rPr lang="en-US" sz="2605" b="1" dirty="0" err="1">
                  <a:solidFill>
                    <a:srgbClr val="FF0000"/>
                  </a:solidFill>
                </a:rPr>
                <a:t>vẻ</a:t>
              </a:r>
              <a:r>
                <a:rPr lang="en-US" sz="2605" b="1" dirty="0">
                  <a:solidFill>
                    <a:srgbClr val="FF0000"/>
                  </a:solidFill>
                </a:rPr>
                <a:t> </a:t>
              </a:r>
              <a:r>
                <a:rPr lang="en-US" sz="2605" b="1" dirty="0" err="1">
                  <a:solidFill>
                    <a:srgbClr val="FF0000"/>
                  </a:solidFill>
                </a:rPr>
                <a:t>đẹp</a:t>
              </a:r>
              <a:r>
                <a:rPr lang="en-US" sz="2605" b="1" dirty="0">
                  <a:solidFill>
                    <a:srgbClr val="FF0000"/>
                  </a:solidFill>
                </a:rPr>
                <a:t> </a:t>
              </a:r>
              <a:r>
                <a:rPr lang="en-US" sz="2605" b="1" dirty="0" err="1">
                  <a:solidFill>
                    <a:srgbClr val="FF0000"/>
                  </a:solidFill>
                </a:rPr>
                <a:t>riêng</a:t>
              </a:r>
              <a:r>
                <a:rPr lang="en-US" sz="2605" b="1" dirty="0">
                  <a:solidFill>
                    <a:srgbClr val="FF0000"/>
                  </a:solidFill>
                </a:rPr>
                <a:t> </a:t>
              </a:r>
              <a:r>
                <a:rPr lang="en-US" sz="2605" b="1" dirty="0" err="1">
                  <a:solidFill>
                    <a:srgbClr val="FF0000"/>
                  </a:solidFill>
                </a:rPr>
                <a:t>nhưng</a:t>
              </a:r>
              <a:r>
                <a:rPr lang="en-US" sz="2605" b="1" dirty="0">
                  <a:solidFill>
                    <a:srgbClr val="FF0000"/>
                  </a:solidFill>
                </a:rPr>
                <a:t> </a:t>
              </a:r>
              <a:r>
                <a:rPr lang="en-US" sz="2605" b="1" dirty="0" err="1">
                  <a:solidFill>
                    <a:srgbClr val="FF0000"/>
                  </a:solidFill>
                </a:rPr>
                <a:t>loài</a:t>
              </a:r>
              <a:r>
                <a:rPr lang="en-US" sz="2605" b="1" dirty="0">
                  <a:solidFill>
                    <a:srgbClr val="FF0000"/>
                  </a:solidFill>
                </a:rPr>
                <a:t> </a:t>
              </a:r>
              <a:r>
                <a:rPr lang="en-US" sz="2605" b="1" dirty="0" err="1">
                  <a:solidFill>
                    <a:srgbClr val="FF0000"/>
                  </a:solidFill>
                </a:rPr>
                <a:t>hoa</a:t>
              </a:r>
              <a:r>
                <a:rPr lang="en-US" sz="2605" b="1" dirty="0">
                  <a:solidFill>
                    <a:srgbClr val="FF0000"/>
                  </a:solidFill>
                </a:rPr>
                <a:t> </a:t>
              </a:r>
              <a:r>
                <a:rPr lang="en-US" sz="2605" b="1" dirty="0" err="1">
                  <a:solidFill>
                    <a:srgbClr val="FF0000"/>
                  </a:solidFill>
                </a:rPr>
                <a:t>nào</a:t>
              </a:r>
              <a:r>
                <a:rPr lang="en-US" sz="2605" b="1" dirty="0">
                  <a:solidFill>
                    <a:srgbClr val="FF0000"/>
                  </a:solidFill>
                </a:rPr>
                <a:t> </a:t>
              </a:r>
              <a:r>
                <a:rPr lang="en-US" sz="2605" b="1" dirty="0" err="1">
                  <a:solidFill>
                    <a:srgbClr val="FF0000"/>
                  </a:solidFill>
                </a:rPr>
                <a:t>cũng</a:t>
              </a:r>
              <a:r>
                <a:rPr lang="en-US" sz="2605" b="1" dirty="0">
                  <a:solidFill>
                    <a:srgbClr val="FF0000"/>
                  </a:solidFill>
                </a:rPr>
                <a:t> </a:t>
              </a:r>
              <a:r>
                <a:rPr lang="en-US" sz="2605" b="1" dirty="0" err="1">
                  <a:solidFill>
                    <a:srgbClr val="FF0000"/>
                  </a:solidFill>
                </a:rPr>
                <a:t>quý</a:t>
              </a:r>
              <a:r>
                <a:rPr lang="en-US" sz="2605" b="1" dirty="0">
                  <a:solidFill>
                    <a:srgbClr val="FF0000"/>
                  </a:solidFill>
                </a:rPr>
                <a:t>, </a:t>
              </a:r>
              <a:r>
                <a:rPr lang="en-US" sz="2605" b="1" dirty="0" err="1">
                  <a:solidFill>
                    <a:srgbClr val="FF0000"/>
                  </a:solidFill>
                </a:rPr>
                <a:t>cũng</a:t>
              </a:r>
              <a:r>
                <a:rPr lang="en-US" sz="2605" b="1" dirty="0">
                  <a:solidFill>
                    <a:srgbClr val="FF0000"/>
                  </a:solidFill>
                </a:rPr>
                <a:t> </a:t>
              </a:r>
              <a:r>
                <a:rPr lang="en-US" sz="2605" b="1" dirty="0" err="1">
                  <a:solidFill>
                    <a:srgbClr val="FF0000"/>
                  </a:solidFill>
                </a:rPr>
                <a:t>thơm</a:t>
              </a:r>
              <a:r>
                <a:rPr lang="en-US" sz="2605" b="1" dirty="0">
                  <a:solidFill>
                    <a:srgbClr val="FF0000"/>
                  </a:solidFill>
                </a:rPr>
                <a:t> </a:t>
              </a:r>
              <a:r>
                <a:rPr lang="en-US" sz="2605" b="1" dirty="0" err="1">
                  <a:solidFill>
                    <a:srgbClr val="FF0000"/>
                  </a:solidFill>
                </a:rPr>
                <a:t>cả</a:t>
              </a:r>
              <a:r>
                <a:rPr lang="en-US" sz="2605" b="1" dirty="0">
                  <a:solidFill>
                    <a:srgbClr val="FF0000"/>
                  </a:solidFill>
                </a:rPr>
                <a:t>. Ý </a:t>
              </a:r>
              <a:r>
                <a:rPr lang="en-US" sz="2605" b="1" dirty="0" err="1" smtClean="0">
                  <a:solidFill>
                    <a:srgbClr val="FF0000"/>
                  </a:solidFill>
                </a:rPr>
                <a:t>chỉ</a:t>
              </a:r>
              <a:r>
                <a:rPr lang="en-US" sz="2605" b="1" dirty="0" smtClean="0">
                  <a:solidFill>
                    <a:srgbClr val="FF0000"/>
                  </a:solidFill>
                </a:rPr>
                <a:t> </a:t>
              </a:r>
              <a:r>
                <a:rPr lang="en-US" sz="2605" b="1" dirty="0" err="1" smtClean="0">
                  <a:solidFill>
                    <a:srgbClr val="FF0000"/>
                  </a:solidFill>
                </a:rPr>
                <a:t>mọi</a:t>
              </a:r>
              <a:r>
                <a:rPr lang="en-US" sz="2605" b="1" dirty="0" smtClean="0">
                  <a:solidFill>
                    <a:srgbClr val="FF0000"/>
                  </a:solidFill>
                </a:rPr>
                <a:t> </a:t>
              </a:r>
              <a:r>
                <a:rPr lang="en-US" sz="2605" b="1" dirty="0" err="1" smtClean="0">
                  <a:solidFill>
                    <a:srgbClr val="FF0000"/>
                  </a:solidFill>
                </a:rPr>
                <a:t>trẻ</a:t>
              </a:r>
              <a:r>
                <a:rPr lang="en-US" sz="2605" b="1" dirty="0" smtClean="0">
                  <a:solidFill>
                    <a:srgbClr val="FF0000"/>
                  </a:solidFill>
                </a:rPr>
                <a:t> </a:t>
              </a:r>
              <a:r>
                <a:rPr lang="en-US" sz="2605" b="1" dirty="0" err="1" smtClean="0">
                  <a:solidFill>
                    <a:srgbClr val="FF0000"/>
                  </a:solidFill>
                </a:rPr>
                <a:t>em</a:t>
              </a:r>
              <a:r>
                <a:rPr lang="en-US" sz="2605" b="1" dirty="0" smtClean="0">
                  <a:solidFill>
                    <a:srgbClr val="FF0000"/>
                  </a:solidFill>
                </a:rPr>
                <a:t> </a:t>
              </a:r>
              <a:r>
                <a:rPr lang="en-US" sz="2605" b="1" dirty="0" err="1">
                  <a:solidFill>
                    <a:srgbClr val="FF0000"/>
                  </a:solidFill>
                </a:rPr>
                <a:t>trên</a:t>
              </a:r>
              <a:r>
                <a:rPr lang="en-US" sz="2605" b="1" dirty="0">
                  <a:solidFill>
                    <a:srgbClr val="FF0000"/>
                  </a:solidFill>
                </a:rPr>
                <a:t> </a:t>
              </a:r>
              <a:r>
                <a:rPr lang="en-US" sz="2605" b="1" dirty="0" err="1">
                  <a:solidFill>
                    <a:srgbClr val="FF0000"/>
                  </a:solidFill>
                </a:rPr>
                <a:t>trái</a:t>
              </a:r>
              <a:r>
                <a:rPr lang="en-US" sz="2605" b="1" dirty="0">
                  <a:solidFill>
                    <a:srgbClr val="FF0000"/>
                  </a:solidFill>
                </a:rPr>
                <a:t> </a:t>
              </a:r>
              <a:r>
                <a:rPr lang="en-US" sz="2605" b="1" dirty="0" err="1">
                  <a:solidFill>
                    <a:srgbClr val="FF0000"/>
                  </a:solidFill>
                </a:rPr>
                <a:t>đất</a:t>
              </a:r>
              <a:r>
                <a:rPr lang="en-US" sz="2605" b="1" dirty="0">
                  <a:solidFill>
                    <a:srgbClr val="FF0000"/>
                  </a:solidFill>
                </a:rPr>
                <a:t> </a:t>
              </a:r>
              <a:r>
                <a:rPr lang="en-US" sz="2605" b="1" dirty="0" err="1">
                  <a:solidFill>
                    <a:srgbClr val="FF0000"/>
                  </a:solidFill>
                </a:rPr>
                <a:t>này</a:t>
              </a:r>
              <a:r>
                <a:rPr lang="en-US" sz="2605" b="1" dirty="0">
                  <a:solidFill>
                    <a:srgbClr val="FF0000"/>
                  </a:solidFill>
                </a:rPr>
                <a:t> </a:t>
              </a:r>
              <a:r>
                <a:rPr lang="en-US" sz="2605" b="1" dirty="0" err="1">
                  <a:solidFill>
                    <a:srgbClr val="FF0000"/>
                  </a:solidFill>
                </a:rPr>
                <a:t>dù</a:t>
              </a:r>
              <a:r>
                <a:rPr lang="en-US" sz="2605" b="1" dirty="0">
                  <a:solidFill>
                    <a:srgbClr val="FF0000"/>
                  </a:solidFill>
                </a:rPr>
                <a:t> </a:t>
              </a:r>
              <a:r>
                <a:rPr lang="en-US" sz="2605" b="1" dirty="0" err="1">
                  <a:solidFill>
                    <a:srgbClr val="FF0000"/>
                  </a:solidFill>
                </a:rPr>
                <a:t>khác</a:t>
              </a:r>
              <a:r>
                <a:rPr lang="en-US" sz="2605" b="1" dirty="0">
                  <a:solidFill>
                    <a:srgbClr val="FF0000"/>
                  </a:solidFill>
                </a:rPr>
                <a:t> </a:t>
              </a:r>
              <a:r>
                <a:rPr lang="en-US" sz="2605" b="1" dirty="0" err="1">
                  <a:solidFill>
                    <a:srgbClr val="FF0000"/>
                  </a:solidFill>
                </a:rPr>
                <a:t>nhau</a:t>
              </a:r>
              <a:r>
                <a:rPr lang="en-US" sz="2605" b="1" dirty="0">
                  <a:solidFill>
                    <a:srgbClr val="FF0000"/>
                  </a:solidFill>
                </a:rPr>
                <a:t> </a:t>
              </a:r>
              <a:r>
                <a:rPr lang="en-US" sz="2605" b="1" dirty="0" err="1">
                  <a:solidFill>
                    <a:srgbClr val="FF0000"/>
                  </a:solidFill>
                </a:rPr>
                <a:t>màu</a:t>
              </a:r>
              <a:r>
                <a:rPr lang="en-US" sz="2605" b="1" dirty="0">
                  <a:solidFill>
                    <a:srgbClr val="FF0000"/>
                  </a:solidFill>
                </a:rPr>
                <a:t> da, </a:t>
              </a:r>
              <a:r>
                <a:rPr lang="en-US" sz="2605" b="1" dirty="0" err="1">
                  <a:solidFill>
                    <a:srgbClr val="FF0000"/>
                  </a:solidFill>
                </a:rPr>
                <a:t>tiếng</a:t>
              </a:r>
              <a:r>
                <a:rPr lang="en-US" sz="2605" b="1" dirty="0">
                  <a:solidFill>
                    <a:srgbClr val="FF0000"/>
                  </a:solidFill>
                </a:rPr>
                <a:t> </a:t>
              </a:r>
              <a:r>
                <a:rPr lang="en-US" sz="2605" b="1" dirty="0" err="1">
                  <a:solidFill>
                    <a:srgbClr val="FF0000"/>
                  </a:solidFill>
                </a:rPr>
                <a:t>nói</a:t>
              </a:r>
              <a:r>
                <a:rPr lang="en-US" sz="2605" b="1" dirty="0">
                  <a:solidFill>
                    <a:srgbClr val="FF0000"/>
                  </a:solidFill>
                </a:rPr>
                <a:t> </a:t>
              </a:r>
              <a:r>
                <a:rPr lang="en-US" sz="2605" b="1" dirty="0" err="1">
                  <a:solidFill>
                    <a:srgbClr val="FF0000"/>
                  </a:solidFill>
                </a:rPr>
                <a:t>nhưng</a:t>
              </a:r>
              <a:r>
                <a:rPr lang="en-US" sz="2605" b="1" dirty="0">
                  <a:solidFill>
                    <a:srgbClr val="FF0000"/>
                  </a:solidFill>
                </a:rPr>
                <a:t> </a:t>
              </a:r>
              <a:r>
                <a:rPr lang="en-US" sz="2605" b="1" dirty="0" err="1">
                  <a:solidFill>
                    <a:srgbClr val="FF0000"/>
                  </a:solidFill>
                </a:rPr>
                <a:t>cũng</a:t>
              </a:r>
              <a:r>
                <a:rPr lang="en-US" sz="2605" b="1" dirty="0">
                  <a:solidFill>
                    <a:srgbClr val="FF0000"/>
                  </a:solidFill>
                </a:rPr>
                <a:t> </a:t>
              </a:r>
              <a:r>
                <a:rPr lang="en-US" sz="2605" b="1" dirty="0" err="1">
                  <a:solidFill>
                    <a:srgbClr val="FF0000"/>
                  </a:solidFill>
                </a:rPr>
                <a:t>đều</a:t>
              </a:r>
              <a:r>
                <a:rPr lang="en-US" sz="2605" b="1" dirty="0">
                  <a:solidFill>
                    <a:srgbClr val="FF0000"/>
                  </a:solidFill>
                </a:rPr>
                <a:t> </a:t>
              </a:r>
              <a:r>
                <a:rPr lang="en-US" sz="2605" b="1" dirty="0" err="1">
                  <a:solidFill>
                    <a:srgbClr val="FF0000"/>
                  </a:solidFill>
                </a:rPr>
                <a:t>bình</a:t>
              </a:r>
              <a:r>
                <a:rPr lang="en-US" sz="2605" b="1" dirty="0">
                  <a:solidFill>
                    <a:srgbClr val="FF0000"/>
                  </a:solidFill>
                </a:rPr>
                <a:t> </a:t>
              </a:r>
              <a:r>
                <a:rPr lang="en-US" sz="2605" b="1" dirty="0" err="1">
                  <a:solidFill>
                    <a:srgbClr val="FF0000"/>
                  </a:solidFill>
                </a:rPr>
                <a:t>đẳng</a:t>
              </a:r>
              <a:r>
                <a:rPr lang="en-US" sz="2605" b="1" dirty="0">
                  <a:solidFill>
                    <a:srgbClr val="FF0000"/>
                  </a:solidFill>
                </a:rPr>
                <a:t>, </a:t>
              </a:r>
              <a:r>
                <a:rPr lang="en-US" sz="2605" b="1" dirty="0" err="1">
                  <a:solidFill>
                    <a:srgbClr val="FF0000"/>
                  </a:solidFill>
                </a:rPr>
                <a:t>đều</a:t>
              </a:r>
              <a:r>
                <a:rPr lang="en-US" sz="2605" b="1" dirty="0">
                  <a:solidFill>
                    <a:srgbClr val="FF0000"/>
                  </a:solidFill>
                </a:rPr>
                <a:t> </a:t>
              </a:r>
              <a:r>
                <a:rPr lang="en-US" sz="2605" b="1" dirty="0" err="1">
                  <a:solidFill>
                    <a:srgbClr val="FF0000"/>
                  </a:solidFill>
                </a:rPr>
                <a:t>đáng</a:t>
              </a:r>
              <a:r>
                <a:rPr lang="en-US" sz="2605" b="1" dirty="0">
                  <a:solidFill>
                    <a:srgbClr val="FF0000"/>
                  </a:solidFill>
                </a:rPr>
                <a:t> </a:t>
              </a:r>
              <a:r>
                <a:rPr lang="en-US" sz="2605" b="1" dirty="0" err="1">
                  <a:solidFill>
                    <a:srgbClr val="FF0000"/>
                  </a:solidFill>
                </a:rPr>
                <a:t>quý</a:t>
              </a:r>
              <a:r>
                <a:rPr lang="en-US" sz="2605" b="1" dirty="0">
                  <a:solidFill>
                    <a:srgbClr val="FF0000"/>
                  </a:solidFill>
                </a:rPr>
                <a:t>, </a:t>
              </a:r>
              <a:r>
                <a:rPr lang="en-US" sz="2605" b="1" dirty="0" err="1">
                  <a:solidFill>
                    <a:srgbClr val="FF0000"/>
                  </a:solidFill>
                </a:rPr>
                <a:t>đáng</a:t>
              </a:r>
              <a:r>
                <a:rPr lang="en-US" sz="2605" b="1" dirty="0">
                  <a:solidFill>
                    <a:srgbClr val="FF0000"/>
                  </a:solidFill>
                </a:rPr>
                <a:t> </a:t>
              </a:r>
              <a:r>
                <a:rPr lang="en-US" sz="2605" b="1" dirty="0" err="1">
                  <a:solidFill>
                    <a:srgbClr val="FF0000"/>
                  </a:solidFill>
                </a:rPr>
                <a:t>yêu</a:t>
              </a:r>
              <a:r>
                <a:rPr lang="en-US" sz="2605" b="1" dirty="0">
                  <a:solidFill>
                    <a:srgbClr val="FF0000"/>
                  </a:solidFill>
                </a:rPr>
                <a:t>.</a:t>
              </a:r>
            </a:p>
          </p:txBody>
        </p:sp>
      </p:grpSp>
      <p:sp>
        <p:nvSpPr>
          <p:cNvPr id="12" name="Text Box 11"/>
          <p:cNvSpPr txBox="1"/>
          <p:nvPr>
            <p:custDataLst>
              <p:tags r:id="rId1"/>
            </p:custDataLst>
          </p:nvPr>
        </p:nvSpPr>
        <p:spPr>
          <a:xfrm>
            <a:off x="2830288" y="5998727"/>
            <a:ext cx="8695588" cy="584775"/>
          </a:xfrm>
          <a:prstGeom prst="rect">
            <a:avLst/>
          </a:prstGeom>
          <a:noFill/>
        </p:spPr>
        <p:txBody>
          <a:bodyPr wrap="square" rtlCol="0">
            <a:spAutoFit/>
          </a:bodyPr>
          <a:lstStyle/>
          <a:p>
            <a:r>
              <a:rPr lang="en-US" sz="3200" b="1" i="1">
                <a:solidFill>
                  <a:srgbClr val="002060"/>
                </a:solidFill>
              </a:rPr>
              <a:t>Ý khổ 2: </a:t>
            </a:r>
            <a:r>
              <a:rPr sz="3200" b="1" i="1" err="1">
                <a:solidFill>
                  <a:srgbClr val="002060"/>
                </a:solidFill>
                <a:sym typeface="+mn-ea"/>
              </a:rPr>
              <a:t>Mọi trẻ em trên thế giới đều bình đẳng</a:t>
            </a:r>
            <a:r>
              <a:rPr sz="3200" b="1" i="1">
                <a:solidFill>
                  <a:srgbClr val="002060"/>
                </a:solidFill>
                <a:sym typeface="+mn-ea"/>
              </a:rPr>
              <a:t>.</a:t>
            </a:r>
            <a:endParaRPr lang="en-US" sz="3200" b="1" i="1">
              <a:solidFill>
                <a:srgbClr val="002060"/>
              </a:solidFill>
              <a:sym typeface="+mn-ea"/>
            </a:endParaRPr>
          </a:p>
        </p:txBody>
      </p:sp>
    </p:spTree>
    <p:extLst>
      <p:ext uri="{BB962C8B-B14F-4D97-AF65-F5344CB8AC3E}">
        <p14:creationId xmlns:p14="http://schemas.microsoft.com/office/powerpoint/2010/main" val="20063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2"/>
          <a:stretch>
            <a:fillRect/>
          </a:stretch>
        </p:blipFill>
        <p:spPr>
          <a:xfrm flipH="1">
            <a:off x="499417" y="437974"/>
            <a:ext cx="3481277" cy="5115064"/>
          </a:xfrm>
          <a:prstGeom prst="rect">
            <a:avLst/>
          </a:prstGeom>
          <a:noFill/>
          <a:ln w="9525">
            <a:noFill/>
          </a:ln>
        </p:spPr>
      </p:pic>
      <p:sp>
        <p:nvSpPr>
          <p:cNvPr id="7" name="Text Box 6"/>
          <p:cNvSpPr txBox="1"/>
          <p:nvPr/>
        </p:nvSpPr>
        <p:spPr>
          <a:xfrm>
            <a:off x="643034" y="968324"/>
            <a:ext cx="2986315" cy="1874359"/>
          </a:xfrm>
          <a:prstGeom prst="rect">
            <a:avLst/>
          </a:prstGeom>
          <a:noFill/>
        </p:spPr>
        <p:txBody>
          <a:bodyPr wrap="square" rtlCol="0" anchor="t">
            <a:spAutoFit/>
          </a:bodyPr>
          <a:lstStyle/>
          <a:p>
            <a:pPr algn="ctr"/>
            <a:r>
              <a:rPr lang="en-US" sz="2895" b="1"/>
              <a:t>3. </a:t>
            </a:r>
          </a:p>
          <a:p>
            <a:pPr algn="ctr"/>
            <a:r>
              <a:rPr lang="en-US" sz="2895" b="1"/>
              <a:t>Chúng ta phải làm gì để giữ bình yên cho trái đất?</a:t>
            </a:r>
          </a:p>
        </p:txBody>
      </p:sp>
      <p:grpSp>
        <p:nvGrpSpPr>
          <p:cNvPr id="9" name="Group 8"/>
          <p:cNvGrpSpPr/>
          <p:nvPr/>
        </p:nvGrpSpPr>
        <p:grpSpPr>
          <a:xfrm>
            <a:off x="3928992" y="-85940"/>
            <a:ext cx="8106434" cy="6162434"/>
            <a:chOff x="8496" y="-187"/>
            <a:chExt cx="17639" cy="13409"/>
          </a:xfrm>
        </p:grpSpPr>
        <p:pic>
          <p:nvPicPr>
            <p:cNvPr id="76804" name="图片 76803" descr="PPT素材-03"/>
            <p:cNvPicPr>
              <a:picLocks noChangeAspect="1"/>
            </p:cNvPicPr>
            <p:nvPr/>
          </p:nvPicPr>
          <p:blipFill>
            <a:blip r:embed="rId3"/>
            <a:stretch>
              <a:fillRect/>
            </a:stretch>
          </p:blipFill>
          <p:spPr>
            <a:xfrm>
              <a:off x="8496" y="-187"/>
              <a:ext cx="17639" cy="13409"/>
            </a:xfrm>
            <a:prstGeom prst="rect">
              <a:avLst/>
            </a:prstGeom>
            <a:noFill/>
            <a:ln w="9525">
              <a:noFill/>
            </a:ln>
          </p:spPr>
        </p:pic>
        <p:sp>
          <p:nvSpPr>
            <p:cNvPr id="3" name="Text Box 2"/>
            <p:cNvSpPr txBox="1"/>
            <p:nvPr/>
          </p:nvSpPr>
          <p:spPr>
            <a:xfrm>
              <a:off x="12858" y="2801"/>
              <a:ext cx="10001" cy="7956"/>
            </a:xfrm>
            <a:prstGeom prst="rect">
              <a:avLst/>
            </a:prstGeom>
            <a:noFill/>
          </p:spPr>
          <p:txBody>
            <a:bodyPr wrap="square" rtlCol="0" anchor="t">
              <a:spAutoFit/>
            </a:bodyPr>
            <a:lstStyle/>
            <a:p>
              <a:pPr algn="just"/>
              <a:r>
                <a:rPr lang="en-US" sz="2895" b="1">
                  <a:solidFill>
                    <a:srgbClr val="FF0000"/>
                  </a:solidFill>
                </a:rPr>
                <a:t>Để giữ bình yên cho trái đất chúng ta phải chống chiến tranh, chống bom nguyên tử, bom hạt nhân. Phải hiểu rằng chỉ có hòa bình, tiếng hát, tiếng cười mới đem lại sự hòa bình và trẻ mãi không già của trái đất này.</a:t>
              </a:r>
            </a:p>
          </p:txBody>
        </p:sp>
      </p:grpSp>
    </p:spTree>
    <p:extLst>
      <p:ext uri="{BB962C8B-B14F-4D97-AF65-F5344CB8AC3E}">
        <p14:creationId xmlns:p14="http://schemas.microsoft.com/office/powerpoint/2010/main" val="76701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3"/>
          <a:stretch>
            <a:fillRect/>
          </a:stretch>
        </p:blipFill>
        <p:spPr>
          <a:xfrm flipH="1">
            <a:off x="499417" y="437974"/>
            <a:ext cx="3481277" cy="5115064"/>
          </a:xfrm>
          <a:prstGeom prst="rect">
            <a:avLst/>
          </a:prstGeom>
          <a:noFill/>
          <a:ln w="9525">
            <a:noFill/>
          </a:ln>
        </p:spPr>
      </p:pic>
      <p:sp>
        <p:nvSpPr>
          <p:cNvPr id="7" name="Text Box 6"/>
          <p:cNvSpPr txBox="1"/>
          <p:nvPr/>
        </p:nvSpPr>
        <p:spPr>
          <a:xfrm>
            <a:off x="851222" y="1156290"/>
            <a:ext cx="2589702" cy="1874359"/>
          </a:xfrm>
          <a:prstGeom prst="rect">
            <a:avLst/>
          </a:prstGeom>
          <a:noFill/>
        </p:spPr>
        <p:txBody>
          <a:bodyPr wrap="square" rtlCol="0" anchor="t">
            <a:spAutoFit/>
          </a:bodyPr>
          <a:lstStyle/>
          <a:p>
            <a:pPr algn="ctr" eaLnBrk="0" hangingPunct="0">
              <a:spcBef>
                <a:spcPct val="50000"/>
              </a:spcBef>
            </a:pPr>
            <a:r>
              <a:rPr sz="2895" b="1" err="1">
                <a:cs typeface="Arial" panose="020B0604020202020204" pitchFamily="34" charset="0"/>
                <a:sym typeface="+mn-ea"/>
              </a:rPr>
              <a:t>Hai câu thơ cuối bài muốn nói với ta điều gì</a:t>
            </a:r>
            <a:r>
              <a:rPr sz="2895" b="1">
                <a:cs typeface="Arial" panose="020B0604020202020204" pitchFamily="34" charset="0"/>
                <a:sym typeface="+mn-ea"/>
              </a:rPr>
              <a:t>?</a:t>
            </a:r>
            <a:endParaRPr lang="en-US" sz="2895" b="1">
              <a:cs typeface="Arial" panose="020B0604020202020204" pitchFamily="34" charset="0"/>
            </a:endParaRPr>
          </a:p>
        </p:txBody>
      </p:sp>
      <p:grpSp>
        <p:nvGrpSpPr>
          <p:cNvPr id="2" name="Group 1"/>
          <p:cNvGrpSpPr/>
          <p:nvPr/>
        </p:nvGrpSpPr>
        <p:grpSpPr>
          <a:xfrm>
            <a:off x="4060890" y="977515"/>
            <a:ext cx="8106434" cy="4575523"/>
            <a:chOff x="8496" y="-187"/>
            <a:chExt cx="17639" cy="9956"/>
          </a:xfrm>
        </p:grpSpPr>
        <p:pic>
          <p:nvPicPr>
            <p:cNvPr id="76804" name="图片 76803" descr="PPT素材-03"/>
            <p:cNvPicPr>
              <a:picLocks noChangeAspect="1"/>
            </p:cNvPicPr>
            <p:nvPr/>
          </p:nvPicPr>
          <p:blipFill>
            <a:blip r:embed="rId4"/>
            <a:stretch>
              <a:fillRect/>
            </a:stretch>
          </p:blipFill>
          <p:spPr>
            <a:xfrm>
              <a:off x="8496" y="-187"/>
              <a:ext cx="17639" cy="9956"/>
            </a:xfrm>
            <a:prstGeom prst="rect">
              <a:avLst/>
            </a:prstGeom>
            <a:noFill/>
            <a:ln w="9525">
              <a:noFill/>
            </a:ln>
          </p:spPr>
        </p:pic>
        <p:sp>
          <p:nvSpPr>
            <p:cNvPr id="3" name="Text Box 2"/>
            <p:cNvSpPr txBox="1"/>
            <p:nvPr/>
          </p:nvSpPr>
          <p:spPr>
            <a:xfrm>
              <a:off x="11881" y="3160"/>
              <a:ext cx="11547" cy="4078"/>
            </a:xfrm>
            <a:prstGeom prst="rect">
              <a:avLst/>
            </a:prstGeom>
            <a:noFill/>
          </p:spPr>
          <p:txBody>
            <a:bodyPr wrap="square" rtlCol="0" anchor="t">
              <a:spAutoFit/>
            </a:bodyPr>
            <a:lstStyle/>
            <a:p>
              <a:pPr algn="just" eaLnBrk="0" hangingPunct="0"/>
              <a:r>
                <a:rPr sz="2895" b="1" err="1">
                  <a:solidFill>
                    <a:srgbClr val="FF0000"/>
                  </a:solidFill>
                  <a:cs typeface="Arial" panose="020B0604020202020204" pitchFamily="34" charset="0"/>
                  <a:sym typeface="+mn-ea"/>
                </a:rPr>
                <a:t>Hai câu thơ cuối bài khẳng định trái đất và tất cả mọi vật đều là của những con người yêu chuộng hòa bình</a:t>
              </a:r>
              <a:r>
                <a:rPr sz="2895" b="1">
                  <a:solidFill>
                    <a:srgbClr val="FF0000"/>
                  </a:solidFill>
                  <a:cs typeface="Arial" panose="020B0604020202020204" pitchFamily="34" charset="0"/>
                  <a:sym typeface="+mn-ea"/>
                </a:rPr>
                <a:t>.</a:t>
              </a:r>
              <a:endParaRPr lang="en-US" sz="2895" b="1">
                <a:solidFill>
                  <a:srgbClr val="FF0000"/>
                </a:solidFill>
                <a:cs typeface="Arial" panose="020B0604020202020204" pitchFamily="34" charset="0"/>
                <a:sym typeface="+mn-ea"/>
              </a:endParaRPr>
            </a:p>
          </p:txBody>
        </p:sp>
      </p:grpSp>
      <p:sp>
        <p:nvSpPr>
          <p:cNvPr id="8" name="Text Box 3"/>
          <p:cNvSpPr txBox="1"/>
          <p:nvPr>
            <p:custDataLst>
              <p:tags r:id="rId1"/>
            </p:custDataLst>
          </p:nvPr>
        </p:nvSpPr>
        <p:spPr>
          <a:xfrm>
            <a:off x="1914927" y="5732745"/>
            <a:ext cx="9943246" cy="1077218"/>
          </a:xfrm>
          <a:prstGeom prst="rect">
            <a:avLst/>
          </a:prstGeom>
          <a:noFill/>
        </p:spPr>
        <p:txBody>
          <a:bodyPr wrap="square" rtlCol="0">
            <a:spAutoFit/>
          </a:bodyPr>
          <a:lstStyle/>
          <a:p>
            <a:r>
              <a:rPr lang="en-US" sz="3200" b="1" i="1">
                <a:solidFill>
                  <a:srgbClr val="002060"/>
                </a:solidFill>
              </a:rPr>
              <a:t>        Ý khổ 3: Phải chống chiến tranh, giữ cho trái đất bình yên và trẻ mãi.</a:t>
            </a:r>
          </a:p>
        </p:txBody>
      </p:sp>
    </p:spTree>
    <p:extLst>
      <p:ext uri="{BB962C8B-B14F-4D97-AF65-F5344CB8AC3E}">
        <p14:creationId xmlns:p14="http://schemas.microsoft.com/office/powerpoint/2010/main" val="420346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3"/>
          <a:stretch>
            <a:fillRect/>
          </a:stretch>
        </p:blipFill>
        <p:spPr>
          <a:xfrm flipH="1">
            <a:off x="499417" y="437974"/>
            <a:ext cx="3481277" cy="5115064"/>
          </a:xfrm>
          <a:prstGeom prst="rect">
            <a:avLst/>
          </a:prstGeom>
          <a:noFill/>
          <a:ln w="9525">
            <a:noFill/>
          </a:ln>
        </p:spPr>
      </p:pic>
      <p:sp>
        <p:nvSpPr>
          <p:cNvPr id="7" name="Text Box 6"/>
          <p:cNvSpPr txBox="1"/>
          <p:nvPr/>
        </p:nvSpPr>
        <p:spPr>
          <a:xfrm>
            <a:off x="809400" y="1452255"/>
            <a:ext cx="2589702" cy="1428853"/>
          </a:xfrm>
          <a:prstGeom prst="rect">
            <a:avLst/>
          </a:prstGeom>
          <a:noFill/>
        </p:spPr>
        <p:txBody>
          <a:bodyPr wrap="square" rtlCol="0" anchor="t">
            <a:spAutoFit/>
          </a:bodyPr>
          <a:lstStyle/>
          <a:p>
            <a:pPr algn="ctr" eaLnBrk="0" hangingPunct="0">
              <a:spcBef>
                <a:spcPct val="50000"/>
              </a:spcBef>
            </a:pPr>
            <a:r>
              <a:rPr sz="2895" b="1" err="1">
                <a:cs typeface="Arial" panose="020B0604020202020204" pitchFamily="34" charset="0"/>
                <a:sym typeface="+mn-ea"/>
              </a:rPr>
              <a:t>Bài thơ muốn nói với em điều gì</a:t>
            </a:r>
            <a:r>
              <a:rPr sz="2895" b="1">
                <a:cs typeface="Arial" panose="020B0604020202020204" pitchFamily="34" charset="0"/>
                <a:sym typeface="+mn-ea"/>
              </a:rPr>
              <a:t>?</a:t>
            </a:r>
            <a:endParaRPr lang="en-US" sz="2895" b="1">
              <a:cs typeface="Arial" panose="020B0604020202020204" pitchFamily="34" charset="0"/>
            </a:endParaRPr>
          </a:p>
        </p:txBody>
      </p:sp>
      <p:grpSp>
        <p:nvGrpSpPr>
          <p:cNvPr id="5" name="Group 4"/>
          <p:cNvGrpSpPr/>
          <p:nvPr/>
        </p:nvGrpSpPr>
        <p:grpSpPr>
          <a:xfrm>
            <a:off x="3928992" y="-85940"/>
            <a:ext cx="8106434" cy="4575523"/>
            <a:chOff x="8496" y="-187"/>
            <a:chExt cx="17639" cy="9956"/>
          </a:xfrm>
        </p:grpSpPr>
        <p:pic>
          <p:nvPicPr>
            <p:cNvPr id="76804" name="图片 76803" descr="PPT素材-03"/>
            <p:cNvPicPr>
              <a:picLocks noChangeAspect="1"/>
            </p:cNvPicPr>
            <p:nvPr/>
          </p:nvPicPr>
          <p:blipFill>
            <a:blip r:embed="rId4"/>
            <a:stretch>
              <a:fillRect/>
            </a:stretch>
          </p:blipFill>
          <p:spPr>
            <a:xfrm>
              <a:off x="8496" y="-187"/>
              <a:ext cx="17639" cy="9956"/>
            </a:xfrm>
            <a:prstGeom prst="rect">
              <a:avLst/>
            </a:prstGeom>
            <a:noFill/>
            <a:ln w="9525">
              <a:noFill/>
            </a:ln>
          </p:spPr>
        </p:pic>
        <p:sp>
          <p:nvSpPr>
            <p:cNvPr id="3" name="Text Box 2"/>
            <p:cNvSpPr txBox="1"/>
            <p:nvPr/>
          </p:nvSpPr>
          <p:spPr>
            <a:xfrm>
              <a:off x="11881" y="3160"/>
              <a:ext cx="11547" cy="4078"/>
            </a:xfrm>
            <a:prstGeom prst="rect">
              <a:avLst/>
            </a:prstGeom>
            <a:noFill/>
          </p:spPr>
          <p:txBody>
            <a:bodyPr wrap="square" rtlCol="0" anchor="t">
              <a:spAutoFit/>
            </a:bodyPr>
            <a:lstStyle/>
            <a:p>
              <a:pPr algn="just" eaLnBrk="0" hangingPunct="0"/>
              <a:r>
                <a:rPr sz="2895" b="1" err="1">
                  <a:solidFill>
                    <a:srgbClr val="FF0000"/>
                  </a:solidFill>
                  <a:cs typeface="Arial" panose="020B0604020202020204" pitchFamily="34" charset="0"/>
                  <a:sym typeface="+mn-ea"/>
                </a:rPr>
                <a:t>Bài thơ nói lên rằng: Trái đất này là của trẻ em. Phải chống chiến tranh, giữ cho trái đất bình yên và trẻ mãi</a:t>
              </a:r>
              <a:r>
                <a:rPr lang="en-US" sz="2895" b="1" err="1">
                  <a:solidFill>
                    <a:srgbClr val="FF0000"/>
                  </a:solidFill>
                  <a:cs typeface="Arial" panose="020B0604020202020204" pitchFamily="34" charset="0"/>
                  <a:sym typeface="+mn-ea"/>
                </a:rPr>
                <a:t>.</a:t>
              </a:r>
            </a:p>
          </p:txBody>
        </p:sp>
      </p:grpSp>
    </p:spTree>
    <p:extLst>
      <p:ext uri="{BB962C8B-B14F-4D97-AF65-F5344CB8AC3E}">
        <p14:creationId xmlns:p14="http://schemas.microsoft.com/office/powerpoint/2010/main" val="380275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图片 5125" descr="15"/>
          <p:cNvPicPr>
            <a:picLocks noChangeAspect="1"/>
          </p:cNvPicPr>
          <p:nvPr/>
        </p:nvPicPr>
        <p:blipFill>
          <a:blip r:embed="rId4"/>
          <a:stretch>
            <a:fillRect/>
          </a:stretch>
        </p:blipFill>
        <p:spPr>
          <a:xfrm>
            <a:off x="571808" y="208460"/>
            <a:ext cx="11204730" cy="6503786"/>
          </a:xfrm>
          <a:prstGeom prst="rect">
            <a:avLst/>
          </a:prstGeom>
          <a:noFill/>
          <a:ln w="9525">
            <a:noFill/>
          </a:ln>
        </p:spPr>
      </p:pic>
      <p:sp>
        <p:nvSpPr>
          <p:cNvPr id="2" name="Rectangle 1"/>
          <p:cNvSpPr/>
          <p:nvPr/>
        </p:nvSpPr>
        <p:spPr>
          <a:xfrm>
            <a:off x="4953344" y="1188054"/>
            <a:ext cx="1975501" cy="668207"/>
          </a:xfrm>
          <a:prstGeom prst="rect">
            <a:avLst/>
          </a:prstGeom>
          <a:noFill/>
        </p:spPr>
        <p:txBody>
          <a:bodyPr wrap="none" lIns="66179" tIns="33089" rIns="66179" bIns="33089">
            <a:spAutoFit/>
          </a:bodyPr>
          <a:lstStyle/>
          <a:p>
            <a:pPr algn="ctr"/>
            <a:r>
              <a:rPr lang="en-US" sz="3908" dirty="0" err="1">
                <a:ln w="0"/>
                <a:effectLst>
                  <a:outerShdw blurRad="38100" dist="19050" dir="2700000" algn="tl" rotWithShape="0">
                    <a:schemeClr val="dk1">
                      <a:alpha val="40000"/>
                    </a:schemeClr>
                  </a:outerShdw>
                </a:effectLst>
              </a:rPr>
              <a:t>Nội</a:t>
            </a:r>
            <a:r>
              <a:rPr lang="en-US" sz="3908" dirty="0">
                <a:ln w="0"/>
                <a:effectLst>
                  <a:outerShdw blurRad="38100" dist="19050" dir="2700000" algn="tl" rotWithShape="0">
                    <a:schemeClr val="dk1">
                      <a:alpha val="40000"/>
                    </a:schemeClr>
                  </a:outerShdw>
                </a:effectLst>
              </a:rPr>
              <a:t> dung</a:t>
            </a:r>
          </a:p>
        </p:txBody>
      </p:sp>
      <p:sp>
        <p:nvSpPr>
          <p:cNvPr id="3" name="TextBox 2"/>
          <p:cNvSpPr txBox="1"/>
          <p:nvPr/>
        </p:nvSpPr>
        <p:spPr>
          <a:xfrm>
            <a:off x="2228287" y="2047794"/>
            <a:ext cx="8182058" cy="2499467"/>
          </a:xfrm>
          <a:prstGeom prst="rect">
            <a:avLst/>
          </a:prstGeom>
          <a:noFill/>
        </p:spPr>
        <p:txBody>
          <a:bodyPr wrap="square" rtlCol="0">
            <a:spAutoFit/>
          </a:bodyPr>
          <a:lstStyle/>
          <a:p>
            <a:pPr algn="just">
              <a:lnSpc>
                <a:spcPct val="150000"/>
              </a:lnSpc>
            </a:pPr>
            <a:r>
              <a:rPr lang="en-US" sz="3600" b="1">
                <a:solidFill>
                  <a:srgbClr val="0070C0"/>
                </a:solidFill>
              </a:rPr>
              <a:t>     Kêu </a:t>
            </a:r>
            <a:r>
              <a:rPr lang="en-US" sz="3600" b="1" dirty="0" err="1">
                <a:solidFill>
                  <a:srgbClr val="0070C0"/>
                </a:solidFill>
              </a:rPr>
              <a:t>gọi</a:t>
            </a:r>
            <a:r>
              <a:rPr lang="en-US" sz="3600" b="1" dirty="0">
                <a:solidFill>
                  <a:srgbClr val="0070C0"/>
                </a:solidFill>
              </a:rPr>
              <a:t> </a:t>
            </a:r>
            <a:r>
              <a:rPr lang="en-US" sz="3600" b="1" dirty="0" err="1">
                <a:solidFill>
                  <a:srgbClr val="0070C0"/>
                </a:solidFill>
              </a:rPr>
              <a:t>đoàn</a:t>
            </a:r>
            <a:r>
              <a:rPr lang="en-US" sz="3600" b="1" dirty="0">
                <a:solidFill>
                  <a:srgbClr val="0070C0"/>
                </a:solidFill>
              </a:rPr>
              <a:t> </a:t>
            </a:r>
            <a:r>
              <a:rPr lang="en-US" sz="3600" b="1" dirty="0" err="1">
                <a:solidFill>
                  <a:srgbClr val="0070C0"/>
                </a:solidFill>
              </a:rPr>
              <a:t>kết</a:t>
            </a:r>
            <a:r>
              <a:rPr lang="en-US" sz="3600" b="1" dirty="0">
                <a:solidFill>
                  <a:srgbClr val="0070C0"/>
                </a:solidFill>
              </a:rPr>
              <a:t> </a:t>
            </a:r>
            <a:r>
              <a:rPr lang="en-US" sz="3600" b="1" dirty="0" err="1">
                <a:solidFill>
                  <a:srgbClr val="0070C0"/>
                </a:solidFill>
              </a:rPr>
              <a:t>chống</a:t>
            </a:r>
            <a:r>
              <a:rPr lang="en-US" sz="3600" b="1" dirty="0">
                <a:solidFill>
                  <a:srgbClr val="0070C0"/>
                </a:solidFill>
              </a:rPr>
              <a:t> </a:t>
            </a:r>
            <a:r>
              <a:rPr lang="en-US" sz="3600" b="1" dirty="0" err="1">
                <a:solidFill>
                  <a:srgbClr val="0070C0"/>
                </a:solidFill>
              </a:rPr>
              <a:t>chiến</a:t>
            </a:r>
            <a:r>
              <a:rPr lang="en-US" sz="3600" b="1" dirty="0">
                <a:solidFill>
                  <a:srgbClr val="0070C0"/>
                </a:solidFill>
              </a:rPr>
              <a:t> </a:t>
            </a:r>
            <a:r>
              <a:rPr lang="en-US" sz="3600" b="1" dirty="0" err="1">
                <a:solidFill>
                  <a:srgbClr val="0070C0"/>
                </a:solidFill>
              </a:rPr>
              <a:t>tranh</a:t>
            </a:r>
            <a:r>
              <a:rPr lang="en-US" sz="3600" b="1" dirty="0">
                <a:solidFill>
                  <a:srgbClr val="0070C0"/>
                </a:solidFill>
              </a:rPr>
              <a:t>, </a:t>
            </a:r>
            <a:r>
              <a:rPr lang="en-US" sz="3600" b="1" dirty="0" err="1">
                <a:solidFill>
                  <a:srgbClr val="0070C0"/>
                </a:solidFill>
              </a:rPr>
              <a:t>bảo</a:t>
            </a:r>
            <a:r>
              <a:rPr lang="en-US" sz="3600" b="1" dirty="0">
                <a:solidFill>
                  <a:srgbClr val="0070C0"/>
                </a:solidFill>
              </a:rPr>
              <a:t> </a:t>
            </a:r>
            <a:r>
              <a:rPr lang="en-US" sz="3600" b="1" dirty="0" err="1">
                <a:solidFill>
                  <a:srgbClr val="0070C0"/>
                </a:solidFill>
              </a:rPr>
              <a:t>vệ</a:t>
            </a:r>
            <a:r>
              <a:rPr lang="en-US" sz="3600" b="1" dirty="0">
                <a:solidFill>
                  <a:srgbClr val="0070C0"/>
                </a:solidFill>
              </a:rPr>
              <a:t> </a:t>
            </a:r>
            <a:r>
              <a:rPr lang="en-US" sz="3600" b="1" dirty="0" err="1">
                <a:solidFill>
                  <a:srgbClr val="0070C0"/>
                </a:solidFill>
              </a:rPr>
              <a:t>cuộc</a:t>
            </a:r>
            <a:r>
              <a:rPr lang="en-US" sz="3600" b="1" dirty="0">
                <a:solidFill>
                  <a:srgbClr val="0070C0"/>
                </a:solidFill>
              </a:rPr>
              <a:t> </a:t>
            </a:r>
            <a:r>
              <a:rPr lang="en-US" sz="3600" b="1" dirty="0" err="1">
                <a:solidFill>
                  <a:srgbClr val="0070C0"/>
                </a:solidFill>
              </a:rPr>
              <a:t>sống</a:t>
            </a:r>
            <a:r>
              <a:rPr lang="en-US" sz="3600" b="1" dirty="0">
                <a:solidFill>
                  <a:srgbClr val="0070C0"/>
                </a:solidFill>
              </a:rPr>
              <a:t> </a:t>
            </a:r>
            <a:r>
              <a:rPr lang="en-US" sz="3600" b="1" dirty="0" err="1">
                <a:solidFill>
                  <a:srgbClr val="0070C0"/>
                </a:solidFill>
              </a:rPr>
              <a:t>bình</a:t>
            </a:r>
            <a:r>
              <a:rPr lang="en-US" sz="3600" b="1" dirty="0">
                <a:solidFill>
                  <a:srgbClr val="0070C0"/>
                </a:solidFill>
              </a:rPr>
              <a:t> </a:t>
            </a:r>
            <a:r>
              <a:rPr lang="en-US" sz="3600" b="1" dirty="0" err="1">
                <a:solidFill>
                  <a:srgbClr val="0070C0"/>
                </a:solidFill>
              </a:rPr>
              <a:t>yên</a:t>
            </a:r>
            <a:r>
              <a:rPr lang="en-US" sz="3600" b="1" dirty="0">
                <a:solidFill>
                  <a:srgbClr val="0070C0"/>
                </a:solidFill>
              </a:rPr>
              <a:t> </a:t>
            </a:r>
            <a:r>
              <a:rPr lang="en-US" sz="3600" b="1" dirty="0" err="1">
                <a:solidFill>
                  <a:srgbClr val="0070C0"/>
                </a:solidFill>
              </a:rPr>
              <a:t>và</a:t>
            </a:r>
            <a:r>
              <a:rPr lang="en-US" sz="3600" b="1" dirty="0">
                <a:solidFill>
                  <a:srgbClr val="0070C0"/>
                </a:solidFill>
              </a:rPr>
              <a:t> </a:t>
            </a:r>
            <a:r>
              <a:rPr lang="en-US" sz="3600" b="1" dirty="0" err="1">
                <a:solidFill>
                  <a:srgbClr val="0070C0"/>
                </a:solidFill>
              </a:rPr>
              <a:t>quyền</a:t>
            </a:r>
            <a:r>
              <a:rPr lang="en-US" sz="3600" b="1" dirty="0">
                <a:solidFill>
                  <a:srgbClr val="0070C0"/>
                </a:solidFill>
              </a:rPr>
              <a:t> </a:t>
            </a:r>
            <a:r>
              <a:rPr lang="en-US" sz="3600" b="1" dirty="0" err="1">
                <a:solidFill>
                  <a:srgbClr val="0070C0"/>
                </a:solidFill>
              </a:rPr>
              <a:t>bình</a:t>
            </a:r>
            <a:r>
              <a:rPr lang="en-US" sz="3600" b="1" dirty="0">
                <a:solidFill>
                  <a:srgbClr val="0070C0"/>
                </a:solidFill>
              </a:rPr>
              <a:t> </a:t>
            </a:r>
            <a:r>
              <a:rPr lang="en-US" sz="3600" b="1" dirty="0" err="1">
                <a:solidFill>
                  <a:srgbClr val="0070C0"/>
                </a:solidFill>
              </a:rPr>
              <a:t>đẳng</a:t>
            </a:r>
            <a:r>
              <a:rPr lang="en-US" sz="3600" b="1" dirty="0">
                <a:solidFill>
                  <a:srgbClr val="0070C0"/>
                </a:solidFill>
              </a:rPr>
              <a:t> </a:t>
            </a:r>
            <a:r>
              <a:rPr lang="en-US" sz="3600" b="1" dirty="0" err="1">
                <a:solidFill>
                  <a:srgbClr val="0070C0"/>
                </a:solidFill>
              </a:rPr>
              <a:t>giữa</a:t>
            </a:r>
            <a:r>
              <a:rPr lang="en-US" sz="3600" b="1" dirty="0">
                <a:solidFill>
                  <a:srgbClr val="0070C0"/>
                </a:solidFill>
              </a:rPr>
              <a:t> </a:t>
            </a:r>
            <a:r>
              <a:rPr lang="en-US" sz="3600" b="1" dirty="0" err="1">
                <a:solidFill>
                  <a:srgbClr val="0070C0"/>
                </a:solidFill>
              </a:rPr>
              <a:t>các</a:t>
            </a:r>
            <a:r>
              <a:rPr lang="en-US" sz="3600" b="1" dirty="0">
                <a:solidFill>
                  <a:srgbClr val="0070C0"/>
                </a:solidFill>
              </a:rPr>
              <a:t> </a:t>
            </a:r>
            <a:r>
              <a:rPr lang="en-US" sz="3600" b="1" dirty="0" err="1">
                <a:solidFill>
                  <a:srgbClr val="0070C0"/>
                </a:solidFill>
              </a:rPr>
              <a:t>dân</a:t>
            </a:r>
            <a:r>
              <a:rPr lang="en-US" sz="3600" b="1" dirty="0">
                <a:solidFill>
                  <a:srgbClr val="0070C0"/>
                </a:solidFill>
              </a:rPr>
              <a:t> </a:t>
            </a:r>
            <a:r>
              <a:rPr lang="en-US" sz="3600" b="1" dirty="0" err="1">
                <a:solidFill>
                  <a:srgbClr val="0070C0"/>
                </a:solidFill>
              </a:rPr>
              <a:t>tộc</a:t>
            </a:r>
            <a:r>
              <a:rPr lang="en-US" sz="3600" b="1" dirty="0">
                <a:solidFill>
                  <a:srgbClr val="0070C0"/>
                </a:solidFill>
              </a:rPr>
              <a:t>.</a:t>
            </a:r>
          </a:p>
        </p:txBody>
      </p:sp>
    </p:spTree>
    <p:custDataLst>
      <p:tags r:id="rId1"/>
    </p:custDataLst>
    <p:extLst>
      <p:ext uri="{BB962C8B-B14F-4D97-AF65-F5344CB8AC3E}">
        <p14:creationId xmlns:p14="http://schemas.microsoft.com/office/powerpoint/2010/main" val="143291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1000" fill="hold"/>
                                        <p:tgtEl>
                                          <p:spTgt spid="5126"/>
                                        </p:tgtEl>
                                        <p:attrNameLst>
                                          <p:attrName>ppt_x</p:attrName>
                                        </p:attrNameLst>
                                      </p:cBhvr>
                                      <p:tavLst>
                                        <p:tav tm="0">
                                          <p:val>
                                            <p:strVal val="#ppt_x-.2"/>
                                          </p:val>
                                        </p:tav>
                                        <p:tav tm="100000">
                                          <p:val>
                                            <p:strVal val="#ppt_x"/>
                                          </p:val>
                                        </p:tav>
                                      </p:tavLst>
                                    </p:anim>
                                    <p:anim calcmode="lin" valueType="num">
                                      <p:cBhvr>
                                        <p:cTn id="8"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2"/>
          <a:stretch>
            <a:fillRect/>
          </a:stretch>
        </p:blipFill>
        <p:spPr>
          <a:xfrm flipH="1">
            <a:off x="374642" y="1627795"/>
            <a:ext cx="3481277" cy="5115064"/>
          </a:xfrm>
          <a:prstGeom prst="rect">
            <a:avLst/>
          </a:prstGeom>
          <a:noFill/>
          <a:ln w="9525">
            <a:noFill/>
          </a:ln>
        </p:spPr>
      </p:pic>
      <p:sp>
        <p:nvSpPr>
          <p:cNvPr id="7" name="Text Box 6"/>
          <p:cNvSpPr txBox="1"/>
          <p:nvPr/>
        </p:nvSpPr>
        <p:spPr>
          <a:xfrm>
            <a:off x="606385" y="2229838"/>
            <a:ext cx="2819489" cy="1874359"/>
          </a:xfrm>
          <a:prstGeom prst="rect">
            <a:avLst/>
          </a:prstGeom>
          <a:noFill/>
        </p:spPr>
        <p:txBody>
          <a:bodyPr wrap="square" rtlCol="0" anchor="t">
            <a:spAutoFit/>
          </a:bodyPr>
          <a:lstStyle/>
          <a:p>
            <a:pPr algn="ctr" eaLnBrk="0" hangingPunct="0">
              <a:spcBef>
                <a:spcPct val="50000"/>
              </a:spcBef>
            </a:pPr>
            <a:r>
              <a:rPr lang="en-US" sz="2895" b="1" dirty="0" err="1">
                <a:cs typeface="Arial" panose="020B0604020202020204" pitchFamily="34" charset="0"/>
                <a:sym typeface="+mn-ea"/>
              </a:rPr>
              <a:t>Trong</a:t>
            </a:r>
            <a:r>
              <a:rPr lang="en-US" sz="2895" b="1" dirty="0">
                <a:cs typeface="Arial" panose="020B0604020202020204" pitchFamily="34" charset="0"/>
                <a:sym typeface="+mn-ea"/>
              </a:rPr>
              <a:t> </a:t>
            </a:r>
            <a:r>
              <a:rPr lang="en-US" sz="2895" b="1" dirty="0" err="1">
                <a:cs typeface="Arial" panose="020B0604020202020204" pitchFamily="34" charset="0"/>
                <a:sym typeface="+mn-ea"/>
              </a:rPr>
              <a:t>bài</a:t>
            </a:r>
            <a:r>
              <a:rPr lang="en-US" sz="2895" b="1" dirty="0">
                <a:cs typeface="Arial" panose="020B0604020202020204" pitchFamily="34" charset="0"/>
                <a:sym typeface="+mn-ea"/>
              </a:rPr>
              <a:t> </a:t>
            </a:r>
            <a:r>
              <a:rPr lang="en-US" sz="2895" b="1" dirty="0" err="1">
                <a:cs typeface="Arial" panose="020B0604020202020204" pitchFamily="34" charset="0"/>
                <a:sym typeface="+mn-ea"/>
              </a:rPr>
              <a:t>thơ</a:t>
            </a:r>
            <a:r>
              <a:rPr lang="en-US" sz="2895" b="1" dirty="0">
                <a:cs typeface="Arial" panose="020B0604020202020204" pitchFamily="34" charset="0"/>
                <a:sym typeface="+mn-ea"/>
              </a:rPr>
              <a:t>, </a:t>
            </a:r>
            <a:r>
              <a:rPr lang="en-US" sz="2895" b="1" dirty="0" err="1">
                <a:cs typeface="Arial" panose="020B0604020202020204" pitchFamily="34" charset="0"/>
                <a:sym typeface="+mn-ea"/>
              </a:rPr>
              <a:t>tác</a:t>
            </a:r>
            <a:r>
              <a:rPr lang="en-US" sz="2895" b="1" dirty="0">
                <a:cs typeface="Arial" panose="020B0604020202020204" pitchFamily="34" charset="0"/>
                <a:sym typeface="+mn-ea"/>
              </a:rPr>
              <a:t> </a:t>
            </a:r>
            <a:r>
              <a:rPr lang="en-US" sz="2895" b="1" dirty="0" err="1">
                <a:cs typeface="Arial" panose="020B0604020202020204" pitchFamily="34" charset="0"/>
                <a:sym typeface="+mn-ea"/>
              </a:rPr>
              <a:t>giả</a:t>
            </a:r>
            <a:r>
              <a:rPr lang="en-US" sz="2895" b="1" dirty="0">
                <a:cs typeface="Arial" panose="020B0604020202020204" pitchFamily="34" charset="0"/>
                <a:sym typeface="+mn-ea"/>
              </a:rPr>
              <a:t> </a:t>
            </a:r>
            <a:r>
              <a:rPr lang="en-US" sz="2895" b="1" dirty="0" err="1">
                <a:cs typeface="Arial" panose="020B0604020202020204" pitchFamily="34" charset="0"/>
                <a:sym typeface="+mn-ea"/>
              </a:rPr>
              <a:t>đã</a:t>
            </a:r>
            <a:r>
              <a:rPr lang="en-US" sz="2895" b="1" dirty="0">
                <a:cs typeface="Arial" panose="020B0604020202020204" pitchFamily="34" charset="0"/>
                <a:sym typeface="+mn-ea"/>
              </a:rPr>
              <a:t> </a:t>
            </a:r>
            <a:r>
              <a:rPr lang="en-US" sz="2895" b="1" dirty="0" err="1">
                <a:cs typeface="Arial" panose="020B0604020202020204" pitchFamily="34" charset="0"/>
                <a:sym typeface="+mn-ea"/>
              </a:rPr>
              <a:t>sử</a:t>
            </a:r>
            <a:r>
              <a:rPr lang="en-US" sz="2895" b="1" dirty="0">
                <a:cs typeface="Arial" panose="020B0604020202020204" pitchFamily="34" charset="0"/>
                <a:sym typeface="+mn-ea"/>
              </a:rPr>
              <a:t> </a:t>
            </a:r>
            <a:r>
              <a:rPr lang="en-US" sz="2895" b="1" dirty="0" err="1">
                <a:cs typeface="Arial" panose="020B0604020202020204" pitchFamily="34" charset="0"/>
                <a:sym typeface="+mn-ea"/>
              </a:rPr>
              <a:t>dụng</a:t>
            </a:r>
            <a:r>
              <a:rPr lang="en-US" sz="2895" b="1" dirty="0">
                <a:cs typeface="Arial" panose="020B0604020202020204" pitchFamily="34" charset="0"/>
                <a:sym typeface="+mn-ea"/>
              </a:rPr>
              <a:t> </a:t>
            </a:r>
            <a:r>
              <a:rPr lang="en-US" sz="2895" b="1" dirty="0" err="1">
                <a:cs typeface="Arial" panose="020B0604020202020204" pitchFamily="34" charset="0"/>
                <a:sym typeface="+mn-ea"/>
              </a:rPr>
              <a:t>biện</a:t>
            </a:r>
            <a:r>
              <a:rPr lang="en-US" sz="2895" b="1" dirty="0">
                <a:cs typeface="Arial" panose="020B0604020202020204" pitchFamily="34" charset="0"/>
                <a:sym typeface="+mn-ea"/>
              </a:rPr>
              <a:t> </a:t>
            </a:r>
            <a:r>
              <a:rPr lang="en-US" sz="2895" b="1" dirty="0" err="1">
                <a:cs typeface="Arial" panose="020B0604020202020204" pitchFamily="34" charset="0"/>
                <a:sym typeface="+mn-ea"/>
              </a:rPr>
              <a:t>pháp</a:t>
            </a:r>
            <a:r>
              <a:rPr lang="en-US" sz="2895" b="1" dirty="0">
                <a:cs typeface="Arial" panose="020B0604020202020204" pitchFamily="34" charset="0"/>
                <a:sym typeface="+mn-ea"/>
              </a:rPr>
              <a:t> </a:t>
            </a:r>
            <a:r>
              <a:rPr lang="en-US" sz="2895" b="1" dirty="0" err="1">
                <a:cs typeface="Arial" panose="020B0604020202020204" pitchFamily="34" charset="0"/>
                <a:sym typeface="+mn-ea"/>
              </a:rPr>
              <a:t>nghệ</a:t>
            </a:r>
            <a:r>
              <a:rPr lang="en-US" sz="2895" b="1" dirty="0">
                <a:cs typeface="Arial" panose="020B0604020202020204" pitchFamily="34" charset="0"/>
                <a:sym typeface="+mn-ea"/>
              </a:rPr>
              <a:t> </a:t>
            </a:r>
            <a:r>
              <a:rPr lang="en-US" sz="2895" b="1" dirty="0" err="1">
                <a:cs typeface="Arial" panose="020B0604020202020204" pitchFamily="34" charset="0"/>
                <a:sym typeface="+mn-ea"/>
              </a:rPr>
              <a:t>thuật</a:t>
            </a:r>
            <a:r>
              <a:rPr lang="en-US" sz="2895" b="1" dirty="0">
                <a:cs typeface="Arial" panose="020B0604020202020204" pitchFamily="34" charset="0"/>
                <a:sym typeface="+mn-ea"/>
              </a:rPr>
              <a:t> </a:t>
            </a:r>
            <a:r>
              <a:rPr lang="en-US" sz="2895" b="1" dirty="0" err="1">
                <a:cs typeface="Arial" panose="020B0604020202020204" pitchFamily="34" charset="0"/>
                <a:sym typeface="+mn-ea"/>
              </a:rPr>
              <a:t>nào</a:t>
            </a:r>
            <a:r>
              <a:rPr lang="en-US" sz="2895" b="1" dirty="0">
                <a:cs typeface="Arial" panose="020B0604020202020204" pitchFamily="34" charset="0"/>
                <a:sym typeface="+mn-ea"/>
              </a:rPr>
              <a:t>?</a:t>
            </a:r>
            <a:endParaRPr lang="en-US" sz="2895" b="1" dirty="0">
              <a:cs typeface="Arial" panose="020B0604020202020204" pitchFamily="34" charset="0"/>
            </a:endParaRPr>
          </a:p>
        </p:txBody>
      </p:sp>
      <p:grpSp>
        <p:nvGrpSpPr>
          <p:cNvPr id="5" name="Group 4"/>
          <p:cNvGrpSpPr/>
          <p:nvPr/>
        </p:nvGrpSpPr>
        <p:grpSpPr>
          <a:xfrm>
            <a:off x="4472209" y="-85940"/>
            <a:ext cx="7563217" cy="3949123"/>
            <a:chOff x="9678" y="-187"/>
            <a:chExt cx="16457" cy="8593"/>
          </a:xfrm>
        </p:grpSpPr>
        <p:pic>
          <p:nvPicPr>
            <p:cNvPr id="76804" name="图片 76803" descr="PPT素材-03"/>
            <p:cNvPicPr>
              <a:picLocks noChangeAspect="1"/>
            </p:cNvPicPr>
            <p:nvPr/>
          </p:nvPicPr>
          <p:blipFill>
            <a:blip r:embed="rId3"/>
            <a:stretch>
              <a:fillRect/>
            </a:stretch>
          </p:blipFill>
          <p:spPr>
            <a:xfrm>
              <a:off x="9678" y="-187"/>
              <a:ext cx="16457" cy="8593"/>
            </a:xfrm>
            <a:prstGeom prst="rect">
              <a:avLst/>
            </a:prstGeom>
            <a:noFill/>
            <a:ln w="9525">
              <a:noFill/>
            </a:ln>
          </p:spPr>
        </p:pic>
        <p:sp>
          <p:nvSpPr>
            <p:cNvPr id="3" name="Text Box 2"/>
            <p:cNvSpPr txBox="1"/>
            <p:nvPr/>
          </p:nvSpPr>
          <p:spPr>
            <a:xfrm>
              <a:off x="12107" y="2933"/>
              <a:ext cx="11547" cy="2140"/>
            </a:xfrm>
            <a:prstGeom prst="rect">
              <a:avLst/>
            </a:prstGeom>
            <a:noFill/>
          </p:spPr>
          <p:txBody>
            <a:bodyPr wrap="square" rtlCol="0" anchor="t">
              <a:spAutoFit/>
            </a:bodyPr>
            <a:lstStyle/>
            <a:p>
              <a:pPr algn="ctr" eaLnBrk="0" hangingPunct="0"/>
              <a:r>
                <a:rPr lang="en-US" sz="2895" b="1" dirty="0" err="1" smtClean="0">
                  <a:solidFill>
                    <a:srgbClr val="FF0000"/>
                  </a:solidFill>
                  <a:cs typeface="Arial" panose="020B0604020202020204" pitchFamily="34" charset="0"/>
                  <a:sym typeface="+mn-ea"/>
                </a:rPr>
                <a:t>Nhân</a:t>
              </a:r>
              <a:r>
                <a:rPr lang="en-US" sz="2895" b="1" dirty="0" smtClean="0">
                  <a:solidFill>
                    <a:srgbClr val="FF0000"/>
                  </a:solidFill>
                  <a:cs typeface="Arial" panose="020B0604020202020204" pitchFamily="34" charset="0"/>
                  <a:sym typeface="+mn-ea"/>
                </a:rPr>
                <a:t> </a:t>
              </a:r>
              <a:r>
                <a:rPr lang="en-US" sz="2895" b="1" dirty="0" err="1">
                  <a:solidFill>
                    <a:srgbClr val="FF0000"/>
                  </a:solidFill>
                  <a:cs typeface="Arial" panose="020B0604020202020204" pitchFamily="34" charset="0"/>
                  <a:sym typeface="+mn-ea"/>
                </a:rPr>
                <a:t>hoá</a:t>
              </a:r>
              <a:endParaRPr lang="en-US" sz="2895" b="1" dirty="0">
                <a:solidFill>
                  <a:srgbClr val="FF0000"/>
                </a:solidFill>
                <a:cs typeface="Arial" panose="020B0604020202020204" pitchFamily="34" charset="0"/>
                <a:sym typeface="+mn-ea"/>
              </a:endParaRPr>
            </a:p>
            <a:p>
              <a:pPr algn="ctr" eaLnBrk="0" hangingPunct="0"/>
              <a:r>
                <a:rPr lang="en-US" sz="2895" b="1" dirty="0" err="1">
                  <a:solidFill>
                    <a:srgbClr val="FF0000"/>
                  </a:solidFill>
                  <a:cs typeface="Arial" panose="020B0604020202020204" pitchFamily="34" charset="0"/>
                  <a:sym typeface="+mn-ea"/>
                </a:rPr>
                <a:t>Điệp</a:t>
              </a:r>
              <a:r>
                <a:rPr lang="en-US" sz="2895" b="1" dirty="0">
                  <a:solidFill>
                    <a:srgbClr val="FF0000"/>
                  </a:solidFill>
                  <a:cs typeface="Arial" panose="020B0604020202020204" pitchFamily="34" charset="0"/>
                  <a:sym typeface="+mn-ea"/>
                </a:rPr>
                <a:t> </a:t>
              </a:r>
              <a:r>
                <a:rPr lang="en-US" sz="2895" b="1" dirty="0" err="1">
                  <a:solidFill>
                    <a:srgbClr val="FF0000"/>
                  </a:solidFill>
                  <a:cs typeface="Arial" panose="020B0604020202020204" pitchFamily="34" charset="0"/>
                  <a:sym typeface="+mn-ea"/>
                </a:rPr>
                <a:t>ngữ</a:t>
              </a:r>
              <a:endParaRPr lang="en-US" sz="2895" b="1" dirty="0">
                <a:solidFill>
                  <a:srgbClr val="FF0000"/>
                </a:solidFill>
                <a:cs typeface="Arial" panose="020B0604020202020204" pitchFamily="34" charset="0"/>
                <a:sym typeface="+mn-ea"/>
              </a:endParaRPr>
            </a:p>
          </p:txBody>
        </p:sp>
      </p:grpSp>
      <p:sp>
        <p:nvSpPr>
          <p:cNvPr id="2" name="Text Box 1"/>
          <p:cNvSpPr txBox="1"/>
          <p:nvPr/>
        </p:nvSpPr>
        <p:spPr>
          <a:xfrm>
            <a:off x="6096000" y="4716319"/>
            <a:ext cx="4888494" cy="1161472"/>
          </a:xfrm>
          <a:prstGeom prst="rect">
            <a:avLst/>
          </a:prstGeom>
          <a:noFill/>
        </p:spPr>
        <p:txBody>
          <a:bodyPr wrap="square" rtlCol="0" anchor="t">
            <a:spAutoFit/>
          </a:bodyPr>
          <a:lstStyle/>
          <a:p>
            <a:r>
              <a:rPr lang="en-US" sz="2316" dirty="0" err="1">
                <a:solidFill>
                  <a:srgbClr val="0000FF"/>
                </a:solidFill>
                <a:cs typeface="Arial" panose="020B0604020202020204" pitchFamily="34" charset="0"/>
              </a:rPr>
              <a:t>Màu</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hoa</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nào</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cũng</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quý</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cũng</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thơm</a:t>
            </a:r>
            <a:r>
              <a:rPr lang="en-US" sz="2316" dirty="0">
                <a:solidFill>
                  <a:srgbClr val="0000FF"/>
                </a:solidFill>
                <a:cs typeface="Arial" panose="020B0604020202020204" pitchFamily="34" charset="0"/>
              </a:rPr>
              <a:t>!</a:t>
            </a:r>
          </a:p>
          <a:p>
            <a:endParaRPr lang="en-US" sz="2316" dirty="0">
              <a:solidFill>
                <a:srgbClr val="0000FF"/>
              </a:solidFill>
              <a:cs typeface="Arial" panose="020B0604020202020204" pitchFamily="34" charset="0"/>
            </a:endParaRPr>
          </a:p>
          <a:p>
            <a:r>
              <a:rPr lang="en-US" sz="2316" dirty="0" err="1">
                <a:solidFill>
                  <a:srgbClr val="0000FF"/>
                </a:solidFill>
                <a:cs typeface="Arial" panose="020B0604020202020204" pitchFamily="34" charset="0"/>
              </a:rPr>
              <a:t>Màu</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hoa</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nào</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cũng</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quý</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cũng</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thơm</a:t>
            </a:r>
            <a:r>
              <a:rPr lang="en-US" sz="2316" dirty="0">
                <a:solidFill>
                  <a:srgbClr val="0000FF"/>
                </a:solidFill>
                <a:cs typeface="Arial" panose="020B0604020202020204" pitchFamily="34" charset="0"/>
              </a:rPr>
              <a:t>!</a:t>
            </a:r>
          </a:p>
        </p:txBody>
      </p:sp>
    </p:spTree>
    <p:extLst>
      <p:ext uri="{BB962C8B-B14F-4D97-AF65-F5344CB8AC3E}">
        <p14:creationId xmlns:p14="http://schemas.microsoft.com/office/powerpoint/2010/main" val="53310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action="ppaction://hlinksldjump"/>
          </p:cNvPr>
          <p:cNvSpPr txBox="1"/>
          <p:nvPr/>
        </p:nvSpPr>
        <p:spPr>
          <a:xfrm>
            <a:off x="3454400" y="739196"/>
            <a:ext cx="4862469" cy="748988"/>
          </a:xfrm>
          <a:prstGeom prst="rect">
            <a:avLst/>
          </a:prstGeom>
          <a:noFill/>
        </p:spPr>
        <p:txBody>
          <a:bodyPr vert="horz" wrap="square" lIns="91440" tIns="45720" rIns="91440" bIns="4572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4267" dirty="0" err="1"/>
              <a:t>Luyện</a:t>
            </a:r>
            <a:r>
              <a:rPr lang="en-US" sz="4267" dirty="0"/>
              <a:t> </a:t>
            </a:r>
            <a:r>
              <a:rPr lang="en-US" sz="4267" dirty="0" err="1"/>
              <a:t>đọc</a:t>
            </a:r>
            <a:r>
              <a:rPr lang="en-US" sz="4267" dirty="0"/>
              <a:t> </a:t>
            </a:r>
            <a:r>
              <a:rPr lang="en-US" sz="4267" dirty="0" err="1"/>
              <a:t>diễn</a:t>
            </a:r>
            <a:r>
              <a:rPr lang="en-US" sz="4267" dirty="0"/>
              <a:t> </a:t>
            </a:r>
            <a:r>
              <a:rPr lang="en-US" sz="4267" dirty="0" err="1"/>
              <a:t>cảm</a:t>
            </a:r>
            <a:endParaRPr lang="en-US" sz="4267" dirty="0"/>
          </a:p>
        </p:txBody>
      </p:sp>
      <p:sp>
        <p:nvSpPr>
          <p:cNvPr id="6" name="Rectangle 5">
            <a:extLst>
              <a:ext uri="{FF2B5EF4-FFF2-40B4-BE49-F238E27FC236}">
                <a16:creationId xmlns:a16="http://schemas.microsoft.com/office/drawing/2014/main" id="{2DE649AC-91CB-4340-9F6E-FBBAA91C2ED4}"/>
              </a:ext>
            </a:extLst>
          </p:cNvPr>
          <p:cNvSpPr/>
          <p:nvPr/>
        </p:nvSpPr>
        <p:spPr>
          <a:xfrm>
            <a:off x="1222919" y="2587696"/>
            <a:ext cx="9325429" cy="1274195"/>
          </a:xfrm>
          <a:prstGeom prst="rect">
            <a:avLst/>
          </a:prstGeom>
          <a:noFill/>
        </p:spPr>
        <p:txBody>
          <a:bodyPr wrap="square" rtlCol="0">
            <a:spAutoFit/>
          </a:bodyPr>
          <a:lstStyle/>
          <a:p>
            <a:pPr algn="just">
              <a:lnSpc>
                <a:spcPct val="120000"/>
              </a:lnSpc>
              <a:spcBef>
                <a:spcPct val="40000"/>
              </a:spcBef>
            </a:pPr>
            <a:r>
              <a:rPr lang="en-GB" sz="3200">
                <a:solidFill>
                  <a:srgbClr val="4A9834"/>
                </a:solidFill>
                <a:latin typeface="Times New Roman" panose="02020603050405020304" pitchFamily="18" charset="0"/>
                <a:cs typeface="Times New Roman" panose="02020603050405020304" pitchFamily="18" charset="0"/>
              </a:rPr>
              <a:t>     Giọng </a:t>
            </a:r>
            <a:r>
              <a:rPr lang="en-GB" altLang="en-US" sz="3200">
                <a:solidFill>
                  <a:srgbClr val="4A9834"/>
                </a:solidFill>
                <a:latin typeface="Times New Roman" panose="02020603050405020304" pitchFamily="18" charset="0"/>
                <a:cs typeface="Times New Roman" panose="02020603050405020304" pitchFamily="18" charset="0"/>
              </a:rPr>
              <a:t>vui tươi, hồn nhiên; nhấn giọng ở các từ ngữ gợi tả, gợi cảm.</a:t>
            </a:r>
          </a:p>
        </p:txBody>
      </p:sp>
      <p:grpSp>
        <p:nvGrpSpPr>
          <p:cNvPr id="2" name="Group 1">
            <a:extLst>
              <a:ext uri="{FF2B5EF4-FFF2-40B4-BE49-F238E27FC236}">
                <a16:creationId xmlns:a16="http://schemas.microsoft.com/office/drawing/2014/main" id="{7D15A3B7-7E71-4C4D-A9F7-E2324504B82A}"/>
              </a:ext>
            </a:extLst>
          </p:cNvPr>
          <p:cNvGrpSpPr/>
          <p:nvPr/>
        </p:nvGrpSpPr>
        <p:grpSpPr>
          <a:xfrm>
            <a:off x="1534298" y="1756699"/>
            <a:ext cx="8854303" cy="830997"/>
            <a:chOff x="1150723" y="1317525"/>
            <a:chExt cx="6640727" cy="623248"/>
          </a:xfrm>
        </p:grpSpPr>
        <p:sp>
          <p:nvSpPr>
            <p:cNvPr id="8" name="Text Box 5">
              <a:extLst>
                <a:ext uri="{FF2B5EF4-FFF2-40B4-BE49-F238E27FC236}">
                  <a16:creationId xmlns:a16="http://schemas.microsoft.com/office/drawing/2014/main" id="{6823F3CF-AE8C-4A8A-8D68-2897D1534BB4}"/>
                </a:ext>
              </a:extLst>
            </p:cNvPr>
            <p:cNvSpPr txBox="1">
              <a:spLocks noChangeArrowheads="1"/>
            </p:cNvSpPr>
            <p:nvPr/>
          </p:nvSpPr>
          <p:spPr bwMode="auto">
            <a:xfrm>
              <a:off x="1352550" y="1317525"/>
              <a:ext cx="6438900" cy="623248"/>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pPr algn="l"/>
              <a:r>
                <a:rPr lang="en-US" altLang="vi-VN" sz="3200" dirty="0" err="1"/>
                <a:t>Dựa</a:t>
              </a:r>
              <a:r>
                <a:rPr lang="en-US" altLang="vi-VN" sz="3200" dirty="0"/>
                <a:t> </a:t>
              </a:r>
              <a:r>
                <a:rPr lang="en-US" altLang="vi-VN" sz="3200" dirty="0" err="1"/>
                <a:t>vào</a:t>
              </a:r>
              <a:r>
                <a:rPr lang="en-US" altLang="vi-VN" sz="3200" dirty="0"/>
                <a:t> </a:t>
              </a:r>
              <a:r>
                <a:rPr lang="en-US" altLang="vi-VN" sz="3200" dirty="0" err="1"/>
                <a:t>nội</a:t>
              </a:r>
              <a:r>
                <a:rPr lang="en-US" altLang="vi-VN" sz="3200" dirty="0"/>
                <a:t> dung </a:t>
              </a:r>
              <a:r>
                <a:rPr lang="en-US" altLang="vi-VN" sz="3200" dirty="0" err="1"/>
                <a:t>bài</a:t>
              </a:r>
              <a:r>
                <a:rPr lang="en-US" altLang="vi-VN" sz="3200" dirty="0"/>
                <a:t>, </a:t>
              </a:r>
              <a:r>
                <a:rPr lang="en-US" altLang="vi-VN" sz="3200" dirty="0" err="1"/>
                <a:t>nêu</a:t>
              </a:r>
              <a:r>
                <a:rPr lang="en-US" altLang="vi-VN" sz="3200" dirty="0"/>
                <a:t> </a:t>
              </a:r>
              <a:r>
                <a:rPr lang="en-US" altLang="vi-VN" sz="3200" dirty="0" err="1"/>
                <a:t>giọng</a:t>
              </a:r>
              <a:r>
                <a:rPr lang="en-US" altLang="vi-VN" sz="3200" dirty="0"/>
                <a:t> </a:t>
              </a:r>
              <a:r>
                <a:rPr lang="vi-VN" altLang="vi-VN" sz="3200" dirty="0"/>
                <a:t>đọc</a:t>
              </a:r>
              <a:r>
                <a:rPr lang="en-US" altLang="vi-VN" sz="3200" dirty="0"/>
                <a:t> </a:t>
              </a:r>
              <a:r>
                <a:rPr lang="en-US" altLang="vi-VN" sz="3200" dirty="0" err="1"/>
                <a:t>của</a:t>
              </a:r>
              <a:r>
                <a:rPr lang="en-US" altLang="vi-VN" sz="3200" dirty="0"/>
                <a:t> </a:t>
              </a:r>
              <a:r>
                <a:rPr lang="en-US" altLang="vi-VN" sz="3200" dirty="0" err="1"/>
                <a:t>bài</a:t>
              </a:r>
              <a:r>
                <a:rPr lang="en-US" altLang="vi-VN" sz="3200" dirty="0"/>
                <a:t>?</a:t>
              </a:r>
            </a:p>
          </p:txBody>
        </p:sp>
        <p:sp>
          <p:nvSpPr>
            <p:cNvPr id="9" name="Arrow: Chevron 8">
              <a:extLst>
                <a:ext uri="{FF2B5EF4-FFF2-40B4-BE49-F238E27FC236}">
                  <a16:creationId xmlns:a16="http://schemas.microsoft.com/office/drawing/2014/main" id="{4EE025E5-F6CB-42B7-9E66-FEE4B2237E61}"/>
                </a:ext>
              </a:extLst>
            </p:cNvPr>
            <p:cNvSpPr/>
            <p:nvPr/>
          </p:nvSpPr>
          <p:spPr>
            <a:xfrm>
              <a:off x="1150723" y="1606450"/>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tx1"/>
                </a:solidFill>
              </a:endParaRPr>
            </a:p>
          </p:txBody>
        </p:sp>
      </p:grpSp>
    </p:spTree>
    <p:extLst>
      <p:ext uri="{BB962C8B-B14F-4D97-AF65-F5344CB8AC3E}">
        <p14:creationId xmlns:p14="http://schemas.microsoft.com/office/powerpoint/2010/main" val="42771114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CFA28A-1716-4FCC-BABD-951A4A49B8B6}"/>
              </a:ext>
            </a:extLst>
          </p:cNvPr>
          <p:cNvSpPr/>
          <p:nvPr/>
        </p:nvSpPr>
        <p:spPr>
          <a:xfrm>
            <a:off x="967743" y="1994000"/>
            <a:ext cx="94048" cy="3440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390">
              <a:solidFill>
                <a:prstClr val="white"/>
              </a:solidFill>
            </a:endParaRPr>
          </a:p>
        </p:txBody>
      </p:sp>
      <p:sp>
        <p:nvSpPr>
          <p:cNvPr id="3074" name="Rectangle 2">
            <a:extLst>
              <a:ext uri="{FF2B5EF4-FFF2-40B4-BE49-F238E27FC236}">
                <a16:creationId xmlns:a16="http://schemas.microsoft.com/office/drawing/2014/main" id="{BA2D4938-4C86-4D67-B241-ACA35F4955CD}"/>
              </a:ext>
            </a:extLst>
          </p:cNvPr>
          <p:cNvSpPr>
            <a:spLocks noGrp="1" noChangeArrowheads="1"/>
          </p:cNvSpPr>
          <p:nvPr>
            <p:ph type="title"/>
          </p:nvPr>
        </p:nvSpPr>
        <p:spPr>
          <a:xfrm>
            <a:off x="297901" y="177468"/>
            <a:ext cx="2897809" cy="680586"/>
          </a:xfrm>
          <a:noFill/>
        </p:spPr>
        <p:txBody>
          <a:bodyPr vert="horz" wrap="none" lIns="91073" tIns="45537" rIns="91073" bIns="45537" rtlCol="0" anchor="ctr">
            <a:spAutoFit/>
          </a:bodyPr>
          <a:lstStyle/>
          <a:p>
            <a:r>
              <a:rPr lang="en-US" altLang="vi-VN" sz="425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a typeface="+mn-ea"/>
                <a:cs typeface="+mn-cs"/>
              </a:rPr>
              <a:t>KHỞI ĐỘNG</a:t>
            </a:r>
          </a:p>
        </p:txBody>
      </p:sp>
      <p:sp>
        <p:nvSpPr>
          <p:cNvPr id="3075" name="Text Box 3">
            <a:extLst>
              <a:ext uri="{FF2B5EF4-FFF2-40B4-BE49-F238E27FC236}">
                <a16:creationId xmlns:a16="http://schemas.microsoft.com/office/drawing/2014/main" id="{1996B76B-4637-4E7C-BAE4-E64D4E679624}"/>
              </a:ext>
            </a:extLst>
          </p:cNvPr>
          <p:cNvSpPr txBox="1">
            <a:spLocks noChangeArrowheads="1"/>
          </p:cNvSpPr>
          <p:nvPr/>
        </p:nvSpPr>
        <p:spPr bwMode="auto">
          <a:xfrm>
            <a:off x="3196202" y="733168"/>
            <a:ext cx="184731" cy="36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3078" name="AutoShape 51">
            <a:extLst>
              <a:ext uri="{FF2B5EF4-FFF2-40B4-BE49-F238E27FC236}">
                <a16:creationId xmlns:a16="http://schemas.microsoft.com/office/drawing/2014/main" id="{38EBB23C-FDB5-4F4C-B461-C1BF99700B85}"/>
              </a:ext>
            </a:extLst>
          </p:cNvPr>
          <p:cNvSpPr>
            <a:spLocks noChangeArrowheads="1"/>
          </p:cNvSpPr>
          <p:nvPr/>
        </p:nvSpPr>
        <p:spPr bwMode="gray">
          <a:xfrm>
            <a:off x="1874177" y="4036155"/>
            <a:ext cx="9888604" cy="1058076"/>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390" b="0" dirty="0" err="1">
                <a:solidFill>
                  <a:srgbClr val="1F497D"/>
                </a:solidFill>
              </a:rPr>
              <a:t>Đọc</a:t>
            </a:r>
            <a:r>
              <a:rPr lang="en-US" altLang="vi-VN" sz="2390" b="0" dirty="0">
                <a:solidFill>
                  <a:srgbClr val="1F497D"/>
                </a:solidFill>
              </a:rPr>
              <a:t> </a:t>
            </a:r>
            <a:r>
              <a:rPr lang="en-US" altLang="vi-VN" sz="2390" b="0" dirty="0" err="1">
                <a:solidFill>
                  <a:srgbClr val="1F497D"/>
                </a:solidFill>
              </a:rPr>
              <a:t>đoạn</a:t>
            </a:r>
            <a:r>
              <a:rPr lang="en-US" altLang="vi-VN" sz="2390" b="0" dirty="0">
                <a:solidFill>
                  <a:srgbClr val="1F497D"/>
                </a:solidFill>
              </a:rPr>
              <a:t> 2, </a:t>
            </a:r>
            <a:r>
              <a:rPr lang="en-US" altLang="vi-VN" sz="2390" b="0" dirty="0" err="1">
                <a:solidFill>
                  <a:srgbClr val="1F497D"/>
                </a:solidFill>
              </a:rPr>
              <a:t>và</a:t>
            </a:r>
            <a:r>
              <a:rPr lang="en-US" altLang="vi-VN" sz="2390" b="0" dirty="0">
                <a:solidFill>
                  <a:srgbClr val="1F497D"/>
                </a:solidFill>
              </a:rPr>
              <a:t> </a:t>
            </a:r>
            <a:r>
              <a:rPr lang="en-US" altLang="vi-VN" sz="2390" b="0" dirty="0" err="1">
                <a:solidFill>
                  <a:srgbClr val="1F497D"/>
                </a:solidFill>
              </a:rPr>
              <a:t>trả</a:t>
            </a:r>
            <a:r>
              <a:rPr lang="en-US" altLang="vi-VN" sz="2390" b="0" dirty="0">
                <a:solidFill>
                  <a:srgbClr val="1F497D"/>
                </a:solidFill>
              </a:rPr>
              <a:t> </a:t>
            </a:r>
            <a:r>
              <a:rPr lang="en-US" altLang="vi-VN" sz="2390" b="0" dirty="0" err="1">
                <a:solidFill>
                  <a:srgbClr val="1F497D"/>
                </a:solidFill>
              </a:rPr>
              <a:t>lời</a:t>
            </a:r>
            <a:r>
              <a:rPr lang="en-US" altLang="vi-VN" sz="2390" b="0">
                <a:solidFill>
                  <a:srgbClr val="1F497D"/>
                </a:solidFill>
              </a:rPr>
              <a:t>: </a:t>
            </a:r>
            <a:r>
              <a:rPr lang="en-US" altLang="vi-VN" sz="2390" b="0" i="1">
                <a:solidFill>
                  <a:prstClr val="black"/>
                </a:solidFill>
              </a:rPr>
              <a:t>Câu chuyện muốn nói với chúng ta điều gì?</a:t>
            </a:r>
            <a:endParaRPr lang="en-US" altLang="vi-VN" sz="2390" b="0" i="1" dirty="0">
              <a:solidFill>
                <a:prstClr val="black"/>
              </a:solidFill>
            </a:endParaRPr>
          </a:p>
        </p:txBody>
      </p:sp>
      <p:sp>
        <p:nvSpPr>
          <p:cNvPr id="3079" name="AutoShape 52">
            <a:extLst>
              <a:ext uri="{FF2B5EF4-FFF2-40B4-BE49-F238E27FC236}">
                <a16:creationId xmlns:a16="http://schemas.microsoft.com/office/drawing/2014/main" id="{8D4945E8-381A-403D-BA62-885EC04C5699}"/>
              </a:ext>
            </a:extLst>
          </p:cNvPr>
          <p:cNvSpPr>
            <a:spLocks noChangeArrowheads="1"/>
          </p:cNvSpPr>
          <p:nvPr/>
        </p:nvSpPr>
        <p:spPr bwMode="gray">
          <a:xfrm>
            <a:off x="1862357" y="2417074"/>
            <a:ext cx="9900425" cy="1058076"/>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390" b="0" dirty="0" err="1">
                <a:solidFill>
                  <a:srgbClr val="1F497D"/>
                </a:solidFill>
              </a:rPr>
              <a:t>Đọc</a:t>
            </a:r>
            <a:r>
              <a:rPr lang="en-US" altLang="vi-VN" sz="2390" b="0" dirty="0">
                <a:solidFill>
                  <a:srgbClr val="1F497D"/>
                </a:solidFill>
              </a:rPr>
              <a:t> </a:t>
            </a:r>
            <a:r>
              <a:rPr lang="en-US" altLang="vi-VN" sz="2390" b="0" dirty="0" err="1">
                <a:solidFill>
                  <a:srgbClr val="1F497D"/>
                </a:solidFill>
              </a:rPr>
              <a:t>thầm</a:t>
            </a:r>
            <a:r>
              <a:rPr lang="en-US" altLang="vi-VN" sz="2390" b="0" dirty="0">
                <a:solidFill>
                  <a:srgbClr val="1F497D"/>
                </a:solidFill>
              </a:rPr>
              <a:t> </a:t>
            </a:r>
            <a:r>
              <a:rPr lang="en-US" altLang="vi-VN" sz="2390" b="0" dirty="0" err="1">
                <a:solidFill>
                  <a:srgbClr val="1F497D"/>
                </a:solidFill>
              </a:rPr>
              <a:t>đoạn</a:t>
            </a:r>
            <a:r>
              <a:rPr lang="en-US" altLang="vi-VN" sz="2390" b="0" dirty="0">
                <a:solidFill>
                  <a:srgbClr val="1F497D"/>
                </a:solidFill>
              </a:rPr>
              <a:t> 1, </a:t>
            </a:r>
            <a:r>
              <a:rPr lang="en-US" altLang="vi-VN" sz="2390" b="0" dirty="0" err="1">
                <a:solidFill>
                  <a:srgbClr val="1F497D"/>
                </a:solidFill>
              </a:rPr>
              <a:t>và</a:t>
            </a:r>
            <a:r>
              <a:rPr lang="en-US" altLang="vi-VN" sz="2390" b="0" dirty="0">
                <a:solidFill>
                  <a:srgbClr val="1F497D"/>
                </a:solidFill>
              </a:rPr>
              <a:t> </a:t>
            </a:r>
            <a:r>
              <a:rPr lang="en-US" altLang="vi-VN" sz="2390" b="0" dirty="0" err="1">
                <a:solidFill>
                  <a:srgbClr val="1F497D"/>
                </a:solidFill>
              </a:rPr>
              <a:t>trả</a:t>
            </a:r>
            <a:r>
              <a:rPr lang="en-US" altLang="vi-VN" sz="2390" b="0" dirty="0">
                <a:solidFill>
                  <a:srgbClr val="1F497D"/>
                </a:solidFill>
              </a:rPr>
              <a:t> </a:t>
            </a:r>
            <a:r>
              <a:rPr lang="en-US" altLang="vi-VN" sz="2390" b="0" dirty="0" err="1">
                <a:solidFill>
                  <a:srgbClr val="1F497D"/>
                </a:solidFill>
              </a:rPr>
              <a:t>lời</a:t>
            </a:r>
            <a:r>
              <a:rPr lang="en-US" altLang="vi-VN" sz="2390" b="0">
                <a:solidFill>
                  <a:srgbClr val="1F497D"/>
                </a:solidFill>
              </a:rPr>
              <a:t>: </a:t>
            </a:r>
            <a:r>
              <a:rPr lang="en-US" altLang="vi-VN" sz="2390" b="0" i="1">
                <a:solidFill>
                  <a:prstClr val="black"/>
                </a:solidFill>
              </a:rPr>
              <a:t>Nội dung của bài là gì?</a:t>
            </a:r>
            <a:endParaRPr lang="en-US" altLang="vi-VN" sz="2390" b="0" i="1" dirty="0">
              <a:solidFill>
                <a:prstClr val="black"/>
              </a:solidFill>
            </a:endParaRPr>
          </a:p>
        </p:txBody>
      </p:sp>
      <p:grpSp>
        <p:nvGrpSpPr>
          <p:cNvPr id="3080" name="Group 53">
            <a:extLst>
              <a:ext uri="{FF2B5EF4-FFF2-40B4-BE49-F238E27FC236}">
                <a16:creationId xmlns:a16="http://schemas.microsoft.com/office/drawing/2014/main" id="{5B1518AD-69E3-4E51-BF42-3B5F60A59A87}"/>
              </a:ext>
            </a:extLst>
          </p:cNvPr>
          <p:cNvGrpSpPr>
            <a:grpSpLocks/>
          </p:cNvGrpSpPr>
          <p:nvPr/>
        </p:nvGrpSpPr>
        <p:grpSpPr bwMode="auto">
          <a:xfrm>
            <a:off x="560455" y="2499963"/>
            <a:ext cx="929913" cy="819027"/>
            <a:chOff x="2078" y="1680"/>
            <a:chExt cx="1615" cy="1615"/>
          </a:xfrm>
        </p:grpSpPr>
        <p:sp>
          <p:nvSpPr>
            <p:cNvPr id="3090" name="Oval 54">
              <a:extLst>
                <a:ext uri="{FF2B5EF4-FFF2-40B4-BE49-F238E27FC236}">
                  <a16:creationId xmlns:a16="http://schemas.microsoft.com/office/drawing/2014/main" id="{EE527377-F038-4DEA-A9D0-49C60BA701D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3091" name="Oval 55">
              <a:extLst>
                <a:ext uri="{FF2B5EF4-FFF2-40B4-BE49-F238E27FC236}">
                  <a16:creationId xmlns:a16="http://schemas.microsoft.com/office/drawing/2014/main" id="{7914C2F5-9E3B-4840-BB82-21E2DB2FFE8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89144" name="Oval 56">
              <a:extLst>
                <a:ext uri="{FF2B5EF4-FFF2-40B4-BE49-F238E27FC236}">
                  <a16:creationId xmlns:a16="http://schemas.microsoft.com/office/drawing/2014/main" id="{01D031ED-66C9-4473-92FA-40C292742036}"/>
                </a:ext>
              </a:extLst>
            </p:cNvPr>
            <p:cNvSpPr>
              <a:spLocks noChangeArrowheads="1"/>
            </p:cNvSpPr>
            <p:nvPr/>
          </p:nvSpPr>
          <p:spPr bwMode="gray">
            <a:xfrm>
              <a:off x="2253" y="1979"/>
              <a:ext cx="451" cy="102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sz="1793">
                <a:solidFill>
                  <a:prstClr val="black"/>
                </a:solidFill>
                <a:latin typeface="Calibri"/>
              </a:endParaRPr>
            </a:p>
          </p:txBody>
        </p:sp>
        <p:sp>
          <p:nvSpPr>
            <p:cNvPr id="3093" name="Oval 57">
              <a:extLst>
                <a:ext uri="{FF2B5EF4-FFF2-40B4-BE49-F238E27FC236}">
                  <a16:creationId xmlns:a16="http://schemas.microsoft.com/office/drawing/2014/main" id="{78F54DA2-90B4-44CC-8759-D74CCC8F55EB}"/>
                </a:ext>
              </a:extLst>
            </p:cNvPr>
            <p:cNvSpPr>
              <a:spLocks noChangeArrowheads="1"/>
            </p:cNvSpPr>
            <p:nvPr/>
          </p:nvSpPr>
          <p:spPr bwMode="gray">
            <a:xfrm>
              <a:off x="2254" y="1979"/>
              <a:ext cx="451" cy="102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89146" name="Oval 58">
              <a:extLst>
                <a:ext uri="{FF2B5EF4-FFF2-40B4-BE49-F238E27FC236}">
                  <a16:creationId xmlns:a16="http://schemas.microsoft.com/office/drawing/2014/main" id="{ABC3955B-3A23-47FF-BF91-E2F5292F4310}"/>
                </a:ext>
              </a:extLst>
            </p:cNvPr>
            <p:cNvSpPr>
              <a:spLocks noChangeArrowheads="1"/>
            </p:cNvSpPr>
            <p:nvPr/>
          </p:nvSpPr>
          <p:spPr bwMode="gray">
            <a:xfrm>
              <a:off x="2335" y="1979"/>
              <a:ext cx="1096" cy="102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sz="1793">
                <a:solidFill>
                  <a:prstClr val="black"/>
                </a:solidFill>
                <a:latin typeface="Calibri"/>
              </a:endParaRPr>
            </a:p>
          </p:txBody>
        </p:sp>
        <p:sp>
          <p:nvSpPr>
            <p:cNvPr id="3095" name="Oval 59">
              <a:extLst>
                <a:ext uri="{FF2B5EF4-FFF2-40B4-BE49-F238E27FC236}">
                  <a16:creationId xmlns:a16="http://schemas.microsoft.com/office/drawing/2014/main" id="{44808805-1842-45F5-8A80-E085C6BA21BE}"/>
                </a:ext>
              </a:extLst>
            </p:cNvPr>
            <p:cNvSpPr>
              <a:spLocks noChangeArrowheads="1"/>
            </p:cNvSpPr>
            <p:nvPr/>
          </p:nvSpPr>
          <p:spPr bwMode="gray">
            <a:xfrm>
              <a:off x="2337" y="1979"/>
              <a:ext cx="1096" cy="102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grpSp>
      <p:grpSp>
        <p:nvGrpSpPr>
          <p:cNvPr id="3081" name="Group 60">
            <a:extLst>
              <a:ext uri="{FF2B5EF4-FFF2-40B4-BE49-F238E27FC236}">
                <a16:creationId xmlns:a16="http://schemas.microsoft.com/office/drawing/2014/main" id="{799B194E-C7C8-44BC-BECC-C28265466947}"/>
              </a:ext>
            </a:extLst>
          </p:cNvPr>
          <p:cNvGrpSpPr>
            <a:grpSpLocks/>
          </p:cNvGrpSpPr>
          <p:nvPr/>
        </p:nvGrpSpPr>
        <p:grpSpPr bwMode="auto">
          <a:xfrm>
            <a:off x="530410" y="4238541"/>
            <a:ext cx="961822" cy="820609"/>
            <a:chOff x="2078" y="1680"/>
            <a:chExt cx="1615" cy="1615"/>
          </a:xfrm>
        </p:grpSpPr>
        <p:sp>
          <p:nvSpPr>
            <p:cNvPr id="3084" name="Oval 61">
              <a:extLst>
                <a:ext uri="{FF2B5EF4-FFF2-40B4-BE49-F238E27FC236}">
                  <a16:creationId xmlns:a16="http://schemas.microsoft.com/office/drawing/2014/main" id="{511533E0-E35B-4AA0-9DAE-F09E9B12D59F}"/>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3085" name="Oval 62">
              <a:extLst>
                <a:ext uri="{FF2B5EF4-FFF2-40B4-BE49-F238E27FC236}">
                  <a16:creationId xmlns:a16="http://schemas.microsoft.com/office/drawing/2014/main" id="{5D2E56F6-B60D-4370-8005-9AA2BC86A39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89151" name="Oval 63">
              <a:extLst>
                <a:ext uri="{FF2B5EF4-FFF2-40B4-BE49-F238E27FC236}">
                  <a16:creationId xmlns:a16="http://schemas.microsoft.com/office/drawing/2014/main" id="{D69F6C9F-D8E7-4B3A-BCFB-3BF37FCE3D51}"/>
                </a:ext>
              </a:extLst>
            </p:cNvPr>
            <p:cNvSpPr>
              <a:spLocks noChangeArrowheads="1"/>
            </p:cNvSpPr>
            <p:nvPr/>
          </p:nvSpPr>
          <p:spPr bwMode="gray">
            <a:xfrm>
              <a:off x="2254" y="1976"/>
              <a:ext cx="436" cy="101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sz="1793">
                <a:solidFill>
                  <a:prstClr val="black"/>
                </a:solidFill>
                <a:latin typeface="Calibri"/>
              </a:endParaRPr>
            </a:p>
          </p:txBody>
        </p:sp>
        <p:sp>
          <p:nvSpPr>
            <p:cNvPr id="3087" name="Oval 64">
              <a:extLst>
                <a:ext uri="{FF2B5EF4-FFF2-40B4-BE49-F238E27FC236}">
                  <a16:creationId xmlns:a16="http://schemas.microsoft.com/office/drawing/2014/main" id="{D0702EE1-26EE-4E3F-921B-4CD3F583E744}"/>
                </a:ext>
              </a:extLst>
            </p:cNvPr>
            <p:cNvSpPr>
              <a:spLocks noChangeArrowheads="1"/>
            </p:cNvSpPr>
            <p:nvPr/>
          </p:nvSpPr>
          <p:spPr bwMode="gray">
            <a:xfrm>
              <a:off x="2254" y="1977"/>
              <a:ext cx="436" cy="1019"/>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89153" name="Oval 65">
              <a:extLst>
                <a:ext uri="{FF2B5EF4-FFF2-40B4-BE49-F238E27FC236}">
                  <a16:creationId xmlns:a16="http://schemas.microsoft.com/office/drawing/2014/main" id="{10744314-16AC-4F7B-B0D0-CC3FA0ADDA27}"/>
                </a:ext>
              </a:extLst>
            </p:cNvPr>
            <p:cNvSpPr>
              <a:spLocks noChangeArrowheads="1"/>
            </p:cNvSpPr>
            <p:nvPr/>
          </p:nvSpPr>
          <p:spPr bwMode="gray">
            <a:xfrm>
              <a:off x="2335" y="1977"/>
              <a:ext cx="1096" cy="101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sz="1793">
                <a:solidFill>
                  <a:prstClr val="black"/>
                </a:solidFill>
                <a:latin typeface="Calibri"/>
              </a:endParaRPr>
            </a:p>
          </p:txBody>
        </p:sp>
        <p:sp>
          <p:nvSpPr>
            <p:cNvPr id="3089" name="Oval 66">
              <a:extLst>
                <a:ext uri="{FF2B5EF4-FFF2-40B4-BE49-F238E27FC236}">
                  <a16:creationId xmlns:a16="http://schemas.microsoft.com/office/drawing/2014/main" id="{F8716A79-5C10-426E-BAFE-1BD70CDB6CA4}"/>
                </a:ext>
              </a:extLst>
            </p:cNvPr>
            <p:cNvSpPr>
              <a:spLocks noChangeArrowheads="1"/>
            </p:cNvSpPr>
            <p:nvPr/>
          </p:nvSpPr>
          <p:spPr bwMode="gray">
            <a:xfrm>
              <a:off x="2337" y="1977"/>
              <a:ext cx="1096" cy="1019"/>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grpSp>
      <p:sp>
        <p:nvSpPr>
          <p:cNvPr id="2" name="TextBox 1">
            <a:extLst>
              <a:ext uri="{FF2B5EF4-FFF2-40B4-BE49-F238E27FC236}">
                <a16:creationId xmlns:a16="http://schemas.microsoft.com/office/drawing/2014/main" id="{649E78DC-00A4-4BF8-9DB8-D36C11726ADE}"/>
              </a:ext>
            </a:extLst>
          </p:cNvPr>
          <p:cNvSpPr txBox="1"/>
          <p:nvPr/>
        </p:nvSpPr>
        <p:spPr>
          <a:xfrm>
            <a:off x="2135259" y="1027103"/>
            <a:ext cx="7952813" cy="693716"/>
          </a:xfrm>
          <a:prstGeom prst="rect">
            <a:avLst/>
          </a:prstGeom>
          <a:noFill/>
        </p:spPr>
        <p:txBody>
          <a:bodyPr wrap="square">
            <a:spAutoFit/>
          </a:bodyPr>
          <a:lstStyle/>
          <a:p>
            <a:pPr algn="ctr">
              <a:defRPr/>
            </a:pPr>
            <a:r>
              <a:rPr lang="en-US" sz="3908" b="1">
                <a:solidFill>
                  <a:srgbClr val="FF0000"/>
                </a:solidFill>
                <a:latin typeface="Calibri"/>
              </a:rPr>
              <a:t>Những con sếu bằng giấy</a:t>
            </a:r>
            <a:endParaRPr lang="en-US" sz="3908" b="1" dirty="0">
              <a:solidFill>
                <a:srgbClr val="FF0000"/>
              </a:solidFill>
              <a:latin typeface="Calibri"/>
            </a:endParaRPr>
          </a:p>
        </p:txBody>
      </p:sp>
    </p:spTree>
    <p:extLst>
      <p:ext uri="{BB962C8B-B14F-4D97-AF65-F5344CB8AC3E}">
        <p14:creationId xmlns:p14="http://schemas.microsoft.com/office/powerpoint/2010/main" val="210725606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circle(in)">
                                      <p:cBhvr>
                                        <p:cTn id="7" dur="2000"/>
                                        <p:tgtEl>
                                          <p:spTgt spid="307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circle(in)">
                                      <p:cBhvr>
                                        <p:cTn id="12"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225800" y="1484086"/>
            <a:ext cx="7467600" cy="5181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a:solidFill>
                  <a:srgbClr val="0000FF"/>
                </a:solidFill>
              </a:rPr>
              <a:t>	</a:t>
            </a:r>
            <a:r>
              <a:rPr lang="en-US" altLang="en-US" b="1">
                <a:solidFill>
                  <a:srgbClr val="0000FF"/>
                </a:solidFill>
              </a:rPr>
              <a:t>Trái đất này / là của chúng mình </a:t>
            </a:r>
          </a:p>
          <a:p>
            <a:pPr>
              <a:buFontTx/>
              <a:buNone/>
            </a:pPr>
            <a:r>
              <a:rPr lang="en-US" altLang="en-US" b="1">
                <a:solidFill>
                  <a:srgbClr val="0000FF"/>
                </a:solidFill>
              </a:rPr>
              <a:t>	Quả bóng xanh / bay giữa trời xanh.</a:t>
            </a:r>
          </a:p>
          <a:p>
            <a:pPr>
              <a:buFontTx/>
              <a:buNone/>
            </a:pPr>
            <a:endParaRPr lang="en-US" altLang="en-US" b="1">
              <a:solidFill>
                <a:srgbClr val="0000FF"/>
              </a:solidFill>
            </a:endParaRPr>
          </a:p>
          <a:p>
            <a:pPr>
              <a:buFontTx/>
              <a:buNone/>
            </a:pPr>
            <a:r>
              <a:rPr lang="en-US" altLang="en-US" b="1">
                <a:solidFill>
                  <a:srgbClr val="0000FF"/>
                </a:solidFill>
              </a:rPr>
              <a:t>	Trái đất trẻ / của bạn trẻ năm châu</a:t>
            </a:r>
          </a:p>
          <a:p>
            <a:pPr>
              <a:buFontTx/>
              <a:buNone/>
            </a:pPr>
            <a:r>
              <a:rPr lang="en-US" altLang="en-US" b="1">
                <a:solidFill>
                  <a:srgbClr val="0000FF"/>
                </a:solidFill>
              </a:rPr>
              <a:t>	Vàng, trắng, đen /..dù da khác màu.</a:t>
            </a:r>
          </a:p>
          <a:p>
            <a:pPr>
              <a:buFontTx/>
              <a:buNone/>
            </a:pPr>
            <a:endParaRPr lang="en-US" altLang="en-US" b="1">
              <a:solidFill>
                <a:srgbClr val="0000FF"/>
              </a:solidFill>
            </a:endParaRPr>
          </a:p>
          <a:p>
            <a:pPr>
              <a:buFontTx/>
              <a:buNone/>
            </a:pPr>
            <a:r>
              <a:rPr lang="en-US" altLang="en-US" b="1">
                <a:solidFill>
                  <a:srgbClr val="0000FF"/>
                </a:solidFill>
              </a:rPr>
              <a:t>	Bom H, bom A / không phải bạn ta</a:t>
            </a:r>
          </a:p>
          <a:p>
            <a:pPr>
              <a:buFontTx/>
              <a:buNone/>
            </a:pPr>
            <a:r>
              <a:rPr lang="en-US" altLang="en-US" b="1">
                <a:solidFill>
                  <a:srgbClr val="0000FF"/>
                </a:solidFill>
              </a:rPr>
              <a:t>	Tiếng hát vui / giữ bình yên trái đất</a:t>
            </a:r>
          </a:p>
          <a:p>
            <a:pPr>
              <a:buFontTx/>
              <a:buNone/>
            </a:pPr>
            <a:r>
              <a:rPr lang="en-US" altLang="en-US" b="1">
                <a:solidFill>
                  <a:srgbClr val="0000FF"/>
                </a:solidFill>
              </a:rPr>
              <a:t>	Tiếng cười ran / cho trái đất không già.</a:t>
            </a:r>
          </a:p>
        </p:txBody>
      </p:sp>
      <p:pic>
        <p:nvPicPr>
          <p:cNvPr id="5" name="Picture 4">
            <a:extLst>
              <a:ext uri="{FF2B5EF4-FFF2-40B4-BE49-F238E27FC236}">
                <a16:creationId xmlns:a16="http://schemas.microsoft.com/office/drawing/2014/main" id="{E2880A03-44F1-45A4-8BF4-84E4D818B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029" y="160036"/>
            <a:ext cx="776998" cy="766684"/>
          </a:xfrm>
          <a:prstGeom prst="rect">
            <a:avLst/>
          </a:prstGeom>
        </p:spPr>
      </p:pic>
      <p:sp>
        <p:nvSpPr>
          <p:cNvPr id="6" name="Rectangle 4"/>
          <p:cNvSpPr>
            <a:spLocks noChangeArrowheads="1"/>
          </p:cNvSpPr>
          <p:nvPr/>
        </p:nvSpPr>
        <p:spPr bwMode="auto">
          <a:xfrm>
            <a:off x="3854464" y="369207"/>
            <a:ext cx="4434598" cy="715089"/>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spcBef>
                <a:spcPct val="50000"/>
              </a:spcBef>
              <a:defRPr/>
            </a:pPr>
            <a:r>
              <a:rPr lang="en-US" altLang="en-GB" sz="3600" b="1" noProof="1">
                <a:solidFill>
                  <a:srgbClr val="00B050"/>
                </a:solidFill>
                <a:latin typeface="Times New Roman" panose="02020603050405020304" pitchFamily="18" charset="0"/>
                <a:cs typeface="Times New Roman" panose="02020603050405020304" pitchFamily="18" charset="0"/>
              </a:rPr>
              <a:t>Luyện đọc diễn cảm</a:t>
            </a:r>
            <a:endParaRPr lang="en-US" altLang="en-GB" sz="2400" b="1" noProof="1">
              <a:solidFill>
                <a:srgbClr val="00B050"/>
              </a:solidFill>
              <a:latin typeface="Times New Roman" panose="02020603050405020304" pitchFamily="18" charset="0"/>
            </a:endParaRPr>
          </a:p>
        </p:txBody>
      </p:sp>
    </p:spTree>
    <p:extLst>
      <p:ext uri="{BB962C8B-B14F-4D97-AF65-F5344CB8AC3E}">
        <p14:creationId xmlns:p14="http://schemas.microsoft.com/office/powerpoint/2010/main" val="2844250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9" name="图片 71688" descr="9"/>
          <p:cNvPicPr>
            <a:picLocks noChangeAspect="1"/>
          </p:cNvPicPr>
          <p:nvPr/>
        </p:nvPicPr>
        <p:blipFill>
          <a:blip r:embed="rId2"/>
          <a:stretch>
            <a:fillRect/>
          </a:stretch>
        </p:blipFill>
        <p:spPr>
          <a:xfrm>
            <a:off x="3334072" y="287005"/>
            <a:ext cx="5522936" cy="940978"/>
          </a:xfrm>
          <a:prstGeom prst="rect">
            <a:avLst/>
          </a:prstGeom>
          <a:noFill/>
          <a:ln w="9525">
            <a:noFill/>
          </a:ln>
        </p:spPr>
      </p:pic>
      <p:sp>
        <p:nvSpPr>
          <p:cNvPr id="5" name="Text Box 4"/>
          <p:cNvSpPr txBox="1"/>
          <p:nvPr/>
        </p:nvSpPr>
        <p:spPr>
          <a:xfrm>
            <a:off x="3630268" y="409481"/>
            <a:ext cx="4914689" cy="537840"/>
          </a:xfrm>
          <a:prstGeom prst="rect">
            <a:avLst/>
          </a:prstGeom>
          <a:noFill/>
        </p:spPr>
        <p:txBody>
          <a:bodyPr wrap="square" rtlCol="0">
            <a:spAutoFit/>
          </a:bodyPr>
          <a:lstStyle/>
          <a:p>
            <a:pPr algn="ctr"/>
            <a:r>
              <a:rPr lang="en-US" sz="2895" b="1" i="1">
                <a:solidFill>
                  <a:srgbClr val="002060"/>
                </a:solidFill>
              </a:rPr>
              <a:t>Học thuộc lòng</a:t>
            </a:r>
          </a:p>
        </p:txBody>
      </p:sp>
      <p:grpSp>
        <p:nvGrpSpPr>
          <p:cNvPr id="9" name="Group 8"/>
          <p:cNvGrpSpPr/>
          <p:nvPr/>
        </p:nvGrpSpPr>
        <p:grpSpPr>
          <a:xfrm>
            <a:off x="2066336" y="920988"/>
            <a:ext cx="8059098" cy="5885770"/>
            <a:chOff x="4443" y="2004"/>
            <a:chExt cx="17536" cy="12807"/>
          </a:xfrm>
        </p:grpSpPr>
        <p:pic>
          <p:nvPicPr>
            <p:cNvPr id="40967" name="图片 40966" descr="1-39"/>
            <p:cNvPicPr>
              <a:picLocks noChangeAspect="1"/>
            </p:cNvPicPr>
            <p:nvPr/>
          </p:nvPicPr>
          <p:blipFill>
            <a:blip r:embed="rId3"/>
            <a:srcRect l="67267"/>
            <a:stretch>
              <a:fillRect/>
            </a:stretch>
          </p:blipFill>
          <p:spPr>
            <a:xfrm>
              <a:off x="4443" y="2004"/>
              <a:ext cx="17536" cy="12807"/>
            </a:xfrm>
            <a:prstGeom prst="rect">
              <a:avLst/>
            </a:prstGeom>
            <a:noFill/>
            <a:ln w="9525">
              <a:noFill/>
            </a:ln>
          </p:spPr>
        </p:pic>
        <p:sp>
          <p:nvSpPr>
            <p:cNvPr id="8" name="Text Box 7"/>
            <p:cNvSpPr txBox="1"/>
            <p:nvPr/>
          </p:nvSpPr>
          <p:spPr>
            <a:xfrm>
              <a:off x="6636" y="4322"/>
              <a:ext cx="14786" cy="8170"/>
            </a:xfrm>
            <a:prstGeom prst="rect">
              <a:avLst/>
            </a:prstGeom>
            <a:noFill/>
          </p:spPr>
          <p:txBody>
            <a:bodyPr wrap="square" rtlCol="0" anchor="t">
              <a:spAutoFit/>
            </a:bodyPr>
            <a:lstStyle/>
            <a:p>
              <a:pPr eaLnBrk="0" hangingPunct="0">
                <a:spcBef>
                  <a:spcPct val="50000"/>
                </a:spcBef>
              </a:pPr>
              <a:r>
                <a:rPr sz="2800" b="1" err="1">
                  <a:sym typeface="+mn-ea"/>
                </a:rPr>
                <a:t>Trái đất này </a:t>
              </a:r>
              <a:r>
                <a:rPr lang="en-US" sz="2800" b="1" err="1">
                  <a:sym typeface="+mn-ea"/>
                </a:rPr>
                <a:t>......................</a:t>
              </a:r>
              <a:endParaRPr sz="2800" b="1"/>
            </a:p>
            <a:p>
              <a:pPr eaLnBrk="0" hangingPunct="0">
                <a:spcBef>
                  <a:spcPct val="50000"/>
                </a:spcBef>
              </a:pPr>
              <a:r>
                <a:rPr sz="2800" b="1" err="1">
                  <a:sym typeface="+mn-ea"/>
                </a:rPr>
                <a:t>Quả bóng xanh  </a:t>
              </a:r>
              <a:r>
                <a:rPr lang="en-US" sz="2800" b="1" err="1">
                  <a:sym typeface="+mn-ea"/>
                </a:rPr>
                <a:t>............................</a:t>
              </a:r>
              <a:endParaRPr sz="2800" b="1"/>
            </a:p>
            <a:p>
              <a:pPr eaLnBrk="0" hangingPunct="0">
                <a:spcBef>
                  <a:spcPct val="50000"/>
                </a:spcBef>
              </a:pPr>
              <a:r>
                <a:rPr sz="2800" b="1" err="1">
                  <a:sym typeface="+mn-ea"/>
                </a:rPr>
                <a:t>Bồ câu ơi,  </a:t>
              </a:r>
              <a:r>
                <a:rPr lang="en-US" sz="2800" b="1" err="1">
                  <a:sym typeface="+mn-ea"/>
                </a:rPr>
                <a:t>.....................................</a:t>
              </a:r>
              <a:endParaRPr sz="2800" b="1"/>
            </a:p>
            <a:p>
              <a:pPr eaLnBrk="0" hangingPunct="0">
                <a:spcBef>
                  <a:spcPct val="50000"/>
                </a:spcBef>
              </a:pPr>
              <a:r>
                <a:rPr sz="2800" b="1" err="1">
                  <a:sym typeface="+mn-ea"/>
                </a:rPr>
                <a:t>Hải âu ơi,  </a:t>
              </a:r>
              <a:r>
                <a:rPr lang="en-US" sz="2800" b="1" err="1">
                  <a:sym typeface="+mn-ea"/>
                </a:rPr>
                <a:t>......................................</a:t>
              </a:r>
              <a:endParaRPr sz="2800" b="1"/>
            </a:p>
            <a:p>
              <a:pPr eaLnBrk="0" hangingPunct="0">
                <a:spcBef>
                  <a:spcPct val="50000"/>
                </a:spcBef>
              </a:pPr>
              <a:r>
                <a:rPr sz="2800" b="1" err="1">
                  <a:sym typeface="+mn-ea"/>
                </a:rPr>
                <a:t>Cùng bay nào,  </a:t>
              </a:r>
              <a:r>
                <a:rPr lang="en-US" sz="2800" b="1" err="1">
                  <a:sym typeface="+mn-ea"/>
                </a:rPr>
                <a:t>..............................</a:t>
              </a:r>
              <a:endParaRPr sz="2800" b="1"/>
            </a:p>
            <a:p>
              <a:pPr eaLnBrk="0" hangingPunct="0">
                <a:spcBef>
                  <a:spcPct val="50000"/>
                </a:spcBef>
              </a:pPr>
              <a:r>
                <a:rPr sz="2800" b="1" err="1">
                  <a:sym typeface="+mn-ea"/>
                </a:rPr>
                <a:t>Cùng bay nào,  </a:t>
              </a:r>
              <a:r>
                <a:rPr lang="en-US" sz="2800" b="1" err="1">
                  <a:sym typeface="+mn-ea"/>
                </a:rPr>
                <a:t>..............................</a:t>
              </a:r>
            </a:p>
          </p:txBody>
        </p:sp>
      </p:grpSp>
    </p:spTree>
    <p:extLst>
      <p:ext uri="{BB962C8B-B14F-4D97-AF65-F5344CB8AC3E}">
        <p14:creationId xmlns:p14="http://schemas.microsoft.com/office/powerpoint/2010/main" val="373055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1689"/>
                                        </p:tgtEl>
                                        <p:attrNameLst>
                                          <p:attrName>style.visibility</p:attrName>
                                        </p:attrNameLst>
                                      </p:cBhvr>
                                      <p:to>
                                        <p:strVal val="visible"/>
                                      </p:to>
                                    </p:set>
                                    <p:anim calcmode="lin" valueType="num">
                                      <p:cBhvr>
                                        <p:cTn id="7" dur="1000" fill="hold"/>
                                        <p:tgtEl>
                                          <p:spTgt spid="71689"/>
                                        </p:tgtEl>
                                        <p:attrNameLst>
                                          <p:attrName>ppt_x</p:attrName>
                                        </p:attrNameLst>
                                      </p:cBhvr>
                                      <p:tavLst>
                                        <p:tav tm="0">
                                          <p:val>
                                            <p:strVal val="#ppt_x-.2"/>
                                          </p:val>
                                        </p:tav>
                                        <p:tav tm="100000">
                                          <p:val>
                                            <p:strVal val="#ppt_x"/>
                                          </p:val>
                                        </p:tav>
                                      </p:tavLst>
                                    </p:anim>
                                    <p:anim calcmode="lin" valueType="num">
                                      <p:cBhvr>
                                        <p:cTn id="8" dur="1000" fill="hold"/>
                                        <p:tgtEl>
                                          <p:spTgt spid="71689"/>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689"/>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4637" y="368155"/>
            <a:ext cx="7563217" cy="3949123"/>
            <a:chOff x="9678" y="-187"/>
            <a:chExt cx="16457" cy="8593"/>
          </a:xfrm>
        </p:grpSpPr>
        <p:pic>
          <p:nvPicPr>
            <p:cNvPr id="76804" name="图片 76803" descr="PPT素材-03"/>
            <p:cNvPicPr>
              <a:picLocks noChangeAspect="1"/>
            </p:cNvPicPr>
            <p:nvPr/>
          </p:nvPicPr>
          <p:blipFill>
            <a:blip r:embed="rId2"/>
            <a:stretch>
              <a:fillRect/>
            </a:stretch>
          </p:blipFill>
          <p:spPr>
            <a:xfrm>
              <a:off x="9678" y="-187"/>
              <a:ext cx="16457" cy="8593"/>
            </a:xfrm>
            <a:prstGeom prst="rect">
              <a:avLst/>
            </a:prstGeom>
            <a:noFill/>
            <a:ln w="9525">
              <a:noFill/>
            </a:ln>
          </p:spPr>
        </p:pic>
        <p:sp>
          <p:nvSpPr>
            <p:cNvPr id="3" name="Text Box 2"/>
            <p:cNvSpPr txBox="1"/>
            <p:nvPr/>
          </p:nvSpPr>
          <p:spPr>
            <a:xfrm>
              <a:off x="12107" y="2933"/>
              <a:ext cx="11547" cy="3109"/>
            </a:xfrm>
            <a:prstGeom prst="rect">
              <a:avLst/>
            </a:prstGeom>
            <a:noFill/>
          </p:spPr>
          <p:txBody>
            <a:bodyPr wrap="square" rtlCol="0" anchor="t">
              <a:spAutoFit/>
            </a:bodyPr>
            <a:lstStyle/>
            <a:p>
              <a:pPr algn="ctr" eaLnBrk="0" hangingPunct="0"/>
              <a:r>
                <a:rPr lang="en-US" sz="2895" b="1" err="1">
                  <a:solidFill>
                    <a:srgbClr val="002060"/>
                  </a:solidFill>
                  <a:cs typeface="Arial" panose="020B0604020202020204" pitchFamily="34" charset="0"/>
                  <a:sym typeface="+mn-ea"/>
                </a:rPr>
                <a:t>Bài thơ “</a:t>
              </a:r>
              <a:r>
                <a:rPr lang="en-US" sz="2895" b="1" err="1">
                  <a:solidFill>
                    <a:srgbClr val="FF0000"/>
                  </a:solidFill>
                  <a:cs typeface="Arial" panose="020B0604020202020204" pitchFamily="34" charset="0"/>
                  <a:sym typeface="+mn-ea"/>
                </a:rPr>
                <a:t>Bài ca về trái đất</a:t>
              </a:r>
              <a:r>
                <a:rPr lang="en-US" sz="2895" b="1" err="1">
                  <a:solidFill>
                    <a:srgbClr val="002060"/>
                  </a:solidFill>
                  <a:cs typeface="Arial" panose="020B0604020202020204" pitchFamily="34" charset="0"/>
                  <a:sym typeface="+mn-ea"/>
                </a:rPr>
                <a:t>” và bài “</a:t>
              </a:r>
              <a:r>
                <a:rPr lang="en-US" sz="2895" b="1" err="1">
                  <a:solidFill>
                    <a:srgbClr val="FF0000"/>
                  </a:solidFill>
                  <a:cs typeface="Arial" panose="020B0604020202020204" pitchFamily="34" charset="0"/>
                  <a:sym typeface="+mn-ea"/>
                </a:rPr>
                <a:t>Những con sếu bằng giấy</a:t>
              </a:r>
              <a:r>
                <a:rPr lang="en-US" sz="2895" b="1" err="1">
                  <a:solidFill>
                    <a:srgbClr val="002060"/>
                  </a:solidFill>
                  <a:cs typeface="Arial" panose="020B0604020202020204" pitchFamily="34" charset="0"/>
                  <a:sym typeface="+mn-ea"/>
                </a:rPr>
                <a:t>” có điểm gì giống nhau?</a:t>
              </a:r>
            </a:p>
          </p:txBody>
        </p:sp>
      </p:grpSp>
      <p:sp>
        <p:nvSpPr>
          <p:cNvPr id="2" name="Text Box 1"/>
          <p:cNvSpPr txBox="1"/>
          <p:nvPr/>
        </p:nvSpPr>
        <p:spPr>
          <a:xfrm>
            <a:off x="4786007" y="4569651"/>
            <a:ext cx="5403021" cy="1569660"/>
          </a:xfrm>
          <a:prstGeom prst="rect">
            <a:avLst/>
          </a:prstGeom>
          <a:noFill/>
        </p:spPr>
        <p:txBody>
          <a:bodyPr wrap="square" rtlCol="0" anchor="t">
            <a:spAutoFit/>
          </a:bodyPr>
          <a:lstStyle/>
          <a:p>
            <a:pPr algn="ctr"/>
            <a:r>
              <a:rPr lang="en-US" sz="3200" b="1" i="1">
                <a:solidFill>
                  <a:srgbClr val="FF0000"/>
                </a:solidFill>
                <a:cs typeface="Arial" panose="020B0604020202020204" pitchFamily="34" charset="0"/>
              </a:rPr>
              <a:t>Tố cáo tội ác chiến tranh, mong muốn giữ cho trái đất bình yên.</a:t>
            </a:r>
          </a:p>
        </p:txBody>
      </p:sp>
    </p:spTree>
    <p:extLst>
      <p:ext uri="{BB962C8B-B14F-4D97-AF65-F5344CB8AC3E}">
        <p14:creationId xmlns:p14="http://schemas.microsoft.com/office/powerpoint/2010/main" val="116787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BB8C4-7F02-464E-9EDC-B1CD71AB2819}"/>
              </a:ext>
            </a:extLst>
          </p:cNvPr>
          <p:cNvSpPr txBox="1"/>
          <p:nvPr/>
        </p:nvSpPr>
        <p:spPr>
          <a:xfrm>
            <a:off x="3780971" y="749485"/>
            <a:ext cx="3967400" cy="830997"/>
          </a:xfrm>
          <a:prstGeom prst="rect">
            <a:avLst/>
          </a:prstGeom>
          <a:noFill/>
        </p:spPr>
        <p:txBody>
          <a:bodyPr vert="horz" wrap="square" lIns="91440" tIns="45720" rIns="91440" bIns="4572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4800" dirty="0">
                <a:solidFill>
                  <a:srgbClr val="FF0000"/>
                </a:solidFill>
              </a:rPr>
              <a:t>VẬN DỤNG</a:t>
            </a:r>
          </a:p>
        </p:txBody>
      </p:sp>
      <p:sp>
        <p:nvSpPr>
          <p:cNvPr id="5" name="Rectangle 4">
            <a:extLst>
              <a:ext uri="{FF2B5EF4-FFF2-40B4-BE49-F238E27FC236}">
                <a16:creationId xmlns:a16="http://schemas.microsoft.com/office/drawing/2014/main" id="{65A6549E-A66E-47D1-A7A2-742D3EF179B5}"/>
              </a:ext>
            </a:extLst>
          </p:cNvPr>
          <p:cNvSpPr/>
          <p:nvPr/>
        </p:nvSpPr>
        <p:spPr>
          <a:xfrm>
            <a:off x="1625600" y="1832649"/>
            <a:ext cx="9753600" cy="707886"/>
          </a:xfrm>
          <a:prstGeom prst="rect">
            <a:avLst/>
          </a:prstGeom>
        </p:spPr>
        <p:txBody>
          <a:bodyPr wrap="square">
            <a:spAutoFit/>
          </a:bodyPr>
          <a:lstStyle/>
          <a:p>
            <a:r>
              <a:rPr lang="fr-FR" sz="4000"/>
              <a:t>Em có suy nghĩ gì khi đọc bài thơ này?</a:t>
            </a:r>
            <a:endParaRPr lang="en-GB" sz="4000"/>
          </a:p>
        </p:txBody>
      </p:sp>
      <p:sp>
        <p:nvSpPr>
          <p:cNvPr id="7" name="Arrow: Chevron 6">
            <a:extLst>
              <a:ext uri="{FF2B5EF4-FFF2-40B4-BE49-F238E27FC236}">
                <a16:creationId xmlns:a16="http://schemas.microsoft.com/office/drawing/2014/main" id="{13796011-5F9E-4391-AB2E-36EDAEA6EAAD}"/>
              </a:ext>
            </a:extLst>
          </p:cNvPr>
          <p:cNvSpPr/>
          <p:nvPr/>
        </p:nvSpPr>
        <p:spPr>
          <a:xfrm>
            <a:off x="1110047" y="2108201"/>
            <a:ext cx="269103" cy="22859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tx1"/>
              </a:solidFill>
            </a:endParaRPr>
          </a:p>
        </p:txBody>
      </p:sp>
      <p:sp>
        <p:nvSpPr>
          <p:cNvPr id="8" name="Arrow: Chevron 7">
            <a:extLst>
              <a:ext uri="{FF2B5EF4-FFF2-40B4-BE49-F238E27FC236}">
                <a16:creationId xmlns:a16="http://schemas.microsoft.com/office/drawing/2014/main" id="{A862164D-0D58-479B-A01C-5EB2EAAA9E68}"/>
              </a:ext>
            </a:extLst>
          </p:cNvPr>
          <p:cNvSpPr/>
          <p:nvPr/>
        </p:nvSpPr>
        <p:spPr>
          <a:xfrm>
            <a:off x="1110046" y="3530601"/>
            <a:ext cx="269103" cy="22859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tx1"/>
              </a:solidFill>
            </a:endParaRPr>
          </a:p>
        </p:txBody>
      </p:sp>
      <p:pic>
        <p:nvPicPr>
          <p:cNvPr id="11" name="Picture 10">
            <a:extLst>
              <a:ext uri="{FF2B5EF4-FFF2-40B4-BE49-F238E27FC236}">
                <a16:creationId xmlns:a16="http://schemas.microsoft.com/office/drawing/2014/main" id="{09A256B5-29EA-4580-81AA-306BA72A2E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19" y="142739"/>
            <a:ext cx="1035997" cy="1022245"/>
          </a:xfrm>
          <a:prstGeom prst="rect">
            <a:avLst/>
          </a:prstGeom>
        </p:spPr>
      </p:pic>
      <p:sp>
        <p:nvSpPr>
          <p:cNvPr id="3" name="TextBox 2"/>
          <p:cNvSpPr txBox="1"/>
          <p:nvPr/>
        </p:nvSpPr>
        <p:spPr>
          <a:xfrm>
            <a:off x="1625601" y="3327401"/>
            <a:ext cx="8428911" cy="1241237"/>
          </a:xfrm>
          <a:prstGeom prst="rect">
            <a:avLst/>
          </a:prstGeom>
          <a:noFill/>
        </p:spPr>
        <p:txBody>
          <a:bodyPr wrap="none" rtlCol="0">
            <a:spAutoFit/>
          </a:bodyPr>
          <a:lstStyle/>
          <a:p>
            <a:r>
              <a:rPr lang="en-US" sz="3733">
                <a:latin typeface="Arial" panose="020B0604020202020204" pitchFamily="34" charset="0"/>
                <a:cs typeface="Arial" panose="020B0604020202020204" pitchFamily="34" charset="0"/>
              </a:rPr>
              <a:t>Chuẩn bị bài : Một chuyên gia máy xúc</a:t>
            </a:r>
          </a:p>
          <a:p>
            <a:endParaRPr lang="en-GB" sz="3733"/>
          </a:p>
        </p:txBody>
      </p:sp>
    </p:spTree>
    <p:extLst>
      <p:ext uri="{BB962C8B-B14F-4D97-AF65-F5344CB8AC3E}">
        <p14:creationId xmlns:p14="http://schemas.microsoft.com/office/powerpoint/2010/main" val="7427025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2524" y="150870"/>
            <a:ext cx="3588828" cy="668207"/>
          </a:xfrm>
          <a:prstGeom prst="rect">
            <a:avLst/>
          </a:prstGeom>
          <a:noFill/>
        </p:spPr>
        <p:txBody>
          <a:bodyPr wrap="none" lIns="66179" tIns="33089" rIns="66179" bIns="33089">
            <a:spAutoFit/>
            <a:scene3d>
              <a:camera prst="orthographicFront"/>
              <a:lightRig rig="soft" dir="t">
                <a:rot lat="0" lon="0" rev="15600000"/>
              </a:lightRig>
            </a:scene3d>
            <a:sp3d extrusionH="57150" prstMaterial="softEdge">
              <a:bevelT w="25400" h="38100"/>
            </a:sp3d>
          </a:bodyPr>
          <a:lstStyle/>
          <a:p>
            <a:pPr algn="ctr"/>
            <a:r>
              <a:rPr lang="en-US" sz="3908" b="1" dirty="0" err="1">
                <a:solidFill>
                  <a:schemeClr val="accent4"/>
                </a:solidFill>
              </a:rPr>
              <a:t>Bài</a:t>
            </a:r>
            <a:r>
              <a:rPr lang="en-US" sz="3908" b="1" dirty="0">
                <a:solidFill>
                  <a:schemeClr val="accent4"/>
                </a:solidFill>
              </a:rPr>
              <a:t> </a:t>
            </a:r>
            <a:r>
              <a:rPr lang="en-US" sz="3908" b="1" dirty="0" err="1">
                <a:solidFill>
                  <a:schemeClr val="accent4"/>
                </a:solidFill>
              </a:rPr>
              <a:t>ca</a:t>
            </a:r>
            <a:r>
              <a:rPr lang="en-US" sz="3908" b="1" dirty="0">
                <a:solidFill>
                  <a:schemeClr val="accent4"/>
                </a:solidFill>
              </a:rPr>
              <a:t> </a:t>
            </a:r>
            <a:r>
              <a:rPr lang="en-US" sz="3908" b="1" dirty="0" err="1">
                <a:solidFill>
                  <a:schemeClr val="accent4"/>
                </a:solidFill>
              </a:rPr>
              <a:t>về</a:t>
            </a:r>
            <a:r>
              <a:rPr lang="en-US" sz="3908" b="1" dirty="0">
                <a:solidFill>
                  <a:schemeClr val="accent4"/>
                </a:solidFill>
              </a:rPr>
              <a:t> </a:t>
            </a:r>
            <a:r>
              <a:rPr lang="en-US" sz="3908" b="1" dirty="0" err="1">
                <a:solidFill>
                  <a:schemeClr val="accent4"/>
                </a:solidFill>
              </a:rPr>
              <a:t>trái</a:t>
            </a:r>
            <a:r>
              <a:rPr lang="en-US" sz="3908" b="1" dirty="0">
                <a:solidFill>
                  <a:schemeClr val="accent4"/>
                </a:solidFill>
              </a:rPr>
              <a:t> </a:t>
            </a:r>
            <a:r>
              <a:rPr lang="en-US" sz="3908" b="1" dirty="0" err="1">
                <a:solidFill>
                  <a:schemeClr val="accent4"/>
                </a:solidFill>
              </a:rPr>
              <a:t>đất</a:t>
            </a:r>
            <a:endParaRPr lang="en-US" sz="3908" b="1" dirty="0">
              <a:solidFill>
                <a:schemeClr val="accent4"/>
              </a:solidFill>
            </a:endParaRP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19693" y="814004"/>
            <a:ext cx="11204730" cy="6043996"/>
          </a:xfrm>
          <a:prstGeom prst="rect">
            <a:avLst/>
          </a:prstGeom>
          <a:ln>
            <a:noFill/>
          </a:ln>
          <a:effectLst>
            <a:softEdge rad="112500"/>
          </a:effectLst>
        </p:spPr>
      </p:pic>
      <p:sp>
        <p:nvSpPr>
          <p:cNvPr id="6" name="TextBox 5"/>
          <p:cNvSpPr txBox="1"/>
          <p:nvPr/>
        </p:nvSpPr>
        <p:spPr>
          <a:xfrm>
            <a:off x="8284831" y="726765"/>
            <a:ext cx="1771911" cy="448713"/>
          </a:xfrm>
          <a:prstGeom prst="rect">
            <a:avLst/>
          </a:prstGeom>
          <a:noFill/>
        </p:spPr>
        <p:txBody>
          <a:bodyPr wrap="square" rtlCol="0">
            <a:spAutoFit/>
          </a:bodyPr>
          <a:lstStyle/>
          <a:p>
            <a:r>
              <a:rPr lang="en-US" sz="2316" dirty="0" err="1"/>
              <a:t>Định</a:t>
            </a:r>
            <a:r>
              <a:rPr lang="en-US" sz="2316" dirty="0"/>
              <a:t> </a:t>
            </a:r>
            <a:r>
              <a:rPr lang="en-US" sz="2316" dirty="0" err="1"/>
              <a:t>Hải</a:t>
            </a:r>
            <a:endParaRPr lang="en-US" sz="2316" dirty="0"/>
          </a:p>
        </p:txBody>
      </p:sp>
    </p:spTree>
    <p:custDataLst>
      <p:tags r:id="rId1"/>
    </p:custDataLst>
    <p:extLst>
      <p:ext uri="{BB962C8B-B14F-4D97-AF65-F5344CB8AC3E}">
        <p14:creationId xmlns:p14="http://schemas.microsoft.com/office/powerpoint/2010/main" val="15535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9698CEB-A00D-4C77-85E1-BA0F24CFEB47}"/>
              </a:ext>
            </a:extLst>
          </p:cNvPr>
          <p:cNvSpPr/>
          <p:nvPr/>
        </p:nvSpPr>
        <p:spPr>
          <a:xfrm>
            <a:off x="2235200" y="1803400"/>
            <a:ext cx="8705851" cy="1447800"/>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 name="Group 6">
            <a:extLst>
              <a:ext uri="{FF2B5EF4-FFF2-40B4-BE49-F238E27FC236}">
                <a16:creationId xmlns:a16="http://schemas.microsoft.com/office/drawing/2014/main" id="{8639A559-CC9B-45FE-A597-197C629AE5CF}"/>
              </a:ext>
            </a:extLst>
          </p:cNvPr>
          <p:cNvGrpSpPr/>
          <p:nvPr/>
        </p:nvGrpSpPr>
        <p:grpSpPr>
          <a:xfrm>
            <a:off x="1130300" y="1536601"/>
            <a:ext cx="1905000" cy="1905000"/>
            <a:chOff x="1866900" y="666651"/>
            <a:chExt cx="1905000" cy="1905000"/>
          </a:xfrm>
          <a:solidFill>
            <a:srgbClr val="EE426B"/>
          </a:solidFill>
        </p:grpSpPr>
        <p:sp>
          <p:nvSpPr>
            <p:cNvPr id="5" name="Flowchart: Connector 4">
              <a:extLst>
                <a:ext uri="{FF2B5EF4-FFF2-40B4-BE49-F238E27FC236}">
                  <a16:creationId xmlns:a16="http://schemas.microsoft.com/office/drawing/2014/main" id="{88E5C64A-5DB3-49A1-B6A9-71BAB0A22599}"/>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Star: 8 Points 5">
              <a:extLst>
                <a:ext uri="{FF2B5EF4-FFF2-40B4-BE49-F238E27FC236}">
                  <a16:creationId xmlns:a16="http://schemas.microsoft.com/office/drawing/2014/main" id="{FE2835ED-817C-4C97-A411-119C59314183}"/>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a:solidFill>
                    <a:srgbClr val="EE426B"/>
                  </a:solidFill>
                  <a:effectLst>
                    <a:outerShdw blurRad="38100" dist="38100" dir="2700000" algn="tl">
                      <a:srgbClr val="000000">
                        <a:alpha val="43137"/>
                      </a:srgbClr>
                    </a:outerShdw>
                  </a:effectLst>
                </a:rPr>
                <a:t>1</a:t>
              </a:r>
              <a:endParaRPr lang="vi-VN" sz="48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id="{FFFA725A-0B29-460E-BBE8-FEEAF6705A32}"/>
              </a:ext>
            </a:extLst>
          </p:cNvPr>
          <p:cNvSpPr/>
          <p:nvPr/>
        </p:nvSpPr>
        <p:spPr>
          <a:xfrm rot="10800000">
            <a:off x="1368424" y="4108499"/>
            <a:ext cx="8705851" cy="144780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a:extLst>
              <a:ext uri="{FF2B5EF4-FFF2-40B4-BE49-F238E27FC236}">
                <a16:creationId xmlns:a16="http://schemas.microsoft.com/office/drawing/2014/main" id="{A11EF3B9-9966-41DB-ABB0-39B9A04E803C}"/>
              </a:ext>
            </a:extLst>
          </p:cNvPr>
          <p:cNvGrpSpPr/>
          <p:nvPr/>
        </p:nvGrpSpPr>
        <p:grpSpPr>
          <a:xfrm>
            <a:off x="9121775" y="3879897"/>
            <a:ext cx="1905000" cy="1905000"/>
            <a:chOff x="1866900" y="666651"/>
            <a:chExt cx="1905000" cy="1905000"/>
          </a:xfrm>
          <a:solidFill>
            <a:srgbClr val="FB8246"/>
          </a:solidFill>
        </p:grpSpPr>
        <p:sp>
          <p:nvSpPr>
            <p:cNvPr id="10" name="Flowchart: Connector 9">
              <a:extLst>
                <a:ext uri="{FF2B5EF4-FFF2-40B4-BE49-F238E27FC236}">
                  <a16:creationId xmlns:a16="http://schemas.microsoft.com/office/drawing/2014/main" id="{C7E10F0F-B76E-4FC6-A196-2A7F87033272}"/>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Star: 8 Points 10">
              <a:extLst>
                <a:ext uri="{FF2B5EF4-FFF2-40B4-BE49-F238E27FC236}">
                  <a16:creationId xmlns:a16="http://schemas.microsoft.com/office/drawing/2014/main" id="{EFA85F71-2A42-4660-9F42-5B99698B936B}"/>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a:solidFill>
                    <a:srgbClr val="FB8246"/>
                  </a:solidFill>
                  <a:effectLst>
                    <a:outerShdw blurRad="38100" dist="38100" dir="2700000" algn="tl">
                      <a:srgbClr val="000000">
                        <a:alpha val="43137"/>
                      </a:srgbClr>
                    </a:outerShdw>
                  </a:effectLst>
                </a:rPr>
                <a:t>2</a:t>
              </a:r>
              <a:endParaRPr lang="vi-VN" sz="48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id="{7E5455BB-2A26-4F33-93DC-B3BA55CF3B9E}"/>
              </a:ext>
            </a:extLst>
          </p:cNvPr>
          <p:cNvSpPr/>
          <p:nvPr/>
        </p:nvSpPr>
        <p:spPr>
          <a:xfrm>
            <a:off x="3939420" y="380967"/>
            <a:ext cx="4313168" cy="748988"/>
          </a:xfrm>
          <a:prstGeom prst="rect">
            <a:avLst/>
          </a:prstGeom>
          <a:noFill/>
        </p:spPr>
        <p:txBody>
          <a:bodyPr vert="horz" wrap="none" lIns="91440" tIns="45720" rIns="91440" bIns="45720" rtlCol="0" anchor="ctr">
            <a:spAutoFit/>
          </a:bodyPr>
          <a:lstStyle/>
          <a:p>
            <a:pPr algn="ctr">
              <a:spcBef>
                <a:spcPct val="0"/>
              </a:spcBef>
            </a:pPr>
            <a:r>
              <a:rPr lang="en-US" sz="4267"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rPr>
              <a:t>YÊU CẦU CẦN ĐẠT</a:t>
            </a:r>
            <a:endParaRPr lang="en-US" sz="4267"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endParaRPr>
          </a:p>
        </p:txBody>
      </p:sp>
      <p:sp>
        <p:nvSpPr>
          <p:cNvPr id="17" name="TextBox 16">
            <a:extLst>
              <a:ext uri="{FF2B5EF4-FFF2-40B4-BE49-F238E27FC236}">
                <a16:creationId xmlns:a16="http://schemas.microsoft.com/office/drawing/2014/main" id="{344952D8-0FDD-40E1-9F1F-FBB1F72C4BAC}"/>
              </a:ext>
            </a:extLst>
          </p:cNvPr>
          <p:cNvSpPr txBox="1"/>
          <p:nvPr/>
        </p:nvSpPr>
        <p:spPr>
          <a:xfrm>
            <a:off x="3251200" y="1965444"/>
            <a:ext cx="7518400" cy="1077218"/>
          </a:xfrm>
          <a:prstGeom prst="rect">
            <a:avLst/>
          </a:prstGeom>
          <a:noFill/>
        </p:spPr>
        <p:txBody>
          <a:bodyPr wrap="square">
            <a:spAutoFit/>
          </a:bodyPr>
          <a:lstStyle/>
          <a:p>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Học</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sinh</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trôi</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chảy</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lưu</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loát</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biết</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diễn</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cảm</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bài</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tập</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a:t>
            </a:r>
            <a:endParaRPr lang="vi-VN" sz="3200" dirty="0">
              <a:solidFill>
                <a:srgbClr val="EE426B"/>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D8487D7-D747-4124-8FDF-A0A1686E5127}"/>
              </a:ext>
            </a:extLst>
          </p:cNvPr>
          <p:cNvSpPr txBox="1"/>
          <p:nvPr/>
        </p:nvSpPr>
        <p:spPr>
          <a:xfrm>
            <a:off x="1646237" y="4298900"/>
            <a:ext cx="7518400" cy="1077218"/>
          </a:xfrm>
          <a:prstGeom prst="rect">
            <a:avLst/>
          </a:prstGeom>
          <a:noFill/>
        </p:spPr>
        <p:txBody>
          <a:bodyPr wrap="square">
            <a:spAutoFit/>
          </a:bodyPr>
          <a:lstStyle/>
          <a:p>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Nắm</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được</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nội</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dung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bài</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từ</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đó</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thêm</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err="1">
                <a:solidFill>
                  <a:srgbClr val="FB8246"/>
                </a:solidFill>
                <a:latin typeface="Arial" panose="020B0604020202020204" pitchFamily="34" charset="0"/>
                <a:ea typeface="Times New Roman" panose="02020603050405020304" pitchFamily="18" charset="0"/>
                <a:cs typeface="Arial" panose="020B0604020202020204" pitchFamily="34" charset="0"/>
              </a:rPr>
              <a:t>yêu</a:t>
            </a:r>
            <a:r>
              <a:rPr lang="en-US" sz="3200">
                <a:solidFill>
                  <a:srgbClr val="FB8246"/>
                </a:solidFill>
                <a:latin typeface="Arial" panose="020B0604020202020204" pitchFamily="34" charset="0"/>
                <a:ea typeface="Times New Roman" panose="02020603050405020304" pitchFamily="18" charset="0"/>
                <a:cs typeface="Arial" panose="020B0604020202020204" pitchFamily="34" charset="0"/>
              </a:rPr>
              <a:t> hòa bình.</a:t>
            </a:r>
            <a:endParaRPr lang="vi-VN" sz="3200" dirty="0">
              <a:solidFill>
                <a:srgbClr val="FB82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59338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B772890-851F-497D-BBC6-CC189708B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35997" cy="1022245"/>
          </a:xfrm>
          <a:prstGeom prst="rect">
            <a:avLst/>
          </a:prstGeom>
        </p:spPr>
      </p:pic>
      <p:sp>
        <p:nvSpPr>
          <p:cNvPr id="15" name="TextBox 14">
            <a:extLst>
              <a:ext uri="{FF2B5EF4-FFF2-40B4-BE49-F238E27FC236}">
                <a16:creationId xmlns:a16="http://schemas.microsoft.com/office/drawing/2014/main" id="{91C8B997-F3B9-40BC-883D-7708F7F48300}"/>
              </a:ext>
            </a:extLst>
          </p:cNvPr>
          <p:cNvSpPr txBox="1"/>
          <p:nvPr/>
        </p:nvSpPr>
        <p:spPr>
          <a:xfrm>
            <a:off x="1316604" y="1903634"/>
            <a:ext cx="6819029" cy="695703"/>
          </a:xfrm>
          <a:prstGeom prst="rect">
            <a:avLst/>
          </a:prstGeom>
          <a:noFill/>
        </p:spPr>
        <p:txBody>
          <a:bodyPr wrap="square" rtlCol="0">
            <a:spAutoFit/>
          </a:bodyPr>
          <a:lstStyle/>
          <a:p>
            <a:pPr>
              <a:lnSpc>
                <a:spcPct val="114000"/>
              </a:lnSpc>
            </a:pP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Bài</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 </a:t>
            </a: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văn</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 chia </a:t>
            </a: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làm</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 </a:t>
            </a: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mấy</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 </a:t>
            </a: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khổ</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 </a:t>
            </a: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thơ</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C18C768-1165-4B13-A50F-789EF7F8C73C}"/>
              </a:ext>
            </a:extLst>
          </p:cNvPr>
          <p:cNvSpPr txBox="1"/>
          <p:nvPr/>
        </p:nvSpPr>
        <p:spPr>
          <a:xfrm>
            <a:off x="3678208" y="3262674"/>
            <a:ext cx="5785281" cy="695703"/>
          </a:xfrm>
          <a:prstGeom prst="rect">
            <a:avLst/>
          </a:prstGeom>
          <a:noFill/>
        </p:spPr>
        <p:txBody>
          <a:bodyPr wrap="square" rtlCol="0">
            <a:spAutoFit/>
          </a:bodyPr>
          <a:lstStyle/>
          <a:p>
            <a:pPr>
              <a:lnSpc>
                <a:spcPct val="114000"/>
              </a:lnSpc>
            </a:pPr>
            <a:r>
              <a:rPr lang="en-US" sz="3733" dirty="0" err="1">
                <a:latin typeface="Times New Roman" panose="02020603050405020304" pitchFamily="18" charset="0"/>
                <a:ea typeface="Aachen" panose="02020500000000000000" pitchFamily="18" charset="0"/>
                <a:cs typeface="Times New Roman" panose="02020603050405020304" pitchFamily="18" charset="0"/>
              </a:rPr>
              <a:t>Bài</a:t>
            </a:r>
            <a:r>
              <a:rPr lang="en-US" sz="3733" dirty="0">
                <a:latin typeface="Times New Roman" panose="02020603050405020304" pitchFamily="18" charset="0"/>
                <a:ea typeface="Aachen" panose="02020500000000000000" pitchFamily="18" charset="0"/>
                <a:cs typeface="Times New Roman" panose="02020603050405020304" pitchFamily="18" charset="0"/>
              </a:rPr>
              <a:t> </a:t>
            </a:r>
            <a:r>
              <a:rPr lang="en-US" sz="3733" dirty="0" err="1">
                <a:latin typeface="Times New Roman" panose="02020603050405020304" pitchFamily="18" charset="0"/>
                <a:ea typeface="Aachen" panose="02020500000000000000" pitchFamily="18" charset="0"/>
                <a:cs typeface="Times New Roman" panose="02020603050405020304" pitchFamily="18" charset="0"/>
              </a:rPr>
              <a:t>văn</a:t>
            </a:r>
            <a:r>
              <a:rPr lang="en-US" sz="3733" dirty="0">
                <a:latin typeface="Times New Roman" panose="02020603050405020304" pitchFamily="18" charset="0"/>
                <a:ea typeface="Aachen" panose="02020500000000000000" pitchFamily="18" charset="0"/>
                <a:cs typeface="Times New Roman" panose="02020603050405020304" pitchFamily="18" charset="0"/>
              </a:rPr>
              <a:t> chia </a:t>
            </a:r>
            <a:r>
              <a:rPr lang="en-US" sz="3733" dirty="0" err="1">
                <a:latin typeface="Times New Roman" panose="02020603050405020304" pitchFamily="18" charset="0"/>
                <a:ea typeface="Aachen" panose="02020500000000000000" pitchFamily="18" charset="0"/>
                <a:cs typeface="Times New Roman" panose="02020603050405020304" pitchFamily="18" charset="0"/>
              </a:rPr>
              <a:t>làm</a:t>
            </a:r>
            <a:r>
              <a:rPr lang="en-US" sz="3733" dirty="0">
                <a:latin typeface="Times New Roman" panose="02020603050405020304" pitchFamily="18" charset="0"/>
                <a:ea typeface="Aachen" panose="02020500000000000000" pitchFamily="18" charset="0"/>
                <a:cs typeface="Times New Roman" panose="02020603050405020304" pitchFamily="18" charset="0"/>
              </a:rPr>
              <a:t> 3 </a:t>
            </a:r>
            <a:r>
              <a:rPr lang="en-US" sz="3733" dirty="0" err="1">
                <a:latin typeface="Times New Roman" panose="02020603050405020304" pitchFamily="18" charset="0"/>
                <a:ea typeface="Aachen" panose="02020500000000000000" pitchFamily="18" charset="0"/>
                <a:cs typeface="Times New Roman" panose="02020603050405020304" pitchFamily="18" charset="0"/>
              </a:rPr>
              <a:t>khổ</a:t>
            </a:r>
            <a:r>
              <a:rPr lang="en-US" sz="3733" dirty="0">
                <a:latin typeface="Times New Roman" panose="02020603050405020304" pitchFamily="18" charset="0"/>
                <a:ea typeface="Aachen" panose="02020500000000000000" pitchFamily="18" charset="0"/>
                <a:cs typeface="Times New Roman" panose="02020603050405020304" pitchFamily="18" charset="0"/>
              </a:rPr>
              <a:t> </a:t>
            </a:r>
            <a:r>
              <a:rPr lang="en-US" sz="3733" dirty="0" err="1">
                <a:latin typeface="Times New Roman" panose="02020603050405020304" pitchFamily="18" charset="0"/>
                <a:ea typeface="Aachen" panose="02020500000000000000" pitchFamily="18" charset="0"/>
                <a:cs typeface="Times New Roman" panose="02020603050405020304" pitchFamily="18" charset="0"/>
              </a:rPr>
              <a:t>thơ</a:t>
            </a:r>
            <a:r>
              <a:rPr lang="en-US" sz="3733" dirty="0">
                <a:latin typeface="Times New Roman" panose="02020603050405020304" pitchFamily="18" charset="0"/>
                <a:ea typeface="Aachen" panose="02020500000000000000" pitchFamily="18" charset="0"/>
                <a:cs typeface="Times New Roman" panose="02020603050405020304" pitchFamily="18" charset="0"/>
              </a:rPr>
              <a:t>.</a:t>
            </a:r>
          </a:p>
        </p:txBody>
      </p:sp>
      <p:sp>
        <p:nvSpPr>
          <p:cNvPr id="5" name="Title 1">
            <a:extLst>
              <a:ext uri="{FF2B5EF4-FFF2-40B4-BE49-F238E27FC236}">
                <a16:creationId xmlns:a16="http://schemas.microsoft.com/office/drawing/2014/main" id="{CB47C7AD-B31A-4909-B965-D080D2D69C25}"/>
              </a:ext>
            </a:extLst>
          </p:cNvPr>
          <p:cNvSpPr txBox="1">
            <a:spLocks/>
          </p:cNvSpPr>
          <p:nvPr/>
        </p:nvSpPr>
        <p:spPr>
          <a:xfrm>
            <a:off x="1316604" y="354299"/>
            <a:ext cx="9382760" cy="811778"/>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LUYỆN ĐỌC</a:t>
            </a:r>
          </a:p>
        </p:txBody>
      </p:sp>
    </p:spTree>
    <p:extLst>
      <p:ext uri="{BB962C8B-B14F-4D97-AF65-F5344CB8AC3E}">
        <p14:creationId xmlns:p14="http://schemas.microsoft.com/office/powerpoint/2010/main" val="12840757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486400" y="1560286"/>
            <a:ext cx="5748867" cy="337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0">
                <a:solidFill>
                  <a:schemeClr val="tx1"/>
                </a:solidFill>
                <a:latin typeface=".VnArabia" panose="020B7200000000000000" pitchFamily="34" charset="0"/>
              </a:defRPr>
            </a:lvl1pPr>
            <a:lvl2pPr marL="742950" indent="-285750">
              <a:defRPr sz="6000">
                <a:solidFill>
                  <a:schemeClr val="tx1"/>
                </a:solidFill>
                <a:latin typeface=".VnArabia" panose="020B7200000000000000" pitchFamily="34" charset="0"/>
              </a:defRPr>
            </a:lvl2pPr>
            <a:lvl3pPr marL="1143000" indent="-228600">
              <a:defRPr sz="6000">
                <a:solidFill>
                  <a:schemeClr val="tx1"/>
                </a:solidFill>
                <a:latin typeface=".VnArabia" panose="020B7200000000000000" pitchFamily="34" charset="0"/>
              </a:defRPr>
            </a:lvl3pPr>
            <a:lvl4pPr marL="1600200" indent="-228600">
              <a:defRPr sz="6000">
                <a:solidFill>
                  <a:schemeClr val="tx1"/>
                </a:solidFill>
                <a:latin typeface=".VnArabia" panose="020B7200000000000000" pitchFamily="34" charset="0"/>
              </a:defRPr>
            </a:lvl4pPr>
            <a:lvl5pPr marL="2057400" indent="-228600">
              <a:defRPr sz="6000">
                <a:solidFill>
                  <a:schemeClr val="tx1"/>
                </a:solidFill>
                <a:latin typeface=".VnArabia" panose="020B7200000000000000" pitchFamily="34" charset="0"/>
              </a:defRPr>
            </a:lvl5pPr>
            <a:lvl6pPr marL="2514600" indent="-228600" eaLnBrk="0" fontAlgn="base" hangingPunct="0">
              <a:spcBef>
                <a:spcPct val="0"/>
              </a:spcBef>
              <a:spcAft>
                <a:spcPct val="0"/>
              </a:spcAft>
              <a:defRPr sz="6000">
                <a:solidFill>
                  <a:schemeClr val="tx1"/>
                </a:solidFill>
                <a:latin typeface=".VnArabia" panose="020B7200000000000000" pitchFamily="34" charset="0"/>
              </a:defRPr>
            </a:lvl6pPr>
            <a:lvl7pPr marL="2971800" indent="-228600" eaLnBrk="0" fontAlgn="base" hangingPunct="0">
              <a:spcBef>
                <a:spcPct val="0"/>
              </a:spcBef>
              <a:spcAft>
                <a:spcPct val="0"/>
              </a:spcAft>
              <a:defRPr sz="6000">
                <a:solidFill>
                  <a:schemeClr val="tx1"/>
                </a:solidFill>
                <a:latin typeface=".VnArabia" panose="020B7200000000000000" pitchFamily="34" charset="0"/>
              </a:defRPr>
            </a:lvl7pPr>
            <a:lvl8pPr marL="3429000" indent="-228600" eaLnBrk="0" fontAlgn="base" hangingPunct="0">
              <a:spcBef>
                <a:spcPct val="0"/>
              </a:spcBef>
              <a:spcAft>
                <a:spcPct val="0"/>
              </a:spcAft>
              <a:defRPr sz="6000">
                <a:solidFill>
                  <a:schemeClr val="tx1"/>
                </a:solidFill>
                <a:latin typeface=".VnArabia" panose="020B7200000000000000" pitchFamily="34" charset="0"/>
              </a:defRPr>
            </a:lvl8pPr>
            <a:lvl9pPr marL="3886200" indent="-228600" eaLnBrk="0" fontAlgn="base" hangingPunct="0">
              <a:spcBef>
                <a:spcPct val="0"/>
              </a:spcBef>
              <a:spcAft>
                <a:spcPct val="0"/>
              </a:spcAft>
              <a:defRPr sz="6000">
                <a:solidFill>
                  <a:schemeClr val="tx1"/>
                </a:solidFill>
                <a:latin typeface=".VnArabia" panose="020B7200000000000000" pitchFamily="34" charset="0"/>
              </a:defRPr>
            </a:lvl9pPr>
          </a:lstStyle>
          <a:p>
            <a:pPr marL="571500" indent="-571500" eaLnBrk="1" hangingPunct="1">
              <a:buFontTx/>
              <a:buChar char="-"/>
            </a:pPr>
            <a:r>
              <a:rPr lang="en-US" altLang="en-US" sz="4267" b="1" dirty="0" err="1" smtClean="0">
                <a:solidFill>
                  <a:schemeClr val="bg1"/>
                </a:solidFill>
                <a:latin typeface="Times New Roman" panose="02020603050405020304" pitchFamily="18" charset="0"/>
              </a:rPr>
              <a:t>vờn</a:t>
            </a:r>
            <a:r>
              <a:rPr lang="en-US" altLang="en-US" sz="4267" b="1" dirty="0" smtClean="0">
                <a:solidFill>
                  <a:schemeClr val="bg1"/>
                </a:solidFill>
                <a:latin typeface="Times New Roman" panose="02020603050405020304" pitchFamily="18" charset="0"/>
              </a:rPr>
              <a:t> </a:t>
            </a:r>
            <a:r>
              <a:rPr lang="en-US" altLang="en-US" sz="4267" b="1" dirty="0" err="1">
                <a:solidFill>
                  <a:schemeClr val="bg1"/>
                </a:solidFill>
                <a:latin typeface="Times New Roman" panose="02020603050405020304" pitchFamily="18" charset="0"/>
              </a:rPr>
              <a:t>sóng</a:t>
            </a:r>
            <a:r>
              <a:rPr lang="en-US" altLang="en-US" sz="4267" b="1" dirty="0">
                <a:solidFill>
                  <a:schemeClr val="bg1"/>
                </a:solidFill>
                <a:latin typeface="Times New Roman" panose="02020603050405020304" pitchFamily="18" charset="0"/>
              </a:rPr>
              <a:t> </a:t>
            </a:r>
            <a:r>
              <a:rPr lang="en-US" altLang="en-US" sz="4267" b="1" dirty="0" err="1" smtClean="0">
                <a:solidFill>
                  <a:schemeClr val="bg1"/>
                </a:solidFill>
                <a:latin typeface="Times New Roman" panose="02020603050405020304" pitchFamily="18" charset="0"/>
              </a:rPr>
              <a:t>biển</a:t>
            </a:r>
            <a:endParaRPr lang="en-US" altLang="en-US" sz="4267" b="1" dirty="0" smtClean="0">
              <a:solidFill>
                <a:schemeClr val="bg1"/>
              </a:solidFill>
              <a:latin typeface="Times New Roman" panose="02020603050405020304" pitchFamily="18" charset="0"/>
            </a:endParaRPr>
          </a:p>
          <a:p>
            <a:pPr marL="571500" indent="-571500" eaLnBrk="1" hangingPunct="1">
              <a:buFontTx/>
              <a:buChar char="-"/>
            </a:pPr>
            <a:r>
              <a:rPr lang="en-US" altLang="en-US" sz="4267" b="1" dirty="0" err="1" smtClean="0">
                <a:solidFill>
                  <a:schemeClr val="bg1"/>
                </a:solidFill>
                <a:latin typeface="Times New Roman" panose="02020603050405020304" pitchFamily="18" charset="0"/>
              </a:rPr>
              <a:t>đẫm</a:t>
            </a:r>
            <a:r>
              <a:rPr lang="en-US" altLang="en-US" sz="4267" b="1" dirty="0" smtClean="0">
                <a:solidFill>
                  <a:schemeClr val="bg1"/>
                </a:solidFill>
                <a:latin typeface="Times New Roman" panose="02020603050405020304" pitchFamily="18" charset="0"/>
              </a:rPr>
              <a:t> </a:t>
            </a:r>
            <a:r>
              <a:rPr lang="en-US" altLang="en-US" sz="4267" b="1" dirty="0" err="1" smtClean="0">
                <a:solidFill>
                  <a:schemeClr val="bg1"/>
                </a:solidFill>
                <a:latin typeface="Times New Roman" panose="02020603050405020304" pitchFamily="18" charset="0"/>
              </a:rPr>
              <a:t>hương</a:t>
            </a:r>
            <a:r>
              <a:rPr lang="en-US" altLang="en-US" sz="4267" b="1" dirty="0" smtClean="0">
                <a:solidFill>
                  <a:schemeClr val="bg1"/>
                </a:solidFill>
                <a:latin typeface="Times New Roman" panose="02020603050405020304" pitchFamily="18" charset="0"/>
              </a:rPr>
              <a:t> </a:t>
            </a:r>
            <a:r>
              <a:rPr lang="en-US" altLang="en-US" sz="4267" b="1" dirty="0" err="1" smtClean="0">
                <a:solidFill>
                  <a:schemeClr val="bg1"/>
                </a:solidFill>
                <a:latin typeface="Times New Roman" panose="02020603050405020304" pitchFamily="18" charset="0"/>
              </a:rPr>
              <a:t>thơm</a:t>
            </a:r>
            <a:endParaRPr lang="en-US" altLang="en-US" sz="4267" b="1" dirty="0" smtClean="0">
              <a:solidFill>
                <a:schemeClr val="bg1"/>
              </a:solidFill>
              <a:latin typeface="Times New Roman" panose="02020603050405020304" pitchFamily="18" charset="0"/>
            </a:endParaRPr>
          </a:p>
          <a:p>
            <a:pPr marL="571500" indent="-571500" eaLnBrk="1" hangingPunct="1">
              <a:buFontTx/>
              <a:buChar char="-"/>
            </a:pPr>
            <a:r>
              <a:rPr lang="en-US" altLang="en-US" sz="4267" b="1" dirty="0" err="1">
                <a:solidFill>
                  <a:schemeClr val="bg1"/>
                </a:solidFill>
                <a:latin typeface="Times New Roman" panose="02020603050405020304" pitchFamily="18" charset="0"/>
              </a:rPr>
              <a:t>t</a:t>
            </a:r>
            <a:r>
              <a:rPr lang="en-US" altLang="en-US" sz="4267" b="1" dirty="0" err="1" smtClean="0">
                <a:solidFill>
                  <a:schemeClr val="bg1"/>
                </a:solidFill>
                <a:latin typeface="Times New Roman" panose="02020603050405020304" pitchFamily="18" charset="0"/>
              </a:rPr>
              <a:t>hắm</a:t>
            </a:r>
            <a:r>
              <a:rPr lang="en-US" altLang="en-US" sz="4267" b="1" dirty="0" smtClean="0">
                <a:solidFill>
                  <a:schemeClr val="bg1"/>
                </a:solidFill>
                <a:latin typeface="Times New Roman" panose="02020603050405020304" pitchFamily="18" charset="0"/>
              </a:rPr>
              <a:t> </a:t>
            </a:r>
            <a:r>
              <a:rPr lang="en-US" altLang="en-US" sz="4267" b="1" dirty="0" err="1" smtClean="0">
                <a:solidFill>
                  <a:schemeClr val="bg1"/>
                </a:solidFill>
                <a:latin typeface="Times New Roman" panose="02020603050405020304" pitchFamily="18" charset="0"/>
              </a:rPr>
              <a:t>sắc</a:t>
            </a:r>
            <a:endParaRPr lang="en-US" altLang="en-US" sz="4267" b="1" dirty="0">
              <a:solidFill>
                <a:schemeClr val="bg1"/>
              </a:solidFill>
              <a:latin typeface="Times New Roman" panose="02020603050405020304" pitchFamily="18" charset="0"/>
            </a:endParaRPr>
          </a:p>
          <a:p>
            <a:pPr eaLnBrk="1" hangingPunct="1"/>
            <a:r>
              <a:rPr lang="en-US" altLang="en-US" sz="4267" b="1" dirty="0">
                <a:solidFill>
                  <a:schemeClr val="bg1"/>
                </a:solidFill>
                <a:latin typeface="Times New Roman" panose="02020603050405020304" pitchFamily="18" charset="0"/>
              </a:rPr>
              <a:t>- </a:t>
            </a:r>
            <a:r>
              <a:rPr lang="en-US" altLang="en-US" sz="4267" b="1" dirty="0" err="1">
                <a:solidFill>
                  <a:schemeClr val="bg1"/>
                </a:solidFill>
                <a:latin typeface="Times New Roman" panose="02020603050405020304" pitchFamily="18" charset="0"/>
              </a:rPr>
              <a:t>bom</a:t>
            </a:r>
            <a:r>
              <a:rPr lang="en-US" altLang="en-US" sz="4267" b="1" dirty="0">
                <a:solidFill>
                  <a:schemeClr val="bg1"/>
                </a:solidFill>
                <a:latin typeface="Times New Roman" panose="02020603050405020304" pitchFamily="18" charset="0"/>
              </a:rPr>
              <a:t> H</a:t>
            </a:r>
          </a:p>
          <a:p>
            <a:pPr eaLnBrk="1" hangingPunct="1"/>
            <a:r>
              <a:rPr lang="en-US" altLang="en-US" sz="4267" b="1" dirty="0">
                <a:solidFill>
                  <a:schemeClr val="bg1"/>
                </a:solidFill>
                <a:latin typeface="Times New Roman" panose="02020603050405020304" pitchFamily="18" charset="0"/>
              </a:rPr>
              <a:t>- </a:t>
            </a:r>
            <a:r>
              <a:rPr lang="en-US" altLang="en-US" sz="4267" b="1" dirty="0" err="1">
                <a:solidFill>
                  <a:schemeClr val="bg1"/>
                </a:solidFill>
                <a:latin typeface="Times New Roman" panose="02020603050405020304" pitchFamily="18" charset="0"/>
              </a:rPr>
              <a:t>bom</a:t>
            </a:r>
            <a:r>
              <a:rPr lang="en-US" altLang="en-US" sz="4267" b="1" dirty="0">
                <a:solidFill>
                  <a:schemeClr val="bg1"/>
                </a:solidFill>
                <a:latin typeface="Times New Roman" panose="02020603050405020304" pitchFamily="18" charset="0"/>
              </a:rPr>
              <a:t> A</a:t>
            </a:r>
            <a:endParaRPr lang="en-US" altLang="en-US" sz="2400" dirty="0">
              <a:solidFill>
                <a:schemeClr val="bg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181601" y="417285"/>
            <a:ext cx="446314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cap="all">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rPr>
              <a:t>Luyện đọc</a:t>
            </a:r>
            <a:endParaRPr lang="en-US" sz="4800" b="1" cap="all" dirty="0">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63511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630" y="309489"/>
            <a:ext cx="4463143" cy="1143000"/>
          </a:xfrm>
        </p:spPr>
        <p:txBody>
          <a:bodyPr vert="horz" lIns="91440" tIns="45720" rIns="91440" bIns="45720" rtlCol="0" anchor="ctr">
            <a:normAutofit/>
          </a:bodyPr>
          <a:lstStyle/>
          <a:p>
            <a:pPr algn="ctr"/>
            <a:r>
              <a:rPr lang="en-US" sz="4267" b="1" cap="all" dirty="0">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cs typeface="Times New Roman" pitchFamily="18" charset="0"/>
              </a:rPr>
              <a:t>NGẮT CÂU THƠ  </a:t>
            </a:r>
          </a:p>
        </p:txBody>
      </p:sp>
      <p:pic>
        <p:nvPicPr>
          <p:cNvPr id="9" name="Picture 2" descr="Đề thi học kì 2 lớp 2 năm 2020 - 2021 theo Thông tư 22 (14 đề)">
            <a:extLst>
              <a:ext uri="{FF2B5EF4-FFF2-40B4-BE49-F238E27FC236}">
                <a16:creationId xmlns:a16="http://schemas.microsoft.com/office/drawing/2014/main" id="{641AED18-C901-4C96-B6A0-EE4394A11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482" y="4191000"/>
            <a:ext cx="5103519"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8"/>
          <p:cNvSpPr txBox="1">
            <a:spLocks noChangeArrowheads="1"/>
          </p:cNvSpPr>
          <p:nvPr/>
        </p:nvSpPr>
        <p:spPr bwMode="auto">
          <a:xfrm>
            <a:off x="2349304" y="1452489"/>
            <a:ext cx="715664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itchFamily="34" charset="0"/>
                <a:cs typeface="Arial" panose="020B0604020202020204" pitchFamily="34" charset="0"/>
              </a:defRPr>
            </a:lvl1pPr>
            <a:lvl2pPr marL="742950" indent="-285750">
              <a:defRPr sz="2800">
                <a:solidFill>
                  <a:schemeClr val="tx1"/>
                </a:solidFill>
                <a:latin typeface=".VnTime" pitchFamily="34" charset="0"/>
                <a:cs typeface="Arial" panose="020B0604020202020204" pitchFamily="34" charset="0"/>
              </a:defRPr>
            </a:lvl2pPr>
            <a:lvl3pPr marL="1143000" indent="-228600">
              <a:defRPr sz="2800">
                <a:solidFill>
                  <a:schemeClr val="tx1"/>
                </a:solidFill>
                <a:latin typeface=".VnTime" pitchFamily="34" charset="0"/>
                <a:cs typeface="Arial" panose="020B0604020202020204" pitchFamily="34" charset="0"/>
              </a:defRPr>
            </a:lvl3pPr>
            <a:lvl4pPr marL="1600200" indent="-228600">
              <a:defRPr sz="2800">
                <a:solidFill>
                  <a:schemeClr val="tx1"/>
                </a:solidFill>
                <a:latin typeface=".VnTime" pitchFamily="34" charset="0"/>
                <a:cs typeface="Arial" panose="020B0604020202020204" pitchFamily="34" charset="0"/>
              </a:defRPr>
            </a:lvl4pPr>
            <a:lvl5pPr marL="2057400" indent="-228600">
              <a:defRPr sz="28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9pPr>
          </a:lstStyle>
          <a:p>
            <a:pPr>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đất</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này</a:t>
            </a:r>
            <a:r>
              <a:rPr lang="en-US" altLang="en-US" b="1" dirty="0" smtClean="0">
                <a:solidFill>
                  <a:srgbClr val="FF0000"/>
                </a:solidFill>
                <a:latin typeface="Times New Roman" panose="02020603050405020304" pitchFamily="18" charset="0"/>
                <a:cs typeface="Times New Roman" panose="02020603050405020304" pitchFamily="18" charset="0"/>
              </a:rPr>
              <a:t>/</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là</a:t>
            </a:r>
            <a:r>
              <a:rPr lang="en-US" altLang="en-US" b="1" dirty="0" smtClean="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chúng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mình</a:t>
            </a:r>
            <a:endParaRPr lang="en-US" altLang="en-US" b="1" dirty="0">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bóng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xanh</a:t>
            </a:r>
            <a:r>
              <a:rPr lang="en-US" altLang="en-US" sz="3200" b="1" dirty="0">
                <a:solidFill>
                  <a:srgbClr val="FF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bay </a:t>
            </a:r>
            <a:r>
              <a:rPr lang="en-US" altLang="en-US" b="1" dirty="0" err="1">
                <a:latin typeface="Times New Roman" panose="02020603050405020304" pitchFamily="18" charset="0"/>
                <a:cs typeface="Times New Roman" panose="02020603050405020304" pitchFamily="18" charset="0"/>
              </a:rPr>
              <a:t>giữa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xanh</a:t>
            </a:r>
            <a:r>
              <a:rPr lang="en-US" altLang="en-US" sz="3200" b="1" dirty="0">
                <a:solidFill>
                  <a:srgbClr val="FF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a:t>
            </a:r>
          </a:p>
          <a:p>
            <a:pPr eaLnBrk="1" hangingPunct="1">
              <a:spcBef>
                <a:spcPts val="600"/>
              </a:spcBef>
              <a:spcAft>
                <a:spcPts val="600"/>
              </a:spcAft>
            </a:pPr>
            <a:endParaRPr lang="en-US" altLang="en-US" b="1" dirty="0">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Tiếng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hát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vui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giữ</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bình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đất</a:t>
            </a:r>
            <a:endParaRPr lang="en-US" altLang="en-US" b="1" dirty="0">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Tiếng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cười</a:t>
            </a:r>
            <a:r>
              <a:rPr lang="en-US" altLang="en-US" b="1" dirty="0">
                <a:latin typeface="Times New Roman" panose="02020603050405020304" pitchFamily="18" charset="0"/>
                <a:cs typeface="Times New Roman" panose="02020603050405020304" pitchFamily="18" charset="0"/>
              </a:rPr>
              <a:t> ran</a:t>
            </a:r>
            <a:r>
              <a:rPr lang="en-US" altLang="en-US" sz="3200" b="1" dirty="0">
                <a:solidFill>
                  <a:srgbClr val="FF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không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già</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827413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ANd9GcSDgwmVHlPtjmk5JIjlB0rZIkKgMw12Uym7HLUoNBrppmwemn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51667"/>
            <a:ext cx="12192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TTO_139527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334"/>
            <a:ext cx="4979654" cy="270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Kết quả hình ảnh cho chim hải â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654" y="42334"/>
            <a:ext cx="4164346" cy="270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12"/>
          <p:cNvSpPr txBox="1">
            <a:spLocks noChangeArrowheads="1"/>
          </p:cNvSpPr>
          <p:nvPr/>
        </p:nvSpPr>
        <p:spPr bwMode="auto">
          <a:xfrm>
            <a:off x="5197995" y="1196725"/>
            <a:ext cx="28441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cs typeface="Arial" panose="020B0604020202020204" pitchFamily="34" charset="0"/>
              </a:defRPr>
            </a:lvl1pPr>
            <a:lvl2pPr marL="742950" indent="-285750">
              <a:defRPr sz="2800">
                <a:solidFill>
                  <a:schemeClr val="tx1"/>
                </a:solidFill>
                <a:latin typeface=".VnTime" pitchFamily="34" charset="0"/>
                <a:cs typeface="Arial" panose="020B0604020202020204" pitchFamily="34" charset="0"/>
              </a:defRPr>
            </a:lvl2pPr>
            <a:lvl3pPr marL="1143000" indent="-228600">
              <a:defRPr sz="2800">
                <a:solidFill>
                  <a:schemeClr val="tx1"/>
                </a:solidFill>
                <a:latin typeface=".VnTime" pitchFamily="34" charset="0"/>
                <a:cs typeface="Arial" panose="020B0604020202020204" pitchFamily="34" charset="0"/>
              </a:defRPr>
            </a:lvl3pPr>
            <a:lvl4pPr marL="1600200" indent="-228600">
              <a:defRPr sz="2800">
                <a:solidFill>
                  <a:schemeClr val="tx1"/>
                </a:solidFill>
                <a:latin typeface=".VnTime" pitchFamily="34" charset="0"/>
                <a:cs typeface="Arial" panose="020B0604020202020204" pitchFamily="34" charset="0"/>
              </a:defRPr>
            </a:lvl4pPr>
            <a:lvl5pPr marL="2057400" indent="-228600">
              <a:defRPr sz="28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9pPr>
          </a:lstStyle>
          <a:p>
            <a:pPr eaLnBrk="1" hangingPunct="1">
              <a:spcBef>
                <a:spcPct val="50000"/>
              </a:spcBef>
            </a:pPr>
            <a:r>
              <a:rPr lang="en-US" altLang="en-US" sz="3600" b="1">
                <a:solidFill>
                  <a:srgbClr val="008000"/>
                </a:solidFill>
                <a:latin typeface="Times New Roman" panose="02020603050405020304" pitchFamily="18" charset="0"/>
                <a:cs typeface="Times New Roman" panose="02020603050405020304" pitchFamily="18" charset="0"/>
              </a:rPr>
              <a:t>Chim hải âu</a:t>
            </a:r>
          </a:p>
        </p:txBody>
      </p:sp>
    </p:spTree>
    <p:extLst>
      <p:ext uri="{BB962C8B-B14F-4D97-AF65-F5344CB8AC3E}">
        <p14:creationId xmlns:p14="http://schemas.microsoft.com/office/powerpoint/2010/main" val="4068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45" y="1518378"/>
            <a:ext cx="5618711" cy="377314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5218"/>
          <a:stretch/>
        </p:blipFill>
        <p:spPr>
          <a:xfrm>
            <a:off x="6197548" y="1533366"/>
            <a:ext cx="5859803" cy="3758161"/>
          </a:xfrm>
          <a:prstGeom prst="rect">
            <a:avLst/>
          </a:prstGeom>
        </p:spPr>
      </p:pic>
    </p:spTree>
    <p:extLst>
      <p:ext uri="{BB962C8B-B14F-4D97-AF65-F5344CB8AC3E}">
        <p14:creationId xmlns:p14="http://schemas.microsoft.com/office/powerpoint/2010/main" val="11885373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380995488"/>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1394821026_1_1"/>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1394842757_1_1"/>
</p:tagLst>
</file>

<file path=ppt/tags/tag7.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1394905517_1_1"/>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745</Words>
  <Application>Microsoft Office PowerPoint</Application>
  <PresentationFormat>Widescreen</PresentationFormat>
  <Paragraphs>96</Paragraphs>
  <Slides>23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宋体</vt:lpstr>
      <vt:lpstr>Aachen</vt:lpstr>
      <vt:lpstr>Arial</vt:lpstr>
      <vt:lpstr>Calibri</vt:lpstr>
      <vt:lpstr>Calibri Light</vt:lpstr>
      <vt:lpstr>Times New Roman</vt:lpstr>
      <vt:lpstr>Office Theme</vt:lpstr>
      <vt:lpstr>PowerPoint Presentation</vt:lpstr>
      <vt:lpstr>KHỞI ĐỘNG</vt:lpstr>
      <vt:lpstr>PowerPoint Presentation</vt:lpstr>
      <vt:lpstr>PowerPoint Presentation</vt:lpstr>
      <vt:lpstr>PowerPoint Presentation</vt:lpstr>
      <vt:lpstr>PowerPoint Presentation</vt:lpstr>
      <vt:lpstr>NGẮT CÂU THƠ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Hoang</dc:creator>
  <cp:lastModifiedBy>Admin</cp:lastModifiedBy>
  <cp:revision>20</cp:revision>
  <dcterms:created xsi:type="dcterms:W3CDTF">2021-09-13T14:51:10Z</dcterms:created>
  <dcterms:modified xsi:type="dcterms:W3CDTF">2021-09-28T14:31:38Z</dcterms:modified>
</cp:coreProperties>
</file>