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71" r:id="rId3"/>
    <p:sldId id="276" r:id="rId4"/>
    <p:sldId id="277" r:id="rId5"/>
    <p:sldId id="263" r:id="rId6"/>
    <p:sldId id="372" r:id="rId7"/>
    <p:sldId id="270" r:id="rId8"/>
    <p:sldId id="271" r:id="rId9"/>
    <p:sldId id="338" r:id="rId10"/>
    <p:sldId id="272" r:id="rId11"/>
    <p:sldId id="273" r:id="rId12"/>
    <p:sldId id="274" r:id="rId13"/>
    <p:sldId id="275" r:id="rId14"/>
    <p:sldId id="331" r:id="rId15"/>
    <p:sldId id="278" r:id="rId16"/>
    <p:sldId id="279" r:id="rId17"/>
    <p:sldId id="332" r:id="rId18"/>
    <p:sldId id="333" r:id="rId19"/>
    <p:sldId id="334" r:id="rId20"/>
    <p:sldId id="335" r:id="rId21"/>
    <p:sldId id="336" r:id="rId22"/>
    <p:sldId id="337" r:id="rId23"/>
    <p:sldId id="281" r:id="rId24"/>
    <p:sldId id="339" r:id="rId25"/>
    <p:sldId id="283" r:id="rId26"/>
    <p:sldId id="340" r:id="rId27"/>
    <p:sldId id="341" r:id="rId28"/>
    <p:sldId id="342" r:id="rId29"/>
    <p:sldId id="343" r:id="rId30"/>
    <p:sldId id="344" r:id="rId31"/>
    <p:sldId id="345" r:id="rId32"/>
    <p:sldId id="346" r:id="rId33"/>
    <p:sldId id="347" r:id="rId34"/>
    <p:sldId id="348" r:id="rId35"/>
    <p:sldId id="264" r:id="rId36"/>
    <p:sldId id="349" r:id="rId37"/>
    <p:sldId id="350" r:id="rId38"/>
    <p:sldId id="351" r:id="rId39"/>
    <p:sldId id="361" r:id="rId40"/>
    <p:sldId id="362" r:id="rId41"/>
    <p:sldId id="363" r:id="rId42"/>
    <p:sldId id="364" r:id="rId43"/>
    <p:sldId id="365" r:id="rId44"/>
    <p:sldId id="366" r:id="rId45"/>
    <p:sldId id="367" r:id="rId46"/>
    <p:sldId id="368" r:id="rId47"/>
    <p:sldId id="369" r:id="rId48"/>
    <p:sldId id="370" r:id="rId49"/>
    <p:sldId id="269" r:id="rId50"/>
  </p:sldIdLst>
  <p:sldSz cx="12192000" cy="6858000"/>
  <p:notesSz cx="6858000" cy="9144000"/>
  <p:embeddedFontLst>
    <p:embeddedFont>
      <p:font typeface="Nunito Black" charset="-93"/>
      <p:bold r:id="rId51"/>
      <p:boldItalic r:id="rId52"/>
    </p:embeddedFont>
    <p:embeddedFont>
      <p:font typeface="Calibri" pitchFamily="34" charset="0"/>
      <p:regular r:id="rId53"/>
      <p:bold r:id="rId54"/>
      <p:italic r:id="rId55"/>
      <p:boldItalic r:id="rId56"/>
    </p:embeddedFont>
    <p:embeddedFont>
      <p:font typeface="#9Slide03 AmpleSoft Bold" charset="-93"/>
      <p:regular r:id="rId57"/>
    </p:embeddedFont>
    <p:embeddedFont>
      <p:font typeface="Open Sans" charset="0"/>
      <p:regular r:id="rId58"/>
      <p:bold r:id="rId59"/>
      <p:italic r:id="rId60"/>
      <p:boldItalic r:id="rId6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4"/>
    <a:srgbClr val="ADBACA"/>
    <a:srgbClr val="FEB8E0"/>
    <a:srgbClr val="FF66CC"/>
    <a:srgbClr val="ED33DB"/>
    <a:srgbClr val="6480BB"/>
    <a:srgbClr val="B26987"/>
    <a:srgbClr val="FBE967"/>
    <a:srgbClr val="F79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910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449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326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320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796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952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724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885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430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596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08E5F-B2E3-4712-A63B-BB6917503257}" type="datetimeFigureOut">
              <a:rPr lang="en-US" smtClean="0">
                <a:solidFill>
                  <a:prstClr val="black">
                    <a:tint val="75000"/>
                  </a:prstClr>
                </a:solidFill>
              </a:rPr>
              <a:pPr/>
              <a:t>9/18/2022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0185F4-04AF-495A-B9AC-2B079555BE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396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744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D908E5F-B2E3-4712-A63B-BB6917503257}" type="datetimeFigureOut">
              <a:rPr lang="en-US" smtClean="0">
                <a:solidFill>
                  <a:prstClr val="black">
                    <a:tint val="75000"/>
                  </a:prstClr>
                </a:solidFill>
              </a:rPr>
              <a:pPr defTabSz="914400"/>
              <a:t>9/18/2022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F0185F4-04AF-495A-B9AC-2B079555BE6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80109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jpe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4529D81-0975-54BB-A9F7-41C0969C22CD}"/>
              </a:ext>
            </a:extLst>
          </p:cNvPr>
          <p:cNvSpPr txBox="1"/>
          <p:nvPr/>
        </p:nvSpPr>
        <p:spPr>
          <a:xfrm>
            <a:off x="3581400" y="1905000"/>
            <a:ext cx="78232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BÀI 5: NHẬT KÍ TẬP BƠI</a:t>
            </a:r>
          </a:p>
        </p:txBody>
      </p:sp>
      <p:sp>
        <p:nvSpPr>
          <p:cNvPr id="3" name="TextBox 2">
            <a:extLst>
              <a:ext uri="{FF2B5EF4-FFF2-40B4-BE49-F238E27FC236}">
                <a16:creationId xmlns="" xmlns:a16="http://schemas.microsoft.com/office/drawing/2014/main" id="{D2CD0BCE-D623-2342-385E-04F42DE669AA}"/>
              </a:ext>
            </a:extLst>
          </p:cNvPr>
          <p:cNvSpPr txBox="1"/>
          <p:nvPr/>
        </p:nvSpPr>
        <p:spPr>
          <a:xfrm>
            <a:off x="2895600" y="381000"/>
            <a:ext cx="7851633" cy="1323439"/>
          </a:xfrm>
          <a:prstGeom prst="rect">
            <a:avLst/>
          </a:prstGeom>
          <a:noFill/>
        </p:spPr>
        <p:txBody>
          <a:bodyPr wrap="square" rtlCol="0">
            <a:spAutoFit/>
          </a:bodyPr>
          <a:lstStyle/>
          <a:p>
            <a:r>
              <a:rPr lang="en-US" sz="4000" b="1" dirty="0" err="1">
                <a:solidFill>
                  <a:srgbClr val="7030A0"/>
                </a:solidFill>
                <a:latin typeface="Times New Roman" panose="02020603050405020304" pitchFamily="18" charset="0"/>
                <a:cs typeface="Times New Roman" panose="02020603050405020304" pitchFamily="18" charset="0"/>
              </a:rPr>
              <a:t>Thứ</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smtClean="0">
                <a:solidFill>
                  <a:srgbClr val="7030A0"/>
                </a:solidFill>
                <a:latin typeface="Times New Roman" panose="02020603050405020304" pitchFamily="18" charset="0"/>
                <a:cs typeface="Times New Roman" panose="02020603050405020304" pitchFamily="18" charset="0"/>
              </a:rPr>
              <a:t>hai</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smtClean="0">
                <a:solidFill>
                  <a:srgbClr val="7030A0"/>
                </a:solidFill>
                <a:latin typeface="Times New Roman" panose="02020603050405020304" pitchFamily="18" charset="0"/>
                <a:cs typeface="Times New Roman" panose="02020603050405020304" pitchFamily="18" charset="0"/>
              </a:rPr>
              <a:t>ngày19 </a:t>
            </a:r>
            <a:r>
              <a:rPr lang="en-US" sz="4000" b="1" dirty="0" err="1" smtClean="0">
                <a:solidFill>
                  <a:srgbClr val="7030A0"/>
                </a:solidFill>
                <a:latin typeface="Times New Roman" panose="02020603050405020304" pitchFamily="18" charset="0"/>
                <a:cs typeface="Times New Roman" panose="02020603050405020304" pitchFamily="18" charset="0"/>
              </a:rPr>
              <a:t>tháng</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a:solidFill>
                  <a:srgbClr val="7030A0"/>
                </a:solidFill>
                <a:latin typeface="Times New Roman" panose="02020603050405020304" pitchFamily="18" charset="0"/>
                <a:cs typeface="Times New Roman" panose="02020603050405020304" pitchFamily="18" charset="0"/>
              </a:rPr>
              <a:t>9</a:t>
            </a:r>
            <a:r>
              <a:rPr lang="en-US" sz="4000" b="1" dirty="0" smtClean="0">
                <a:solidFill>
                  <a:srgbClr val="7030A0"/>
                </a:solidFill>
                <a:latin typeface="Times New Roman" panose="02020603050405020304" pitchFamily="18" charset="0"/>
                <a:cs typeface="Times New Roman" panose="02020603050405020304" pitchFamily="18" charset="0"/>
              </a:rPr>
              <a:t>năm </a:t>
            </a:r>
            <a:r>
              <a:rPr lang="en-US" sz="4000" b="1" dirty="0">
                <a:solidFill>
                  <a:srgbClr val="7030A0"/>
                </a:solidFill>
                <a:latin typeface="Times New Roman" panose="02020603050405020304" pitchFamily="18" charset="0"/>
                <a:cs typeface="Times New Roman" panose="02020603050405020304" pitchFamily="18" charset="0"/>
              </a:rPr>
              <a:t>2022</a:t>
            </a:r>
          </a:p>
          <a:p>
            <a:pPr algn="ctr"/>
            <a:r>
              <a:rPr lang="en-US" sz="4000" b="1" dirty="0" err="1">
                <a:solidFill>
                  <a:schemeClr val="tx2">
                    <a:lumMod val="75000"/>
                  </a:schemeClr>
                </a:solidFill>
                <a:latin typeface="Times New Roman" panose="02020603050405020304" pitchFamily="18" charset="0"/>
                <a:cs typeface="Times New Roman" panose="02020603050405020304" pitchFamily="18" charset="0"/>
              </a:rPr>
              <a:t>Tiếng</a:t>
            </a:r>
            <a:r>
              <a:rPr lang="en-US" sz="4000" b="1" dirty="0">
                <a:solidFill>
                  <a:schemeClr val="tx2">
                    <a:lumMod val="75000"/>
                  </a:schemeClr>
                </a:solidFill>
                <a:latin typeface="Times New Roman" panose="02020603050405020304" pitchFamily="18" charset="0"/>
                <a:cs typeface="Times New Roman" panose="02020603050405020304" pitchFamily="18" charset="0"/>
              </a:rPr>
              <a:t> </a:t>
            </a:r>
            <a:r>
              <a:rPr lang="en-US" sz="4000" b="1" dirty="0" err="1">
                <a:solidFill>
                  <a:schemeClr val="tx2">
                    <a:lumMod val="75000"/>
                  </a:schemeClr>
                </a:solidFill>
                <a:latin typeface="Times New Roman" panose="02020603050405020304" pitchFamily="18" charset="0"/>
                <a:cs typeface="Times New Roman" panose="02020603050405020304" pitchFamily="18" charset="0"/>
              </a:rPr>
              <a:t>Việt</a:t>
            </a:r>
            <a:endParaRPr lang="en-US" sz="40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3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3E08F2C3-F9FF-F549-8E1E-99984B7B3F7C}"/>
              </a:ext>
            </a:extLst>
          </p:cNvPr>
          <p:cNvPicPr>
            <a:picLocks noChangeAspect="1"/>
          </p:cNvPicPr>
          <p:nvPr/>
        </p:nvPicPr>
        <p:blipFill rotWithShape="1">
          <a:blip r:embed="rId2"/>
          <a:srcRect l="15740" r="17639" b="1"/>
          <a:stretch/>
        </p:blipFill>
        <p:spPr>
          <a:xfrm>
            <a:off x="3989238" y="1676400"/>
            <a:ext cx="8153400" cy="5162167"/>
          </a:xfrm>
          <a:prstGeom prst="rect">
            <a:avLst/>
          </a:prstGeom>
        </p:spPr>
      </p:pic>
      <p:sp>
        <p:nvSpPr>
          <p:cNvPr id="15" name="Rectangle 14">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84423445-F1B6-A46B-8E5D-B172F5B148C7}"/>
              </a:ext>
            </a:extLst>
          </p:cNvPr>
          <p:cNvSpPr txBox="1"/>
          <p:nvPr/>
        </p:nvSpPr>
        <p:spPr>
          <a:xfrm>
            <a:off x="990600" y="182880"/>
            <a:ext cx="10820970" cy="3742762"/>
          </a:xfrm>
          <a:prstGeom prst="rect">
            <a:avLst/>
          </a:prstGeom>
        </p:spPr>
        <p:txBody>
          <a:bodyPr vert="horz" lIns="91440" tIns="45720" rIns="91440" bIns="45720" rtlCol="0">
            <a:normAutofit/>
          </a:bodyPr>
          <a:lstStyle/>
          <a:p>
            <a:pPr defTabSz="914400">
              <a:lnSpc>
                <a:spcPct val="90000"/>
              </a:lnSpc>
              <a:spcAft>
                <a:spcPts val="600"/>
              </a:spcAft>
            </a:pPr>
            <a:r>
              <a:rPr lang="en-US" sz="2800" b="0" i="0">
                <a:effectLst/>
                <a:latin typeface="Nunito Black" pitchFamily="2" charset="0"/>
              </a:rPr>
              <a:t>  </a:t>
            </a:r>
            <a:r>
              <a:rPr lang="en-US" sz="2800" b="1" i="0">
                <a:effectLst/>
                <a:latin typeface="Times New Roman" panose="02020603050405020304" pitchFamily="18" charset="0"/>
                <a:cs typeface="Times New Roman" panose="02020603050405020304" pitchFamily="18" charset="0"/>
              </a:rPr>
              <a:t>Ngày… tháng…</a:t>
            </a:r>
          </a:p>
          <a:p>
            <a:pPr defTabSz="914400">
              <a:lnSpc>
                <a:spcPct val="90000"/>
              </a:lnSpc>
              <a:spcAft>
                <a:spcPts val="600"/>
              </a:spcAft>
            </a:pPr>
            <a:r>
              <a:rPr lang="en-US" sz="2800" b="1" i="0">
                <a:effectLst/>
                <a:latin typeface="Times New Roman" panose="02020603050405020304" pitchFamily="18" charset="0"/>
                <a:cs typeface="Times New Roman" panose="02020603050405020304" pitchFamily="18" charset="0"/>
              </a:rPr>
              <a:t>  Hôm nay, mình đã có cảm giác thích đi bơi. Mình không còn bị sặc nước nữa. Mình đã quen thở dưới nước rồi.</a:t>
            </a:r>
          </a:p>
          <a:p>
            <a:pPr defTabSz="914400">
              <a:lnSpc>
                <a:spcPct val="90000"/>
              </a:lnSpc>
              <a:spcAft>
                <a:spcPts val="600"/>
              </a:spcAft>
            </a:pPr>
            <a:r>
              <a:rPr lang="en-US" sz="2800" b="1" i="0">
                <a:effectLst/>
                <a:latin typeface="Times New Roman" panose="02020603050405020304" pitchFamily="18" charset="0"/>
                <a:cs typeface="Times New Roman" panose="02020603050405020304" pitchFamily="18" charset="0"/>
              </a:rPr>
              <a:t> Cô dạy mình động tác bơi ếch. Động tác đó thật lạ! Khi đạp chân, mình giống hệt như một con ếch ộp.</a:t>
            </a:r>
          </a:p>
        </p:txBody>
      </p:sp>
      <p:pic>
        <p:nvPicPr>
          <p:cNvPr id="8" name="Picture 7">
            <a:extLst>
              <a:ext uri="{FF2B5EF4-FFF2-40B4-BE49-F238E27FC236}">
                <a16:creationId xmlns="" xmlns:a16="http://schemas.microsoft.com/office/drawing/2014/main" id="{5F3D7642-60E0-6454-6828-E428D7A309EA}"/>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84698283"/>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D01EF9F-A65B-437B-6F0A-439E66C87175}"/>
              </a:ext>
            </a:extLst>
          </p:cNvPr>
          <p:cNvPicPr>
            <a:picLocks noChangeAspect="1"/>
          </p:cNvPicPr>
          <p:nvPr/>
        </p:nvPicPr>
        <p:blipFill>
          <a:blip r:embed="rId3"/>
          <a:stretch>
            <a:fillRect/>
          </a:stretch>
        </p:blipFill>
        <p:spPr>
          <a:xfrm>
            <a:off x="-18739" y="3048000"/>
            <a:ext cx="9881405" cy="3752537"/>
          </a:xfrm>
          <a:prstGeom prst="rect">
            <a:avLst/>
          </a:prstGeom>
          <a:ln>
            <a:noFill/>
          </a:ln>
          <a:effectLst>
            <a:softEdge rad="112500"/>
          </a:effectLst>
        </p:spPr>
      </p:pic>
      <p:sp>
        <p:nvSpPr>
          <p:cNvPr id="6" name="TextBox 5">
            <a:extLst>
              <a:ext uri="{FF2B5EF4-FFF2-40B4-BE49-F238E27FC236}">
                <a16:creationId xmlns="" xmlns:a16="http://schemas.microsoft.com/office/drawing/2014/main" id="{68C1C5D3-A79B-88DA-2767-9D7093E49745}"/>
              </a:ext>
            </a:extLst>
          </p:cNvPr>
          <p:cNvSpPr txBox="1"/>
          <p:nvPr/>
        </p:nvSpPr>
        <p:spPr>
          <a:xfrm>
            <a:off x="446868" y="533779"/>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1" i="0">
                <a:solidFill>
                  <a:srgbClr val="002060"/>
                </a:solidFill>
                <a:effectLst/>
                <a:latin typeface="+mj-lt"/>
              </a:rPr>
              <a:t>Ngày….tháng…..</a:t>
            </a:r>
          </a:p>
          <a:p>
            <a:pPr algn="just"/>
            <a:r>
              <a:rPr lang="en-US" sz="2800" b="1" i="0">
                <a:solidFill>
                  <a:srgbClr val="002060"/>
                </a:solidFill>
                <a:effectLst/>
                <a:latin typeface="+mj-lt"/>
              </a:rPr>
              <a:t>	</a:t>
            </a:r>
            <a:r>
              <a:rPr lang="vi-VN" sz="28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1" i="0">
                <a:solidFill>
                  <a:srgbClr val="002060"/>
                </a:solidFill>
                <a:effectLst/>
                <a:latin typeface="+mj-lt"/>
              </a:rPr>
              <a:t> </a:t>
            </a:r>
          </a:p>
          <a:p>
            <a:pPr algn="r"/>
            <a:r>
              <a:rPr lang="en-US" sz="2800" b="1">
                <a:solidFill>
                  <a:srgbClr val="002060"/>
                </a:solidFill>
                <a:effectLst/>
                <a:latin typeface="+mj-lt"/>
              </a:rPr>
              <a:t>(Nguyễn Ngọc Mai Chi)</a:t>
            </a:r>
            <a:endParaRPr lang="vi-VN" sz="2800" b="1">
              <a:solidFill>
                <a:srgbClr val="002060"/>
              </a:solidFill>
              <a:effectLst/>
              <a:latin typeface="+mj-lt"/>
            </a:endParaRPr>
          </a:p>
        </p:txBody>
      </p:sp>
      <p:pic>
        <p:nvPicPr>
          <p:cNvPr id="7" name="Picture 6">
            <a:extLst>
              <a:ext uri="{FF2B5EF4-FFF2-40B4-BE49-F238E27FC236}">
                <a16:creationId xmlns="" xmlns:a16="http://schemas.microsoft.com/office/drawing/2014/main" id="{4CDA5409-032A-BC2F-87CC-A0F98852706C}"/>
              </a:ext>
            </a:extLst>
          </p:cNvPr>
          <p:cNvPicPr>
            <a:picLocks noChangeAspect="1"/>
          </p:cNvPicPr>
          <p:nvPr/>
        </p:nvPicPr>
        <p:blipFill>
          <a:blip r:embed="rId4"/>
          <a:stretch>
            <a:fillRect/>
          </a:stretch>
        </p:blipFill>
        <p:spPr>
          <a:xfrm>
            <a:off x="-18739" y="0"/>
            <a:ext cx="957155" cy="762066"/>
          </a:xfrm>
          <a:prstGeom prst="rect">
            <a:avLst/>
          </a:prstGeom>
        </p:spPr>
      </p:pic>
    </p:spTree>
    <p:extLst>
      <p:ext uri="{BB962C8B-B14F-4D97-AF65-F5344CB8AC3E}">
        <p14:creationId xmlns:p14="http://schemas.microsoft.com/office/powerpoint/2010/main" val="267220648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781D5D6-279B-86CB-34DD-74FD257AF5DB}"/>
              </a:ext>
            </a:extLst>
          </p:cNvPr>
          <p:cNvSpPr txBox="1"/>
          <p:nvPr/>
        </p:nvSpPr>
        <p:spPr>
          <a:xfrm>
            <a:off x="570251" y="915465"/>
            <a:ext cx="4916149" cy="584775"/>
          </a:xfrm>
          <a:prstGeom prst="rect">
            <a:avLst/>
          </a:prstGeom>
          <a:noFill/>
        </p:spPr>
        <p:txBody>
          <a:bodyPr wrap="square">
            <a:spAutoFit/>
          </a:bodyPr>
          <a:lstStyle/>
          <a:p>
            <a:r>
              <a:rPr lang="en-US" sz="3200" b="1" i="0">
                <a:solidFill>
                  <a:srgbClr val="FF0000"/>
                </a:solidFill>
                <a:effectLst/>
                <a:latin typeface="Times New Roman" panose="02020603050405020304" pitchFamily="18" charset="0"/>
                <a:cs typeface="Times New Roman" panose="02020603050405020304" pitchFamily="18" charset="0"/>
              </a:rPr>
              <a:t>Từ ngữ: Phấn khích</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052" name="Picture 4" descr="Kids Jumping Clipart Png For Kids - Happy Children Toys Clipart (911x755)">
            <a:extLst>
              <a:ext uri="{FF2B5EF4-FFF2-40B4-BE49-F238E27FC236}">
                <a16:creationId xmlns="" xmlns:a16="http://schemas.microsoft.com/office/drawing/2014/main" id="{D6B9BBF8-2C81-60C0-B788-A7A93B32C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663" y="437479"/>
            <a:ext cx="579910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CDF2C931-A962-62C9-92B2-E2F92212F18D}"/>
              </a:ext>
            </a:extLst>
          </p:cNvPr>
          <p:cNvPicPr>
            <a:picLocks noChangeAspect="1"/>
          </p:cNvPicPr>
          <p:nvPr/>
        </p:nvPicPr>
        <p:blipFill>
          <a:blip r:embed="rId4"/>
          <a:stretch>
            <a:fillRect/>
          </a:stretch>
        </p:blipFill>
        <p:spPr>
          <a:xfrm>
            <a:off x="203638" y="182880"/>
            <a:ext cx="957155" cy="762066"/>
          </a:xfrm>
          <a:prstGeom prst="rect">
            <a:avLst/>
          </a:prstGeom>
        </p:spPr>
      </p:pic>
      <p:pic>
        <p:nvPicPr>
          <p:cNvPr id="6" name="Picture 5">
            <a:extLst>
              <a:ext uri="{FF2B5EF4-FFF2-40B4-BE49-F238E27FC236}">
                <a16:creationId xmlns="" xmlns:a16="http://schemas.microsoft.com/office/drawing/2014/main" id="{FF25193F-8A96-6D39-AAFC-5A7BDA6A6B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943600" y="5314279"/>
            <a:ext cx="4883764" cy="1366501"/>
          </a:xfrm>
          <a:prstGeom prst="rect">
            <a:avLst/>
          </a:prstGeom>
        </p:spPr>
      </p:pic>
      <p:sp>
        <p:nvSpPr>
          <p:cNvPr id="4" name="TextBox 3">
            <a:extLst>
              <a:ext uri="{FF2B5EF4-FFF2-40B4-BE49-F238E27FC236}">
                <a16:creationId xmlns="" xmlns:a16="http://schemas.microsoft.com/office/drawing/2014/main" id="{4EF8A51B-7963-5870-996A-BFF19D1D48C2}"/>
              </a:ext>
            </a:extLst>
          </p:cNvPr>
          <p:cNvSpPr txBox="1"/>
          <p:nvPr/>
        </p:nvSpPr>
        <p:spPr>
          <a:xfrm>
            <a:off x="5715000" y="5680924"/>
            <a:ext cx="4343400" cy="523220"/>
          </a:xfrm>
          <a:prstGeom prst="rect">
            <a:avLst/>
          </a:prstGeom>
          <a:noFill/>
          <a:ln>
            <a:noFill/>
          </a:ln>
          <a:effectLst/>
        </p:spPr>
        <p:txBody>
          <a:bodyPr wrap="square">
            <a:spAutoFit/>
          </a:bodyPr>
          <a:lstStyle/>
          <a:p>
            <a:pPr algn="ctr"/>
            <a:r>
              <a:rPr lang="en-US" sz="2800" b="0" i="0">
                <a:solidFill>
                  <a:srgbClr val="002060"/>
                </a:solidFill>
                <a:effectLst/>
                <a:latin typeface="Nunito Black" pitchFamily="2" charset="0"/>
              </a:rPr>
              <a:t>phấn khởi, hào hứng</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11624478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3CC0A866-89CC-BE7F-F11A-88866A1DFCFF}"/>
              </a:ext>
            </a:extLst>
          </p:cNvPr>
          <p:cNvPicPr>
            <a:picLocks noChangeAspect="1"/>
          </p:cNvPicPr>
          <p:nvPr/>
        </p:nvPicPr>
        <p:blipFill>
          <a:blip r:embed="rId3"/>
          <a:stretch>
            <a:fillRect/>
          </a:stretch>
        </p:blipFill>
        <p:spPr>
          <a:xfrm>
            <a:off x="6096000" y="1143000"/>
            <a:ext cx="5866577" cy="5592586"/>
          </a:xfrm>
          <a:prstGeom prst="rect">
            <a:avLst/>
          </a:prstGeom>
          <a:ln>
            <a:noFill/>
          </a:ln>
          <a:effectLst>
            <a:softEdge rad="112500"/>
          </a:effectLst>
        </p:spPr>
      </p:pic>
      <p:pic>
        <p:nvPicPr>
          <p:cNvPr id="18" name="Picture 17">
            <a:extLst>
              <a:ext uri="{FF2B5EF4-FFF2-40B4-BE49-F238E27FC236}">
                <a16:creationId xmlns="" xmlns:a16="http://schemas.microsoft.com/office/drawing/2014/main" id="{EC8E51CC-8E63-3E38-6C06-CEB9B157C507}"/>
              </a:ext>
            </a:extLst>
          </p:cNvPr>
          <p:cNvPicPr>
            <a:picLocks noChangeAspect="1"/>
          </p:cNvPicPr>
          <p:nvPr/>
        </p:nvPicPr>
        <p:blipFill>
          <a:blip r:embed="rId3"/>
          <a:stretch>
            <a:fillRect/>
          </a:stretch>
        </p:blipFill>
        <p:spPr>
          <a:xfrm>
            <a:off x="1" y="3288057"/>
            <a:ext cx="6095999" cy="34475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 xmlns:a16="http://schemas.microsoft.com/office/drawing/2014/main" id="{81F99EE2-6995-88F5-F8A4-519D739F1C0A}"/>
              </a:ext>
            </a:extLst>
          </p:cNvPr>
          <p:cNvPicPr>
            <a:picLocks noChangeAspect="1"/>
          </p:cNvPicPr>
          <p:nvPr/>
        </p:nvPicPr>
        <p:blipFill rotWithShape="1">
          <a:blip r:embed="rId4"/>
          <a:srcRect l="11589" r="8042"/>
          <a:stretch/>
        </p:blipFill>
        <p:spPr>
          <a:xfrm>
            <a:off x="686622" y="141901"/>
            <a:ext cx="5866577" cy="3247382"/>
          </a:xfrm>
          <a:prstGeom prst="rect">
            <a:avLst/>
          </a:prstGeom>
          <a:ln>
            <a:noFill/>
          </a:ln>
          <a:effectLst>
            <a:softEdge rad="112500"/>
          </a:effectLst>
        </p:spPr>
      </p:pic>
      <p:sp>
        <p:nvSpPr>
          <p:cNvPr id="4" name="TextBox 3">
            <a:extLst>
              <a:ext uri="{FF2B5EF4-FFF2-40B4-BE49-F238E27FC236}">
                <a16:creationId xmlns="" xmlns:a16="http://schemas.microsoft.com/office/drawing/2014/main" id="{CAE4F093-8EF5-FFBE-9B5C-4F6FEFDB5181}"/>
              </a:ext>
            </a:extLst>
          </p:cNvPr>
          <p:cNvSpPr txBox="1"/>
          <p:nvPr/>
        </p:nvSpPr>
        <p:spPr>
          <a:xfrm>
            <a:off x="533400" y="2957407"/>
            <a:ext cx="2672730" cy="119181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từ khó</a:t>
            </a:r>
          </a:p>
        </p:txBody>
      </p:sp>
      <p:sp>
        <p:nvSpPr>
          <p:cNvPr id="6" name="TextBox 5">
            <a:extLst>
              <a:ext uri="{FF2B5EF4-FFF2-40B4-BE49-F238E27FC236}">
                <a16:creationId xmlns="" xmlns:a16="http://schemas.microsoft.com/office/drawing/2014/main" id="{D0D28243-CC6E-203C-3750-6D9327DDEB28}"/>
              </a:ext>
            </a:extLst>
          </p:cNvPr>
          <p:cNvSpPr txBox="1"/>
          <p:nvPr/>
        </p:nvSpPr>
        <p:spPr>
          <a:xfrm>
            <a:off x="5333999" y="2085443"/>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Mũ bơi</a:t>
            </a:r>
          </a:p>
        </p:txBody>
      </p:sp>
      <p:sp>
        <p:nvSpPr>
          <p:cNvPr id="9" name="TextBox 8">
            <a:extLst>
              <a:ext uri="{FF2B5EF4-FFF2-40B4-BE49-F238E27FC236}">
                <a16:creationId xmlns="" xmlns:a16="http://schemas.microsoft.com/office/drawing/2014/main" id="{5C6963A2-6D16-C66F-9845-019A19796535}"/>
              </a:ext>
            </a:extLst>
          </p:cNvPr>
          <p:cNvSpPr txBox="1"/>
          <p:nvPr/>
        </p:nvSpPr>
        <p:spPr>
          <a:xfrm>
            <a:off x="3571389" y="3288057"/>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Vỗ về</a:t>
            </a:r>
          </a:p>
        </p:txBody>
      </p:sp>
      <p:sp>
        <p:nvSpPr>
          <p:cNvPr id="11" name="TextBox 10">
            <a:extLst>
              <a:ext uri="{FF2B5EF4-FFF2-40B4-BE49-F238E27FC236}">
                <a16:creationId xmlns="" xmlns:a16="http://schemas.microsoft.com/office/drawing/2014/main" id="{81862DF3-3FDB-B62D-265A-10503D99CBD2}"/>
              </a:ext>
            </a:extLst>
          </p:cNvPr>
          <p:cNvSpPr txBox="1"/>
          <p:nvPr/>
        </p:nvSpPr>
        <p:spPr>
          <a:xfrm>
            <a:off x="6553198" y="3288057"/>
            <a:ext cx="2748931" cy="646986"/>
          </a:xfrm>
          <a:prstGeom prst="roundRect">
            <a:avLst/>
          </a:prstGeom>
          <a:solidFill>
            <a:srgbClr val="FEF2E4"/>
          </a:solidFill>
          <a:ln w="28575">
            <a:solidFill>
              <a:srgbClr val="217875"/>
            </a:solidFill>
            <a:prstDash val="sysDash"/>
          </a:ln>
        </p:spPr>
        <p:txBody>
          <a:bodyPr wrap="square">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Tập luyện</a:t>
            </a:r>
          </a:p>
        </p:txBody>
      </p:sp>
      <p:pic>
        <p:nvPicPr>
          <p:cNvPr id="15" name="Picture 14">
            <a:extLst>
              <a:ext uri="{FF2B5EF4-FFF2-40B4-BE49-F238E27FC236}">
                <a16:creationId xmlns=""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Tree>
    <p:extLst>
      <p:ext uri="{BB962C8B-B14F-4D97-AF65-F5344CB8AC3E}">
        <p14:creationId xmlns:p14="http://schemas.microsoft.com/office/powerpoint/2010/main" val="391520015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706AF3A0-76AA-178B-49B9-27DADD24BCCF}"/>
              </a:ext>
            </a:extLst>
          </p:cNvPr>
          <p:cNvSpPr txBox="1"/>
          <p:nvPr/>
        </p:nvSpPr>
        <p:spPr>
          <a:xfrm>
            <a:off x="1038873" y="19842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câu dài</a:t>
            </a:r>
          </a:p>
        </p:txBody>
      </p:sp>
      <p:sp>
        <p:nvSpPr>
          <p:cNvPr id="7" name="TextBox 6">
            <a:extLst>
              <a:ext uri="{FF2B5EF4-FFF2-40B4-BE49-F238E27FC236}">
                <a16:creationId xmlns="" xmlns:a16="http://schemas.microsoft.com/office/drawing/2014/main" id="{1F48FDFA-3031-7FE2-E3C2-4111F85F8162}"/>
              </a:ext>
            </a:extLst>
          </p:cNvPr>
          <p:cNvSpPr txBox="1"/>
          <p:nvPr/>
        </p:nvSpPr>
        <p:spPr>
          <a:xfrm>
            <a:off x="560295" y="1218261"/>
            <a:ext cx="11079480" cy="954107"/>
          </a:xfrm>
          <a:prstGeom prst="rect">
            <a:avLst/>
          </a:prstGeom>
          <a:solidFill>
            <a:schemeClr val="accent6">
              <a:lumMod val="20000"/>
              <a:lumOff val="80000"/>
            </a:schemeClr>
          </a:solidFill>
        </p:spPr>
        <p:txBody>
          <a:bodyPr wrap="square">
            <a:spAutoFit/>
          </a:bodyPr>
          <a:lstStyle/>
          <a:p>
            <a:r>
              <a:rPr lang="vi-VN" sz="2800" b="1">
                <a:solidFill>
                  <a:srgbClr val="002060"/>
                </a:solidFill>
                <a:latin typeface="+mj-lt"/>
              </a:rPr>
              <a:t>Mình rất phấn khích</a:t>
            </a:r>
            <a:r>
              <a:rPr lang="en-US" sz="2800" b="1">
                <a:solidFill>
                  <a:srgbClr val="FF0000"/>
                </a:solidFill>
                <a:latin typeface="+mj-lt"/>
              </a:rPr>
              <a:t>/</a:t>
            </a:r>
            <a:r>
              <a:rPr lang="vi-VN" sz="2800" b="1">
                <a:solidFill>
                  <a:srgbClr val="002060"/>
                </a:solidFill>
                <a:latin typeface="+mj-lt"/>
              </a:rPr>
              <a:t> vì được mẹ chuẩn bị cho một chiếc mũ bơi</a:t>
            </a:r>
            <a:r>
              <a:rPr lang="en-US" sz="2800" b="1">
                <a:solidFill>
                  <a:srgbClr val="FF0000"/>
                </a:solidFill>
                <a:latin typeface="+mj-lt"/>
              </a:rPr>
              <a:t>/</a:t>
            </a:r>
            <a:r>
              <a:rPr lang="vi-VN" sz="2800" b="1">
                <a:solidFill>
                  <a:srgbClr val="002060"/>
                </a:solidFill>
                <a:latin typeface="+mj-lt"/>
              </a:rPr>
              <a:t> cùng cặp kính bơi màu hồng rất đẹp.</a:t>
            </a:r>
            <a:r>
              <a:rPr lang="en-US" sz="2800" b="1">
                <a:solidFill>
                  <a:srgbClr val="FF0000"/>
                </a:solidFill>
                <a:latin typeface="+mj-lt"/>
              </a:rPr>
              <a:t>//</a:t>
            </a:r>
            <a:endParaRPr lang="en-US" sz="2800" b="1">
              <a:latin typeface="+mj-lt"/>
            </a:endParaRPr>
          </a:p>
        </p:txBody>
      </p:sp>
      <p:sp>
        <p:nvSpPr>
          <p:cNvPr id="8" name="TextBox 7">
            <a:extLst>
              <a:ext uri="{FF2B5EF4-FFF2-40B4-BE49-F238E27FC236}">
                <a16:creationId xmlns="" xmlns:a16="http://schemas.microsoft.com/office/drawing/2014/main" id="{B058D78B-E62C-7C09-D894-9BDC64548AEE}"/>
              </a:ext>
            </a:extLst>
          </p:cNvPr>
          <p:cNvSpPr txBox="1"/>
          <p:nvPr/>
        </p:nvSpPr>
        <p:spPr>
          <a:xfrm>
            <a:off x="560295" y="2905780"/>
            <a:ext cx="11079480" cy="523220"/>
          </a:xfrm>
          <a:prstGeom prst="rect">
            <a:avLst/>
          </a:prstGeom>
          <a:solidFill>
            <a:schemeClr val="accent6">
              <a:lumMod val="20000"/>
              <a:lumOff val="80000"/>
            </a:schemeClr>
          </a:solidFill>
        </p:spPr>
        <p:txBody>
          <a:bodyPr wrap="square">
            <a:spAutoFit/>
          </a:bodyPr>
          <a:lstStyle/>
          <a:p>
            <a:r>
              <a:rPr lang="vi-VN" sz="2800" b="1">
                <a:solidFill>
                  <a:srgbClr val="002060"/>
                </a:solidFill>
                <a:latin typeface="+mj-lt"/>
              </a:rPr>
              <a:t>Kể cũng lạ,</a:t>
            </a:r>
            <a:r>
              <a:rPr lang="en-US" sz="2800" b="1">
                <a:solidFill>
                  <a:srgbClr val="FF0000"/>
                </a:solidFill>
                <a:latin typeface="+mj-lt"/>
              </a:rPr>
              <a:t>/</a:t>
            </a:r>
            <a:r>
              <a:rPr lang="vi-VN" sz="2800" b="1">
                <a:solidFill>
                  <a:srgbClr val="002060"/>
                </a:solidFill>
                <a:latin typeface="+mj-lt"/>
              </a:rPr>
              <a:t> hôm trước mình giống ếch,</a:t>
            </a:r>
            <a:r>
              <a:rPr lang="en-US" sz="2800" b="1">
                <a:solidFill>
                  <a:srgbClr val="FF0000"/>
                </a:solidFill>
                <a:latin typeface="+mj-lt"/>
              </a:rPr>
              <a:t>/</a:t>
            </a:r>
            <a:r>
              <a:rPr lang="vi-VN" sz="2800" b="1">
                <a:solidFill>
                  <a:srgbClr val="002060"/>
                </a:solidFill>
                <a:latin typeface="+mj-lt"/>
              </a:rPr>
              <a:t> hôm nay</a:t>
            </a:r>
            <a:r>
              <a:rPr lang="en-US" sz="2800" b="1">
                <a:solidFill>
                  <a:srgbClr val="FF0000"/>
                </a:solidFill>
                <a:latin typeface="+mj-lt"/>
              </a:rPr>
              <a:t>/</a:t>
            </a:r>
            <a:r>
              <a:rPr lang="vi-VN" sz="2800" b="1">
                <a:solidFill>
                  <a:srgbClr val="002060"/>
                </a:solidFill>
                <a:latin typeface="+mj-lt"/>
              </a:rPr>
              <a:t> mình lại giống cá.</a:t>
            </a:r>
            <a:r>
              <a:rPr lang="en-US" sz="2800" b="1">
                <a:solidFill>
                  <a:srgbClr val="FF0000"/>
                </a:solidFill>
                <a:latin typeface="+mj-lt"/>
              </a:rPr>
              <a:t>//</a:t>
            </a:r>
            <a:endParaRPr lang="en-US" sz="2800" b="1">
              <a:latin typeface="+mj-lt"/>
            </a:endParaRPr>
          </a:p>
        </p:txBody>
      </p:sp>
      <p:pic>
        <p:nvPicPr>
          <p:cNvPr id="9" name="Picture 8" descr="A picture containing clipart&#10;&#10;Description automatically generated">
            <a:extLst>
              <a:ext uri="{FF2B5EF4-FFF2-40B4-BE49-F238E27FC236}">
                <a16:creationId xmlns="" xmlns:a16="http://schemas.microsoft.com/office/drawing/2014/main" id="{E5658C1C-3227-325A-DB6E-9483834F29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pic>
        <p:nvPicPr>
          <p:cNvPr id="10" name="Picture 9">
            <a:extLst>
              <a:ext uri="{FF2B5EF4-FFF2-40B4-BE49-F238E27FC236}">
                <a16:creationId xmlns="" xmlns:a16="http://schemas.microsoft.com/office/drawing/2014/main" id="{9F18DDDD-C298-4105-06EB-26B7FA62B166}"/>
              </a:ext>
            </a:extLst>
          </p:cNvPr>
          <p:cNvPicPr>
            <a:picLocks noChangeAspect="1"/>
          </p:cNvPicPr>
          <p:nvPr/>
        </p:nvPicPr>
        <p:blipFill>
          <a:blip r:embed="rId5"/>
          <a:stretch>
            <a:fillRect/>
          </a:stretch>
        </p:blipFill>
        <p:spPr>
          <a:xfrm>
            <a:off x="203638" y="182880"/>
            <a:ext cx="957155" cy="762066"/>
          </a:xfrm>
          <a:prstGeom prst="rect">
            <a:avLst/>
          </a:prstGeom>
        </p:spPr>
      </p:pic>
    </p:spTree>
    <p:extLst>
      <p:ext uri="{BB962C8B-B14F-4D97-AF65-F5344CB8AC3E}">
        <p14:creationId xmlns:p14="http://schemas.microsoft.com/office/powerpoint/2010/main" val="286533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886326C-8CA5-B477-D693-78812B10C913}"/>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 xmlns:a16="http://schemas.microsoft.com/office/drawing/2014/main" id="{47D514A2-1E83-B989-CD44-BC2F55951171}"/>
              </a:ext>
            </a:extLst>
          </p:cNvPr>
          <p:cNvSpPr txBox="1"/>
          <p:nvPr/>
        </p:nvSpPr>
        <p:spPr>
          <a:xfrm>
            <a:off x="1160793" y="36606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Chia đoạn</a:t>
            </a:r>
          </a:p>
        </p:txBody>
      </p:sp>
      <p:sp>
        <p:nvSpPr>
          <p:cNvPr id="4" name="TextBox 3">
            <a:extLst>
              <a:ext uri="{FF2B5EF4-FFF2-40B4-BE49-F238E27FC236}">
                <a16:creationId xmlns="" xmlns:a16="http://schemas.microsoft.com/office/drawing/2014/main" id="{D08EC8C9-1D8D-9EDF-8F0C-FC4F4A123BB0}"/>
              </a:ext>
            </a:extLst>
          </p:cNvPr>
          <p:cNvSpPr txBox="1"/>
          <p:nvPr/>
        </p:nvSpPr>
        <p:spPr>
          <a:xfrm>
            <a:off x="990600" y="1184362"/>
            <a:ext cx="851660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1: Từ đầu đến </a:t>
            </a:r>
            <a:r>
              <a:rPr lang="en-US" sz="3200" b="1">
                <a:solidFill>
                  <a:srgbClr val="FF0000"/>
                </a:solidFill>
                <a:latin typeface="Times New Roman" panose="02020603050405020304" pitchFamily="18" charset="0"/>
                <a:cs typeface="Times New Roman" panose="02020603050405020304" pitchFamily="18" charset="0"/>
              </a:rPr>
              <a:t>mình sẽ tập tốt hơn.</a:t>
            </a:r>
          </a:p>
        </p:txBody>
      </p:sp>
      <p:sp>
        <p:nvSpPr>
          <p:cNvPr id="5" name="TextBox 4">
            <a:extLst>
              <a:ext uri="{FF2B5EF4-FFF2-40B4-BE49-F238E27FC236}">
                <a16:creationId xmlns="" xmlns:a16="http://schemas.microsoft.com/office/drawing/2014/main" id="{9DB80D81-350B-95EE-4BAC-0F350BEB649B}"/>
              </a:ext>
            </a:extLst>
          </p:cNvPr>
          <p:cNvSpPr txBox="1"/>
          <p:nvPr/>
        </p:nvSpPr>
        <p:spPr>
          <a:xfrm>
            <a:off x="990600" y="2312872"/>
            <a:ext cx="1072640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2: Tiếp theo đến </a:t>
            </a:r>
            <a:r>
              <a:rPr lang="en-US" sz="3200" b="1">
                <a:solidFill>
                  <a:srgbClr val="FF0000"/>
                </a:solidFill>
                <a:latin typeface="Times New Roman" panose="02020603050405020304" pitchFamily="18" charset="0"/>
                <a:cs typeface="Times New Roman" panose="02020603050405020304" pitchFamily="18" charset="0"/>
              </a:rPr>
              <a:t>giống hệt như một con ếch ộp</a:t>
            </a:r>
          </a:p>
        </p:txBody>
      </p:sp>
      <p:sp>
        <p:nvSpPr>
          <p:cNvPr id="6" name="TextBox 5">
            <a:extLst>
              <a:ext uri="{FF2B5EF4-FFF2-40B4-BE49-F238E27FC236}">
                <a16:creationId xmlns="" xmlns:a16="http://schemas.microsoft.com/office/drawing/2014/main" id="{D1DBF8D0-FC71-5096-21E1-9E4916EF2FFE}"/>
              </a:ext>
            </a:extLst>
          </p:cNvPr>
          <p:cNvSpPr txBox="1"/>
          <p:nvPr/>
        </p:nvSpPr>
        <p:spPr>
          <a:xfrm>
            <a:off x="990600" y="3251157"/>
            <a:ext cx="352806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Đoạn 3: Còn lại</a:t>
            </a:r>
          </a:p>
        </p:txBody>
      </p:sp>
      <p:pic>
        <p:nvPicPr>
          <p:cNvPr id="7" name="Picture 6" descr="A picture containing clipart&#10;&#10;Description automatically generated">
            <a:extLst>
              <a:ext uri="{FF2B5EF4-FFF2-40B4-BE49-F238E27FC236}">
                <a16:creationId xmlns=""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848600" y="3840480"/>
            <a:ext cx="3528060" cy="2822448"/>
          </a:xfrm>
          <a:prstGeom prst="rect">
            <a:avLst/>
          </a:prstGeom>
        </p:spPr>
      </p:pic>
    </p:spTree>
    <p:extLst>
      <p:ext uri="{BB962C8B-B14F-4D97-AF65-F5344CB8AC3E}">
        <p14:creationId xmlns:p14="http://schemas.microsoft.com/office/powerpoint/2010/main" val="33532856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 xmlns:a16="http://schemas.microsoft.com/office/drawing/2014/main" id="{7362ADDD-1454-9C61-967A-09DD366FEB45}"/>
              </a:ext>
            </a:extLst>
          </p:cNvPr>
          <p:cNvSpPr txBox="1"/>
          <p:nvPr/>
        </p:nvSpPr>
        <p:spPr>
          <a:xfrm>
            <a:off x="483340" y="681037"/>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endParaRPr lang="vi-VN" sz="2600" b="0" i="0">
              <a:solidFill>
                <a:srgbClr val="FF0000"/>
              </a:solidFill>
              <a:effectLst/>
              <a:latin typeface="+mj-lt"/>
            </a:endParaRPr>
          </a:p>
          <a:p>
            <a:pPr algn="just"/>
            <a:r>
              <a:rPr lang="en-US" sz="2600" b="0" i="0">
                <a:solidFill>
                  <a:srgbClr val="002060"/>
                </a:solidFill>
                <a:effectLst/>
                <a:latin typeface="Nunito Black" pitchFamily="2" charset="0"/>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sp>
        <p:nvSpPr>
          <p:cNvPr id="8" name="TextBox 7">
            <a:extLst>
              <a:ext uri="{FF2B5EF4-FFF2-40B4-BE49-F238E27FC236}">
                <a16:creationId xmlns="" xmlns:a16="http://schemas.microsoft.com/office/drawing/2014/main" id="{346975EC-FD23-144C-2D77-754945C1AE93}"/>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11" name="Picture 10">
            <a:extLst>
              <a:ext uri="{FF2B5EF4-FFF2-40B4-BE49-F238E27FC236}">
                <a16:creationId xmlns=""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411920855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E08F2C3-F9FF-F549-8E1E-99984B7B3F7C}"/>
              </a:ext>
            </a:extLst>
          </p:cNvPr>
          <p:cNvPicPr>
            <a:picLocks noChangeAspect="1"/>
          </p:cNvPicPr>
          <p:nvPr/>
        </p:nvPicPr>
        <p:blipFill>
          <a:blip r:embed="rId2"/>
          <a:stretch>
            <a:fillRect/>
          </a:stretch>
        </p:blipFill>
        <p:spPr>
          <a:xfrm>
            <a:off x="2819400" y="2990850"/>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 xmlns:a16="http://schemas.microsoft.com/office/drawing/2014/main" id="{84423445-F1B6-A46B-8E5D-B172F5B148C7}"/>
              </a:ext>
            </a:extLst>
          </p:cNvPr>
          <p:cNvSpPr txBox="1"/>
          <p:nvPr/>
        </p:nvSpPr>
        <p:spPr>
          <a:xfrm>
            <a:off x="537772" y="826242"/>
            <a:ext cx="11044628" cy="2554545"/>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3200" b="1" i="0">
                <a:solidFill>
                  <a:srgbClr val="002060"/>
                </a:solidFill>
                <a:effectLst/>
                <a:latin typeface="+mj-lt"/>
              </a:rPr>
              <a:t>Ngày… tháng…</a:t>
            </a:r>
          </a:p>
          <a:p>
            <a:pPr algn="just"/>
            <a:r>
              <a:rPr lang="en-US" sz="3200" b="1" i="0">
                <a:solidFill>
                  <a:srgbClr val="002060"/>
                </a:solidFill>
                <a:effectLst/>
                <a:latin typeface="+mj-lt"/>
              </a:rPr>
              <a:t>	</a:t>
            </a:r>
            <a:r>
              <a:rPr lang="vi-VN" sz="3200" b="1" i="0">
                <a:solidFill>
                  <a:srgbClr val="002060"/>
                </a:solidFill>
                <a:effectLst/>
                <a:latin typeface="+mj-lt"/>
              </a:rPr>
              <a:t>Hôm nay, mình đã có cảm giác thích đi bơi. Mình không còn bị sặc nước nữa. Mình đã quen thở dưới nước rồi.</a:t>
            </a:r>
          </a:p>
          <a:p>
            <a:pPr algn="just"/>
            <a:r>
              <a:rPr lang="en-US" sz="3200" b="1" i="0">
                <a:solidFill>
                  <a:srgbClr val="002060"/>
                </a:solidFill>
                <a:effectLst/>
                <a:latin typeface="+mj-lt"/>
              </a:rPr>
              <a:t>	</a:t>
            </a:r>
            <a:r>
              <a:rPr lang="vi-VN" sz="3200" b="1" i="0">
                <a:solidFill>
                  <a:srgbClr val="002060"/>
                </a:solidFill>
                <a:effectLst/>
                <a:latin typeface="+mj-lt"/>
              </a:rPr>
              <a:t>Cô dạy mình động tác bơi ếch. Động tác đó thật lạ! Khi đạp chân, mình giống hệt như một con ếch ộp.</a:t>
            </a:r>
          </a:p>
        </p:txBody>
      </p:sp>
      <p:pic>
        <p:nvPicPr>
          <p:cNvPr id="8" name="Picture 7">
            <a:extLst>
              <a:ext uri="{FF2B5EF4-FFF2-40B4-BE49-F238E27FC236}">
                <a16:creationId xmlns=""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0" name="TextBox 9">
            <a:extLst>
              <a:ext uri="{FF2B5EF4-FFF2-40B4-BE49-F238E27FC236}">
                <a16:creationId xmlns="" xmlns:a16="http://schemas.microsoft.com/office/drawing/2014/main" id="{23F72DEA-D10B-1298-9272-0D3FD1C4011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smtClean="0">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endParaRPr lang="en-US" sz="32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34899278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 xmlns:a16="http://schemas.microsoft.com/office/drawing/2014/main" id="{68C1C5D3-A79B-88DA-2767-9D7093E49745}"/>
              </a:ext>
            </a:extLst>
          </p:cNvPr>
          <p:cNvSpPr txBox="1"/>
          <p:nvPr/>
        </p:nvSpPr>
        <p:spPr>
          <a:xfrm>
            <a:off x="228600" y="832488"/>
            <a:ext cx="11049000" cy="3046988"/>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3200" b="1" i="0">
                <a:solidFill>
                  <a:srgbClr val="002060"/>
                </a:solidFill>
                <a:effectLst/>
                <a:latin typeface="+mj-lt"/>
              </a:rPr>
              <a:t>Ngày….tháng…..</a:t>
            </a:r>
          </a:p>
          <a:p>
            <a:pPr algn="just"/>
            <a:r>
              <a:rPr lang="en-US" sz="3200" b="1" i="0">
                <a:solidFill>
                  <a:srgbClr val="002060"/>
                </a:solidFill>
                <a:effectLst/>
                <a:latin typeface="+mj-lt"/>
              </a:rPr>
              <a:t>	</a:t>
            </a:r>
            <a:r>
              <a:rPr lang="vi-VN" sz="32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3200" b="1" i="0">
                <a:solidFill>
                  <a:srgbClr val="002060"/>
                </a:solidFill>
                <a:effectLst/>
                <a:latin typeface="+mj-lt"/>
              </a:rPr>
              <a:t> </a:t>
            </a:r>
          </a:p>
          <a:p>
            <a:pPr algn="r"/>
            <a:r>
              <a:rPr lang="en-US" sz="3200" b="1">
                <a:solidFill>
                  <a:srgbClr val="002060"/>
                </a:solidFill>
                <a:effectLst/>
                <a:latin typeface="Times New Roman" panose="02020603050405020304" pitchFamily="18" charset="0"/>
                <a:cs typeface="Times New Roman" panose="02020603050405020304" pitchFamily="18" charset="0"/>
              </a:rPr>
              <a:t>(Nguyễn Ngọc Mai Chi)</a:t>
            </a:r>
            <a:endParaRPr lang="vi-VN" sz="3200" b="1">
              <a:solidFill>
                <a:srgbClr val="002060"/>
              </a:solidFill>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8" name="TextBox 7">
            <a:extLst>
              <a:ext uri="{FF2B5EF4-FFF2-40B4-BE49-F238E27FC236}">
                <a16:creationId xmlns="" xmlns:a16="http://schemas.microsoft.com/office/drawing/2014/main" id="{50574433-4E8B-7ED2-6EA2-84C13E86A144}"/>
              </a:ext>
            </a:extLst>
          </p:cNvPr>
          <p:cNvSpPr txBox="1"/>
          <p:nvPr/>
        </p:nvSpPr>
        <p:spPr>
          <a:xfrm>
            <a:off x="1147997" y="102155"/>
            <a:ext cx="4800600"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nối tiếp đoạn</a:t>
            </a:r>
          </a:p>
        </p:txBody>
      </p:sp>
      <p:pic>
        <p:nvPicPr>
          <p:cNvPr id="9" name="Picture 8">
            <a:extLst>
              <a:ext uri="{FF2B5EF4-FFF2-40B4-BE49-F238E27FC236}">
                <a16:creationId xmlns=""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Tree>
    <p:extLst>
      <p:ext uri="{BB962C8B-B14F-4D97-AF65-F5344CB8AC3E}">
        <p14:creationId xmlns:p14="http://schemas.microsoft.com/office/powerpoint/2010/main" val="183295162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 xmlns:a16="http://schemas.microsoft.com/office/drawing/2014/main" id="{7362ADDD-1454-9C61-967A-09DD366FEB45}"/>
              </a:ext>
            </a:extLst>
          </p:cNvPr>
          <p:cNvSpPr txBox="1"/>
          <p:nvPr/>
        </p:nvSpPr>
        <p:spPr>
          <a:xfrm>
            <a:off x="483340" y="681037"/>
            <a:ext cx="11225320" cy="4093428"/>
          </a:xfrm>
          <a:prstGeom prst="rect">
            <a:avLst/>
          </a:prstGeom>
          <a:noFill/>
        </p:spPr>
        <p:txBody>
          <a:bodyPr wrap="square">
            <a:spAutoFit/>
          </a:bodyPr>
          <a:lstStyle/>
          <a:p>
            <a:pPr algn="ctr"/>
            <a:r>
              <a:rPr lang="vi-VN" sz="2600" b="1" i="0">
                <a:solidFill>
                  <a:srgbClr val="FF0000"/>
                </a:solidFill>
                <a:effectLst/>
                <a:latin typeface="+mj-lt"/>
              </a:rPr>
              <a:t>NHẬT KÍ TẬP BƠI</a:t>
            </a:r>
          </a:p>
          <a:p>
            <a:pPr algn="just"/>
            <a:r>
              <a:rPr lang="en-US" sz="2600" b="1" i="0">
                <a:solidFill>
                  <a:srgbClr val="002060"/>
                </a:solidFill>
                <a:effectLst/>
                <a:latin typeface="+mj-lt"/>
              </a:rPr>
              <a:t>	</a:t>
            </a:r>
            <a:r>
              <a:rPr lang="vi-VN" sz="2600" b="1" i="0">
                <a:solidFill>
                  <a:srgbClr val="002060"/>
                </a:solidFill>
                <a:effectLst/>
                <a:latin typeface="+mj-lt"/>
              </a:rPr>
              <a:t>Ngày…. tháng….</a:t>
            </a:r>
          </a:p>
          <a:p>
            <a:pPr algn="just"/>
            <a:r>
              <a:rPr lang="en-US" sz="2600" b="1" i="0">
                <a:solidFill>
                  <a:srgbClr val="002060"/>
                </a:solidFill>
                <a:effectLst/>
                <a:latin typeface="+mj-lt"/>
              </a:rPr>
              <a:t>	</a:t>
            </a:r>
            <a:r>
              <a:rPr lang="vi-VN" sz="26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600" b="1" i="0">
                <a:solidFill>
                  <a:srgbClr val="002060"/>
                </a:solidFill>
                <a:effectLst/>
                <a:latin typeface="+mj-lt"/>
              </a:rPr>
              <a:t>	</a:t>
            </a:r>
            <a:r>
              <a:rPr lang="vi-VN" sz="2600" b="1" i="0">
                <a:solidFill>
                  <a:srgbClr val="002060"/>
                </a:solidFill>
                <a:effectLst/>
                <a:latin typeface="+mj-lt"/>
              </a:rPr>
              <a:t>Cô giáo cũng khen đồ bơi của mình đáng yêu.</a:t>
            </a:r>
          </a:p>
          <a:p>
            <a:pPr algn="just"/>
            <a:r>
              <a:rPr lang="en-US" sz="2600" b="1" i="0">
                <a:solidFill>
                  <a:srgbClr val="002060"/>
                </a:solidFill>
                <a:effectLst/>
                <a:latin typeface="+mj-lt"/>
              </a:rPr>
              <a:t>	</a:t>
            </a:r>
            <a:r>
              <a:rPr lang="vi-VN" sz="26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1" i="0">
                <a:solidFill>
                  <a:srgbClr val="002060"/>
                </a:solidFill>
                <a:effectLst/>
                <a:latin typeface="+mj-lt"/>
              </a:rPr>
              <a:t>	</a:t>
            </a:r>
            <a:r>
              <a:rPr lang="vi-VN" sz="2600" b="1" i="0">
                <a:solidFill>
                  <a:srgbClr val="002060"/>
                </a:solidFill>
                <a:effectLst/>
                <a:latin typeface="+mj-lt"/>
              </a:rPr>
              <a:t>Cuối buổi, mình vẫn chưa thở dưới nước được. Mình thấy hơi buồn. Mình nghĩ lần sau, mình sẽ tập tốt hơn.</a:t>
            </a:r>
          </a:p>
        </p:txBody>
      </p:sp>
      <p:sp>
        <p:nvSpPr>
          <p:cNvPr id="8" name="TextBox 7">
            <a:extLst>
              <a:ext uri="{FF2B5EF4-FFF2-40B4-BE49-F238E27FC236}">
                <a16:creationId xmlns="" xmlns:a16="http://schemas.microsoft.com/office/drawing/2014/main" id="{346975EC-FD23-144C-2D77-754945C1AE93}"/>
              </a:ext>
            </a:extLst>
          </p:cNvPr>
          <p:cNvSpPr txBox="1"/>
          <p:nvPr/>
        </p:nvSpPr>
        <p:spPr>
          <a:xfrm>
            <a:off x="1147996" y="102155"/>
            <a:ext cx="5786203"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đoạn theo nhóm nhỏ</a:t>
            </a:r>
          </a:p>
        </p:txBody>
      </p:sp>
      <p:pic>
        <p:nvPicPr>
          <p:cNvPr id="11" name="Picture 10">
            <a:extLst>
              <a:ext uri="{FF2B5EF4-FFF2-40B4-BE49-F238E27FC236}">
                <a16:creationId xmlns=""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2953300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Tiết 1 + 2</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69467C84-B8A0-3529-D561-94CE36374A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9" name="Picture 6">
            <a:extLst>
              <a:ext uri="{FF2B5EF4-FFF2-40B4-BE49-F238E27FC236}">
                <a16:creationId xmlns="" xmlns:a16="http://schemas.microsoft.com/office/drawing/2014/main" id="{2379C7F7-2BFB-F8C6-7A92-F403C02D2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E08F2C3-F9FF-F549-8E1E-99984B7B3F7C}"/>
              </a:ext>
            </a:extLst>
          </p:cNvPr>
          <p:cNvPicPr>
            <a:picLocks noChangeAspect="1"/>
          </p:cNvPicPr>
          <p:nvPr/>
        </p:nvPicPr>
        <p:blipFill>
          <a:blip r:embed="rId2"/>
          <a:stretch>
            <a:fillRect/>
          </a:stretch>
        </p:blipFill>
        <p:spPr>
          <a:xfrm>
            <a:off x="2895600" y="2164608"/>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 xmlns:a16="http://schemas.microsoft.com/office/drawing/2014/main" id="{84423445-F1B6-A46B-8E5D-B172F5B148C7}"/>
              </a:ext>
            </a:extLst>
          </p:cNvPr>
          <p:cNvSpPr txBox="1"/>
          <p:nvPr/>
        </p:nvSpPr>
        <p:spPr>
          <a:xfrm>
            <a:off x="537772" y="826242"/>
            <a:ext cx="11044628" cy="2554545"/>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3200" b="1" i="0">
                <a:solidFill>
                  <a:srgbClr val="002060"/>
                </a:solidFill>
                <a:effectLst/>
                <a:latin typeface="+mj-lt"/>
              </a:rPr>
              <a:t>Ngày… tháng…</a:t>
            </a:r>
          </a:p>
          <a:p>
            <a:pPr algn="just"/>
            <a:r>
              <a:rPr lang="en-US" sz="3200" b="1" i="0">
                <a:solidFill>
                  <a:srgbClr val="002060"/>
                </a:solidFill>
                <a:effectLst/>
                <a:latin typeface="+mj-lt"/>
              </a:rPr>
              <a:t>	</a:t>
            </a:r>
            <a:r>
              <a:rPr lang="vi-VN" sz="3200" b="1" i="0">
                <a:solidFill>
                  <a:srgbClr val="002060"/>
                </a:solidFill>
                <a:effectLst/>
                <a:latin typeface="+mj-lt"/>
              </a:rPr>
              <a:t>Hôm nay, mình đã có cảm giác thích đi bơi. Mình không còn bị sặc nước nữa. Mình đã quen thở dưới nước rồi.</a:t>
            </a:r>
          </a:p>
          <a:p>
            <a:pPr algn="just"/>
            <a:r>
              <a:rPr lang="en-US" sz="3200" b="1" i="0">
                <a:solidFill>
                  <a:srgbClr val="002060"/>
                </a:solidFill>
                <a:effectLst/>
                <a:latin typeface="+mj-lt"/>
              </a:rPr>
              <a:t>	</a:t>
            </a:r>
            <a:r>
              <a:rPr lang="vi-VN" sz="3200" b="1" i="0">
                <a:solidFill>
                  <a:srgbClr val="002060"/>
                </a:solidFill>
                <a:effectLst/>
                <a:latin typeface="+mj-lt"/>
              </a:rPr>
              <a:t>Cô dạy mình động tác bơi ếch. Động tác đó thật lạ! Khi đạp chân, mình giống hệt như một con ếch ộp.</a:t>
            </a:r>
          </a:p>
        </p:txBody>
      </p:sp>
      <p:pic>
        <p:nvPicPr>
          <p:cNvPr id="8" name="Picture 7">
            <a:extLst>
              <a:ext uri="{FF2B5EF4-FFF2-40B4-BE49-F238E27FC236}">
                <a16:creationId xmlns=""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pic>
        <p:nvPicPr>
          <p:cNvPr id="11" name="Picture 10">
            <a:extLst>
              <a:ext uri="{FF2B5EF4-FFF2-40B4-BE49-F238E27FC236}">
                <a16:creationId xmlns=""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
        <p:nvSpPr>
          <p:cNvPr id="12" name="TextBox 11">
            <a:extLst>
              <a:ext uri="{FF2B5EF4-FFF2-40B4-BE49-F238E27FC236}">
                <a16:creationId xmlns="" xmlns:a16="http://schemas.microsoft.com/office/drawing/2014/main" id="{288C9C40-98BF-BE67-AA04-F51F15388461}"/>
              </a:ext>
            </a:extLst>
          </p:cNvPr>
          <p:cNvSpPr txBox="1"/>
          <p:nvPr/>
        </p:nvSpPr>
        <p:spPr>
          <a:xfrm>
            <a:off x="1147996" y="102155"/>
            <a:ext cx="5786203"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đoạn theo nhóm nhỏ</a:t>
            </a:r>
          </a:p>
        </p:txBody>
      </p:sp>
    </p:spTree>
    <p:extLst>
      <p:ext uri="{BB962C8B-B14F-4D97-AF65-F5344CB8AC3E}">
        <p14:creationId xmlns:p14="http://schemas.microsoft.com/office/powerpoint/2010/main" val="39921849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 xmlns:a16="http://schemas.microsoft.com/office/drawing/2014/main" id="{68C1C5D3-A79B-88DA-2767-9D7093E49745}"/>
              </a:ext>
            </a:extLst>
          </p:cNvPr>
          <p:cNvSpPr txBox="1"/>
          <p:nvPr/>
        </p:nvSpPr>
        <p:spPr>
          <a:xfrm>
            <a:off x="228600" y="832488"/>
            <a:ext cx="11049000" cy="3046988"/>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3200" b="1" i="0">
                <a:solidFill>
                  <a:srgbClr val="002060"/>
                </a:solidFill>
                <a:effectLst/>
                <a:latin typeface="+mj-lt"/>
              </a:rPr>
              <a:t>Ngày….tháng…..</a:t>
            </a:r>
          </a:p>
          <a:p>
            <a:pPr algn="just"/>
            <a:r>
              <a:rPr lang="en-US" sz="3200" b="1" i="0">
                <a:solidFill>
                  <a:srgbClr val="002060"/>
                </a:solidFill>
                <a:effectLst/>
                <a:latin typeface="+mj-lt"/>
              </a:rPr>
              <a:t>	</a:t>
            </a:r>
            <a:r>
              <a:rPr lang="vi-VN" sz="32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3200" b="1" i="0">
                <a:solidFill>
                  <a:srgbClr val="002060"/>
                </a:solidFill>
                <a:effectLst/>
                <a:latin typeface="+mj-lt"/>
              </a:rPr>
              <a:t> </a:t>
            </a:r>
          </a:p>
          <a:p>
            <a:pPr algn="r"/>
            <a:r>
              <a:rPr lang="en-US" sz="3200" b="0">
                <a:solidFill>
                  <a:srgbClr val="002060"/>
                </a:solidFill>
                <a:effectLst/>
                <a:latin typeface="+mj-lt"/>
              </a:rPr>
              <a:t>(Nguyễn Ngọc Mai Chi)</a:t>
            </a:r>
            <a:endParaRPr lang="vi-VN" sz="3200" b="0">
              <a:solidFill>
                <a:srgbClr val="002060"/>
              </a:solidFill>
              <a:effectLst/>
              <a:latin typeface="+mj-lt"/>
            </a:endParaRPr>
          </a:p>
        </p:txBody>
      </p:sp>
      <p:pic>
        <p:nvPicPr>
          <p:cNvPr id="5" name="Picture 4">
            <a:extLst>
              <a:ext uri="{FF2B5EF4-FFF2-40B4-BE49-F238E27FC236}">
                <a16:creationId xmlns=""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pic>
        <p:nvPicPr>
          <p:cNvPr id="9" name="Picture 8">
            <a:extLst>
              <a:ext uri="{FF2B5EF4-FFF2-40B4-BE49-F238E27FC236}">
                <a16:creationId xmlns=""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
        <p:nvSpPr>
          <p:cNvPr id="10" name="TextBox 9">
            <a:extLst>
              <a:ext uri="{FF2B5EF4-FFF2-40B4-BE49-F238E27FC236}">
                <a16:creationId xmlns="" xmlns:a16="http://schemas.microsoft.com/office/drawing/2014/main" id="{F704C9B6-64EF-FF38-C699-226DA568F50D}"/>
              </a:ext>
            </a:extLst>
          </p:cNvPr>
          <p:cNvSpPr txBox="1"/>
          <p:nvPr/>
        </p:nvSpPr>
        <p:spPr>
          <a:xfrm>
            <a:off x="1147996" y="102155"/>
            <a:ext cx="5786203"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a:solidFill>
                  <a:schemeClr val="accent6">
                    <a:lumMod val="50000"/>
                  </a:schemeClr>
                </a:solidFill>
                <a:latin typeface="Times New Roman" panose="02020603050405020304" pitchFamily="18" charset="0"/>
                <a:cs typeface="Times New Roman" panose="02020603050405020304" pitchFamily="18" charset="0"/>
              </a:rPr>
              <a:t>Luyện đọc đoạn theo nhóm nhỏ</a:t>
            </a:r>
          </a:p>
        </p:txBody>
      </p:sp>
    </p:spTree>
    <p:extLst>
      <p:ext uri="{BB962C8B-B14F-4D97-AF65-F5344CB8AC3E}">
        <p14:creationId xmlns:p14="http://schemas.microsoft.com/office/powerpoint/2010/main" val="1280707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 xmlns:a16="http://schemas.microsoft.com/office/drawing/2014/main" id="{B51636B2-1B83-783B-800D-537C537F7EEE}"/>
              </a:ext>
            </a:extLst>
          </p:cNvPr>
          <p:cNvSpPr txBox="1"/>
          <p:nvPr/>
        </p:nvSpPr>
        <p:spPr>
          <a:xfrm>
            <a:off x="1147997" y="0"/>
            <a:ext cx="3728804"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toàn bài</a:t>
            </a:r>
          </a:p>
        </p:txBody>
      </p:sp>
      <p:sp>
        <p:nvSpPr>
          <p:cNvPr id="4" name="TextBox 3">
            <a:extLst>
              <a:ext uri="{FF2B5EF4-FFF2-40B4-BE49-F238E27FC236}">
                <a16:creationId xmlns="" xmlns:a16="http://schemas.microsoft.com/office/drawing/2014/main" id="{8602BD8F-3A89-945A-7E1B-F133191802D1}"/>
              </a:ext>
            </a:extLst>
          </p:cNvPr>
          <p:cNvSpPr txBox="1"/>
          <p:nvPr/>
        </p:nvSpPr>
        <p:spPr>
          <a:xfrm>
            <a:off x="76200" y="609600"/>
            <a:ext cx="11887200" cy="7540526"/>
          </a:xfrm>
          <a:prstGeom prst="rect">
            <a:avLst/>
          </a:prstGeom>
          <a:solidFill>
            <a:srgbClr val="FEF2E4"/>
          </a:solidFill>
        </p:spPr>
        <p:txBody>
          <a:bodyPr wrap="square">
            <a:spAutoFit/>
          </a:bodyPr>
          <a:lstStyle/>
          <a:p>
            <a:pPr algn="ctr"/>
            <a:r>
              <a:rPr lang="vi-VN" sz="2400" b="1" i="0">
                <a:solidFill>
                  <a:srgbClr val="FF0000"/>
                </a:solidFill>
                <a:effectLst/>
                <a:latin typeface="+mj-lt"/>
              </a:rPr>
              <a:t>NHẬT KÍ TẬP BƠI</a:t>
            </a: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mẹ đưa mình đi tập bơi. Mình rất phấn khích vì được mẹ chuẩn bị cho một chiếc mũ bơi cùng cặp kính bơi màu hồng rất </a:t>
            </a:r>
            <a:r>
              <a:rPr lang="vi-VN" sz="2400" b="1" i="0" smtClean="0">
                <a:solidFill>
                  <a:srgbClr val="002060"/>
                </a:solidFill>
                <a:effectLst/>
                <a:latin typeface="+mj-lt"/>
              </a:rPr>
              <a:t>đẹp.Cô </a:t>
            </a:r>
            <a:r>
              <a:rPr lang="vi-VN" sz="2400" b="1" i="0">
                <a:solidFill>
                  <a:srgbClr val="002060"/>
                </a:solidFill>
                <a:effectLst/>
                <a:latin typeface="+mj-lt"/>
              </a:rPr>
              <a:t>giáo cũng khen đồ bơi của mình đáng yêu.</a:t>
            </a:r>
          </a:p>
          <a:p>
            <a:pPr algn="just"/>
            <a:r>
              <a:rPr lang="en-US" sz="2400" b="1" i="0">
                <a:solidFill>
                  <a:srgbClr val="002060"/>
                </a:solidFill>
                <a:effectLst/>
                <a:latin typeface="+mj-lt"/>
              </a:rPr>
              <a:t>	</a:t>
            </a:r>
            <a:r>
              <a:rPr lang="vi-VN" sz="24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400" b="1" i="0">
                <a:solidFill>
                  <a:srgbClr val="002060"/>
                </a:solidFill>
                <a:effectLst/>
                <a:latin typeface="+mj-lt"/>
              </a:rPr>
              <a:t>	</a:t>
            </a:r>
            <a:r>
              <a:rPr lang="vi-VN" sz="2400" b="1" i="0">
                <a:solidFill>
                  <a:srgbClr val="002060"/>
                </a:solidFill>
                <a:effectLst/>
                <a:latin typeface="+mj-lt"/>
              </a:rPr>
              <a:t>Cuối buổi, mình vẫn chưa thở dưới nước được. Mình thấy hơi buồn. Mình nghĩ lần sau, mình sẽ tập tốt hơn.</a:t>
            </a:r>
            <a:endParaRPr lang="en-US" sz="2400" b="1" i="0">
              <a:solidFill>
                <a:srgbClr val="002060"/>
              </a:solidFill>
              <a:effectLst/>
              <a:latin typeface="+mj-lt"/>
            </a:endParaRP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mình đã có cảm giác thích đi bơi. Mình không còn bị sặc nước nữa. Mình đã quen thở dưới nước rồi.</a:t>
            </a:r>
          </a:p>
          <a:p>
            <a:pPr algn="just"/>
            <a:r>
              <a:rPr lang="en-US" sz="2400" b="1" i="0">
                <a:solidFill>
                  <a:srgbClr val="002060"/>
                </a:solidFill>
                <a:effectLst/>
                <a:latin typeface="+mj-lt"/>
              </a:rPr>
              <a:t>	</a:t>
            </a:r>
            <a:r>
              <a:rPr lang="vi-VN" sz="2400" b="1" i="0">
                <a:solidFill>
                  <a:srgbClr val="002060"/>
                </a:solidFill>
                <a:effectLst/>
                <a:latin typeface="+mj-lt"/>
              </a:rPr>
              <a:t>Cô dạy mình động tác bơi ếch. Động tác đó thật lạ! Khi đạp chân, mình giống hệt như một con ếch ộp.</a:t>
            </a:r>
            <a:endParaRPr lang="en-US" sz="2400" b="1" i="0">
              <a:solidFill>
                <a:srgbClr val="002060"/>
              </a:solidFill>
              <a:effectLst/>
              <a:latin typeface="+mj-lt"/>
            </a:endParaRPr>
          </a:p>
          <a:p>
            <a:pPr algn="l"/>
            <a:r>
              <a:rPr lang="en-US" sz="2400" b="1" i="0">
                <a:solidFill>
                  <a:srgbClr val="002060"/>
                </a:solidFill>
                <a:effectLst/>
                <a:latin typeface="+mj-lt"/>
              </a:rPr>
              <a:t>	</a:t>
            </a:r>
            <a:r>
              <a:rPr lang="vi-VN" sz="2400" b="1" i="0">
                <a:solidFill>
                  <a:srgbClr val="002060"/>
                </a:solidFill>
                <a:effectLst/>
                <a:latin typeface="+mj-lt"/>
              </a:rPr>
              <a:t>Ngày….tháng…..</a:t>
            </a:r>
          </a:p>
          <a:p>
            <a:pPr algn="just"/>
            <a:r>
              <a:rPr lang="en-US" sz="2400" b="1" i="0">
                <a:solidFill>
                  <a:srgbClr val="002060"/>
                </a:solidFill>
                <a:effectLst/>
                <a:latin typeface="+mj-lt"/>
              </a:rPr>
              <a:t>	</a:t>
            </a:r>
            <a:r>
              <a:rPr lang="vi-VN" sz="24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400" b="1" i="0">
                <a:solidFill>
                  <a:srgbClr val="002060"/>
                </a:solidFill>
                <a:effectLst/>
                <a:latin typeface="+mj-lt"/>
              </a:rPr>
              <a:t> </a:t>
            </a:r>
          </a:p>
          <a:p>
            <a:pPr algn="r"/>
            <a:r>
              <a:rPr lang="en-US" sz="2400" b="1">
                <a:solidFill>
                  <a:srgbClr val="002060"/>
                </a:solidFill>
                <a:effectLst/>
                <a:latin typeface="Times New Roman" panose="02020603050405020304" pitchFamily="18" charset="0"/>
                <a:cs typeface="Times New Roman" panose="02020603050405020304" pitchFamily="18" charset="0"/>
              </a:rPr>
              <a:t>(Nguyễn Ngọc Mai Chi</a:t>
            </a:r>
            <a:r>
              <a:rPr lang="en-US" sz="2400" b="0">
                <a:solidFill>
                  <a:srgbClr val="002060"/>
                </a:solidFill>
                <a:effectLst/>
                <a:latin typeface="Times New Roman" panose="02020603050405020304" pitchFamily="18" charset="0"/>
                <a:cs typeface="Times New Roman" panose="02020603050405020304" pitchFamily="18" charset="0"/>
              </a:rPr>
              <a:t>)</a:t>
            </a:r>
            <a:endParaRPr lang="vi-VN" sz="2400" b="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037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32138" y="3835400"/>
            <a:ext cx="7464580"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Trả lời câu hỏi</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3A8287CD-C591-5596-F070-CE4744D05D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CABA9D4C-9064-21EE-B7C2-B3E85D74A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275262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pPr algn="l"/>
            <a:r>
              <a:rPr lang="vi-VN" sz="2800" b="1" i="0">
                <a:solidFill>
                  <a:srgbClr val="2888E1"/>
                </a:solidFill>
                <a:effectLst/>
                <a:latin typeface="+mj-lt"/>
              </a:rPr>
              <a:t>Câu 1</a:t>
            </a:r>
            <a:r>
              <a:rPr lang="en-US" sz="2800">
                <a:solidFill>
                  <a:srgbClr val="000000"/>
                </a:solidFill>
                <a:latin typeface="+mj-lt"/>
              </a:rPr>
              <a:t>: </a:t>
            </a:r>
            <a:r>
              <a:rPr lang="vi-VN" sz="2800" b="1" i="0">
                <a:solidFill>
                  <a:srgbClr val="000000"/>
                </a:solidFill>
                <a:effectLst/>
                <a:latin typeface="+mj-lt"/>
              </a:rPr>
              <a:t>Bạn nhỏ đến bể bơi với ai? Bạn ấy được chuẩn bị những gì?</a:t>
            </a:r>
            <a:endParaRPr lang="vi-VN" sz="2800" b="0" i="0">
              <a:solidFill>
                <a:srgbClr val="000000"/>
              </a:solidFill>
              <a:effectLst/>
              <a:latin typeface="+mj-lt"/>
            </a:endParaRPr>
          </a:p>
        </p:txBody>
      </p:sp>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 xmlns:a16="http://schemas.microsoft.com/office/drawing/2014/main" id="{A15ED466-CC94-5331-19D3-DAC47A01B9E9}"/>
              </a:ext>
            </a:extLst>
          </p:cNvPr>
          <p:cNvSpPr txBox="1"/>
          <p:nvPr/>
        </p:nvSpPr>
        <p:spPr>
          <a:xfrm>
            <a:off x="177384" y="1981200"/>
            <a:ext cx="6756816" cy="1532334"/>
          </a:xfrm>
          <a:prstGeom prst="wedgeRoundRectCallout">
            <a:avLst>
              <a:gd name="adj1" fmla="val -37234"/>
              <a:gd name="adj2" fmla="val 81153"/>
              <a:gd name="adj3" fmla="val 16667"/>
            </a:avLst>
          </a:prstGeom>
          <a:solidFill>
            <a:schemeClr val="accent6">
              <a:lumMod val="20000"/>
              <a:lumOff val="80000"/>
            </a:schemeClr>
          </a:solidFill>
          <a:ln w="38100">
            <a:solidFill>
              <a:srgbClr val="C00000"/>
            </a:solidFill>
            <a:prstDash val="dash"/>
          </a:ln>
        </p:spPr>
        <p:txBody>
          <a:bodyPr wrap="square">
            <a:spAutoFit/>
          </a:bodyPr>
          <a:lstStyle/>
          <a:p>
            <a:r>
              <a:rPr lang="en-US" sz="2800" b="0" i="0">
                <a:solidFill>
                  <a:srgbClr val="FF0000"/>
                </a:solidFill>
                <a:effectLst/>
                <a:latin typeface="Nunito Black" pitchFamily="2" charset="0"/>
              </a:rPr>
              <a:t>	</a:t>
            </a:r>
            <a:r>
              <a:rPr lang="vi-VN" sz="2800" b="1" i="0">
                <a:solidFill>
                  <a:srgbClr val="FF0000"/>
                </a:solidFill>
                <a:effectLst/>
                <a:latin typeface="+mj-lt"/>
              </a:rPr>
              <a:t>Bạn nhỏ đến bể bơi với mẹ. Bạn nhỏ được mẹ chuẩn bị cho một chiếc mũ bơi cùng cặp kính bơi màu hồng rất đẹp.</a:t>
            </a:r>
            <a:endParaRPr lang="en-US" sz="2800" b="1">
              <a:solidFill>
                <a:srgbClr val="FF0000"/>
              </a:solidFill>
              <a:latin typeface="+mj-lt"/>
            </a:endParaRPr>
          </a:p>
        </p:txBody>
      </p:sp>
      <p:pic>
        <p:nvPicPr>
          <p:cNvPr id="8" name="Picture 7">
            <a:extLst>
              <a:ext uri="{FF2B5EF4-FFF2-40B4-BE49-F238E27FC236}">
                <a16:creationId xmlns="" xmlns:a16="http://schemas.microsoft.com/office/drawing/2014/main" id="{2F296A76-90A2-7824-0174-9F3D45EA18DE}"/>
              </a:ext>
            </a:extLst>
          </p:cNvPr>
          <p:cNvPicPr>
            <a:picLocks noChangeAspect="1"/>
          </p:cNvPicPr>
          <p:nvPr/>
        </p:nvPicPr>
        <p:blipFill>
          <a:blip r:embed="rId4"/>
          <a:stretch>
            <a:fillRect/>
          </a:stretch>
        </p:blipFill>
        <p:spPr>
          <a:xfrm>
            <a:off x="7070331" y="3810000"/>
            <a:ext cx="4944285" cy="2862353"/>
          </a:xfrm>
          <a:prstGeom prst="rect">
            <a:avLst/>
          </a:prstGeom>
        </p:spPr>
      </p:pic>
    </p:spTree>
    <p:extLst>
      <p:ext uri="{BB962C8B-B14F-4D97-AF65-F5344CB8AC3E}">
        <p14:creationId xmlns:p14="http://schemas.microsoft.com/office/powerpoint/2010/main" val="2288839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r>
              <a:rPr lang="vi-VN" sz="2800" b="1" i="0">
                <a:solidFill>
                  <a:srgbClr val="2888E1"/>
                </a:solidFill>
                <a:effectLst/>
                <a:latin typeface="+mj-lt"/>
              </a:rPr>
              <a:t>Câu </a:t>
            </a:r>
            <a:r>
              <a:rPr lang="en-US" sz="2800" b="1" i="0">
                <a:solidFill>
                  <a:srgbClr val="2888E1"/>
                </a:solidFill>
                <a:effectLst/>
                <a:latin typeface="+mj-lt"/>
              </a:rPr>
              <a:t>2</a:t>
            </a:r>
            <a:r>
              <a:rPr lang="en-US" sz="2800" b="1">
                <a:solidFill>
                  <a:srgbClr val="000000"/>
                </a:solidFill>
                <a:latin typeface="+mj-lt"/>
              </a:rPr>
              <a:t>: </a:t>
            </a:r>
            <a:r>
              <a:rPr lang="vi-VN" sz="2800" b="1">
                <a:latin typeface="+mj-lt"/>
              </a:rPr>
              <a:t>Bạn nhỏ cảm thấy thế nào trong ngày đầu đến bể bơi?</a:t>
            </a:r>
            <a:endParaRPr lang="vi-VN" sz="2800" b="1" i="0">
              <a:solidFill>
                <a:srgbClr val="000000"/>
              </a:solidFill>
              <a:effectLst/>
              <a:latin typeface="+mj-lt"/>
            </a:endParaRPr>
          </a:p>
        </p:txBody>
      </p:sp>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 xmlns:a16="http://schemas.microsoft.com/office/drawing/2014/main" id="{A15ED466-CC94-5331-19D3-DAC47A01B9E9}"/>
              </a:ext>
            </a:extLst>
          </p:cNvPr>
          <p:cNvSpPr txBox="1"/>
          <p:nvPr/>
        </p:nvSpPr>
        <p:spPr>
          <a:xfrm>
            <a:off x="1752600" y="1828800"/>
            <a:ext cx="8064708" cy="2108299"/>
          </a:xfrm>
          <a:prstGeom prst="cloud">
            <a:avLst/>
          </a:prstGeom>
          <a:solidFill>
            <a:schemeClr val="accent6">
              <a:lumMod val="20000"/>
              <a:lumOff val="80000"/>
            </a:schemeClr>
          </a:solidFill>
          <a:ln w="38100">
            <a:solidFill>
              <a:srgbClr val="C00000"/>
            </a:solidFill>
            <a:prstDash val="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Trong ngày đầu đến bể bơi, bạn nhỏ cảm thấy rất sợ, không dám xuống nước nữa.</a:t>
            </a:r>
            <a:endParaRPr lang="en-US" sz="2800" b="1">
              <a:solidFill>
                <a:srgbClr val="FF0000"/>
              </a:solidFill>
              <a:latin typeface="+mj-lt"/>
            </a:endParaRPr>
          </a:p>
        </p:txBody>
      </p:sp>
    </p:spTree>
    <p:extLst>
      <p:ext uri="{BB962C8B-B14F-4D97-AF65-F5344CB8AC3E}">
        <p14:creationId xmlns:p14="http://schemas.microsoft.com/office/powerpoint/2010/main" val="355533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pic>
        <p:nvPicPr>
          <p:cNvPr id="2" name="Picture 1">
            <a:extLst>
              <a:ext uri="{FF2B5EF4-FFF2-40B4-BE49-F238E27FC236}">
                <a16:creationId xmlns="" xmlns:a16="http://schemas.microsoft.com/office/drawing/2014/main" id="{0E491405-F9D0-A93A-40DF-71EE74E1A48A}"/>
              </a:ext>
            </a:extLst>
          </p:cNvPr>
          <p:cNvPicPr>
            <a:picLocks noChangeAspect="1"/>
          </p:cNvPicPr>
          <p:nvPr/>
        </p:nvPicPr>
        <p:blipFill>
          <a:blip r:embed="rId4"/>
          <a:stretch>
            <a:fillRect/>
          </a:stretch>
        </p:blipFill>
        <p:spPr>
          <a:xfrm>
            <a:off x="1828800" y="1676400"/>
            <a:ext cx="9390057" cy="365760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b="1">
                <a:solidFill>
                  <a:srgbClr val="000000"/>
                </a:solidFill>
                <a:latin typeface="+mj-lt"/>
              </a:rPr>
              <a:t>: </a:t>
            </a:r>
            <a:r>
              <a:rPr lang="vi-VN" sz="2800" b="1" i="0">
                <a:solidFill>
                  <a:srgbClr val="000000"/>
                </a:solidFill>
                <a:effectLst/>
                <a:latin typeface="+mj-lt"/>
              </a:rPr>
              <a:t>Kể lại việc học bơi của bạn ấy.</a:t>
            </a:r>
          </a:p>
        </p:txBody>
      </p:sp>
    </p:spTree>
    <p:extLst>
      <p:ext uri="{BB962C8B-B14F-4D97-AF65-F5344CB8AC3E}">
        <p14:creationId xmlns:p14="http://schemas.microsoft.com/office/powerpoint/2010/main" val="128356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a:solidFill>
                  <a:srgbClr val="000000"/>
                </a:solidFill>
                <a:latin typeface="+mj-lt"/>
              </a:rPr>
              <a:t>: </a:t>
            </a:r>
            <a:r>
              <a:rPr lang="vi-VN" sz="2800" b="1" i="0">
                <a:solidFill>
                  <a:srgbClr val="000000"/>
                </a:solidFill>
                <a:effectLst/>
                <a:latin typeface="+mj-lt"/>
              </a:rPr>
              <a:t>Kể lại việc học bơi của bạn ấy.</a:t>
            </a:r>
            <a:endParaRPr lang="vi-VN" sz="2800" b="0" i="0">
              <a:solidFill>
                <a:srgbClr val="000000"/>
              </a:solidFill>
              <a:effectLst/>
              <a:latin typeface="+mj-lt"/>
            </a:endParaRPr>
          </a:p>
        </p:txBody>
      </p:sp>
      <p:pic>
        <p:nvPicPr>
          <p:cNvPr id="4" name="Picture 3">
            <a:extLst>
              <a:ext uri="{FF2B5EF4-FFF2-40B4-BE49-F238E27FC236}">
                <a16:creationId xmlns="" xmlns:a16="http://schemas.microsoft.com/office/drawing/2014/main" id="{F5886A70-5CF6-F650-A128-93059BD6CFDC}"/>
              </a:ext>
            </a:extLst>
          </p:cNvPr>
          <p:cNvPicPr>
            <a:picLocks noChangeAspect="1"/>
          </p:cNvPicPr>
          <p:nvPr/>
        </p:nvPicPr>
        <p:blipFill>
          <a:blip r:embed="rId4"/>
          <a:stretch>
            <a:fillRect/>
          </a:stretch>
        </p:blipFill>
        <p:spPr>
          <a:xfrm>
            <a:off x="2286000" y="1981200"/>
            <a:ext cx="2946816" cy="3735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 xmlns:a16="http://schemas.microsoft.com/office/drawing/2014/main" id="{F0533DFC-0C6E-04C6-7068-778D4398D089}"/>
              </a:ext>
            </a:extLst>
          </p:cNvPr>
          <p:cNvSpPr txBox="1"/>
          <p:nvPr/>
        </p:nvSpPr>
        <p:spPr>
          <a:xfrm>
            <a:off x="5867400" y="2667000"/>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800">
                <a:solidFill>
                  <a:srgbClr val="00B050"/>
                </a:solidFill>
                <a:latin typeface="Nunito Black" pitchFamily="2" charset="0"/>
              </a:rPr>
              <a:t>	</a:t>
            </a:r>
            <a:r>
              <a:rPr lang="vi-VN" sz="2800" b="0" i="0">
                <a:solidFill>
                  <a:srgbClr val="00B050"/>
                </a:solidFill>
                <a:effectLst/>
                <a:latin typeface="Nunito Black" pitchFamily="2" charset="0"/>
              </a:rPr>
              <a:t>Ngày đầu tiên, bạn nhỏ được cô dạy tập thở. Nhưng khi thở dưới nước, bạn ấy toàn bị sặc. Vì thế mà bạn nhỏ rất sợ.</a:t>
            </a:r>
            <a:endParaRPr lang="en-US" sz="2800">
              <a:solidFill>
                <a:srgbClr val="00B050"/>
              </a:solidFill>
              <a:latin typeface="Nunito Black" pitchFamily="2" charset="0"/>
            </a:endParaRPr>
          </a:p>
        </p:txBody>
      </p:sp>
    </p:spTree>
    <p:extLst>
      <p:ext uri="{BB962C8B-B14F-4D97-AF65-F5344CB8AC3E}">
        <p14:creationId xmlns:p14="http://schemas.microsoft.com/office/powerpoint/2010/main" val="508075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a:solidFill>
                  <a:srgbClr val="000000"/>
                </a:solidFill>
                <a:latin typeface="+mj-lt"/>
              </a:rPr>
              <a:t>: </a:t>
            </a:r>
            <a:r>
              <a:rPr lang="vi-VN" sz="2800" b="1" i="0">
                <a:solidFill>
                  <a:srgbClr val="000000"/>
                </a:solidFill>
                <a:effectLst/>
                <a:latin typeface="+mj-lt"/>
              </a:rPr>
              <a:t>Kể lại việc học bơi của bạn ấy.</a:t>
            </a:r>
            <a:endParaRPr lang="vi-VN" sz="2800" b="0" i="0">
              <a:solidFill>
                <a:srgbClr val="000000"/>
              </a:solidFill>
              <a:effectLst/>
              <a:latin typeface="+mj-lt"/>
            </a:endParaRPr>
          </a:p>
        </p:txBody>
      </p:sp>
      <p:sp>
        <p:nvSpPr>
          <p:cNvPr id="9" name="TextBox 8">
            <a:extLst>
              <a:ext uri="{FF2B5EF4-FFF2-40B4-BE49-F238E27FC236}">
                <a16:creationId xmlns="" xmlns:a16="http://schemas.microsoft.com/office/drawing/2014/main" id="{F0533DFC-0C6E-04C6-7068-778D4398D089}"/>
              </a:ext>
            </a:extLst>
          </p:cNvPr>
          <p:cNvSpPr txBox="1"/>
          <p:nvPr/>
        </p:nvSpPr>
        <p:spPr>
          <a:xfrm>
            <a:off x="5680491" y="2171196"/>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Ngày thứ hai, bạn nhỏ đã có cảm giác thích bơi. Bạn không còn bị sặc nước nữa. Bạn được học động tác bơi ếch.</a:t>
            </a:r>
            <a:endParaRPr lang="en-US" sz="2800" b="1">
              <a:solidFill>
                <a:srgbClr val="FF0000"/>
              </a:solidFill>
              <a:latin typeface="+mj-lt"/>
            </a:endParaRPr>
          </a:p>
        </p:txBody>
      </p:sp>
      <p:pic>
        <p:nvPicPr>
          <p:cNvPr id="3" name="Picture 2">
            <a:extLst>
              <a:ext uri="{FF2B5EF4-FFF2-40B4-BE49-F238E27FC236}">
                <a16:creationId xmlns="" xmlns:a16="http://schemas.microsoft.com/office/drawing/2014/main" id="{82EFE768-CF18-F11D-0E70-A85855630795}"/>
              </a:ext>
            </a:extLst>
          </p:cNvPr>
          <p:cNvPicPr>
            <a:picLocks noChangeAspect="1"/>
          </p:cNvPicPr>
          <p:nvPr/>
        </p:nvPicPr>
        <p:blipFill>
          <a:blip r:embed="rId4"/>
          <a:stretch>
            <a:fillRect/>
          </a:stretch>
        </p:blipFill>
        <p:spPr>
          <a:xfrm>
            <a:off x="2286000" y="1773935"/>
            <a:ext cx="2895600" cy="367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22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mj-lt"/>
              </a:rPr>
              <a:t>Câu 3</a:t>
            </a:r>
            <a:r>
              <a:rPr lang="en-US" sz="2800" b="1">
                <a:solidFill>
                  <a:srgbClr val="000000"/>
                </a:solidFill>
                <a:latin typeface="+mj-lt"/>
              </a:rPr>
              <a:t>: </a:t>
            </a:r>
            <a:r>
              <a:rPr lang="vi-VN" sz="2800" b="1" i="0">
                <a:solidFill>
                  <a:srgbClr val="000000"/>
                </a:solidFill>
                <a:effectLst/>
                <a:latin typeface="+mj-lt"/>
              </a:rPr>
              <a:t>Kể lại việc học bơi của bạn ấy.</a:t>
            </a:r>
          </a:p>
        </p:txBody>
      </p:sp>
      <p:sp>
        <p:nvSpPr>
          <p:cNvPr id="9" name="TextBox 8">
            <a:extLst>
              <a:ext uri="{FF2B5EF4-FFF2-40B4-BE49-F238E27FC236}">
                <a16:creationId xmlns="" xmlns:a16="http://schemas.microsoft.com/office/drawing/2014/main" id="{F0533DFC-0C6E-04C6-7068-778D4398D089}"/>
              </a:ext>
            </a:extLst>
          </p:cNvPr>
          <p:cNvSpPr txBox="1"/>
          <p:nvPr/>
        </p:nvSpPr>
        <p:spPr>
          <a:xfrm>
            <a:off x="3411745" y="5029200"/>
            <a:ext cx="5368509" cy="1532334"/>
          </a:xfrm>
          <a:prstGeom prst="roundRect">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b="1">
                <a:solidFill>
                  <a:srgbClr val="FF0000"/>
                </a:solidFill>
                <a:latin typeface="+mj-lt"/>
              </a:rPr>
              <a:t>Ngày thứ ba, bạn nhỏ đã biết bơi. Bạn rất thích thú với việc được bơi dưới nước.</a:t>
            </a:r>
            <a:endParaRPr lang="en-US" sz="2800" b="1">
              <a:solidFill>
                <a:srgbClr val="FF0000"/>
              </a:solidFill>
              <a:latin typeface="+mj-lt"/>
            </a:endParaRPr>
          </a:p>
        </p:txBody>
      </p:sp>
      <p:pic>
        <p:nvPicPr>
          <p:cNvPr id="4" name="Picture 3">
            <a:extLst>
              <a:ext uri="{FF2B5EF4-FFF2-40B4-BE49-F238E27FC236}">
                <a16:creationId xmlns="" xmlns:a16="http://schemas.microsoft.com/office/drawing/2014/main" id="{70187D20-9012-9591-5F3F-4CD984CB0EEA}"/>
              </a:ext>
            </a:extLst>
          </p:cNvPr>
          <p:cNvPicPr>
            <a:picLocks noChangeAspect="1"/>
          </p:cNvPicPr>
          <p:nvPr/>
        </p:nvPicPr>
        <p:blipFill>
          <a:blip r:embed="rId4"/>
          <a:stretch>
            <a:fillRect/>
          </a:stretch>
        </p:blipFill>
        <p:spPr>
          <a:xfrm>
            <a:off x="3411745" y="1593444"/>
            <a:ext cx="5368509" cy="3203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6298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B7C3D758-2E27-F4FE-3158-205AE4FD8E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7AB794A7-99BB-B8EC-382D-27E39A93D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004225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 xmlns:a16="http://schemas.microsoft.com/office/drawing/2014/main" id="{8C13A81B-028D-129B-D02D-FC1EF81EF269}"/>
              </a:ext>
            </a:extLst>
          </p:cNvPr>
          <p:cNvPicPr>
            <a:picLocks noChangeAspect="1"/>
          </p:cNvPicPr>
          <p:nvPr/>
        </p:nvPicPr>
        <p:blipFill rotWithShape="1">
          <a:blip r:embed="rId3">
            <a:extLst>
              <a:ext uri="{28A0092B-C50C-407E-A947-70E740481C1C}">
                <a14:useLocalDpi xmlns:a14="http://schemas.microsoft.com/office/drawing/2010/main" val="0"/>
              </a:ext>
            </a:extLst>
          </a:blip>
          <a:srcRect t="13414" b="18367"/>
          <a:stretch/>
        </p:blipFill>
        <p:spPr>
          <a:xfrm>
            <a:off x="2773179" y="1066800"/>
            <a:ext cx="7127631" cy="48768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 xmlns:a16="http://schemas.microsoft.com/office/drawing/2014/main" id="{6965342B-B45E-6716-6775-F4CFE8A3FC6C}"/>
              </a:ext>
            </a:extLst>
          </p:cNvPr>
          <p:cNvSpPr txBox="1"/>
          <p:nvPr/>
        </p:nvSpPr>
        <p:spPr>
          <a:xfrm>
            <a:off x="1066800" y="351473"/>
            <a:ext cx="9203961" cy="523220"/>
          </a:xfrm>
          <a:prstGeom prst="rect">
            <a:avLst/>
          </a:prstGeom>
          <a:noFill/>
        </p:spPr>
        <p:txBody>
          <a:bodyPr wrap="square">
            <a:spAutoFit/>
          </a:bodyPr>
          <a:lstStyle/>
          <a:p>
            <a:pPr algn="l"/>
            <a:r>
              <a:rPr lang="vi-VN" sz="2800" b="1" i="0">
                <a:solidFill>
                  <a:srgbClr val="2888E1"/>
                </a:solidFill>
                <a:effectLst/>
                <a:latin typeface="+mj-lt"/>
              </a:rPr>
              <a:t>Câu 4</a:t>
            </a:r>
            <a:r>
              <a:rPr lang="en-US" sz="2800">
                <a:solidFill>
                  <a:srgbClr val="000000"/>
                </a:solidFill>
                <a:latin typeface="+mj-lt"/>
              </a:rPr>
              <a:t>: </a:t>
            </a:r>
            <a:r>
              <a:rPr lang="vi-VN" sz="2800" b="1" i="0">
                <a:solidFill>
                  <a:srgbClr val="000000"/>
                </a:solidFill>
                <a:effectLst/>
                <a:latin typeface="+mj-lt"/>
              </a:rPr>
              <a:t>Bạn nhỏ nhận ra điều gì thú vị khi biết bơi?</a:t>
            </a:r>
            <a:endParaRPr lang="vi-VN" sz="2800" b="0" i="0">
              <a:solidFill>
                <a:srgbClr val="000000"/>
              </a:solidFill>
              <a:effectLst/>
              <a:latin typeface="+mj-lt"/>
            </a:endParaRPr>
          </a:p>
        </p:txBody>
      </p:sp>
      <p:pic>
        <p:nvPicPr>
          <p:cNvPr id="11" name="Picture 10">
            <a:extLst>
              <a:ext uri="{FF2B5EF4-FFF2-40B4-BE49-F238E27FC236}">
                <a16:creationId xmlns="" xmlns:a16="http://schemas.microsoft.com/office/drawing/2014/main" id="{66EB69F1-FD5A-359C-2B92-80D5A52C013E}"/>
              </a:ext>
            </a:extLst>
          </p:cNvPr>
          <p:cNvPicPr>
            <a:picLocks noChangeAspect="1"/>
          </p:cNvPicPr>
          <p:nvPr/>
        </p:nvPicPr>
        <p:blipFill>
          <a:blip r:embed="rId4"/>
          <a:stretch>
            <a:fillRect/>
          </a:stretch>
        </p:blipFill>
        <p:spPr>
          <a:xfrm>
            <a:off x="177384" y="55543"/>
            <a:ext cx="704850" cy="819150"/>
          </a:xfrm>
          <a:prstGeom prst="rect">
            <a:avLst/>
          </a:prstGeom>
        </p:spPr>
      </p:pic>
      <p:sp>
        <p:nvSpPr>
          <p:cNvPr id="12" name="TextBox 11">
            <a:extLst>
              <a:ext uri="{FF2B5EF4-FFF2-40B4-BE49-F238E27FC236}">
                <a16:creationId xmlns="" xmlns:a16="http://schemas.microsoft.com/office/drawing/2014/main" id="{16408C12-2561-29BD-2F96-348350D0DA52}"/>
              </a:ext>
            </a:extLst>
          </p:cNvPr>
          <p:cNvSpPr txBox="1"/>
          <p:nvPr/>
        </p:nvSpPr>
        <p:spPr>
          <a:xfrm>
            <a:off x="3602636" y="2090172"/>
            <a:ext cx="4779364" cy="2246769"/>
          </a:xfrm>
          <a:prstGeom prst="rect">
            <a:avLst/>
          </a:prstGeom>
          <a:noFill/>
        </p:spPr>
        <p:txBody>
          <a:bodyPr wrap="square">
            <a:spAutoFit/>
          </a:bodyPr>
          <a:lstStyle/>
          <a:p>
            <a:pPr algn="just"/>
            <a:r>
              <a:rPr lang="en-US" sz="2800" b="0" i="0">
                <a:solidFill>
                  <a:srgbClr val="FF0000"/>
                </a:solidFill>
                <a:effectLst/>
                <a:latin typeface="Nunito Black" pitchFamily="2" charset="0"/>
              </a:rPr>
              <a:t>	</a:t>
            </a:r>
            <a:r>
              <a:rPr lang="vi-VN" sz="2800" b="1" i="0">
                <a:solidFill>
                  <a:srgbClr val="FF0000"/>
                </a:solidFill>
                <a:effectLst/>
                <a:latin typeface="+mj-lt"/>
              </a:rPr>
              <a:t>Bạn nhỏ nhận ra rằng mỗi buổi mình lại giống một con vật khác nhau. Buổi trước thì giống ếch, buổi hôm nay thì lại giống cá.</a:t>
            </a:r>
            <a:endParaRPr lang="en-US" sz="2800" b="1">
              <a:solidFill>
                <a:srgbClr val="FF0000"/>
              </a:solidFill>
              <a:latin typeface="+mj-lt"/>
            </a:endParaRPr>
          </a:p>
        </p:txBody>
      </p:sp>
    </p:spTree>
    <p:extLst>
      <p:ext uri="{BB962C8B-B14F-4D97-AF65-F5344CB8AC3E}">
        <p14:creationId xmlns:p14="http://schemas.microsoft.com/office/powerpoint/2010/main" val="429286687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66EB69F1-FD5A-359C-2B92-80D5A52C013E}"/>
              </a:ext>
            </a:extLst>
          </p:cNvPr>
          <p:cNvPicPr>
            <a:picLocks noChangeAspect="1"/>
          </p:cNvPicPr>
          <p:nvPr/>
        </p:nvPicPr>
        <p:blipFill>
          <a:blip r:embed="rId3"/>
          <a:stretch>
            <a:fillRect/>
          </a:stretch>
        </p:blipFill>
        <p:spPr>
          <a:xfrm>
            <a:off x="177384" y="55543"/>
            <a:ext cx="704850" cy="819150"/>
          </a:xfrm>
          <a:prstGeom prst="rect">
            <a:avLst/>
          </a:prstGeom>
        </p:spPr>
      </p:pic>
      <p:sp>
        <p:nvSpPr>
          <p:cNvPr id="12" name="TextBox 11">
            <a:extLst>
              <a:ext uri="{FF2B5EF4-FFF2-40B4-BE49-F238E27FC236}">
                <a16:creationId xmlns="" xmlns:a16="http://schemas.microsoft.com/office/drawing/2014/main" id="{16408C12-2561-29BD-2F96-348350D0DA52}"/>
              </a:ext>
            </a:extLst>
          </p:cNvPr>
          <p:cNvSpPr txBox="1"/>
          <p:nvPr/>
        </p:nvSpPr>
        <p:spPr>
          <a:xfrm>
            <a:off x="304800" y="1143000"/>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en-US" sz="3200" b="0" i="0">
                <a:solidFill>
                  <a:srgbClr val="FF0000"/>
                </a:solidFill>
                <a:effectLst/>
                <a:latin typeface="Nunito Black" pitchFamily="2" charset="0"/>
              </a:rPr>
              <a:t>	</a:t>
            </a:r>
            <a:r>
              <a:rPr lang="vi-VN" sz="3200" b="1" i="0">
                <a:solidFill>
                  <a:srgbClr val="FF0000"/>
                </a:solidFill>
                <a:effectLst/>
                <a:latin typeface="+mj-lt"/>
              </a:rPr>
              <a:t>- Theo em, việc học bơi khó. Vì học bơi cần phải có sự dũng cảm, kiên trì</a:t>
            </a:r>
            <a:r>
              <a:rPr lang="en-US" sz="3200" b="1" i="0">
                <a:solidFill>
                  <a:srgbClr val="FF0000"/>
                </a:solidFill>
                <a:effectLst/>
                <a:latin typeface="+mj-lt"/>
              </a:rPr>
              <a:t>.</a:t>
            </a:r>
            <a:endParaRPr lang="en-US" sz="3200" b="1">
              <a:solidFill>
                <a:srgbClr val="FF0000"/>
              </a:solidFill>
              <a:latin typeface="+mj-lt"/>
            </a:endParaRPr>
          </a:p>
        </p:txBody>
      </p:sp>
      <p:sp>
        <p:nvSpPr>
          <p:cNvPr id="7" name="TextBox 6">
            <a:extLst>
              <a:ext uri="{FF2B5EF4-FFF2-40B4-BE49-F238E27FC236}">
                <a16:creationId xmlns="" xmlns:a16="http://schemas.microsoft.com/office/drawing/2014/main" id="{08CFAB09-33D8-537D-DD4C-020B2DF3ABFF}"/>
              </a:ext>
            </a:extLst>
          </p:cNvPr>
          <p:cNvSpPr txBox="1"/>
          <p:nvPr/>
        </p:nvSpPr>
        <p:spPr>
          <a:xfrm>
            <a:off x="1066800" y="274528"/>
            <a:ext cx="8534400" cy="523220"/>
          </a:xfrm>
          <a:prstGeom prst="rect">
            <a:avLst/>
          </a:prstGeom>
          <a:noFill/>
        </p:spPr>
        <p:txBody>
          <a:bodyPr wrap="square">
            <a:spAutoFit/>
          </a:bodyPr>
          <a:lstStyle/>
          <a:p>
            <a:pPr algn="l"/>
            <a:r>
              <a:rPr lang="vi-VN" sz="2800" b="1" i="0">
                <a:solidFill>
                  <a:srgbClr val="2888E1"/>
                </a:solidFill>
                <a:effectLst/>
                <a:latin typeface="+mj-lt"/>
              </a:rPr>
              <a:t>Câu 5</a:t>
            </a:r>
            <a:r>
              <a:rPr lang="en-US" sz="2800">
                <a:solidFill>
                  <a:srgbClr val="000000"/>
                </a:solidFill>
                <a:latin typeface="+mj-lt"/>
              </a:rPr>
              <a:t>: </a:t>
            </a:r>
            <a:r>
              <a:rPr lang="vi-VN" sz="2800" b="1" i="0">
                <a:solidFill>
                  <a:srgbClr val="000000"/>
                </a:solidFill>
                <a:effectLst/>
                <a:latin typeface="+mj-lt"/>
              </a:rPr>
              <a:t>Theo em, việc học bơi dễ hay khó? Vì sao?</a:t>
            </a:r>
            <a:endParaRPr lang="vi-VN" sz="2800" b="0" i="0">
              <a:solidFill>
                <a:srgbClr val="000000"/>
              </a:solidFill>
              <a:effectLst/>
              <a:latin typeface="+mj-lt"/>
            </a:endParaRPr>
          </a:p>
        </p:txBody>
      </p:sp>
      <p:sp>
        <p:nvSpPr>
          <p:cNvPr id="8" name="TextBox 7">
            <a:extLst>
              <a:ext uri="{FF2B5EF4-FFF2-40B4-BE49-F238E27FC236}">
                <a16:creationId xmlns="" xmlns:a16="http://schemas.microsoft.com/office/drawing/2014/main" id="{82669156-D793-2A9D-53E9-F817DDFF9919}"/>
              </a:ext>
            </a:extLst>
          </p:cNvPr>
          <p:cNvSpPr txBox="1"/>
          <p:nvPr/>
        </p:nvSpPr>
        <p:spPr>
          <a:xfrm>
            <a:off x="304800" y="2701304"/>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vi-VN" sz="3200" b="1" i="0">
                <a:solidFill>
                  <a:schemeClr val="tx2"/>
                </a:solidFill>
                <a:effectLst/>
                <a:latin typeface="+mj-lt"/>
              </a:rPr>
              <a:t>- Theo em, việc học bơi dễ. Vì chỉ cần cố gắng một chút thì sẽ biết bơi.</a:t>
            </a:r>
            <a:endParaRPr lang="en-US" sz="3200" b="1">
              <a:solidFill>
                <a:schemeClr val="tx2"/>
              </a:solidFill>
              <a:latin typeface="+mj-lt"/>
            </a:endParaRPr>
          </a:p>
        </p:txBody>
      </p:sp>
    </p:spTree>
    <p:extLst>
      <p:ext uri="{BB962C8B-B14F-4D97-AF65-F5344CB8AC3E}">
        <p14:creationId xmlns:p14="http://schemas.microsoft.com/office/powerpoint/2010/main" val="2238143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 xmlns:a16="http://schemas.microsoft.com/office/drawing/2014/main" id="{BBFC3415-CB45-BD2E-35E6-356C70665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59" b="1701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 xmlns:a16="http://schemas.microsoft.com/office/drawing/2014/main" id="{1715CAB5-C3F9-2AD1-8E51-23DAE5EEEBC2}"/>
              </a:ext>
            </a:extLst>
          </p:cNvPr>
          <p:cNvSpPr txBox="1"/>
          <p:nvPr/>
        </p:nvSpPr>
        <p:spPr>
          <a:xfrm>
            <a:off x="332091" y="609600"/>
            <a:ext cx="4722742" cy="3742762"/>
          </a:xfrm>
          <a:prstGeom prst="wedgeRoundRectCallout">
            <a:avLst>
              <a:gd name="adj1" fmla="val -37146"/>
              <a:gd name="adj2" fmla="val 74560"/>
              <a:gd name="adj3" fmla="val 16667"/>
            </a:avLst>
          </a:prstGeom>
        </p:spPr>
        <p:txBody>
          <a:bodyPr vert="horz" lIns="91440" tIns="45720" rIns="91440" bIns="45720" rtlCol="0">
            <a:normAutofit/>
          </a:bodyPr>
          <a:lstStyle/>
          <a:p>
            <a:pPr defTabSz="914400">
              <a:lnSpc>
                <a:spcPct val="90000"/>
              </a:lnSpc>
              <a:spcAft>
                <a:spcPts val="600"/>
              </a:spcAft>
            </a:pPr>
            <a:r>
              <a:rPr lang="en-US" sz="2800" b="0" i="0">
                <a:solidFill>
                  <a:srgbClr val="C00000"/>
                </a:solidFill>
                <a:effectLst/>
                <a:latin typeface="Nunito Black" pitchFamily="2" charset="0"/>
              </a:rPr>
              <a:t>	</a:t>
            </a:r>
            <a:r>
              <a:rPr lang="en-US" sz="2800" b="0" i="0">
                <a:solidFill>
                  <a:srgbClr val="00B050"/>
                </a:solidFill>
                <a:effectLst/>
                <a:latin typeface="Nunito Black" pitchFamily="2" charset="0"/>
              </a:rPr>
              <a:t>*</a:t>
            </a:r>
            <a:r>
              <a:rPr lang="en-US" sz="2800" b="0" i="0">
                <a:solidFill>
                  <a:srgbClr val="C00000"/>
                </a:solidFill>
                <a:effectLst/>
                <a:latin typeface="Nunito Black" pitchFamily="2" charset="0"/>
              </a:rPr>
              <a:t> </a:t>
            </a:r>
            <a:r>
              <a:rPr lang="en-US" sz="3200" b="1" i="0">
                <a:solidFill>
                  <a:srgbClr val="C00000"/>
                </a:solidFill>
                <a:effectLst/>
                <a:latin typeface="Times New Roman" panose="02020603050405020304" pitchFamily="18" charset="0"/>
                <a:cs typeface="Times New Roman" panose="02020603050405020304" pitchFamily="18" charset="0"/>
              </a:rPr>
              <a:t>Nội dung bài: </a:t>
            </a:r>
          </a:p>
          <a:p>
            <a:pPr defTabSz="914400">
              <a:lnSpc>
                <a:spcPct val="90000"/>
              </a:lnSpc>
              <a:spcAft>
                <a:spcPts val="600"/>
              </a:spcAft>
            </a:pPr>
            <a:r>
              <a:rPr lang="en-US" sz="3200" b="1">
                <a:solidFill>
                  <a:srgbClr val="C00000"/>
                </a:solidFill>
                <a:latin typeface="Times New Roman" panose="02020603050405020304" pitchFamily="18" charset="0"/>
                <a:cs typeface="Times New Roman" panose="02020603050405020304" pitchFamily="18" charset="0"/>
              </a:rPr>
              <a:t>    </a:t>
            </a:r>
            <a:r>
              <a:rPr lang="en-US" sz="3200" b="1" i="0">
                <a:solidFill>
                  <a:srgbClr val="C00000"/>
                </a:solidFill>
                <a:effectLst/>
                <a:latin typeface="Times New Roman" panose="02020603050405020304" pitchFamily="18" charset="0"/>
                <a:cs typeface="Times New Roman" panose="02020603050405020304" pitchFamily="18" charset="0"/>
              </a:rPr>
              <a:t>Khi tập luyện để làm bất cứ điều gì, ta không được nản chí và cần cố gắng hết mình, chắc chắn ta sẽ thành công.</a:t>
            </a:r>
          </a:p>
        </p:txBody>
      </p:sp>
    </p:spTree>
    <p:extLst>
      <p:ext uri="{BB962C8B-B14F-4D97-AF65-F5344CB8AC3E}">
        <p14:creationId xmlns:p14="http://schemas.microsoft.com/office/powerpoint/2010/main" val="4136935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 xmlns:a16="http://schemas.microsoft.com/office/drawing/2014/main" id="{B51636B2-1B83-783B-800D-537C537F7EEE}"/>
              </a:ext>
            </a:extLst>
          </p:cNvPr>
          <p:cNvSpPr txBox="1"/>
          <p:nvPr/>
        </p:nvSpPr>
        <p:spPr>
          <a:xfrm>
            <a:off x="1147997" y="0"/>
            <a:ext cx="2814403"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Times New Roman" panose="02020603050405020304" pitchFamily="18" charset="0"/>
                <a:cs typeface="Times New Roman" panose="02020603050405020304" pitchFamily="18" charset="0"/>
              </a:rPr>
              <a:t>Luyện đọc lại</a:t>
            </a:r>
          </a:p>
        </p:txBody>
      </p:sp>
      <p:sp>
        <p:nvSpPr>
          <p:cNvPr id="4" name="TextBox 3">
            <a:extLst>
              <a:ext uri="{FF2B5EF4-FFF2-40B4-BE49-F238E27FC236}">
                <a16:creationId xmlns="" xmlns:a16="http://schemas.microsoft.com/office/drawing/2014/main" id="{8602BD8F-3A89-945A-7E1B-F133191802D1}"/>
              </a:ext>
            </a:extLst>
          </p:cNvPr>
          <p:cNvSpPr txBox="1"/>
          <p:nvPr/>
        </p:nvSpPr>
        <p:spPr>
          <a:xfrm>
            <a:off x="76200" y="609600"/>
            <a:ext cx="11887200" cy="7478970"/>
          </a:xfrm>
          <a:prstGeom prst="rect">
            <a:avLst/>
          </a:prstGeom>
          <a:solidFill>
            <a:srgbClr val="FEF2E4"/>
          </a:solidFill>
        </p:spPr>
        <p:txBody>
          <a:bodyPr wrap="square">
            <a:spAutoFit/>
          </a:bodyPr>
          <a:lstStyle/>
          <a:p>
            <a:pPr algn="ctr"/>
            <a:r>
              <a:rPr lang="vi-VN" sz="2400" b="1" i="0">
                <a:solidFill>
                  <a:srgbClr val="FF0000"/>
                </a:solidFill>
                <a:effectLst/>
                <a:latin typeface="+mj-lt"/>
              </a:rPr>
              <a:t>NHẬT KÍ TẬP BƠI</a:t>
            </a: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mẹ đưa mình đi tập bơi. Mình rất phấn khích vì được mẹ chuẩn bị cho một chiếc mũ bơi cùng cặp kính bơi màu hồng rất đẹp. </a:t>
            </a:r>
            <a:r>
              <a:rPr lang="en-US" sz="2400" b="1" i="0">
                <a:solidFill>
                  <a:srgbClr val="002060"/>
                </a:solidFill>
                <a:effectLst/>
                <a:latin typeface="+mj-lt"/>
              </a:rPr>
              <a:t>	</a:t>
            </a:r>
            <a:r>
              <a:rPr lang="vi-VN" sz="2400" b="1" i="0">
                <a:solidFill>
                  <a:srgbClr val="002060"/>
                </a:solidFill>
                <a:effectLst/>
                <a:latin typeface="+mj-lt"/>
              </a:rPr>
              <a:t>Cô giáo cũng khen đồ bơi của mình đáng yêu.</a:t>
            </a:r>
          </a:p>
          <a:p>
            <a:pPr algn="just"/>
            <a:r>
              <a:rPr lang="en-US" sz="2400" b="1" i="0">
                <a:solidFill>
                  <a:srgbClr val="002060"/>
                </a:solidFill>
                <a:effectLst/>
                <a:latin typeface="+mj-lt"/>
              </a:rPr>
              <a:t>	</a:t>
            </a:r>
            <a:r>
              <a:rPr lang="vi-VN" sz="2400" b="1" i="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l</a:t>
            </a:r>
            <a:r>
              <a:rPr lang="en-US" sz="2400" b="1" i="0">
                <a:solidFill>
                  <a:srgbClr val="002060"/>
                </a:solidFill>
                <a:effectLst/>
                <a:latin typeface="+mj-lt"/>
              </a:rPr>
              <a:t>uyện</a:t>
            </a:r>
            <a:r>
              <a:rPr lang="vi-VN" sz="2400" b="1" i="0">
                <a:solidFill>
                  <a:srgbClr val="002060"/>
                </a:solidFill>
                <a:effectLst/>
                <a:latin typeface="+mj-lt"/>
              </a:rPr>
              <a:t>.</a:t>
            </a:r>
          </a:p>
          <a:p>
            <a:pPr algn="just"/>
            <a:r>
              <a:rPr lang="en-US" sz="2400" b="1" i="0">
                <a:solidFill>
                  <a:srgbClr val="002060"/>
                </a:solidFill>
                <a:effectLst/>
                <a:latin typeface="+mj-lt"/>
              </a:rPr>
              <a:t>	</a:t>
            </a:r>
            <a:r>
              <a:rPr lang="vi-VN" sz="2400" b="1" i="0">
                <a:solidFill>
                  <a:srgbClr val="002060"/>
                </a:solidFill>
                <a:effectLst/>
                <a:latin typeface="+mj-lt"/>
              </a:rPr>
              <a:t>Cuối buổi, mình vẫn chưa thở dưới nước được. Mình thấy hơi buồn. Mình nghĩ lần sau, mình sẽ tập tốt hơn.</a:t>
            </a:r>
            <a:endParaRPr lang="en-US" sz="2400" b="1" i="0">
              <a:solidFill>
                <a:srgbClr val="002060"/>
              </a:solidFill>
              <a:effectLst/>
              <a:latin typeface="+mj-lt"/>
            </a:endParaRPr>
          </a:p>
          <a:p>
            <a:pPr algn="just"/>
            <a:r>
              <a:rPr lang="en-US" sz="2400" b="1" i="0">
                <a:solidFill>
                  <a:srgbClr val="002060"/>
                </a:solidFill>
                <a:effectLst/>
                <a:latin typeface="+mj-lt"/>
              </a:rPr>
              <a:t>	</a:t>
            </a:r>
            <a:r>
              <a:rPr lang="vi-VN" sz="2400" b="1" i="0">
                <a:solidFill>
                  <a:srgbClr val="002060"/>
                </a:solidFill>
                <a:effectLst/>
                <a:latin typeface="+mj-lt"/>
              </a:rPr>
              <a:t>Ngày… tháng…</a:t>
            </a:r>
          </a:p>
          <a:p>
            <a:pPr algn="just"/>
            <a:r>
              <a:rPr lang="en-US" sz="2400" b="1" i="0">
                <a:solidFill>
                  <a:srgbClr val="002060"/>
                </a:solidFill>
                <a:effectLst/>
                <a:latin typeface="+mj-lt"/>
              </a:rPr>
              <a:t>	</a:t>
            </a:r>
            <a:r>
              <a:rPr lang="vi-VN" sz="2400" b="1" i="0">
                <a:solidFill>
                  <a:srgbClr val="002060"/>
                </a:solidFill>
                <a:effectLst/>
                <a:latin typeface="+mj-lt"/>
              </a:rPr>
              <a:t>Hôm nay, mình đã có cảm giác thích đi bơi. Mình không còn bị sặc nước nữa. Mình đã quen thở dưới nước rồi.</a:t>
            </a:r>
          </a:p>
          <a:p>
            <a:pPr algn="just"/>
            <a:r>
              <a:rPr lang="en-US" sz="2400" b="1" i="0">
                <a:solidFill>
                  <a:srgbClr val="002060"/>
                </a:solidFill>
                <a:effectLst/>
                <a:latin typeface="+mj-lt"/>
              </a:rPr>
              <a:t>	</a:t>
            </a:r>
            <a:r>
              <a:rPr lang="vi-VN" sz="2400" b="1" i="0">
                <a:solidFill>
                  <a:srgbClr val="002060"/>
                </a:solidFill>
                <a:effectLst/>
                <a:latin typeface="+mj-lt"/>
              </a:rPr>
              <a:t>Cô dạy mình động tác bơi ếch. Động tác đó thật lạ! Khi đạp chân, mình giống hệt như một con ếch ộp.</a:t>
            </a:r>
            <a:endParaRPr lang="en-US" sz="2400" b="1" i="0">
              <a:solidFill>
                <a:srgbClr val="002060"/>
              </a:solidFill>
              <a:effectLst/>
              <a:latin typeface="+mj-lt"/>
            </a:endParaRPr>
          </a:p>
          <a:p>
            <a:pPr algn="l"/>
            <a:r>
              <a:rPr lang="en-US" sz="2400" b="1" i="0">
                <a:solidFill>
                  <a:srgbClr val="002060"/>
                </a:solidFill>
                <a:effectLst/>
                <a:latin typeface="+mj-lt"/>
              </a:rPr>
              <a:t>	</a:t>
            </a:r>
            <a:r>
              <a:rPr lang="vi-VN" sz="2400" b="1" i="0">
                <a:solidFill>
                  <a:srgbClr val="002060"/>
                </a:solidFill>
                <a:effectLst/>
                <a:latin typeface="+mj-lt"/>
              </a:rPr>
              <a:t>Ngày….tháng…..</a:t>
            </a:r>
          </a:p>
          <a:p>
            <a:pPr algn="just"/>
            <a:r>
              <a:rPr lang="en-US" sz="2400" b="1" i="0">
                <a:solidFill>
                  <a:srgbClr val="002060"/>
                </a:solidFill>
                <a:effectLst/>
                <a:latin typeface="+mj-lt"/>
              </a:rPr>
              <a:t>	</a:t>
            </a:r>
            <a:r>
              <a:rPr lang="vi-VN" sz="2400" b="1" i="0">
                <a:solidFill>
                  <a:srgbClr val="002060"/>
                </a:solidFill>
                <a:effectLst/>
                <a:latin typeface="+mj-lt"/>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400" b="1" i="0">
                <a:solidFill>
                  <a:srgbClr val="002060"/>
                </a:solidFill>
                <a:effectLst/>
                <a:latin typeface="+mj-lt"/>
              </a:rPr>
              <a:t> </a:t>
            </a:r>
          </a:p>
          <a:p>
            <a:pPr algn="r"/>
            <a:r>
              <a:rPr lang="en-US" sz="2400" b="1">
                <a:solidFill>
                  <a:srgbClr val="002060"/>
                </a:solidFill>
                <a:effectLst/>
                <a:latin typeface="Times New Roman" panose="02020603050405020304" pitchFamily="18" charset="0"/>
                <a:cs typeface="Times New Roman" panose="02020603050405020304" pitchFamily="18" charset="0"/>
              </a:rPr>
              <a:t>(Nguyễn Ngọc Mai Chi)</a:t>
            </a:r>
            <a:endParaRPr lang="vi-VN" sz="2400" b="1">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262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 xmlns:a16="http://schemas.microsoft.com/office/drawing/2014/main" id="{A2679492-7988-4050-9056-5424444524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Rectangle 20">
            <a:extLst>
              <a:ext uri="{FF2B5EF4-FFF2-40B4-BE49-F238E27FC236}">
                <a16:creationId xmlns="" xmlns:a16="http://schemas.microsoft.com/office/drawing/2014/main" id="{B091B163-7D61-4891-ABCF-5C13D9C418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1">
            <a:extLst>
              <a:ext uri="{FF2B5EF4-FFF2-40B4-BE49-F238E27FC236}">
                <a16:creationId xmlns=""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 xmlns:a16="http://schemas.microsoft.com/office/drawing/2014/main" id="{A55993E6-0CDA-F0F4-7EA5-C2E4DA3ADE74}"/>
              </a:ext>
            </a:extLst>
          </p:cNvPr>
          <p:cNvSpPr txBox="1"/>
          <p:nvPr/>
        </p:nvSpPr>
        <p:spPr>
          <a:xfrm>
            <a:off x="6492213" y="1732818"/>
            <a:ext cx="5225602" cy="1321813"/>
          </a:xfrm>
          <a:prstGeom prst="rect">
            <a:avLst/>
          </a:prstGeom>
        </p:spPr>
        <p:txBody>
          <a:bodyPr vert="horz" lIns="60960" tIns="30480" rIns="60960" bIns="30480" rtlCol="0" anchor="t">
            <a:normAutofit fontScale="70000" lnSpcReduction="20000"/>
          </a:bodyPr>
          <a:lstStyle/>
          <a:p>
            <a:pPr algn="ctr">
              <a:lnSpc>
                <a:spcPct val="90000"/>
              </a:lnSpc>
              <a:spcAft>
                <a:spcPts val="400"/>
              </a:spcAft>
            </a:pPr>
            <a:r>
              <a:rPr lang="en-US" sz="8000" b="1">
                <a:solidFill>
                  <a:srgbClr val="0070C0"/>
                </a:solidFill>
                <a:latin typeface="Times New Roman" panose="02020603050405020304" pitchFamily="18" charset="0"/>
                <a:cs typeface="Times New Roman" panose="02020603050405020304" pitchFamily="18" charset="0"/>
              </a:rPr>
              <a:t>NÓI VÀ NGHE</a:t>
            </a:r>
          </a:p>
        </p:txBody>
      </p:sp>
      <p:cxnSp>
        <p:nvCxnSpPr>
          <p:cNvPr id="23" name="Straight Connector 22">
            <a:extLst>
              <a:ext uri="{FF2B5EF4-FFF2-40B4-BE49-F238E27FC236}">
                <a16:creationId xmlns=""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975600" y="3175000"/>
            <a:ext cx="2258829" cy="2466331"/>
          </a:xfrm>
          <a:prstGeom prst="rect">
            <a:avLst/>
          </a:prstGeom>
        </p:spPr>
      </p:pic>
    </p:spTree>
    <p:extLst>
      <p:ext uri="{BB962C8B-B14F-4D97-AF65-F5344CB8AC3E}">
        <p14:creationId xmlns:p14="http://schemas.microsoft.com/office/powerpoint/2010/main" val="3717479323"/>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F3DC107E-B181-9B09-062F-FCA2B2FAF2F3}"/>
              </a:ext>
            </a:extLst>
          </p:cNvPr>
          <p:cNvSpPr txBox="1"/>
          <p:nvPr/>
        </p:nvSpPr>
        <p:spPr>
          <a:xfrm>
            <a:off x="304800" y="381000"/>
            <a:ext cx="10744200" cy="954107"/>
          </a:xfrm>
          <a:prstGeom prst="rect">
            <a:avLst/>
          </a:prstGeom>
          <a:solidFill>
            <a:schemeClr val="accent6">
              <a:lumMod val="20000"/>
              <a:lumOff val="80000"/>
            </a:schemeClr>
          </a:solidFill>
        </p:spPr>
        <p:txBody>
          <a:bodyPr wrap="square">
            <a:spAutoFit/>
          </a:bodyPr>
          <a:lstStyle/>
          <a:p>
            <a:pPr algn="l"/>
            <a:r>
              <a:rPr lang="vi-VN" sz="2800" b="1" i="0">
                <a:solidFill>
                  <a:srgbClr val="2888E1"/>
                </a:solidFill>
                <a:effectLst/>
                <a:latin typeface="+mj-lt"/>
              </a:rPr>
              <a:t>Câu 1</a:t>
            </a:r>
            <a:r>
              <a:rPr lang="en-US" sz="2800">
                <a:solidFill>
                  <a:srgbClr val="000000"/>
                </a:solidFill>
                <a:latin typeface="+mj-lt"/>
              </a:rPr>
              <a:t>:  </a:t>
            </a:r>
            <a:r>
              <a:rPr lang="vi-VN" sz="2800" b="1" i="0">
                <a:solidFill>
                  <a:srgbClr val="000000"/>
                </a:solidFill>
                <a:effectLst/>
                <a:latin typeface="+mj-lt"/>
              </a:rPr>
              <a:t>Kể về một buổi tập luyện của em (ví dụ: tập hát, tập thể dục, tập vẽ,…)</a:t>
            </a:r>
            <a:endParaRPr lang="vi-VN" sz="2800" b="0" i="0">
              <a:solidFill>
                <a:srgbClr val="000000"/>
              </a:solidFill>
              <a:effectLst/>
              <a:latin typeface="+mj-lt"/>
            </a:endParaRPr>
          </a:p>
        </p:txBody>
      </p:sp>
      <p:sp>
        <p:nvSpPr>
          <p:cNvPr id="5" name="TextBox 4">
            <a:extLst>
              <a:ext uri="{FF2B5EF4-FFF2-40B4-BE49-F238E27FC236}">
                <a16:creationId xmlns="" xmlns:a16="http://schemas.microsoft.com/office/drawing/2014/main" id="{FFCA7D5E-3331-2F03-4154-7CF87C331048}"/>
              </a:ext>
            </a:extLst>
          </p:cNvPr>
          <p:cNvSpPr txBox="1"/>
          <p:nvPr/>
        </p:nvSpPr>
        <p:spPr>
          <a:xfrm>
            <a:off x="4381500" y="3124200"/>
            <a:ext cx="5562600" cy="1384995"/>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Nội dung tập luyện là gì?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Em đã thực hiện các bước tập luyện như thế nào?</a:t>
            </a:r>
          </a:p>
        </p:txBody>
      </p:sp>
      <p:pic>
        <p:nvPicPr>
          <p:cNvPr id="6" name="Picture 2">
            <a:extLst>
              <a:ext uri="{FF2B5EF4-FFF2-40B4-BE49-F238E27FC236}">
                <a16:creationId xmlns="" xmlns:a16="http://schemas.microsoft.com/office/drawing/2014/main" id="{D343D32B-60DA-2BA7-5C2D-4326016C6D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86200" y="1676400"/>
            <a:ext cx="6781800" cy="4800600"/>
          </a:xfrm>
          <a:prstGeom prst="rect">
            <a:avLst/>
          </a:prstGeom>
        </p:spPr>
      </p:pic>
    </p:spTree>
    <p:extLst>
      <p:ext uri="{BB962C8B-B14F-4D97-AF65-F5344CB8AC3E}">
        <p14:creationId xmlns:p14="http://schemas.microsoft.com/office/powerpoint/2010/main" val="1859774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C500B98-DA60-C1FE-6BA8-BA37397971CF}"/>
              </a:ext>
            </a:extLst>
          </p:cNvPr>
          <p:cNvSpPr txBox="1"/>
          <p:nvPr/>
        </p:nvSpPr>
        <p:spPr>
          <a:xfrm>
            <a:off x="533400" y="1066800"/>
            <a:ext cx="10744200" cy="2962513"/>
          </a:xfrm>
          <a:prstGeom prst="roundRect">
            <a:avLst/>
          </a:prstGeom>
          <a:solidFill>
            <a:schemeClr val="accent5">
              <a:lumMod val="20000"/>
              <a:lumOff val="80000"/>
            </a:schemeClr>
          </a:solidFill>
          <a:ln>
            <a:solidFill>
              <a:schemeClr val="accent5">
                <a:lumMod val="75000"/>
              </a:schemeClr>
            </a:solidFill>
          </a:ln>
        </p:spPr>
        <p:txBody>
          <a:bodyPr wrap="square">
            <a:spAutoFit/>
          </a:bodyPr>
          <a:lstStyle/>
          <a:p>
            <a:pPr algn="just"/>
            <a:r>
              <a:rPr lang="vi-VN" sz="2800" b="1" i="0">
                <a:solidFill>
                  <a:srgbClr val="C00000"/>
                </a:solidFill>
                <a:effectLst/>
                <a:latin typeface="+mj-lt"/>
                <a:ea typeface="Open Sans Extrabold" panose="020B0906030804020204" pitchFamily="34" charset="0"/>
                <a:cs typeface="Open Sans Extrabold" panose="020B0906030804020204" pitchFamily="34" charset="0"/>
              </a:rPr>
              <a:t>Bài tham khảo 1:</a:t>
            </a:r>
          </a:p>
          <a:p>
            <a:pPr algn="just"/>
            <a:r>
              <a:rPr lang="en-US" sz="2800" b="1" i="0">
                <a:solidFill>
                  <a:srgbClr val="00B050"/>
                </a:solidFill>
                <a:effectLst/>
                <a:latin typeface="+mj-lt"/>
                <a:ea typeface="Open Sans Extrabold" panose="020B0906030804020204" pitchFamily="34" charset="0"/>
                <a:cs typeface="Open Sans Extrabold" panose="020B0906030804020204" pitchFamily="34" charset="0"/>
              </a:rPr>
              <a:t>	</a:t>
            </a:r>
            <a:r>
              <a:rPr lang="vi-VN" sz="2800" b="1" i="0">
                <a:solidFill>
                  <a:srgbClr val="00B050"/>
                </a:solidFill>
                <a:effectLst/>
                <a:latin typeface="+mj-lt"/>
                <a:ea typeface="Open Sans Extrabold" panose="020B0906030804020204" pitchFamily="34" charset="0"/>
                <a:cs typeface="Open Sans Extrabold" panose="020B0906030804020204" pitchFamily="34" charset="0"/>
              </a:rPr>
              <a:t>Chủ nhật tuần trước, em được mẹ cho tham gia buổi tập hát tại cung văn hóa thiếu nhi. Đầu tiên, cô giáo cho chúng em luyện thanh. Sau đó, chúng em được học bài hát Em yêu hòa bình. Mới đầu em còn bỡ ngỡ, sau một vài lần luyện thanh, em đã mạnh dạn hơn và thể hiện bản thân. Em đã rất nhanh chóng theo kịp các bạn.</a:t>
            </a:r>
          </a:p>
        </p:txBody>
      </p:sp>
    </p:spTree>
    <p:extLst>
      <p:ext uri="{BB962C8B-B14F-4D97-AF65-F5344CB8AC3E}">
        <p14:creationId xmlns:p14="http://schemas.microsoft.com/office/powerpoint/2010/main" val="343587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4654E9F-7C9B-13C6-8B0C-50D733E66629}"/>
              </a:ext>
            </a:extLst>
          </p:cNvPr>
          <p:cNvSpPr txBox="1"/>
          <p:nvPr/>
        </p:nvSpPr>
        <p:spPr>
          <a:xfrm>
            <a:off x="381000" y="533400"/>
            <a:ext cx="9906000" cy="523220"/>
          </a:xfrm>
          <a:prstGeom prst="rect">
            <a:avLst/>
          </a:prstGeom>
          <a:noFill/>
        </p:spPr>
        <p:txBody>
          <a:bodyPr wrap="square">
            <a:spAutoFit/>
          </a:bodyPr>
          <a:lstStyle/>
          <a:p>
            <a:pPr algn="l"/>
            <a:r>
              <a:rPr lang="en-US" sz="2800" b="1" i="0">
                <a:solidFill>
                  <a:srgbClr val="2888E1"/>
                </a:solidFill>
                <a:effectLst/>
                <a:latin typeface="Times New Roman" panose="02020603050405020304" pitchFamily="18" charset="0"/>
                <a:cs typeface="Times New Roman" panose="02020603050405020304" pitchFamily="18" charset="0"/>
              </a:rPr>
              <a:t>Câu 2</a:t>
            </a:r>
            <a:r>
              <a:rPr lang="en-US" sz="2800">
                <a:solidFill>
                  <a:srgbClr val="000000"/>
                </a:solidFill>
                <a:latin typeface="Times New Roman" panose="02020603050405020304" pitchFamily="18" charset="0"/>
                <a:cs typeface="Times New Roman" panose="02020603050405020304" pitchFamily="18" charset="0"/>
              </a:rPr>
              <a:t>: </a:t>
            </a:r>
            <a:r>
              <a:rPr lang="en-US" sz="2800" b="1" i="0">
                <a:solidFill>
                  <a:srgbClr val="000000"/>
                </a:solidFill>
                <a:effectLst/>
                <a:latin typeface="Times New Roman" panose="02020603050405020304" pitchFamily="18" charset="0"/>
                <a:cs typeface="Times New Roman" panose="02020603050405020304" pitchFamily="18" charset="0"/>
              </a:rPr>
              <a:t>Em cảm thấy thế nào về buổi tập luyện đó?</a:t>
            </a:r>
            <a:endParaRPr lang="en-US" sz="2800" b="0" i="0">
              <a:solidFill>
                <a:srgbClr val="000000"/>
              </a:solidFill>
              <a:effectLst/>
              <a:latin typeface="Times New Roman" panose="02020603050405020304" pitchFamily="18" charset="0"/>
              <a:cs typeface="Times New Roman" panose="02020603050405020304" pitchFamily="18" charset="0"/>
            </a:endParaRPr>
          </a:p>
        </p:txBody>
      </p:sp>
      <p:pic>
        <p:nvPicPr>
          <p:cNvPr id="1026" name="Picture 2" descr="20220526030245_wm_shs-tieng-viet-3---tap-1">
            <a:extLst>
              <a:ext uri="{FF2B5EF4-FFF2-40B4-BE49-F238E27FC236}">
                <a16:creationId xmlns="" xmlns:a16="http://schemas.microsoft.com/office/drawing/2014/main" id="{6A410C81-600C-0368-55BA-57D7EFB46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89"/>
          <a:stretch/>
        </p:blipFill>
        <p:spPr bwMode="auto">
          <a:xfrm>
            <a:off x="4038600" y="1056620"/>
            <a:ext cx="7141552" cy="526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90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9E90EB45-EEE9-4563-8179-65EF62AE0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5">
            <a:extLst>
              <a:ext uri="{FF2B5EF4-FFF2-40B4-BE49-F238E27FC236}">
                <a16:creationId xmlns="" xmlns:a16="http://schemas.microsoft.com/office/drawing/2014/main" id="{AB0D4825-1973-6FF4-C4B1-5943F9849F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162802" y="3088783"/>
            <a:ext cx="3166533" cy="3195831"/>
          </a:xfrm>
          <a:prstGeom prst="rect">
            <a:avLst/>
          </a:prstGeom>
        </p:spPr>
      </p:pic>
      <p:sp>
        <p:nvSpPr>
          <p:cNvPr id="21" name="Rectangle 20">
            <a:extLst>
              <a:ext uri="{FF2B5EF4-FFF2-40B4-BE49-F238E27FC236}">
                <a16:creationId xmlns="" xmlns:a16="http://schemas.microsoft.com/office/drawing/2014/main" id="{23D0EF74-AD1E-4FD9-914D-8EC9058EBB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0">
            <a:extLst>
              <a:ext uri="{FF2B5EF4-FFF2-40B4-BE49-F238E27FC236}">
                <a16:creationId xmlns="" xmlns:a16="http://schemas.microsoft.com/office/drawing/2014/main" id="{B0BDFC13-09FD-51D9-4FA9-B7040779BD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02592" y="643467"/>
            <a:ext cx="5053846" cy="5571066"/>
          </a:xfrm>
          <a:prstGeom prst="rect">
            <a:avLst/>
          </a:prstGeom>
        </p:spPr>
      </p:pic>
      <p:sp>
        <p:nvSpPr>
          <p:cNvPr id="6" name="TextBox 5">
            <a:extLst>
              <a:ext uri="{FF2B5EF4-FFF2-40B4-BE49-F238E27FC236}">
                <a16:creationId xmlns="" xmlns:a16="http://schemas.microsoft.com/office/drawing/2014/main" id="{BF1EBFE7-5912-25C4-1E79-3C5039CE23EF}"/>
              </a:ext>
            </a:extLst>
          </p:cNvPr>
          <p:cNvSpPr txBox="1"/>
          <p:nvPr/>
        </p:nvSpPr>
        <p:spPr>
          <a:xfrm>
            <a:off x="6908800" y="1600201"/>
            <a:ext cx="4165600" cy="1426096"/>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8667" b="1" i="0" u="none" strike="noStrike" kern="1200" cap="none" spc="0" normalizeH="0" baseline="0" noProof="0">
                <a:ln>
                  <a:noFill/>
                </a:ln>
                <a:solidFill>
                  <a:srgbClr val="FFFF00"/>
                </a:solidFill>
                <a:effectLst/>
                <a:uLnTx/>
                <a:uFillTx/>
                <a:latin typeface="Gluten" pitchFamily="2" charset="0"/>
                <a:ea typeface="+mn-ea"/>
                <a:cs typeface="+mn-cs"/>
              </a:rPr>
              <a:t>Tiết 3 </a:t>
            </a:r>
          </a:p>
        </p:txBody>
      </p:sp>
    </p:spTree>
    <p:extLst>
      <p:ext uri="{BB962C8B-B14F-4D97-AF65-F5344CB8AC3E}">
        <p14:creationId xmlns:p14="http://schemas.microsoft.com/office/powerpoint/2010/main" val="3153796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4E4AD3-B6C6-4CB4-E3EF-D2ABB2B85CDB}"/>
              </a:ext>
            </a:extLst>
          </p:cNvPr>
          <p:cNvPicPr>
            <a:picLocks noChangeAspect="1"/>
          </p:cNvPicPr>
          <p:nvPr/>
        </p:nvPicPr>
        <p:blipFill rotWithShape="1">
          <a:blip r:embed="rId2"/>
          <a:srcRect t="19"/>
          <a:stretch/>
        </p:blipFill>
        <p:spPr>
          <a:xfrm>
            <a:off x="13" y="1283"/>
            <a:ext cx="12191987" cy="6856718"/>
          </a:xfrm>
          <a:prstGeom prst="rect">
            <a:avLst/>
          </a:prstGeom>
        </p:spPr>
      </p:pic>
      <p:sp>
        <p:nvSpPr>
          <p:cNvPr id="5" name="TextBox 4">
            <a:extLst>
              <a:ext uri="{FF2B5EF4-FFF2-40B4-BE49-F238E27FC236}">
                <a16:creationId xmlns="" xmlns:a16="http://schemas.microsoft.com/office/drawing/2014/main" id="{5335AB50-89AA-A054-3283-D0F88ADE9449}"/>
              </a:ext>
            </a:extLst>
          </p:cNvPr>
          <p:cNvSpPr txBox="1"/>
          <p:nvPr/>
        </p:nvSpPr>
        <p:spPr>
          <a:xfrm>
            <a:off x="4957200" y="259200"/>
            <a:ext cx="6332400" cy="120032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Viết </a:t>
            </a:r>
          </a:p>
        </p:txBody>
      </p:sp>
      <p:sp>
        <p:nvSpPr>
          <p:cNvPr id="7" name="Rectangle: Rounded Corners 6">
            <a:extLst>
              <a:ext uri="{FF2B5EF4-FFF2-40B4-BE49-F238E27FC236}">
                <a16:creationId xmlns="" xmlns:a16="http://schemas.microsoft.com/office/drawing/2014/main" id="{DB155DD9-71A8-C03C-41EB-CFD61E4D4E5F}"/>
              </a:ext>
            </a:extLst>
          </p:cNvPr>
          <p:cNvSpPr/>
          <p:nvPr/>
        </p:nvSpPr>
        <p:spPr>
          <a:xfrm>
            <a:off x="708814" y="689152"/>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10BE23DF-8A90-4D73-15EC-C04B783CC97C}"/>
              </a:ext>
            </a:extLst>
          </p:cNvPr>
          <p:cNvSpPr txBox="1"/>
          <p:nvPr/>
        </p:nvSpPr>
        <p:spPr>
          <a:xfrm>
            <a:off x="769748" y="769435"/>
            <a:ext cx="36792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1</a:t>
            </a:r>
            <a:r>
              <a:rPr kumimoji="0" lang="en-US" sz="28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 </a:t>
            </a:r>
            <a:r>
              <a:rPr kumimoji="0" lang="en-US" sz="32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Nghe – viết</a:t>
            </a:r>
          </a:p>
        </p:txBody>
      </p:sp>
      <p:graphicFrame>
        <p:nvGraphicFramePr>
          <p:cNvPr id="10" name="Table 9">
            <a:extLst>
              <a:ext uri="{FF2B5EF4-FFF2-40B4-BE49-F238E27FC236}">
                <a16:creationId xmlns="" xmlns:a16="http://schemas.microsoft.com/office/drawing/2014/main" id="{289CDEAB-96E8-EE2E-986E-B63130045659}"/>
              </a:ext>
            </a:extLst>
          </p:cNvPr>
          <p:cNvGraphicFramePr>
            <a:graphicFrameLocks noGrp="1"/>
          </p:cNvGraphicFramePr>
          <p:nvPr>
            <p:extLst>
              <p:ext uri="{D42A27DB-BD31-4B8C-83A1-F6EECF244321}">
                <p14:modId xmlns:p14="http://schemas.microsoft.com/office/powerpoint/2010/main" val="3561207502"/>
              </p:ext>
            </p:extLst>
          </p:nvPr>
        </p:nvGraphicFramePr>
        <p:xfrm>
          <a:off x="2286000" y="2227681"/>
          <a:ext cx="8775000" cy="4432380"/>
        </p:xfrm>
        <a:graphic>
          <a:graphicData uri="http://schemas.openxmlformats.org/drawingml/2006/table">
            <a:tbl>
              <a:tblPr/>
              <a:tblGrid>
                <a:gridCol w="4387500">
                  <a:extLst>
                    <a:ext uri="{9D8B030D-6E8A-4147-A177-3AD203B41FA5}">
                      <a16:colId xmlns="" xmlns:a16="http://schemas.microsoft.com/office/drawing/2014/main" val="1163514443"/>
                    </a:ext>
                  </a:extLst>
                </a:gridCol>
                <a:gridCol w="4387500">
                  <a:extLst>
                    <a:ext uri="{9D8B030D-6E8A-4147-A177-3AD203B41FA5}">
                      <a16:colId xmlns="" xmlns:a16="http://schemas.microsoft.com/office/drawing/2014/main" val="441518296"/>
                    </a:ext>
                  </a:extLst>
                </a:gridCol>
              </a:tblGrid>
              <a:tr h="2216190">
                <a:tc>
                  <a:txBody>
                    <a:bodyPr/>
                    <a:lstStyle/>
                    <a:p>
                      <a:pPr fontAlgn="t"/>
                      <a:r>
                        <a:rPr lang="vi-VN" sz="2800" b="1" i="1">
                          <a:solidFill>
                            <a:srgbClr val="0070C0"/>
                          </a:solidFill>
                          <a:effectLst/>
                          <a:latin typeface="+mj-lt"/>
                          <a:ea typeface="Open Sans" panose="020B0606030504020204" pitchFamily="34" charset="0"/>
                          <a:cs typeface="Open Sans" panose="020B0606030504020204" pitchFamily="34" charset="0"/>
                        </a:rPr>
                        <a:t>Chào mặt trời nhỏ</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Thắp lửa trên cây</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Má đỏ hây hây</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Đung đưa trưa nắng</a:t>
                      </a:r>
                      <a:endParaRPr lang="en-US" sz="2800" b="1" i="1">
                        <a:solidFill>
                          <a:srgbClr val="0070C0"/>
                        </a:solidFill>
                        <a:effectLst/>
                        <a:latin typeface="+mj-lt"/>
                        <a:ea typeface="Open Sans" panose="020B0606030504020204" pitchFamily="34" charset="0"/>
                        <a:cs typeface="Open Sans" panose="020B0606030504020204" pitchFamily="34" charset="0"/>
                      </a:endParaRPr>
                    </a:p>
                    <a:p>
                      <a:pPr fontAlgn="t"/>
                      <a:endParaRPr lang="vi-VN" sz="2800" b="1" i="1">
                        <a:solidFill>
                          <a:srgbClr val="0070C0"/>
                        </a:solidFill>
                        <a:effectLst/>
                        <a:latin typeface="+mj-lt"/>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mj-lt"/>
                          <a:ea typeface="Open Sans" panose="020B0606030504020204" pitchFamily="34" charset="0"/>
                          <a:cs typeface="Open Sans" panose="020B0606030504020204" pitchFamily="34" charset="0"/>
                        </a:rPr>
                        <a:t>Gọi ong ủ mật</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Rủ ve chơi đàn</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Tu hú kêu vang</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Mùa hè rực rỡ</a:t>
                      </a:r>
                    </a:p>
                  </a:txBody>
                  <a:tcPr marL="19050" marR="19050" marT="19050" marB="19050">
                    <a:lnL>
                      <a:noFill/>
                    </a:lnL>
                    <a:lnR>
                      <a:noFill/>
                    </a:lnR>
                    <a:lnT>
                      <a:noFill/>
                    </a:lnT>
                    <a:lnB>
                      <a:noFill/>
                    </a:lnB>
                  </a:tcPr>
                </a:tc>
                <a:extLst>
                  <a:ext uri="{0D108BD9-81ED-4DB2-BD59-A6C34878D82A}">
                    <a16:rowId xmlns="" xmlns:a16="http://schemas.microsoft.com/office/drawing/2014/main" val="72595379"/>
                  </a:ext>
                </a:extLst>
              </a:tr>
              <a:tr h="2216190">
                <a:tc>
                  <a:txBody>
                    <a:bodyPr/>
                    <a:lstStyle/>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Quả tròn cùi trắng</a:t>
                      </a:r>
                    </a:p>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Hạt bé màu nâu</a:t>
                      </a:r>
                    </a:p>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Áo đỏ mặt bầu</a:t>
                      </a:r>
                    </a:p>
                    <a:p>
                      <a:pPr fontAlgn="t"/>
                      <a:r>
                        <a:rPr lang="en-US" sz="2800" b="1" i="1">
                          <a:solidFill>
                            <a:srgbClr val="0070C0"/>
                          </a:solidFill>
                          <a:effectLst/>
                          <a:latin typeface="Times New Roman" panose="02020603050405020304" pitchFamily="18" charset="0"/>
                          <a:ea typeface="Open Sans" panose="020B0606030504020204" pitchFamily="34" charset="0"/>
                          <a:cs typeface="Times New Roman" panose="02020603050405020304" pitchFamily="18" charset="0"/>
                        </a:rPr>
                        <a:t>Rủ nhau gà gật.</a:t>
                      </a: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mj-lt"/>
                          <a:ea typeface="Open Sans" panose="020B0606030504020204" pitchFamily="34" charset="0"/>
                          <a:cs typeface="Open Sans" panose="020B0606030504020204" pitchFamily="34" charset="0"/>
                        </a:rPr>
                        <a:t>Mặt trời hớn hở</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Đếm bạn cùng chơi</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Bối rối phì cười</a:t>
                      </a:r>
                    </a:p>
                    <a:p>
                      <a:pPr fontAlgn="t"/>
                      <a:r>
                        <a:rPr lang="vi-VN" sz="2800" b="1" i="1">
                          <a:solidFill>
                            <a:srgbClr val="0070C0"/>
                          </a:solidFill>
                          <a:effectLst/>
                          <a:latin typeface="+mj-lt"/>
                          <a:ea typeface="Open Sans" panose="020B0606030504020204" pitchFamily="34" charset="0"/>
                          <a:cs typeface="Open Sans" panose="020B0606030504020204" pitchFamily="34" charset="0"/>
                        </a:rPr>
                        <a:t>“Ôi sao nhiều thế!”</a:t>
                      </a:r>
                    </a:p>
                    <a:p>
                      <a:pPr algn="r" fontAlgn="t"/>
                      <a:r>
                        <a:rPr lang="vi-VN" sz="2800" b="1" i="1">
                          <a:solidFill>
                            <a:srgbClr val="0070C0"/>
                          </a:solidFill>
                          <a:effectLst/>
                          <a:latin typeface="+mj-lt"/>
                          <a:ea typeface="Open Sans" panose="020B0606030504020204" pitchFamily="34" charset="0"/>
                          <a:cs typeface="Open Sans" panose="020B0606030504020204" pitchFamily="34" charset="0"/>
                        </a:rPr>
                        <a:t>(My Linh)</a:t>
                      </a:r>
                    </a:p>
                  </a:txBody>
                  <a:tcPr marL="19050" marR="19050" marT="19050" marB="19050">
                    <a:lnL>
                      <a:noFill/>
                    </a:lnL>
                    <a:lnR>
                      <a:noFill/>
                    </a:lnR>
                    <a:lnT>
                      <a:noFill/>
                    </a:lnT>
                    <a:lnB>
                      <a:noFill/>
                    </a:lnB>
                  </a:tcPr>
                </a:tc>
                <a:extLst>
                  <a:ext uri="{0D108BD9-81ED-4DB2-BD59-A6C34878D82A}">
                    <a16:rowId xmlns="" xmlns:a16="http://schemas.microsoft.com/office/drawing/2014/main" val="496050883"/>
                  </a:ext>
                </a:extLst>
              </a:tr>
            </a:tbl>
          </a:graphicData>
        </a:graphic>
      </p:graphicFrame>
      <p:sp>
        <p:nvSpPr>
          <p:cNvPr id="12" name="TextBox 11">
            <a:extLst>
              <a:ext uri="{FF2B5EF4-FFF2-40B4-BE49-F238E27FC236}">
                <a16:creationId xmlns="" xmlns:a16="http://schemas.microsoft.com/office/drawing/2014/main" id="{7744F6D6-D48B-199C-7D1E-0A2B29CF6338}"/>
              </a:ext>
            </a:extLst>
          </p:cNvPr>
          <p:cNvSpPr txBox="1"/>
          <p:nvPr/>
        </p:nvSpPr>
        <p:spPr>
          <a:xfrm>
            <a:off x="3810000" y="1600200"/>
            <a:ext cx="4648200" cy="769441"/>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MẶT TRỜI NHỎ</a:t>
            </a:r>
          </a:p>
        </p:txBody>
      </p:sp>
    </p:spTree>
    <p:extLst>
      <p:ext uri="{BB962C8B-B14F-4D97-AF65-F5344CB8AC3E}">
        <p14:creationId xmlns:p14="http://schemas.microsoft.com/office/powerpoint/2010/main" val="2422821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Khởi động</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FCD00670-731D-22A5-BAD6-E70DF402CE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6E30D26B-8D21-835C-5DB9-343001F01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676142537"/>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F60640BA-7263-0898-AFA7-F0C71BA77383}"/>
              </a:ext>
            </a:extLst>
          </p:cNvPr>
          <p:cNvPicPr>
            <a:picLocks noChangeAspect="1"/>
          </p:cNvPicPr>
          <p:nvPr/>
        </p:nvPicPr>
        <p:blipFill rotWithShape="1">
          <a:blip r:embed="rId2"/>
          <a:srcRect t="19"/>
          <a:stretch/>
        </p:blipFill>
        <p:spPr>
          <a:xfrm>
            <a:off x="-19334" y="-46266"/>
            <a:ext cx="12191987" cy="6856718"/>
          </a:xfrm>
          <a:prstGeom prst="rect">
            <a:avLst/>
          </a:prstGeom>
        </p:spPr>
      </p:pic>
      <p:sp>
        <p:nvSpPr>
          <p:cNvPr id="3" name="Rectangle: Rounded Corners 2">
            <a:extLst>
              <a:ext uri="{FF2B5EF4-FFF2-40B4-BE49-F238E27FC236}">
                <a16:creationId xmlns="" xmlns:a16="http://schemas.microsoft.com/office/drawing/2014/main" id="{30158109-5AF4-7EE4-75AA-437D1E497F23}"/>
              </a:ext>
            </a:extLst>
          </p:cNvPr>
          <p:cNvSpPr/>
          <p:nvPr/>
        </p:nvSpPr>
        <p:spPr>
          <a:xfrm>
            <a:off x="609600" y="609600"/>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Cách trình bày</a:t>
            </a:r>
          </a:p>
        </p:txBody>
      </p:sp>
      <p:sp>
        <p:nvSpPr>
          <p:cNvPr id="5" name="Speech Bubble: Rectangle with Corners Rounded 4">
            <a:extLst>
              <a:ext uri="{FF2B5EF4-FFF2-40B4-BE49-F238E27FC236}">
                <a16:creationId xmlns="" xmlns:a16="http://schemas.microsoft.com/office/drawing/2014/main" id="{1E5B8B6B-699F-D68A-AE99-2F99482A4B26}"/>
              </a:ext>
            </a:extLst>
          </p:cNvPr>
          <p:cNvSpPr/>
          <p:nvPr/>
        </p:nvSpPr>
        <p:spPr>
          <a:xfrm flipH="1">
            <a:off x="2286000" y="1413065"/>
            <a:ext cx="7924800" cy="3768536"/>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 xmlns:a16="http://schemas.microsoft.com/office/drawing/2014/main" id="{DFBC0764-B03F-E343-B591-141309F1CBEA}"/>
              </a:ext>
            </a:extLst>
          </p:cNvPr>
          <p:cNvSpPr txBox="1"/>
          <p:nvPr/>
        </p:nvSpPr>
        <p:spPr>
          <a:xfrm>
            <a:off x="2274493" y="1659285"/>
            <a:ext cx="7924800" cy="22467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Viết hoa tên bài và các chữ đầu mỗi dòng thơ.</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Open Sans" panose="020B0606030504020204" pitchFamily="34" charset="0"/>
                <a:cs typeface="Times New Roman" panose="02020603050405020304" pitchFamily="18" charset="0"/>
              </a:rPr>
              <a:t>Lắng nghe GV nhận xét bài của một số bạn.</a:t>
            </a:r>
          </a:p>
        </p:txBody>
      </p:sp>
    </p:spTree>
    <p:extLst>
      <p:ext uri="{BB962C8B-B14F-4D97-AF65-F5344CB8AC3E}">
        <p14:creationId xmlns:p14="http://schemas.microsoft.com/office/powerpoint/2010/main" val="37669450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33C6CC8-61B6-F4F1-DAB4-80466CB6D5D5}"/>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3" name="Rectangle: Rounded Corners 2">
            <a:extLst>
              <a:ext uri="{FF2B5EF4-FFF2-40B4-BE49-F238E27FC236}">
                <a16:creationId xmlns="" xmlns:a16="http://schemas.microsoft.com/office/drawing/2014/main" id="{D218FEBB-9D3F-9D1C-A156-8559B9FCAD57}"/>
              </a:ext>
            </a:extLst>
          </p:cNvPr>
          <p:cNvSpPr/>
          <p:nvPr/>
        </p:nvSpPr>
        <p:spPr>
          <a:xfrm>
            <a:off x="381000" y="381000"/>
            <a:ext cx="8870950" cy="695148"/>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 Chọn ng hoặc ngh thay cho ô vuông.</a:t>
            </a:r>
            <a:r>
              <a:rPr kumimoji="0" lang="vi-VN" sz="32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r>
            <a:b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r>
            <a:b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endPar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2" descr="Cậu Bé Suy Nghĩ Về Vấn đề Dễ Thương Hình ảnh | Định dạng hình ảnh PSD  401077661| vn.lovepik.com">
            <a:extLst>
              <a:ext uri="{FF2B5EF4-FFF2-40B4-BE49-F238E27FC236}">
                <a16:creationId xmlns="" xmlns:a16="http://schemas.microsoft.com/office/drawing/2014/main" id="{54275E93-ADE6-CB9D-2B4E-700415DAB7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3167">
                        <a14:foregroundMark x1="60083" y1="16917" x2="93167" y2="40500"/>
                        <a14:foregroundMark x1="93167" y1="40500" x2="93167" y2="40500"/>
                        <a14:foregroundMark x1="53917" y1="31583" x2="85083" y2="28333"/>
                        <a14:foregroundMark x1="85083" y1="28333" x2="85083" y2="28333"/>
                        <a14:foregroundMark x1="28176" y1="52037" x2="35167" y2="69750"/>
                        <a14:foregroundMark x1="35167" y1="69750" x2="35167" y2="69750"/>
                        <a14:foregroundMark x1="33561" y1="50325" x2="43167" y2="59083"/>
                        <a14:foregroundMark x1="21583" y1="49833" x2="22667" y2="56833"/>
                        <a14:foregroundMark x1="22083" y1="47083" x2="22318" y2="47219"/>
                        <a14:foregroundMark x1="24167" y1="71583" x2="32583" y2="76083"/>
                        <a14:foregroundMark x1="32583" y1="76083" x2="33833" y2="76250"/>
                        <a14:foregroundMark x1="40417" y1="71667" x2="38750" y2="73000"/>
                        <a14:backgroundMark x1="22250" y1="42750" x2="42333" y2="48167"/>
                        <a14:backgroundMark x1="42333" y1="48167" x2="42417" y2="48083"/>
                        <a14:backgroundMark x1="23417" y1="45667" x2="35500" y2="47583"/>
                        <a14:backgroundMark x1="25750" y1="48667" x2="30083" y2="49333"/>
                      </a14:backgroundRemoval>
                    </a14:imgEffect>
                  </a14:imgLayer>
                </a14:imgProps>
              </a:ext>
              <a:ext uri="{28A0092B-C50C-407E-A947-70E740481C1C}">
                <a14:useLocalDpi xmlns:a14="http://schemas.microsoft.com/office/drawing/2010/main" val="0"/>
              </a:ext>
            </a:extLst>
          </a:blip>
          <a:srcRect l="43027" t="8888" b="50067"/>
          <a:stretch/>
        </p:blipFill>
        <p:spPr bwMode="auto">
          <a:xfrm>
            <a:off x="1143000" y="2057400"/>
            <a:ext cx="3998544" cy="33231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7A209DF4-43FC-B5A5-4D28-A5F988890B76}"/>
              </a:ext>
            </a:extLst>
          </p:cNvPr>
          <p:cNvSpPr txBox="1"/>
          <p:nvPr/>
        </p:nvSpPr>
        <p:spPr>
          <a:xfrm>
            <a:off x="1447800" y="2954930"/>
            <a:ext cx="3290296" cy="3046988"/>
          </a:xfrm>
          <a:prstGeom prst="rect">
            <a:avLst/>
          </a:prstGeom>
          <a:noFill/>
        </p:spPr>
        <p:txBody>
          <a:bodyPr wrap="square">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mj-lt"/>
                <a:ea typeface="+mn-ea"/>
                <a:cs typeface="+mn-cs"/>
              </a:rPr>
              <a:t>Em đọc kĩ khổ thơ và điền </a:t>
            </a:r>
            <a:r>
              <a:rPr kumimoji="0" lang="vi-VN" sz="3200" b="1" i="0" u="none" strike="noStrike" kern="1200" cap="none" spc="0" normalizeH="0" baseline="0" noProof="0">
                <a:ln>
                  <a:noFill/>
                </a:ln>
                <a:solidFill>
                  <a:srgbClr val="00B050"/>
                </a:solidFill>
                <a:effectLst/>
                <a:uLnTx/>
                <a:uFillTx/>
                <a:latin typeface="+mj-lt"/>
                <a:ea typeface="+mn-ea"/>
                <a:cs typeface="+mn-cs"/>
              </a:rPr>
              <a:t>ng</a:t>
            </a:r>
            <a:r>
              <a:rPr kumimoji="0" lang="vi-VN" sz="3200" b="1" i="0" u="none" strike="noStrike" kern="1200" cap="none" spc="0" normalizeH="0" baseline="0" noProof="0">
                <a:ln>
                  <a:noFill/>
                </a:ln>
                <a:solidFill>
                  <a:srgbClr val="FF0000"/>
                </a:solidFill>
                <a:effectLst/>
                <a:uLnTx/>
                <a:uFillTx/>
                <a:latin typeface="+mj-lt"/>
                <a:ea typeface="+mn-ea"/>
                <a:cs typeface="+mn-cs"/>
              </a:rPr>
              <a:t> hoặc </a:t>
            </a:r>
            <a:r>
              <a:rPr kumimoji="0" lang="vi-VN" sz="3200" b="1" i="0" u="none" strike="noStrike" kern="1200" cap="none" spc="0" normalizeH="0" baseline="0" noProof="0">
                <a:ln>
                  <a:noFill/>
                </a:ln>
                <a:solidFill>
                  <a:srgbClr val="00B050"/>
                </a:solidFill>
                <a:effectLst/>
                <a:uLnTx/>
                <a:uFillTx/>
                <a:latin typeface="+mj-lt"/>
                <a:ea typeface="+mn-ea"/>
                <a:cs typeface="+mn-cs"/>
              </a:rPr>
              <a:t>ngh</a:t>
            </a:r>
            <a:r>
              <a:rPr kumimoji="0" lang="vi-VN" sz="3200" b="1" i="0" u="none" strike="noStrike" kern="1200" cap="none" spc="0" normalizeH="0" baseline="0" noProof="0">
                <a:ln>
                  <a:noFill/>
                </a:ln>
                <a:solidFill>
                  <a:srgbClr val="FF0000"/>
                </a:solidFill>
                <a:effectLst/>
                <a:uLnTx/>
                <a:uFillTx/>
                <a:latin typeface="+mj-lt"/>
                <a:ea typeface="+mn-ea"/>
                <a:cs typeface="+mn-cs"/>
              </a:rPr>
              <a:t> phù hợp.</a:t>
            </a:r>
            <a:br>
              <a:rPr kumimoji="0" lang="vi-VN" sz="3200" b="1" i="0" u="none" strike="noStrike" kern="1200" cap="none" spc="0" normalizeH="0" baseline="0" noProof="0">
                <a:ln>
                  <a:noFill/>
                </a:ln>
                <a:solidFill>
                  <a:srgbClr val="FF0000"/>
                </a:solidFill>
                <a:effectLst/>
                <a:uLnTx/>
                <a:uFillTx/>
                <a:latin typeface="+mj-lt"/>
                <a:ea typeface="+mn-ea"/>
                <a:cs typeface="+mn-cs"/>
              </a:rPr>
            </a:b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a:r>
            <a:b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pic>
        <p:nvPicPr>
          <p:cNvPr id="15" name="Picture 2">
            <a:extLst>
              <a:ext uri="{FF2B5EF4-FFF2-40B4-BE49-F238E27FC236}">
                <a16:creationId xmlns="" xmlns:a16="http://schemas.microsoft.com/office/drawing/2014/main" id="{3028E473-B4B9-70B7-1470-9A5B3700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544" y="1752601"/>
            <a:ext cx="6821856" cy="4249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9550EE21-BDD4-17F8-073C-B0AA6D989000}"/>
              </a:ext>
            </a:extLst>
          </p:cNvPr>
          <p:cNvSpPr txBox="1"/>
          <p:nvPr/>
        </p:nvSpPr>
        <p:spPr>
          <a:xfrm>
            <a:off x="5867400" y="2716948"/>
            <a:ext cx="5771853" cy="3046988"/>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Vui sao đàn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vi-VN" sz="3200" b="1" i="0" u="none" strike="noStrike" kern="1200" cap="none" spc="0" normalizeH="0" baseline="0" noProof="0">
                <a:ln>
                  <a:noFill/>
                </a:ln>
                <a:solidFill>
                  <a:srgbClr val="00B0F0"/>
                </a:solidFill>
                <a:effectLst/>
                <a:uLnTx/>
                <a:uFillTx/>
                <a:latin typeface="+mj-lt"/>
                <a:ea typeface="+mn-ea"/>
                <a:cs typeface="+mn-cs"/>
              </a:rPr>
              <a:t>é con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Miệng chúng cười mủm mỉm</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Mắt chúng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vi-VN" sz="3200" b="1" i="0" u="none" strike="noStrike" kern="1200" cap="none" spc="0" normalizeH="0" baseline="0" noProof="0">
                <a:ln>
                  <a:noFill/>
                </a:ln>
                <a:solidFill>
                  <a:srgbClr val="00B0F0"/>
                </a:solidFill>
                <a:effectLst/>
                <a:uLnTx/>
                <a:uFillTx/>
                <a:latin typeface="+mj-lt"/>
                <a:ea typeface="+mn-ea"/>
                <a:cs typeface="+mn-cs"/>
              </a:rPr>
              <a:t>ơ </a:t>
            </a:r>
            <a:r>
              <a:rPr kumimoji="0" lang="en-US" sz="3200" b="1" i="0" u="none" strike="noStrike" kern="1200" cap="none" spc="0" normalizeH="0" baseline="0" noProof="0">
                <a:ln>
                  <a:noFill/>
                </a:ln>
                <a:solidFill>
                  <a:srgbClr val="00B0F0"/>
                </a:solidFill>
                <a:effectLst/>
                <a:uLnTx/>
                <a:uFillTx/>
                <a:latin typeface="+mj-lt"/>
                <a:ea typeface="+mn-ea"/>
                <a:cs typeface="+mn-cs"/>
              </a:rPr>
              <a:t>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en-US" sz="3200" b="1" i="0" u="none" strike="noStrike" kern="1200" cap="none" spc="0" normalizeH="0" baseline="0" noProof="0">
                <a:ln>
                  <a:noFill/>
                </a:ln>
                <a:solidFill>
                  <a:srgbClr val="00B0F0"/>
                </a:solidFill>
                <a:effectLst/>
                <a:uLnTx/>
                <a:uFillTx/>
                <a:latin typeface="+mj-lt"/>
                <a:ea typeface="+mn-ea"/>
                <a:cs typeface="+mn-cs"/>
              </a:rPr>
              <a:t> </a:t>
            </a:r>
            <a:r>
              <a:rPr kumimoji="0" lang="vi-VN" sz="3200" b="1" i="0" u="none" strike="noStrike" kern="1200" cap="none" spc="0" normalizeH="0" baseline="0" noProof="0">
                <a:ln>
                  <a:noFill/>
                </a:ln>
                <a:solidFill>
                  <a:srgbClr val="00B0F0"/>
                </a:solidFill>
                <a:effectLst/>
                <a:uLnTx/>
                <a:uFillTx/>
                <a:latin typeface="+mj-lt"/>
                <a:ea typeface="+mn-ea"/>
                <a:cs typeface="+mn-cs"/>
              </a:rPr>
              <a:t>ác tròn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B0F0"/>
                </a:solidFill>
                <a:effectLst/>
                <a:uLnTx/>
                <a:uFillTx/>
                <a:latin typeface="+mj-lt"/>
                <a:ea typeface="+mn-ea"/>
                <a:cs typeface="+mn-cs"/>
              </a:rPr>
              <a:t>Nhìn tay </a:t>
            </a:r>
            <a:r>
              <a:rPr kumimoji="0" lang="en-US" sz="1100" b="1" i="0" u="none" strike="noStrike" kern="1200" cap="none" spc="0" normalizeH="0" baseline="0" noProof="0">
                <a:ln>
                  <a:noFill/>
                </a:ln>
                <a:solidFill>
                  <a:srgbClr val="00B0F0"/>
                </a:solidFill>
                <a:effectLst/>
                <a:uLnTx/>
                <a:uFillTx/>
                <a:latin typeface="+mj-lt"/>
                <a:ea typeface="+mn-ea"/>
                <a:cs typeface="+mn-cs"/>
              </a:rPr>
              <a:t>………….</a:t>
            </a:r>
            <a:r>
              <a:rPr kumimoji="0" lang="vi-VN" sz="3200" b="1" i="0" u="none" strike="noStrike" kern="1200" cap="none" spc="0" normalizeH="0" baseline="0" noProof="0">
                <a:ln>
                  <a:noFill/>
                </a:ln>
                <a:solidFill>
                  <a:srgbClr val="00B0F0"/>
                </a:solidFill>
                <a:effectLst/>
                <a:uLnTx/>
                <a:uFillTx/>
                <a:latin typeface="+mj-lt"/>
                <a:ea typeface="+mn-ea"/>
                <a:cs typeface="+mn-cs"/>
              </a:rPr>
              <a:t>ười giơ đếm</a:t>
            </a:r>
          </a:p>
          <a:p>
            <a:pPr marL="0" marR="0" lvl="0" indent="0" algn="l"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r>
            <a:b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p:txBody>
      </p:sp>
      <p:sp>
        <p:nvSpPr>
          <p:cNvPr id="18" name="TextBox 17">
            <a:extLst>
              <a:ext uri="{FF2B5EF4-FFF2-40B4-BE49-F238E27FC236}">
                <a16:creationId xmlns="" xmlns:a16="http://schemas.microsoft.com/office/drawing/2014/main" id="{8FCB71BF-E0C7-AD46-A4C2-F039DC0EE692}"/>
              </a:ext>
            </a:extLst>
          </p:cNvPr>
          <p:cNvSpPr txBox="1"/>
          <p:nvPr/>
        </p:nvSpPr>
        <p:spPr>
          <a:xfrm>
            <a:off x="2286000" y="1630681"/>
            <a:ext cx="45719" cy="4571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 xmlns:a16="http://schemas.microsoft.com/office/drawing/2014/main" id="{28F9BE41-9531-6D54-321C-BC6491E03C57}"/>
              </a:ext>
            </a:extLst>
          </p:cNvPr>
          <p:cNvSpPr txBox="1"/>
          <p:nvPr/>
        </p:nvSpPr>
        <p:spPr>
          <a:xfrm>
            <a:off x="90678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
        <p:nvSpPr>
          <p:cNvPr id="21" name="TextBox 20">
            <a:extLst>
              <a:ext uri="{FF2B5EF4-FFF2-40B4-BE49-F238E27FC236}">
                <a16:creationId xmlns="" xmlns:a16="http://schemas.microsoft.com/office/drawing/2014/main" id="{2D3C2A92-7398-1F81-81BB-B729765C6AD2}"/>
              </a:ext>
            </a:extLst>
          </p:cNvPr>
          <p:cNvSpPr txBox="1"/>
          <p:nvPr/>
        </p:nvSpPr>
        <p:spPr>
          <a:xfrm>
            <a:off x="7924800" y="2716948"/>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ngh</a:t>
            </a:r>
          </a:p>
        </p:txBody>
      </p:sp>
      <p:sp>
        <p:nvSpPr>
          <p:cNvPr id="23" name="TextBox 22">
            <a:extLst>
              <a:ext uri="{FF2B5EF4-FFF2-40B4-BE49-F238E27FC236}">
                <a16:creationId xmlns="" xmlns:a16="http://schemas.microsoft.com/office/drawing/2014/main" id="{CFF006C7-892F-EE30-FC18-25905981AA4F}"/>
              </a:ext>
            </a:extLst>
          </p:cNvPr>
          <p:cNvSpPr txBox="1"/>
          <p:nvPr/>
        </p:nvSpPr>
        <p:spPr>
          <a:xfrm>
            <a:off x="79248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
        <p:nvSpPr>
          <p:cNvPr id="25" name="TextBox 24">
            <a:extLst>
              <a:ext uri="{FF2B5EF4-FFF2-40B4-BE49-F238E27FC236}">
                <a16:creationId xmlns="" xmlns:a16="http://schemas.microsoft.com/office/drawing/2014/main" id="{B20ADF9E-897E-CEA1-BD55-1DA03BE26D92}"/>
              </a:ext>
            </a:extLst>
          </p:cNvPr>
          <p:cNvSpPr txBox="1"/>
          <p:nvPr/>
        </p:nvSpPr>
        <p:spPr>
          <a:xfrm>
            <a:off x="7467600" y="4191000"/>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7044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C0FB3CE-570E-DB57-3DE7-CDCA68ED8BA9}"/>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 name="Rectangle: Rounded Corners 3">
            <a:extLst>
              <a:ext uri="{FF2B5EF4-FFF2-40B4-BE49-F238E27FC236}">
                <a16:creationId xmlns="" xmlns:a16="http://schemas.microsoft.com/office/drawing/2014/main" id="{C8EEEAC8-3763-E9DA-CFE2-7372670F2BF9}"/>
              </a:ext>
            </a:extLst>
          </p:cNvPr>
          <p:cNvSpPr/>
          <p:nvPr/>
        </p:nvSpPr>
        <p:spPr>
          <a:xfrm>
            <a:off x="381000" y="381000"/>
            <a:ext cx="10363200" cy="1015662"/>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3. </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Tìm và viết từ ngữ có tiếng bắt đầu bằng ng hoặc ngh chỉ hoạt động của các bạn nhỏ trong tranh.</a:t>
            </a:r>
            <a:br>
              <a:rPr kumimoji="0" lang="en-US" sz="2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br>
            <a: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
            </a:r>
            <a:b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endParaRPr kumimoji="0" lang="en-US" alt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2052" name="Picture 4">
            <a:extLst>
              <a:ext uri="{FF2B5EF4-FFF2-40B4-BE49-F238E27FC236}">
                <a16:creationId xmlns="" xmlns:a16="http://schemas.microsoft.com/office/drawing/2014/main" id="{E422B948-7F37-2671-F475-E79DCF293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9372600" cy="2173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loggang.com : เนยสีฟ้า : 62 - ป้ายสำหรับพิมพ์ข้อความ">
            <a:extLst>
              <a:ext uri="{FF2B5EF4-FFF2-40B4-BE49-F238E27FC236}">
                <a16:creationId xmlns="" xmlns:a16="http://schemas.microsoft.com/office/drawing/2014/main" id="{27C80876-A8C3-E977-8AE5-39AD879C3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3933756"/>
            <a:ext cx="617220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8C71718A-E62C-AA7C-8B63-1B7AEF2C9333}"/>
              </a:ext>
            </a:extLst>
          </p:cNvPr>
          <p:cNvSpPr txBox="1"/>
          <p:nvPr/>
        </p:nvSpPr>
        <p:spPr>
          <a:xfrm>
            <a:off x="4038600" y="4495800"/>
            <a:ext cx="6094770" cy="3108543"/>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1: ngoắc tay</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2: nghe ngóng</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3: nghi ngờ</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Tranh 4: ngẩng đầu</a:t>
            </a:r>
          </a:p>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a:r>
            <a:b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r>
              <a:rPr kumimoji="0" lang="en-US"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t/>
            </a:r>
            <a:br>
              <a:rPr kumimoji="0" lang="en-US"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endParaRPr kumimoji="0" lang="en-US" sz="2800" b="0" i="0" u="none" strike="noStrike" kern="1200" cap="none" spc="0" normalizeH="0" baseline="0" noProof="0">
              <a:ln>
                <a:noFill/>
              </a:ln>
              <a:solidFill>
                <a:prstClr val="black"/>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645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 xmlns:a16="http://schemas.microsoft.com/office/drawing/2014/main" id="{A2679492-7988-4050-9056-5424444524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 xmlns:a16="http://schemas.microsoft.com/office/drawing/2014/main" id="{B091B163-7D61-4891-ABCF-5C13D9C418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1">
            <a:extLst>
              <a:ext uri="{FF2B5EF4-FFF2-40B4-BE49-F238E27FC236}">
                <a16:creationId xmlns=""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 xmlns:a16="http://schemas.microsoft.com/office/drawing/2014/main" id="{A55993E6-0CDA-F0F4-7EA5-C2E4DA3ADE74}"/>
              </a:ext>
            </a:extLst>
          </p:cNvPr>
          <p:cNvSpPr txBox="1"/>
          <p:nvPr/>
        </p:nvSpPr>
        <p:spPr>
          <a:xfrm>
            <a:off x="6324600" y="1447800"/>
            <a:ext cx="6197600" cy="3710427"/>
          </a:xfrm>
          <a:prstGeom prst="rect">
            <a:avLst/>
          </a:prstGeom>
        </p:spPr>
        <p:txBody>
          <a:bodyPr vert="horz" lIns="60960" tIns="30480" rIns="60960" bIns="30480" rtlCol="0" anchor="t">
            <a:normAutofit/>
          </a:bodyPr>
          <a:lstStyle/>
          <a:p>
            <a:pPr marL="0" marR="0" lvl="0" indent="0" algn="l" defTabSz="609468" rtl="0" eaLnBrk="1" fontAlgn="auto" latinLnBrk="0" hangingPunct="1">
              <a:lnSpc>
                <a:spcPct val="90000"/>
              </a:lnSpc>
              <a:spcBef>
                <a:spcPts val="0"/>
              </a:spcBef>
              <a:spcAft>
                <a:spcPts val="400"/>
              </a:spcAft>
              <a:buClrTx/>
              <a:buSzTx/>
              <a:buFontTx/>
              <a:buNone/>
              <a:tabLst/>
              <a:defRPr/>
            </a:pPr>
            <a:r>
              <a:rPr kumimoji="0" lang="en-US" sz="66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VẬN DỤNG</a:t>
            </a:r>
          </a:p>
        </p:txBody>
      </p:sp>
      <p:cxnSp>
        <p:nvCxnSpPr>
          <p:cNvPr id="23" name="Straight Connector 22">
            <a:extLst>
              <a:ext uri="{FF2B5EF4-FFF2-40B4-BE49-F238E27FC236}">
                <a16:creationId xmlns=""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975602" y="3175000"/>
            <a:ext cx="2258829" cy="2466331"/>
          </a:xfrm>
          <a:prstGeom prst="rect">
            <a:avLst/>
          </a:prstGeom>
        </p:spPr>
      </p:pic>
    </p:spTree>
    <p:extLst>
      <p:ext uri="{BB962C8B-B14F-4D97-AF65-F5344CB8AC3E}">
        <p14:creationId xmlns:p14="http://schemas.microsoft.com/office/powerpoint/2010/main" val="3385660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8DAAB828-02C8-4111-AC14-FF5ACEDDF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2">
            <a:extLst>
              <a:ext uri="{FF2B5EF4-FFF2-40B4-BE49-F238E27FC236}">
                <a16:creationId xmlns=""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 xmlns:a16="http://schemas.microsoft.com/office/drawing/2014/main" id="{C32D4553-E775-4F16-9A6F-FED8D166A5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 xmlns:a16="http://schemas.microsoft.com/office/drawing/2014/main" id="{50F864A1-23CF-4954-887F-3C4458622A68}"/>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 xmlns:a16="http://schemas.microsoft.com/office/drawing/2014/main" id="{8D313E8C-7457-407E-BDA5-EACA44D38247}"/>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 xmlns:a16="http://schemas.microsoft.com/office/drawing/2014/main" id="{D2298FD8-A958-DA8A-8B30-0E134102C9F2}"/>
              </a:ext>
            </a:extLst>
          </p:cNvPr>
          <p:cNvSpPr txBox="1"/>
          <p:nvPr/>
        </p:nvSpPr>
        <p:spPr>
          <a:xfrm>
            <a:off x="2104363" y="1298518"/>
            <a:ext cx="6844520" cy="2123658"/>
          </a:xfrm>
          <a:prstGeom prst="rect">
            <a:avLst/>
          </a:prstGeom>
          <a:noFill/>
        </p:spPr>
        <p:txBody>
          <a:bodyPr wrap="square" rtlCol="0">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mj-lt"/>
                <a:ea typeface="+mn-ea"/>
                <a:cs typeface="+mn-cs"/>
              </a:rPr>
              <a:t>Viết 2 – 3 câu ghi lại những việc em đã làm trong ngày hôm nay</a:t>
            </a:r>
            <a:endParaRPr kumimoji="0" lang="vi-VN" sz="4400" b="0" i="0" u="none" strike="noStrike" kern="1200" cap="none" spc="0" normalizeH="0" baseline="0" noProof="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2609518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EAD9273-BE1F-D0F0-2019-F3824A37B0CB}"/>
              </a:ext>
            </a:extLst>
          </p:cNvPr>
          <p:cNvPicPr>
            <a:picLocks noChangeAspect="1"/>
          </p:cNvPicPr>
          <p:nvPr/>
        </p:nvPicPr>
        <p:blipFill rotWithShape="1">
          <a:blip r:embed="rId2"/>
          <a:srcRect t="19"/>
          <a:stretch/>
        </p:blipFill>
        <p:spPr>
          <a:xfrm>
            <a:off x="13" y="1283"/>
            <a:ext cx="12191987" cy="6856718"/>
          </a:xfrm>
          <a:prstGeom prst="rect">
            <a:avLst/>
          </a:prstGeom>
        </p:spPr>
      </p:pic>
      <p:pic>
        <p:nvPicPr>
          <p:cNvPr id="2" name="图片 2">
            <a:extLst>
              <a:ext uri="{FF2B5EF4-FFF2-40B4-BE49-F238E27FC236}">
                <a16:creationId xmlns="" xmlns:a16="http://schemas.microsoft.com/office/drawing/2014/main" id="{CDB693C2-6062-F8B5-60B8-D81B32120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
            <a:ext cx="10134600" cy="605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E81E9F4E-35B1-5B0C-24F8-5639F04A4A10}"/>
              </a:ext>
            </a:extLst>
          </p:cNvPr>
          <p:cNvSpPr txBox="1"/>
          <p:nvPr/>
        </p:nvSpPr>
        <p:spPr>
          <a:xfrm>
            <a:off x="3124200" y="2971800"/>
            <a:ext cx="6430309" cy="1500627"/>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ts val="0"/>
              </a:spcBef>
              <a:spcAft>
                <a:spcPts val="40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Em liên hệ bản thân và viết về những việc mình đã làm trong ngày.</a:t>
            </a:r>
            <a:b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b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
            </a:r>
            <a:br>
              <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br>
            <a:endParaRPr kumimoji="0" lang="en-US" sz="4000" b="1" i="0"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760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DBC6133C-0615-4CE4-9132-37E609A9BD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AAEE99EF-50D1-D53E-7521-F7E4E2CE472B}"/>
              </a:ext>
            </a:extLst>
          </p:cNvPr>
          <p:cNvSpPr txBox="1"/>
          <p:nvPr/>
        </p:nvSpPr>
        <p:spPr>
          <a:xfrm>
            <a:off x="594970" y="1676015"/>
            <a:ext cx="6670136" cy="120036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Tham khảo:</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600" b="0" i="0" u="none" strike="noStrike" kern="1200" cap="none" spc="0" normalizeH="0" baseline="0" noProof="0">
              <a:ln>
                <a:noFill/>
              </a:ln>
              <a:solidFill>
                <a:srgbClr val="7030A0"/>
              </a:solidFill>
              <a:effectLst/>
              <a:uLnTx/>
              <a:uFillTx/>
              <a:latin typeface="Nunito Black" panose="00000A00000000000000" pitchFamily="2" charset="0"/>
              <a:ea typeface="+mn-ea"/>
              <a:cs typeface="+mn-cs"/>
            </a:endParaRPr>
          </a:p>
        </p:txBody>
      </p:sp>
      <p:sp>
        <p:nvSpPr>
          <p:cNvPr id="12" name="Rectangle 11">
            <a:extLst>
              <a:ext uri="{FF2B5EF4-FFF2-40B4-BE49-F238E27FC236}">
                <a16:creationId xmlns="" xmlns:a16="http://schemas.microsoft.com/office/drawing/2014/main" id="{169CC832-2974-4E8D-90ED-3E2941BA73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
            <a:extLst>
              <a:ext uri="{FF2B5EF4-FFF2-40B4-BE49-F238E27FC236}">
                <a16:creationId xmlns="" xmlns:a16="http://schemas.microsoft.com/office/drawing/2014/main" id="{4308E31E-EFD7-8DB5-60C5-54253A72F8D6}"/>
              </a:ext>
            </a:extLst>
          </p:cNvPr>
          <p:cNvSpPr>
            <a:spLocks noChangeArrowheads="1"/>
          </p:cNvSpPr>
          <p:nvPr/>
        </p:nvSpPr>
        <p:spPr bwMode="auto">
          <a:xfrm>
            <a:off x="221551" y="2031101"/>
            <a:ext cx="5500177"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ctr"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36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Sáng nay, em đã dậy sớm. Em cùng bố tập thể dục ở sân. Sau đó, hai bố con vào vệ sinh cá nhân, ăn sáng rồi bố đưa em đến trường. </a:t>
            </a:r>
          </a:p>
        </p:txBody>
      </p:sp>
      <p:sp>
        <p:nvSpPr>
          <p:cNvPr id="14" name="Rectangle 13">
            <a:extLst>
              <a:ext uri="{FF2B5EF4-FFF2-40B4-BE49-F238E27FC236}">
                <a16:creationId xmlns="" xmlns:a16="http://schemas.microsoft.com/office/drawing/2014/main" id="{55222F96-971A-4F90-B841-6BAB416C7A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 xmlns:a16="http://schemas.microsoft.com/office/drawing/2014/main" id="{08980754-6F4B-43C9-B9BE-127B6BED65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 xmlns:a16="http://schemas.microsoft.com/office/drawing/2014/main" id="{2C1BBA94-3F40-40AA-8BB9-E69E25E537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7">
            <a:extLst>
              <a:ext uri="{FF2B5EF4-FFF2-40B4-BE49-F238E27FC236}">
                <a16:creationId xmlns="" xmlns:a16="http://schemas.microsoft.com/office/drawing/2014/main" id="{200AA497-06B4-B734-8FD5-30DA040D3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987738" y="1430769"/>
            <a:ext cx="5628018" cy="3763592"/>
          </a:xfrm>
          <a:prstGeom prst="rect">
            <a:avLst/>
          </a:prstGeom>
        </p:spPr>
      </p:pic>
    </p:spTree>
    <p:extLst>
      <p:ext uri="{BB962C8B-B14F-4D97-AF65-F5344CB8AC3E}">
        <p14:creationId xmlns:p14="http://schemas.microsoft.com/office/powerpoint/2010/main" val="3845684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BEBFA723-5A7B-472D-ABD7-1526B8D3A3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 xmlns:a16="http://schemas.microsoft.com/office/drawing/2014/main" id="{A6B27065-399A-4CF7-BF70-CF79B9848F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 xmlns:a16="http://schemas.microsoft.com/office/drawing/2014/main" id="{CF22986C-DDF7-4109-9D6A-006800D6B0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 xmlns:a16="http://schemas.microsoft.com/office/drawing/2014/main" id="{4C025298-F835-4B83-A3A3-6555157E010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28">
              <a:extLst>
                <a:ext uri="{FF2B5EF4-FFF2-40B4-BE49-F238E27FC236}">
                  <a16:creationId xmlns="" xmlns:a16="http://schemas.microsoft.com/office/drawing/2014/main" id="{17106C81-A3F0-4DA0-9368-6BBCDB96488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 xmlns:a16="http://schemas.microsoft.com/office/drawing/2014/main" id="{4B3B35E8-1AF4-4D76-93A5-B0B08840833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1F497D"/>
                </a:solidFill>
                <a:effectLst/>
                <a:uLnTx/>
                <a:uFillTx/>
                <a:latin typeface="Times New Roman" panose="02020603050405020304" pitchFamily="18" charset="0"/>
                <a:cs typeface="Times New Roman" panose="02020603050405020304" pitchFamily="18" charset="0"/>
              </a:rPr>
              <a:t>Củng cố                     Dặn dò</a:t>
            </a:r>
          </a:p>
        </p:txBody>
      </p:sp>
      <p:pic>
        <p:nvPicPr>
          <p:cNvPr id="3" name="Picture 4">
            <a:extLst>
              <a:ext uri="{FF2B5EF4-FFF2-40B4-BE49-F238E27FC236}">
                <a16:creationId xmlns=""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877201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8DAAB828-02C8-4111-AC14-FF5ACEDDF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 xmlns:a16="http://schemas.microsoft.com/office/drawing/2014/main" id="{C32D4553-E775-4F16-9A6F-FED8D166A5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 xmlns:a16="http://schemas.microsoft.com/office/drawing/2014/main" id="{50F864A1-23CF-4954-887F-3C4458622A68}"/>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 xmlns:a16="http://schemas.microsoft.com/office/drawing/2014/main" id="{8D313E8C-7457-407E-BDA5-EACA44D38247}"/>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a:solidFill>
                  <a:srgbClr val="FFFF00"/>
                </a:solidFill>
                <a:latin typeface="Times New Roman" panose="02020603050405020304" pitchFamily="18" charset="0"/>
                <a:cs typeface="Times New Roman" panose="02020603050405020304" pitchFamily="18" charset="0"/>
              </a:rPr>
              <a:t>Hẹn gặp lại</a:t>
            </a:r>
          </a:p>
          <a:p>
            <a:pPr algn="ctr"/>
            <a:r>
              <a:rPr lang="en-US" sz="5334" b="1">
                <a:solidFill>
                  <a:srgbClr val="FFFF00"/>
                </a:solidFill>
                <a:latin typeface="Times New Roman" panose="02020603050405020304" pitchFamily="18" charset="0"/>
                <a:cs typeface="Times New Roman" panose="02020603050405020304" pitchFamily="18" charset="0"/>
              </a:rPr>
              <a:t> các em !</a:t>
            </a:r>
          </a:p>
        </p:txBody>
      </p:sp>
    </p:spTree>
    <p:extLst>
      <p:ext uri="{BB962C8B-B14F-4D97-AF65-F5344CB8AC3E}">
        <p14:creationId xmlns:p14="http://schemas.microsoft.com/office/powerpoint/2010/main" val="66450464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UYEN THI MINH\Desktop\Nền P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9247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p:cNvSpPr txBox="1">
            <a:spLocks/>
          </p:cNvSpPr>
          <p:nvPr/>
        </p:nvSpPr>
        <p:spPr>
          <a:xfrm>
            <a:off x="1832759" y="304800"/>
            <a:ext cx="5029200" cy="8763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solidFill>
                  <a:srgbClr val="FF0000"/>
                </a:solidFill>
                <a:latin typeface="Arial" pitchFamily="34" charset="0"/>
                <a:cs typeface="Arial" pitchFamily="34" charset="0"/>
              </a:rPr>
              <a:t>Yêu</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cầu</a:t>
            </a:r>
            <a:r>
              <a:rPr lang="en-US" sz="3200" b="1" dirty="0">
                <a:solidFill>
                  <a:srgbClr val="FF0000"/>
                </a:solidFill>
                <a:latin typeface="Arial" pitchFamily="34" charset="0"/>
                <a:cs typeface="Arial" pitchFamily="34" charset="0"/>
              </a:rPr>
              <a:t> </a:t>
            </a:r>
            <a:r>
              <a:rPr lang="en-US" sz="3200" b="1" err="1">
                <a:solidFill>
                  <a:srgbClr val="FF0000"/>
                </a:solidFill>
                <a:latin typeface="Arial" pitchFamily="34" charset="0"/>
                <a:cs typeface="Arial" pitchFamily="34" charset="0"/>
              </a:rPr>
              <a:t>cần</a:t>
            </a:r>
            <a:r>
              <a:rPr lang="en-US" sz="3200" b="1">
                <a:solidFill>
                  <a:srgbClr val="FF0000"/>
                </a:solidFill>
                <a:latin typeface="Arial" pitchFamily="34" charset="0"/>
                <a:cs typeface="Arial" pitchFamily="34" charset="0"/>
              </a:rPr>
              <a:t> </a:t>
            </a:r>
            <a:r>
              <a:rPr lang="en-US" sz="3200" b="1" smtClean="0">
                <a:solidFill>
                  <a:srgbClr val="FF0000"/>
                </a:solidFill>
                <a:latin typeface="Arial" pitchFamily="34" charset="0"/>
                <a:cs typeface="Arial" pitchFamily="34" charset="0"/>
              </a:rPr>
              <a:t>đạt :</a:t>
            </a:r>
            <a:endParaRPr lang="vi-VN" sz="3200" b="1" dirty="0">
              <a:solidFill>
                <a:srgbClr val="FF0000"/>
              </a:solidFill>
              <a:cs typeface="Arial" pitchFamily="34" charset="0"/>
            </a:endParaRPr>
          </a:p>
        </p:txBody>
      </p:sp>
      <p:sp>
        <p:nvSpPr>
          <p:cNvPr id="7" name="Rectangle 6"/>
          <p:cNvSpPr/>
          <p:nvPr/>
        </p:nvSpPr>
        <p:spPr>
          <a:xfrm>
            <a:off x="1752600" y="609600"/>
            <a:ext cx="8458200" cy="3348609"/>
          </a:xfrm>
          <a:prstGeom prst="rect">
            <a:avLst/>
          </a:prstGeom>
        </p:spPr>
        <p:txBody>
          <a:bodyPr wrap="square">
            <a:spAutoFit/>
          </a:bodyPr>
          <a:lstStyle/>
          <a:p>
            <a:pPr indent="228600" algn="just">
              <a:lnSpc>
                <a:spcPct val="120000"/>
              </a:lnSpc>
              <a:spcBef>
                <a:spcPts val="300"/>
              </a:spcBef>
              <a:spcAft>
                <a:spcPts val="300"/>
              </a:spcAft>
            </a:pPr>
            <a:r>
              <a:rPr lang="nl-NL" sz="2800">
                <a:latin typeface="Times New Roman" panose="02020603050405020304" pitchFamily="18" charset="0"/>
                <a:ea typeface="Calibri" panose="020F0502020204030204" pitchFamily="34" charset="0"/>
              </a:rPr>
              <a:t>- Đọc đúng từ ngữ, câu, đoạn và toàn bộ câu chuyện “Nhật kí tập bơi”.</a:t>
            </a:r>
            <a:endParaRPr lang="en-US" sz="2800">
              <a:latin typeface="Times New Roman" panose="02020603050405020304" pitchFamily="18" charset="0"/>
              <a:ea typeface="Calibri" panose="020F0502020204030204" pitchFamily="34" charset="0"/>
            </a:endParaRPr>
          </a:p>
          <a:p>
            <a:pPr indent="228600" algn="just">
              <a:lnSpc>
                <a:spcPct val="120000"/>
              </a:lnSpc>
              <a:spcBef>
                <a:spcPts val="300"/>
              </a:spcBef>
              <a:spcAft>
                <a:spcPts val="300"/>
              </a:spcAft>
            </a:pPr>
            <a:r>
              <a:rPr lang="nl-NL" sz="2800" smtClean="0">
                <a:latin typeface="Times New Roman" panose="02020603050405020304" pitchFamily="18" charset="0"/>
                <a:ea typeface="Calibri" panose="020F0502020204030204" pitchFamily="34" charset="0"/>
              </a:rPr>
              <a:t>-Biết </a:t>
            </a:r>
            <a:r>
              <a:rPr lang="nl-NL" sz="2800">
                <a:latin typeface="Times New Roman" panose="02020603050405020304" pitchFamily="18" charset="0"/>
                <a:ea typeface="Calibri" panose="020F0502020204030204" pitchFamily="34" charset="0"/>
              </a:rPr>
              <a:t>nghỉ hơi ở chỗ có dấu câu.</a:t>
            </a:r>
            <a:endParaRPr lang="en-US" sz="2800">
              <a:latin typeface="Times New Roman" panose="02020603050405020304" pitchFamily="18" charset="0"/>
              <a:ea typeface="Calibri" panose="020F0502020204030204" pitchFamily="34" charset="0"/>
            </a:endParaRPr>
          </a:p>
          <a:p>
            <a:pPr indent="228600" algn="just">
              <a:lnSpc>
                <a:spcPct val="120000"/>
              </a:lnSpc>
              <a:spcBef>
                <a:spcPts val="300"/>
              </a:spcBef>
              <a:spcAft>
                <a:spcPts val="300"/>
              </a:spcAft>
            </a:pPr>
            <a:r>
              <a:rPr lang="nl-NL" sz="2800">
                <a:latin typeface="Times New Roman" panose="02020603050405020304" pitchFamily="18" charset="0"/>
                <a:ea typeface="Calibri" panose="020F0502020204030204" pitchFamily="34" charset="0"/>
              </a:rPr>
              <a:t>- Hiểu nội dung bài: Khi tập luyện để làm bất cứ điều gì, ta không được nản chí và cần cố gắng hết mình, chắc chắn ta sẽ thành công.</a:t>
            </a:r>
            <a:endParaRPr lang="en-US" sz="2800">
              <a:effectLst/>
              <a:latin typeface="Times New Roman" panose="02020603050405020304" pitchFamily="18" charset="0"/>
              <a:ea typeface="Calibri" panose="020F0502020204030204" pitchFamily="34" charset="0"/>
            </a:endParaRPr>
          </a:p>
        </p:txBody>
      </p:sp>
      <p:sp>
        <p:nvSpPr>
          <p:cNvPr id="8" name="Rectangle 7"/>
          <p:cNvSpPr/>
          <p:nvPr/>
        </p:nvSpPr>
        <p:spPr>
          <a:xfrm>
            <a:off x="1752600" y="3750338"/>
            <a:ext cx="7597754" cy="1126462"/>
          </a:xfrm>
          <a:prstGeom prst="rect">
            <a:avLst/>
          </a:prstGeom>
        </p:spPr>
        <p:txBody>
          <a:bodyPr wrap="square">
            <a:spAutoFit/>
          </a:bodyPr>
          <a:lstStyle/>
          <a:p>
            <a:pPr indent="228600" algn="just">
              <a:lnSpc>
                <a:spcPct val="120000"/>
              </a:lnSpc>
              <a:spcBef>
                <a:spcPts val="300"/>
              </a:spcBef>
              <a:spcAft>
                <a:spcPts val="300"/>
              </a:spcAft>
            </a:pPr>
            <a:r>
              <a:rPr lang="nl-NL" sz="2800" smtClean="0">
                <a:latin typeface="Times New Roman" panose="02020603050405020304" pitchFamily="18" charset="0"/>
                <a:ea typeface="Calibri" panose="020F0502020204030204" pitchFamily="34" charset="0"/>
              </a:rPr>
              <a:t>-Nói </a:t>
            </a:r>
            <a:r>
              <a:rPr lang="nl-NL" sz="2800">
                <a:latin typeface="Times New Roman" panose="02020603050405020304" pitchFamily="18" charset="0"/>
                <a:ea typeface="Calibri" panose="020F0502020204030204" pitchFamily="34" charset="0"/>
              </a:rPr>
              <a:t>được các nội dung hoạt động và cảm xúc về một buổi luyện tập</a:t>
            </a:r>
            <a:endParaRPr lang="en-US" sz="2800">
              <a:effectLst/>
              <a:latin typeface="Times New Roman" panose="02020603050405020304" pitchFamily="18" charset="0"/>
              <a:ea typeface="Calibri" panose="020F0502020204030204" pitchFamily="34" charset="0"/>
            </a:endParaRPr>
          </a:p>
        </p:txBody>
      </p:sp>
      <p:sp>
        <p:nvSpPr>
          <p:cNvPr id="9" name="Rectangle 8"/>
          <p:cNvSpPr/>
          <p:nvPr/>
        </p:nvSpPr>
        <p:spPr>
          <a:xfrm>
            <a:off x="1981200" y="4214048"/>
            <a:ext cx="8077200" cy="2186752"/>
          </a:xfrm>
          <a:prstGeom prst="rect">
            <a:avLst/>
          </a:prstGeom>
        </p:spPr>
        <p:txBody>
          <a:bodyPr wrap="square">
            <a:spAutoFit/>
          </a:bodyPr>
          <a:lstStyle/>
          <a:p>
            <a:pPr>
              <a:lnSpc>
                <a:spcPct val="130000"/>
              </a:lnSpc>
              <a:spcBef>
                <a:spcPts val="300"/>
              </a:spcBef>
              <a:spcAft>
                <a:spcPts val="300"/>
              </a:spcAft>
            </a:pPr>
            <a:r>
              <a:rPr lang="pt-BR" sz="1300" b="1" smtClean="0">
                <a:latin typeface="Times New Roman" panose="02020603050405020304" pitchFamily="18" charset="0"/>
                <a:ea typeface="Calibri" panose="020F0502020204030204" pitchFamily="34" charset="0"/>
              </a:rPr>
              <a:t> </a:t>
            </a:r>
            <a:endParaRPr lang="en-US" sz="1300">
              <a:latin typeface="Times New Roman" panose="02020603050405020304" pitchFamily="18" charset="0"/>
              <a:ea typeface="Calibri" panose="020F0502020204030204" pitchFamily="34" charset="0"/>
            </a:endParaRPr>
          </a:p>
          <a:p>
            <a:pPr>
              <a:lnSpc>
                <a:spcPct val="130000"/>
              </a:lnSpc>
              <a:spcBef>
                <a:spcPts val="300"/>
              </a:spcBef>
              <a:spcAft>
                <a:spcPts val="300"/>
              </a:spcAft>
            </a:pPr>
            <a:r>
              <a:rPr lang="pt-BR" sz="2800">
                <a:latin typeface="Times New Roman" panose="02020603050405020304" pitchFamily="18" charset="0"/>
                <a:ea typeface="Calibri" panose="020F0502020204030204" pitchFamily="34" charset="0"/>
              </a:rPr>
              <a:t>- Kĩ năng đọc thành tiếng, đọc hiểu, nói và nghe </a:t>
            </a:r>
            <a:endParaRPr lang="en-US" sz="2800">
              <a:latin typeface="Times New Roman" panose="02020603050405020304" pitchFamily="18" charset="0"/>
              <a:ea typeface="Calibri" panose="020F0502020204030204" pitchFamily="34" charset="0"/>
            </a:endParaRPr>
          </a:p>
          <a:p>
            <a:pPr>
              <a:lnSpc>
                <a:spcPct val="130000"/>
              </a:lnSpc>
              <a:spcBef>
                <a:spcPts val="300"/>
              </a:spcBef>
              <a:spcAft>
                <a:spcPts val="300"/>
              </a:spcAft>
            </a:pPr>
            <a:r>
              <a:rPr lang="pt-BR" sz="2800">
                <a:latin typeface="Times New Roman" panose="02020603050405020304" pitchFamily="18" charset="0"/>
                <a:ea typeface="Calibri" panose="020F0502020204030204" pitchFamily="34" charset="0"/>
              </a:rPr>
              <a:t>- Rèn kĩ năng </a:t>
            </a:r>
            <a:r>
              <a:rPr lang="vi-VN" sz="2800">
                <a:latin typeface="Times New Roman" panose="02020603050405020304" pitchFamily="18" charset="0"/>
                <a:ea typeface="Calibri" panose="020F0502020204030204" pitchFamily="34" charset="0"/>
              </a:rPr>
              <a:t>hợp tác và </a:t>
            </a:r>
            <a:r>
              <a:rPr lang="pt-BR" sz="2800">
                <a:latin typeface="Times New Roman" panose="02020603050405020304" pitchFamily="18" charset="0"/>
                <a:ea typeface="Calibri" panose="020F0502020204030204" pitchFamily="34" charset="0"/>
              </a:rPr>
              <a:t>làm việc nhóm, chia sẻ với bạn.</a:t>
            </a:r>
            <a:endParaRPr lang="en-US" sz="2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04826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2AE8C37-DBFE-BC34-9C5F-E8015B7D443C}"/>
              </a:ext>
            </a:extLst>
          </p:cNvPr>
          <p:cNvSpPr txBox="1"/>
          <p:nvPr/>
        </p:nvSpPr>
        <p:spPr>
          <a:xfrm>
            <a:off x="1295400" y="304800"/>
            <a:ext cx="10058400" cy="954107"/>
          </a:xfrm>
          <a:prstGeom prst="rect">
            <a:avLst/>
          </a:prstGeom>
          <a:noFill/>
        </p:spPr>
        <p:txBody>
          <a:bodyPr wrap="square">
            <a:spAutoFit/>
          </a:bodyPr>
          <a:lstStyle/>
          <a:p>
            <a:r>
              <a:rPr lang="vi-VN" sz="2800" b="1" i="0">
                <a:solidFill>
                  <a:srgbClr val="000000"/>
                </a:solidFill>
                <a:effectLst/>
                <a:latin typeface="+mj-lt"/>
              </a:rPr>
              <a:t>Em suy nghĩ và đưa ra ý kiến của mình về lợi ích của việc biết bơi.</a:t>
            </a:r>
            <a:endParaRPr lang="en-US" sz="2800" b="1">
              <a:latin typeface="+mj-lt"/>
            </a:endParaRPr>
          </a:p>
        </p:txBody>
      </p:sp>
      <p:pic>
        <p:nvPicPr>
          <p:cNvPr id="4" name="Picture 3">
            <a:extLst>
              <a:ext uri="{FF2B5EF4-FFF2-40B4-BE49-F238E27FC236}">
                <a16:creationId xmlns="" xmlns:a16="http://schemas.microsoft.com/office/drawing/2014/main" id="{74C787EF-B18E-A646-A61E-28D759CC11CE}"/>
              </a:ext>
            </a:extLst>
          </p:cNvPr>
          <p:cNvPicPr>
            <a:picLocks noChangeAspect="1"/>
          </p:cNvPicPr>
          <p:nvPr/>
        </p:nvPicPr>
        <p:blipFill rotWithShape="1">
          <a:blip r:embed="rId3"/>
          <a:srcRect r="89231" b="3900"/>
          <a:stretch/>
        </p:blipFill>
        <p:spPr>
          <a:xfrm>
            <a:off x="152400" y="304800"/>
            <a:ext cx="1143000" cy="814999"/>
          </a:xfrm>
          <a:prstGeom prst="rect">
            <a:avLst/>
          </a:prstGeom>
        </p:spPr>
      </p:pic>
      <p:pic>
        <p:nvPicPr>
          <p:cNvPr id="1026" name="Picture 2">
            <a:extLst>
              <a:ext uri="{FF2B5EF4-FFF2-40B4-BE49-F238E27FC236}">
                <a16:creationId xmlns="" xmlns:a16="http://schemas.microsoft.com/office/drawing/2014/main" id="{FD0B546F-DD7D-B54F-E1C7-A289C97FA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69A71181-EADC-D713-EC4B-F1673F1A8873}"/>
              </a:ext>
            </a:extLst>
          </p:cNvPr>
          <p:cNvSpPr txBox="1"/>
          <p:nvPr/>
        </p:nvSpPr>
        <p:spPr>
          <a:xfrm>
            <a:off x="152400" y="1752600"/>
            <a:ext cx="7239000" cy="2485787"/>
          </a:xfrm>
          <a:prstGeom prst="wedgeRoundRectCallout">
            <a:avLst>
              <a:gd name="adj1" fmla="val -37146"/>
              <a:gd name="adj2" fmla="val 74560"/>
              <a:gd name="adj3" fmla="val 16667"/>
            </a:avLst>
          </a:prstGeom>
          <a:solidFill>
            <a:schemeClr val="accent6">
              <a:lumMod val="20000"/>
              <a:lumOff val="80000"/>
            </a:schemeClr>
          </a:solidFill>
          <a:ln w="28575">
            <a:solidFill>
              <a:schemeClr val="accent2">
                <a:lumMod val="50000"/>
              </a:schemeClr>
            </a:solidFill>
            <a:prstDash val="dash"/>
          </a:ln>
        </p:spPr>
        <p:txBody>
          <a:bodyPr wrap="square">
            <a:spAutoFit/>
          </a:bodyPr>
          <a:lstStyle/>
          <a:p>
            <a:pPr algn="just"/>
            <a:r>
              <a:rPr lang="vi-VN" sz="2800" b="1" i="0">
                <a:solidFill>
                  <a:srgbClr val="002060"/>
                </a:solidFill>
                <a:effectLst/>
                <a:latin typeface="+mj-lt"/>
              </a:rPr>
              <a:t>Những lợi ích của việc biết bơi là:</a:t>
            </a:r>
          </a:p>
          <a:p>
            <a:pPr algn="just"/>
            <a:r>
              <a:rPr lang="vi-VN" sz="2800" b="1" i="0">
                <a:solidFill>
                  <a:srgbClr val="002060"/>
                </a:solidFill>
                <a:effectLst/>
                <a:latin typeface="+mj-lt"/>
              </a:rPr>
              <a:t>- Phòng tránh những nguy hiểm khi ở vùng sông nước</a:t>
            </a:r>
          </a:p>
          <a:p>
            <a:pPr algn="just"/>
            <a:r>
              <a:rPr lang="vi-VN" sz="2800" b="1" i="0">
                <a:solidFill>
                  <a:srgbClr val="002060"/>
                </a:solidFill>
                <a:effectLst/>
                <a:latin typeface="+mj-lt"/>
              </a:rPr>
              <a:t>- Tăng chiều cao</a:t>
            </a:r>
          </a:p>
          <a:p>
            <a:pPr algn="just"/>
            <a:r>
              <a:rPr lang="vi-VN" sz="2800" b="1" i="0">
                <a:solidFill>
                  <a:srgbClr val="002060"/>
                </a:solidFill>
                <a:effectLst/>
                <a:latin typeface="+mj-lt"/>
              </a:rPr>
              <a:t>- Tăng cường sức khỏe</a:t>
            </a:r>
          </a:p>
        </p:txBody>
      </p:sp>
    </p:spTree>
    <p:extLst>
      <p:ext uri="{BB962C8B-B14F-4D97-AF65-F5344CB8AC3E}">
        <p14:creationId xmlns:p14="http://schemas.microsoft.com/office/powerpoint/2010/main" val="25212087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6C2997EE-0889-44C3-AC0D-18F26AC9AA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 xmlns:a16="http://schemas.microsoft.com/office/drawing/2014/main" id="{97D44EF7-0E53-CF3B-7ED6-8BC1389D1220}"/>
              </a:ext>
            </a:extLst>
          </p:cNvPr>
          <p:cNvPicPr>
            <a:picLocks noChangeAspect="1"/>
          </p:cNvPicPr>
          <p:nvPr/>
        </p:nvPicPr>
        <p:blipFill rotWithShape="1">
          <a:blip r:embed="rId2"/>
          <a:srcRect l="13803" r="212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 xmlns:a16="http://schemas.microsoft.com/office/drawing/2014/main" id="{9965DC4B-F239-C10F-0668-8E578101F961}"/>
              </a:ext>
            </a:extLst>
          </p:cNvPr>
          <p:cNvPicPr>
            <a:picLocks noChangeAspect="1"/>
          </p:cNvPicPr>
          <p:nvPr/>
        </p:nvPicPr>
        <p:blipFill rotWithShape="1">
          <a:blip r:embed="rId3"/>
          <a:srcRect b="1667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 xmlns:a16="http://schemas.microsoft.com/office/drawing/2014/main" id="{8E063E12-1D15-09AF-66FD-A08201766ABF}"/>
              </a:ext>
            </a:extLst>
          </p:cNvPr>
          <p:cNvPicPr>
            <a:picLocks noChangeAspect="1"/>
          </p:cNvPicPr>
          <p:nvPr/>
        </p:nvPicPr>
        <p:blipFill rotWithShape="1">
          <a:blip r:embed="rId4"/>
          <a:srcRect l="22977" r="25875"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Oval 7">
            <a:extLst>
              <a:ext uri="{FF2B5EF4-FFF2-40B4-BE49-F238E27FC236}">
                <a16:creationId xmlns="" xmlns:a16="http://schemas.microsoft.com/office/drawing/2014/main" id="{1DBA4A55-BF4A-6BCE-12D3-580BB8EB3516}"/>
              </a:ext>
            </a:extLst>
          </p:cNvPr>
          <p:cNvSpPr/>
          <p:nvPr/>
        </p:nvSpPr>
        <p:spPr>
          <a:xfrm>
            <a:off x="10515600" y="3810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1</a:t>
            </a:r>
          </a:p>
        </p:txBody>
      </p:sp>
      <p:sp>
        <p:nvSpPr>
          <p:cNvPr id="10" name="Oval 9">
            <a:extLst>
              <a:ext uri="{FF2B5EF4-FFF2-40B4-BE49-F238E27FC236}">
                <a16:creationId xmlns="" xmlns:a16="http://schemas.microsoft.com/office/drawing/2014/main" id="{E4CEA841-A09E-9D37-B362-8CE5079A1B95}"/>
              </a:ext>
            </a:extLst>
          </p:cNvPr>
          <p:cNvSpPr/>
          <p:nvPr/>
        </p:nvSpPr>
        <p:spPr>
          <a:xfrm>
            <a:off x="2962996" y="152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2</a:t>
            </a:r>
          </a:p>
        </p:txBody>
      </p:sp>
      <p:sp>
        <p:nvSpPr>
          <p:cNvPr id="11" name="Oval 10">
            <a:extLst>
              <a:ext uri="{FF2B5EF4-FFF2-40B4-BE49-F238E27FC236}">
                <a16:creationId xmlns="" xmlns:a16="http://schemas.microsoft.com/office/drawing/2014/main" id="{2593CD85-C133-4CBE-EC92-0C2F63EC406B}"/>
              </a:ext>
            </a:extLst>
          </p:cNvPr>
          <p:cNvSpPr/>
          <p:nvPr/>
        </p:nvSpPr>
        <p:spPr>
          <a:xfrm>
            <a:off x="7010400" y="4343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3</a:t>
            </a:r>
          </a:p>
        </p:txBody>
      </p:sp>
      <p:sp>
        <p:nvSpPr>
          <p:cNvPr id="9" name="TextBox 8">
            <a:extLst>
              <a:ext uri="{FF2B5EF4-FFF2-40B4-BE49-F238E27FC236}">
                <a16:creationId xmlns="" xmlns:a16="http://schemas.microsoft.com/office/drawing/2014/main" id="{3568118B-7D6A-40D6-28F0-A228320A515B}"/>
              </a:ext>
            </a:extLst>
          </p:cNvPr>
          <p:cNvSpPr txBox="1"/>
          <p:nvPr/>
        </p:nvSpPr>
        <p:spPr>
          <a:xfrm>
            <a:off x="3291876" y="847070"/>
            <a:ext cx="5699724" cy="3420130"/>
          </a:xfrm>
          <a:prstGeom prst="cloud">
            <a:avLst/>
          </a:prstGeom>
          <a:solidFill>
            <a:schemeClr val="accent6">
              <a:lumMod val="40000"/>
              <a:lumOff val="60000"/>
            </a:schemeClr>
          </a:solidFill>
          <a:ln w="28575">
            <a:solidFill>
              <a:srgbClr val="C00000"/>
            </a:solidFill>
            <a:prstDash val="lgDash"/>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Cách trình bày tranh minh họa của bài tập đọc này có gì khác so với các bài tập đọc trước?</a:t>
            </a:r>
          </a:p>
        </p:txBody>
      </p:sp>
    </p:spTree>
    <p:extLst>
      <p:ext uri="{BB962C8B-B14F-4D97-AF65-F5344CB8AC3E}">
        <p14:creationId xmlns:p14="http://schemas.microsoft.com/office/powerpoint/2010/main" val="4262991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 xmlns:a16="http://schemas.microsoft.com/office/drawing/2014/main" id="{DB382400-D81D-4BC2-B825-139D3DCACC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 xmlns:a16="http://schemas.microsoft.com/office/drawing/2014/main" id="{C77639EA-C9D1-44CA-BBC0-30625E7CDBB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 xmlns:a16="http://schemas.microsoft.com/office/drawing/2014/main" id="{E4CB3E84-719D-44B6-A2F1-15E226F2ED3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 xmlns:a16="http://schemas.microsoft.com/office/drawing/2014/main" id="{FEDE45E2-0D26-42CE-B95F-81CE7BD3E29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Times New Roman" panose="02020603050405020304" pitchFamily="18" charset="0"/>
                <a:ea typeface="+mj-ea"/>
                <a:cs typeface="Times New Roman" panose="02020603050405020304" pitchFamily="18" charset="0"/>
              </a:rPr>
              <a:t>Đọc văn bản</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 xmlns:a16="http://schemas.microsoft.com/office/drawing/2014/main" id="{A0144B8D-ABC9-4F44-8451-5B06A9C80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 xmlns:a16="http://schemas.microsoft.com/office/drawing/2014/main" id="{30581CF1-C445-4EA2-8A1B-47EFAA87E3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 xmlns:a16="http://schemas.microsoft.com/office/drawing/2014/main" id="{83F81929-E8DA-4450-9CAE-78112B6E48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 xmlns:a16="http://schemas.microsoft.com/office/drawing/2014/main" id="{055B12B5-937D-4928-A7A3-634A569C31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 xmlns:a16="http://schemas.microsoft.com/office/drawing/2014/main" id="{E39FB2D7-E152-1C81-8AF9-3D7BB60177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 xmlns:a16="http://schemas.microsoft.com/office/drawing/2014/main" id="{A65409C6-8076-F33A-4241-B5775EBED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45621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45FD1FD6-E4BA-E5AC-4061-45E6741B600F}"/>
              </a:ext>
            </a:extLst>
          </p:cNvPr>
          <p:cNvPicPr>
            <a:picLocks noChangeAspect="1"/>
          </p:cNvPicPr>
          <p:nvPr/>
        </p:nvPicPr>
        <p:blipFill rotWithShape="1">
          <a:blip r:embed="rId2"/>
          <a:srcRect l="11589" r="8042"/>
          <a:stretch/>
        </p:blipFill>
        <p:spPr>
          <a:xfrm>
            <a:off x="7000381" y="3628022"/>
            <a:ext cx="4949950" cy="3247382"/>
          </a:xfrm>
          <a:prstGeom prst="rect">
            <a:avLst/>
          </a:prstGeom>
          <a:ln>
            <a:noFill/>
          </a:ln>
          <a:effectLst>
            <a:softEdge rad="112500"/>
          </a:effectLst>
        </p:spPr>
      </p:pic>
      <p:sp>
        <p:nvSpPr>
          <p:cNvPr id="12" name="Rectangle 11">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r>
              <a:rPr lang="en-US" sz="1400" b="0" i="0">
                <a:effectLst/>
              </a:rPr>
              <a:t/>
            </a:r>
            <a:br>
              <a:rPr lang="en-US" sz="1400" b="0" i="0">
                <a:effectLst/>
              </a:rPr>
            </a:br>
            <a:endParaRPr lang="en-US" sz="1400"/>
          </a:p>
        </p:txBody>
      </p:sp>
      <p:sp>
        <p:nvSpPr>
          <p:cNvPr id="9" name="TextBox 8">
            <a:extLst>
              <a:ext uri="{FF2B5EF4-FFF2-40B4-BE49-F238E27FC236}">
                <a16:creationId xmlns="" xmlns:a16="http://schemas.microsoft.com/office/drawing/2014/main" id="{7362ADDD-1454-9C61-967A-09DD366FEB45}"/>
              </a:ext>
            </a:extLst>
          </p:cNvPr>
          <p:cNvSpPr txBox="1"/>
          <p:nvPr/>
        </p:nvSpPr>
        <p:spPr>
          <a:xfrm>
            <a:off x="483340" y="200284"/>
            <a:ext cx="11225320" cy="4093428"/>
          </a:xfrm>
          <a:prstGeom prst="rect">
            <a:avLst/>
          </a:prstGeom>
          <a:noFill/>
        </p:spPr>
        <p:txBody>
          <a:bodyPr wrap="square">
            <a:spAutoFit/>
          </a:bodyPr>
          <a:lstStyle/>
          <a:p>
            <a:pPr algn="ctr"/>
            <a:r>
              <a:rPr lang="vi-VN" sz="2600" b="1" i="0" dirty="0">
                <a:solidFill>
                  <a:srgbClr val="FF0000"/>
                </a:solidFill>
                <a:effectLst/>
                <a:latin typeface="+mj-lt"/>
              </a:rPr>
              <a:t>NHẬT KÍ TẬP BƠI</a:t>
            </a:r>
            <a:endParaRPr lang="vi-VN" sz="2600" b="0" i="0" dirty="0">
              <a:solidFill>
                <a:srgbClr val="FF0000"/>
              </a:solidFill>
              <a:effectLst/>
              <a:latin typeface="+mj-lt"/>
            </a:endParaRPr>
          </a:p>
          <a:p>
            <a:pPr algn="just"/>
            <a:r>
              <a:rPr lang="en-US" sz="2600" b="0" i="0" dirty="0">
                <a:solidFill>
                  <a:srgbClr val="002060"/>
                </a:solidFill>
                <a:effectLst/>
                <a:latin typeface="+mj-lt"/>
              </a:rPr>
              <a:t>	</a:t>
            </a:r>
            <a:r>
              <a:rPr lang="vi-VN" sz="2600" b="1" i="0" dirty="0">
                <a:solidFill>
                  <a:srgbClr val="002060"/>
                </a:solidFill>
                <a:effectLst/>
                <a:latin typeface="+mj-lt"/>
              </a:rPr>
              <a:t>Ngày…. tháng….</a:t>
            </a:r>
          </a:p>
          <a:p>
            <a:pPr algn="just"/>
            <a:r>
              <a:rPr lang="en-US" sz="2600" b="1" i="0" dirty="0">
                <a:solidFill>
                  <a:srgbClr val="002060"/>
                </a:solidFill>
                <a:effectLst/>
                <a:latin typeface="+mj-lt"/>
              </a:rPr>
              <a:t>	</a:t>
            </a:r>
            <a:r>
              <a:rPr lang="vi-VN" sz="2600" b="1" i="0" dirty="0">
                <a:solidFill>
                  <a:srgbClr val="002060"/>
                </a:solidFill>
                <a:effectLst/>
                <a:latin typeface="+mj-lt"/>
              </a:rPr>
              <a:t>Hôm nay, mẹ đưa mình đi tập bơi. Mình rất phấn khích vì được mẹ chuẩn bị cho một chiếc mũ bơi cùng cặp kính bơi màu hồng rất đẹp. </a:t>
            </a:r>
            <a:r>
              <a:rPr lang="vi-VN" sz="2600" b="1" i="0" dirty="0" smtClean="0">
                <a:solidFill>
                  <a:srgbClr val="002060"/>
                </a:solidFill>
                <a:effectLst/>
                <a:latin typeface="+mj-lt"/>
              </a:rPr>
              <a:t>Cô</a:t>
            </a:r>
            <a:r>
              <a:rPr lang="en-US" sz="2600" b="1" i="0" dirty="0" smtClean="0">
                <a:solidFill>
                  <a:srgbClr val="002060"/>
                </a:solidFill>
                <a:effectLst/>
                <a:latin typeface="+mj-lt"/>
              </a:rPr>
              <a:t> </a:t>
            </a:r>
            <a:r>
              <a:rPr lang="vi-VN" sz="2600" b="1" i="0" dirty="0" smtClean="0">
                <a:solidFill>
                  <a:srgbClr val="002060"/>
                </a:solidFill>
                <a:effectLst/>
                <a:latin typeface="+mj-lt"/>
              </a:rPr>
              <a:t>giáo </a:t>
            </a:r>
            <a:r>
              <a:rPr lang="vi-VN" sz="2600" b="1" i="0" dirty="0">
                <a:solidFill>
                  <a:srgbClr val="002060"/>
                </a:solidFill>
                <a:effectLst/>
                <a:latin typeface="+mj-lt"/>
              </a:rPr>
              <a:t>cũng khen đồ bơi của mình đáng yêu.</a:t>
            </a:r>
          </a:p>
          <a:p>
            <a:pPr algn="just"/>
            <a:r>
              <a:rPr lang="en-US" sz="2600" b="1" i="0" dirty="0">
                <a:solidFill>
                  <a:srgbClr val="002060"/>
                </a:solidFill>
                <a:effectLst/>
                <a:latin typeface="+mj-lt"/>
              </a:rPr>
              <a:t>	</a:t>
            </a:r>
            <a:r>
              <a:rPr lang="vi-VN" sz="2600" b="1" i="0" dirty="0">
                <a:solidFill>
                  <a:srgbClr val="002060"/>
                </a:solidFill>
                <a:effectLst/>
                <a:latin typeface="+mj-lt"/>
              </a:rPr>
              <a:t>Đầu tiên, cô dạy mình tập thở. Nhưng khi thở dưới nước, mình toàn bị sặc. Mình sợ đến mức không dám xuống nước nữa. Mẹ bảo do mình chưa quen. Mẹ vỗ về, động viên mình mãi. Thế là mình tiếp tục tập </a:t>
            </a:r>
            <a:r>
              <a:rPr lang="en-US" sz="2600" b="1" dirty="0" err="1" smtClean="0">
                <a:solidFill>
                  <a:srgbClr val="002060"/>
                </a:solidFill>
                <a:latin typeface="+mj-lt"/>
              </a:rPr>
              <a:t>luyện</a:t>
            </a:r>
            <a:r>
              <a:rPr lang="vi-VN" sz="2600" b="1" i="0" dirty="0" smtClean="0">
                <a:solidFill>
                  <a:srgbClr val="002060"/>
                </a:solidFill>
                <a:effectLst/>
                <a:latin typeface="+mj-lt"/>
              </a:rPr>
              <a:t>.</a:t>
            </a:r>
            <a:endParaRPr lang="vi-VN" sz="2600" b="1" i="0" dirty="0">
              <a:solidFill>
                <a:srgbClr val="002060"/>
              </a:solidFill>
              <a:effectLst/>
              <a:latin typeface="+mj-lt"/>
            </a:endParaRPr>
          </a:p>
          <a:p>
            <a:pPr algn="just"/>
            <a:r>
              <a:rPr lang="en-US" sz="2600" b="1" i="0" dirty="0">
                <a:solidFill>
                  <a:srgbClr val="002060"/>
                </a:solidFill>
                <a:effectLst/>
                <a:latin typeface="+mj-lt"/>
              </a:rPr>
              <a:t>	</a:t>
            </a:r>
            <a:r>
              <a:rPr lang="vi-VN" sz="2600" b="1" i="0" dirty="0">
                <a:solidFill>
                  <a:srgbClr val="002060"/>
                </a:solidFill>
                <a:effectLst/>
                <a:latin typeface="+mj-lt"/>
              </a:rPr>
              <a:t>Cuối buổi, mình vẫn chưa thở dưới nước được. Mình thấy hơi buồn. Mình nghĩ lần sau, mình sẽ tập tốt hơn.</a:t>
            </a:r>
          </a:p>
        </p:txBody>
      </p:sp>
      <p:pic>
        <p:nvPicPr>
          <p:cNvPr id="11" name="Picture 10">
            <a:extLst>
              <a:ext uri="{FF2B5EF4-FFF2-40B4-BE49-F238E27FC236}">
                <a16:creationId xmlns="" xmlns:a16="http://schemas.microsoft.com/office/drawing/2014/main" id="{36A6E700-F94A-176F-E0EF-4DEC557D0725}"/>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06092961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953</Words>
  <Application>Microsoft Office PowerPoint</Application>
  <PresentationFormat>Custom</PresentationFormat>
  <Paragraphs>190</Paragraphs>
  <Slides>48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Arial</vt:lpstr>
      <vt:lpstr>Gluten</vt:lpstr>
      <vt:lpstr>Nunito Black</vt:lpstr>
      <vt:lpstr>Baloo 2 Medium</vt:lpstr>
      <vt:lpstr>Times New Roman</vt:lpstr>
      <vt:lpstr>Calibri</vt:lpstr>
      <vt:lpstr>#9Slide03 AmpleSoft Bold</vt:lpstr>
      <vt:lpstr>Open Sans Extrabold</vt:lpstr>
      <vt:lpstr>Wingdings</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Minhthangpc.VN</cp:lastModifiedBy>
  <cp:revision>26</cp:revision>
  <dcterms:created xsi:type="dcterms:W3CDTF">2006-08-16T00:00:00Z</dcterms:created>
  <dcterms:modified xsi:type="dcterms:W3CDTF">2022-09-18T13:48:40Z</dcterms:modified>
  <dc:identifier>DAFDiO2oNAs</dc:identifier>
</cp:coreProperties>
</file>