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sldIdLst>
    <p:sldId id="371" r:id="rId2"/>
    <p:sldId id="276" r:id="rId3"/>
    <p:sldId id="277" r:id="rId4"/>
    <p:sldId id="263" r:id="rId5"/>
    <p:sldId id="270" r:id="rId6"/>
    <p:sldId id="271" r:id="rId7"/>
    <p:sldId id="338" r:id="rId8"/>
    <p:sldId id="272" r:id="rId9"/>
    <p:sldId id="273" r:id="rId10"/>
    <p:sldId id="274" r:id="rId11"/>
    <p:sldId id="373" r:id="rId12"/>
    <p:sldId id="374" r:id="rId13"/>
    <p:sldId id="375" r:id="rId14"/>
    <p:sldId id="376" r:id="rId15"/>
    <p:sldId id="331" r:id="rId16"/>
    <p:sldId id="278" r:id="rId17"/>
    <p:sldId id="332" r:id="rId18"/>
    <p:sldId id="372" r:id="rId19"/>
    <p:sldId id="333" r:id="rId20"/>
    <p:sldId id="334" r:id="rId21"/>
    <p:sldId id="377" r:id="rId22"/>
    <p:sldId id="378" r:id="rId23"/>
    <p:sldId id="281" r:id="rId24"/>
    <p:sldId id="339" r:id="rId25"/>
    <p:sldId id="283" r:id="rId26"/>
    <p:sldId id="340" r:id="rId27"/>
    <p:sldId id="341" r:id="rId28"/>
    <p:sldId id="342" r:id="rId29"/>
    <p:sldId id="343" r:id="rId30"/>
    <p:sldId id="344" r:id="rId31"/>
    <p:sldId id="345" r:id="rId32"/>
    <p:sldId id="346" r:id="rId33"/>
    <p:sldId id="347" r:id="rId34"/>
    <p:sldId id="348" r:id="rId35"/>
    <p:sldId id="264" r:id="rId36"/>
    <p:sldId id="349" r:id="rId37"/>
    <p:sldId id="350" r:id="rId38"/>
    <p:sldId id="351" r:id="rId39"/>
    <p:sldId id="269" r:id="rId40"/>
  </p:sldIdLst>
  <p:sldSz cx="12192000" cy="6858000"/>
  <p:notesSz cx="6858000" cy="9144000"/>
  <p:embeddedFontLst>
    <p:embeddedFont>
      <p:font typeface="Nunito Black" panose="020B0604020202020204" charset="0"/>
      <p:bold r:id="rId42"/>
      <p:boldItalic r:id="rId43"/>
    </p:embeddedFont>
    <p:embeddedFont>
      <p:font typeface="#9Slide03 AmpleSoft Bold" panose="020B0604020202020204" charset="0"/>
      <p:regular r:id="rId44"/>
    </p:embeddedFont>
    <p:embeddedFont>
      <p:font typeface="Calibri" panose="020F0502020204030204" pitchFamily="34" charset="0"/>
      <p:regular r:id="rId45"/>
      <p:bold r:id="rId46"/>
      <p:italic r:id="rId47"/>
      <p:boldItalic r:id="rId48"/>
    </p:embeddedFont>
  </p:embeddedFontLst>
  <p:custDataLst>
    <p:tags r:id="rId49"/>
  </p:custData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2E4"/>
    <a:srgbClr val="ADBACA"/>
    <a:srgbClr val="FEB8E0"/>
    <a:srgbClr val="FF66CC"/>
    <a:srgbClr val="ED33DB"/>
    <a:srgbClr val="6480BB"/>
    <a:srgbClr val="B26987"/>
    <a:srgbClr val="FBE967"/>
    <a:srgbClr val="F79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9" d="100"/>
          <a:sy n="109" d="100"/>
        </p:scale>
        <p:origin x="636" y="10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8B109-7286-4C00-8A6F-D7B79DFAEEDD}" type="datetimeFigureOut">
              <a:rPr lang="en-US" smtClean="0"/>
              <a:t>23/9/2022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DB2A0-C2BD-4035-B341-7D096754C304}" type="slidenum">
              <a:rPr lang="en-US" smtClean="0"/>
              <a:t>‹#›</a:t>
            </a:fld>
            <a:endParaRPr lang="en-US"/>
          </a:p>
        </p:txBody>
      </p:sp>
    </p:spTree>
    <p:extLst>
      <p:ext uri="{BB962C8B-B14F-4D97-AF65-F5344CB8AC3E}">
        <p14:creationId xmlns:p14="http://schemas.microsoft.com/office/powerpoint/2010/main" val="313902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00234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66176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86666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247119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40758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23617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919878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49523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40509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320620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49366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56750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01477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92990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53038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604671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842716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219203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67281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383299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394276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05687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187172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885101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62192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92223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9345"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9"/>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749"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32082" y="151783"/>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85189" y="125173"/>
            <a:ext cx="215884" cy="194554"/>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9425726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344073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54023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23/9/2022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76" r:id="rId2"/>
    <p:sldLayoutId id="2147483650" r:id="rId3"/>
    <p:sldLayoutId id="2147483651" r:id="rId4"/>
    <p:sldLayoutId id="2147483652" r:id="rId5"/>
    <p:sldLayoutId id="2147483653" r:id="rId6"/>
    <p:sldLayoutId id="2147483654" r:id="rId7"/>
    <p:sldLayoutId id="2147483655" r:id="rId8"/>
    <p:sldLayoutId id="2147483698" r:id="rId9"/>
    <p:sldLayoutId id="2147483697" r:id="rId10"/>
    <p:sldLayoutId id="2147483696" r:id="rId11"/>
    <p:sldLayoutId id="2147483695" r:id="rId12"/>
    <p:sldLayoutId id="2147483694" r:id="rId13"/>
    <p:sldLayoutId id="2147483693" r:id="rId14"/>
    <p:sldLayoutId id="2147483692" r:id="rId15"/>
    <p:sldLayoutId id="2147483691" r:id="rId16"/>
    <p:sldLayoutId id="2147483690" r:id="rId17"/>
    <p:sldLayoutId id="2147483689" r:id="rId18"/>
    <p:sldLayoutId id="2147483688" r:id="rId19"/>
    <p:sldLayoutId id="2147483687" r:id="rId20"/>
    <p:sldLayoutId id="2147483686" r:id="rId21"/>
    <p:sldLayoutId id="2147483685" r:id="rId22"/>
    <p:sldLayoutId id="2147483684" r:id="rId23"/>
    <p:sldLayoutId id="2147483683" r:id="rId24"/>
    <p:sldLayoutId id="2147483682" r:id="rId25"/>
    <p:sldLayoutId id="2147483681" r:id="rId26"/>
    <p:sldLayoutId id="2147483680" r:id="rId27"/>
    <p:sldLayoutId id="2147483679" r:id="rId28"/>
    <p:sldLayoutId id="2147483678" r:id="rId29"/>
    <p:sldLayoutId id="2147483677" r:id="rId30"/>
    <p:sldLayoutId id="2147483675" r:id="rId31"/>
    <p:sldLayoutId id="2147483674" r:id="rId32"/>
    <p:sldLayoutId id="2147483673" r:id="rId33"/>
    <p:sldLayoutId id="2147483656" r:id="rId34"/>
    <p:sldLayoutId id="2147483657" r:id="rId35"/>
    <p:sldLayoutId id="2147483658" r:id="rId36"/>
    <p:sldLayoutId id="2147483659" r:id="rId37"/>
    <p:sldLayoutId id="2147483699" r:id="rId38"/>
    <p:sldLayoutId id="2147483700" r:id="rId39"/>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1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39.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1.sv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33.svg"/></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529D81-0975-54BB-A9F7-41C0969C22CD}"/>
              </a:ext>
            </a:extLst>
          </p:cNvPr>
          <p:cNvSpPr txBox="1"/>
          <p:nvPr/>
        </p:nvSpPr>
        <p:spPr>
          <a:xfrm>
            <a:off x="3429000" y="2590800"/>
            <a:ext cx="78232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BÀI 5: NHẬT KÍ TẬP BƠI</a:t>
            </a:r>
          </a:p>
        </p:txBody>
      </p:sp>
      <p:sp>
        <p:nvSpPr>
          <p:cNvPr id="3" name="TextBox 2">
            <a:extLst>
              <a:ext uri="{FF2B5EF4-FFF2-40B4-BE49-F238E27FC236}">
                <a16:creationId xmlns:a16="http://schemas.microsoft.com/office/drawing/2014/main" id="{D2CD0BCE-D623-2342-385E-04F42DE669AA}"/>
              </a:ext>
            </a:extLst>
          </p:cNvPr>
          <p:cNvSpPr txBox="1"/>
          <p:nvPr/>
        </p:nvSpPr>
        <p:spPr>
          <a:xfrm>
            <a:off x="2895600" y="457200"/>
            <a:ext cx="7851633" cy="1938992"/>
          </a:xfrm>
          <a:prstGeom prst="rect">
            <a:avLst/>
          </a:prstGeom>
          <a:noFill/>
        </p:spPr>
        <p:txBody>
          <a:bodyPr wrap="square" rtlCol="0">
            <a:spAutoFit/>
          </a:bodyPr>
          <a:lstStyle/>
          <a:p>
            <a:r>
              <a:rPr lang="en-US" sz="4000" b="1" dirty="0" smtClean="0">
                <a:solidFill>
                  <a:srgbClr val="7030A0"/>
                </a:solidFill>
                <a:latin typeface="Times New Roman" panose="02020603050405020304" pitchFamily="18" charset="0"/>
                <a:cs typeface="Times New Roman" panose="02020603050405020304" pitchFamily="18" charset="0"/>
              </a:rPr>
              <a:t>TRƯỜNG TIỂU HỌC ÁI MỘ A</a:t>
            </a:r>
          </a:p>
          <a:p>
            <a:endParaRPr lang="en-US" sz="4000" b="1" dirty="0">
              <a:solidFill>
                <a:srgbClr val="7030A0"/>
              </a:solidFill>
              <a:latin typeface="Times New Roman" panose="02020603050405020304" pitchFamily="18" charset="0"/>
              <a:cs typeface="Times New Roman" panose="02020603050405020304" pitchFamily="18" charset="0"/>
            </a:endParaRPr>
          </a:p>
          <a:p>
            <a:pPr algn="ctr"/>
            <a:r>
              <a:rPr lang="en-US" sz="4000" b="1" dirty="0" err="1">
                <a:solidFill>
                  <a:schemeClr val="tx2">
                    <a:lumMod val="75000"/>
                  </a:schemeClr>
                </a:solidFill>
                <a:latin typeface="Times New Roman" panose="02020603050405020304" pitchFamily="18" charset="0"/>
                <a:cs typeface="Times New Roman" panose="02020603050405020304" pitchFamily="18" charset="0"/>
              </a:rPr>
              <a:t>Tiếng</a:t>
            </a:r>
            <a:r>
              <a:rPr lang="en-US" sz="4000" b="1" dirty="0">
                <a:solidFill>
                  <a:schemeClr val="tx2">
                    <a:lumMod val="75000"/>
                  </a:schemeClr>
                </a:solidFill>
                <a:latin typeface="Times New Roman" panose="02020603050405020304" pitchFamily="18" charset="0"/>
                <a:cs typeface="Times New Roman" panose="02020603050405020304" pitchFamily="18" charset="0"/>
              </a:rPr>
              <a:t> </a:t>
            </a:r>
            <a:r>
              <a:rPr lang="en-US" sz="4000" b="1" dirty="0" err="1" smtClean="0">
                <a:solidFill>
                  <a:schemeClr val="tx2">
                    <a:lumMod val="75000"/>
                  </a:schemeClr>
                </a:solidFill>
                <a:latin typeface="Times New Roman" panose="02020603050405020304" pitchFamily="18" charset="0"/>
                <a:cs typeface="Times New Roman" panose="02020603050405020304" pitchFamily="18" charset="0"/>
              </a:rPr>
              <a:t>Việt</a:t>
            </a:r>
            <a:r>
              <a:rPr lang="en-US" sz="4000" b="1" dirty="0" smtClean="0">
                <a:solidFill>
                  <a:schemeClr val="tx2">
                    <a:lumMod val="75000"/>
                  </a:schemeClr>
                </a:solidFill>
                <a:latin typeface="Times New Roman" panose="02020603050405020304" pitchFamily="18" charset="0"/>
                <a:cs typeface="Times New Roman" panose="02020603050405020304" pitchFamily="18" charset="0"/>
              </a:rPr>
              <a:t>- </a:t>
            </a:r>
            <a:r>
              <a:rPr lang="en-US" sz="4000" b="1" dirty="0" err="1" smtClean="0">
                <a:solidFill>
                  <a:schemeClr val="tx2">
                    <a:lumMod val="75000"/>
                  </a:schemeClr>
                </a:solidFill>
                <a:latin typeface="Times New Roman" panose="02020603050405020304" pitchFamily="18" charset="0"/>
                <a:cs typeface="Times New Roman" panose="02020603050405020304" pitchFamily="18" charset="0"/>
              </a:rPr>
              <a:t>Tuần</a:t>
            </a:r>
            <a:r>
              <a:rPr lang="en-US" sz="4000" b="1" dirty="0" smtClean="0">
                <a:solidFill>
                  <a:schemeClr val="tx2">
                    <a:lumMod val="75000"/>
                  </a:schemeClr>
                </a:solidFill>
                <a:latin typeface="Times New Roman" panose="02020603050405020304" pitchFamily="18" charset="0"/>
                <a:cs typeface="Times New Roman" panose="02020603050405020304" pitchFamily="18" charset="0"/>
              </a:rPr>
              <a:t> 3</a:t>
            </a:r>
            <a:endParaRPr lang="en-US" sz="40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791200" y="3429000"/>
            <a:ext cx="6019800" cy="615553"/>
          </a:xfrm>
          <a:prstGeom prst="rect">
            <a:avLst/>
          </a:prstGeom>
          <a:noFill/>
        </p:spPr>
        <p:txBody>
          <a:bodyPr wrap="square" rtlCol="0">
            <a:spAutoFit/>
          </a:bodyPr>
          <a:lstStyle/>
          <a:p>
            <a:r>
              <a:rPr lang="en-US" sz="3400" dirty="0" err="1" smtClean="0">
                <a:latin typeface="Times New Roman" panose="02020603050405020304" pitchFamily="18" charset="0"/>
                <a:cs typeface="Times New Roman" panose="02020603050405020304" pitchFamily="18" charset="0"/>
              </a:rPr>
              <a:t>Giáo</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viên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Nguyễn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Thị</a:t>
            </a:r>
            <a:r>
              <a:rPr lang="en-US" sz="3400" dirty="0" smtClean="0">
                <a:latin typeface="Times New Roman" panose="02020603050405020304" pitchFamily="18" charset="0"/>
                <a:cs typeface="Times New Roman" panose="02020603050405020304" pitchFamily="18" charset="0"/>
              </a:rPr>
              <a:t> Thu Lan</a:t>
            </a:r>
            <a:endParaRPr lang="en-US" sz="3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6538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1EF9F-A65B-437B-6F0A-439E66C87175}"/>
              </a:ext>
            </a:extLst>
          </p:cNvPr>
          <p:cNvPicPr>
            <a:picLocks noChangeAspect="1"/>
          </p:cNvPicPr>
          <p:nvPr/>
        </p:nvPicPr>
        <p:blipFill>
          <a:blip r:embed="rId3"/>
          <a:stretch>
            <a:fillRect/>
          </a:stretch>
        </p:blipFill>
        <p:spPr>
          <a:xfrm>
            <a:off x="-18739" y="3048000"/>
            <a:ext cx="9881405" cy="3752537"/>
          </a:xfrm>
          <a:prstGeom prst="rect">
            <a:avLst/>
          </a:prstGeom>
          <a:ln>
            <a:noFill/>
          </a:ln>
          <a:effectLst>
            <a:softEdge rad="112500"/>
          </a:effectLst>
        </p:spPr>
      </p:pic>
      <p:sp>
        <p:nvSpPr>
          <p:cNvPr id="6" name="TextBox 5">
            <a:extLst>
              <a:ext uri="{FF2B5EF4-FFF2-40B4-BE49-F238E27FC236}">
                <a16:creationId xmlns:a16="http://schemas.microsoft.com/office/drawing/2014/main" id="{68C1C5D3-A79B-88DA-2767-9D7093E49745}"/>
              </a:ext>
            </a:extLst>
          </p:cNvPr>
          <p:cNvSpPr txBox="1"/>
          <p:nvPr/>
        </p:nvSpPr>
        <p:spPr>
          <a:xfrm>
            <a:off x="446868" y="533779"/>
            <a:ext cx="11049000" cy="2677656"/>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2800" b="1" i="0">
                <a:solidFill>
                  <a:srgbClr val="002060"/>
                </a:solidFill>
                <a:effectLst/>
                <a:latin typeface="+mj-lt"/>
              </a:rPr>
              <a:t>Ngày….tháng…..</a:t>
            </a:r>
          </a:p>
          <a:p>
            <a:pPr algn="just"/>
            <a:r>
              <a:rPr lang="en-US" sz="2800" b="1" i="0">
                <a:solidFill>
                  <a:srgbClr val="002060"/>
                </a:solidFill>
                <a:effectLst/>
                <a:latin typeface="+mj-lt"/>
              </a:rPr>
              <a:t>	</a:t>
            </a:r>
            <a:r>
              <a:rPr lang="vi-VN" sz="28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800" b="1" i="0">
                <a:solidFill>
                  <a:srgbClr val="002060"/>
                </a:solidFill>
                <a:effectLst/>
                <a:latin typeface="+mj-lt"/>
              </a:rPr>
              <a:t> </a:t>
            </a:r>
          </a:p>
          <a:p>
            <a:pPr algn="r"/>
            <a:r>
              <a:rPr lang="en-US" sz="2800" b="1">
                <a:solidFill>
                  <a:srgbClr val="002060"/>
                </a:solidFill>
                <a:effectLst/>
                <a:latin typeface="+mj-lt"/>
              </a:rPr>
              <a:t>(Nguyễn Ngọc Mai Chi)</a:t>
            </a:r>
            <a:endParaRPr lang="vi-VN" sz="2800" b="1">
              <a:solidFill>
                <a:srgbClr val="002060"/>
              </a:solidFill>
              <a:effectLst/>
              <a:latin typeface="+mj-lt"/>
            </a:endParaRPr>
          </a:p>
        </p:txBody>
      </p:sp>
      <p:pic>
        <p:nvPicPr>
          <p:cNvPr id="7" name="Picture 6">
            <a:extLst>
              <a:ext uri="{FF2B5EF4-FFF2-40B4-BE49-F238E27FC236}">
                <a16:creationId xmlns:a16="http://schemas.microsoft.com/office/drawing/2014/main" id="{4CDA5409-032A-BC2F-87CC-A0F98852706C}"/>
              </a:ext>
            </a:extLst>
          </p:cNvPr>
          <p:cNvPicPr>
            <a:picLocks noChangeAspect="1"/>
          </p:cNvPicPr>
          <p:nvPr/>
        </p:nvPicPr>
        <p:blipFill>
          <a:blip r:embed="rId4"/>
          <a:stretch>
            <a:fillRect/>
          </a:stretch>
        </p:blipFill>
        <p:spPr>
          <a:xfrm>
            <a:off x="-18739" y="0"/>
            <a:ext cx="957155" cy="762066"/>
          </a:xfrm>
          <a:prstGeom prst="rect">
            <a:avLst/>
          </a:prstGeom>
        </p:spPr>
      </p:pic>
    </p:spTree>
    <p:extLst>
      <p:ext uri="{BB962C8B-B14F-4D97-AF65-F5344CB8AC3E}">
        <p14:creationId xmlns:p14="http://schemas.microsoft.com/office/powerpoint/2010/main" val="2672206489"/>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6326C-8CA5-B477-D693-78812B10C913}"/>
              </a:ext>
            </a:extLst>
          </p:cNvPr>
          <p:cNvPicPr>
            <a:picLocks noChangeAspect="1"/>
          </p:cNvPicPr>
          <p:nvPr/>
        </p:nvPicPr>
        <p:blipFill>
          <a:blip r:embed="rId2"/>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47D514A2-1E83-B989-CD44-BC2F55951171}"/>
              </a:ext>
            </a:extLst>
          </p:cNvPr>
          <p:cNvSpPr txBox="1"/>
          <p:nvPr/>
        </p:nvSpPr>
        <p:spPr>
          <a:xfrm>
            <a:off x="1160793" y="366064"/>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Chia đoạn</a:t>
            </a:r>
          </a:p>
        </p:txBody>
      </p:sp>
      <p:sp>
        <p:nvSpPr>
          <p:cNvPr id="4" name="TextBox 3">
            <a:extLst>
              <a:ext uri="{FF2B5EF4-FFF2-40B4-BE49-F238E27FC236}">
                <a16:creationId xmlns:a16="http://schemas.microsoft.com/office/drawing/2014/main" id="{D08EC8C9-1D8D-9EDF-8F0C-FC4F4A123BB0}"/>
              </a:ext>
            </a:extLst>
          </p:cNvPr>
          <p:cNvSpPr txBox="1"/>
          <p:nvPr/>
        </p:nvSpPr>
        <p:spPr>
          <a:xfrm>
            <a:off x="990600" y="1184362"/>
            <a:ext cx="851660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Đoạn 1: Từ đầu đến </a:t>
            </a:r>
            <a:r>
              <a:rPr lang="en-US" sz="3200" b="1">
                <a:solidFill>
                  <a:srgbClr val="FF0000"/>
                </a:solidFill>
                <a:latin typeface="Times New Roman" panose="02020603050405020304" pitchFamily="18" charset="0"/>
                <a:cs typeface="Times New Roman" panose="02020603050405020304" pitchFamily="18" charset="0"/>
              </a:rPr>
              <a:t>mình sẽ tập tốt hơn.</a:t>
            </a:r>
          </a:p>
        </p:txBody>
      </p:sp>
      <p:sp>
        <p:nvSpPr>
          <p:cNvPr id="5" name="TextBox 4">
            <a:extLst>
              <a:ext uri="{FF2B5EF4-FFF2-40B4-BE49-F238E27FC236}">
                <a16:creationId xmlns:a16="http://schemas.microsoft.com/office/drawing/2014/main" id="{9DB80D81-350B-95EE-4BAC-0F350BEB649B}"/>
              </a:ext>
            </a:extLst>
          </p:cNvPr>
          <p:cNvSpPr txBox="1"/>
          <p:nvPr/>
        </p:nvSpPr>
        <p:spPr>
          <a:xfrm>
            <a:off x="990600" y="2312872"/>
            <a:ext cx="1072640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Đoạn 2: Tiếp theo đến </a:t>
            </a:r>
            <a:r>
              <a:rPr lang="en-US" sz="3200" b="1">
                <a:solidFill>
                  <a:srgbClr val="FF0000"/>
                </a:solidFill>
                <a:latin typeface="Times New Roman" panose="02020603050405020304" pitchFamily="18" charset="0"/>
                <a:cs typeface="Times New Roman" panose="02020603050405020304" pitchFamily="18" charset="0"/>
              </a:rPr>
              <a:t>giống hệt như một con ếch ộp</a:t>
            </a:r>
          </a:p>
        </p:txBody>
      </p:sp>
      <p:sp>
        <p:nvSpPr>
          <p:cNvPr id="6" name="TextBox 5">
            <a:extLst>
              <a:ext uri="{FF2B5EF4-FFF2-40B4-BE49-F238E27FC236}">
                <a16:creationId xmlns:a16="http://schemas.microsoft.com/office/drawing/2014/main" id="{D1DBF8D0-FC71-5096-21E1-9E4916EF2FFE}"/>
              </a:ext>
            </a:extLst>
          </p:cNvPr>
          <p:cNvSpPr txBox="1"/>
          <p:nvPr/>
        </p:nvSpPr>
        <p:spPr>
          <a:xfrm>
            <a:off x="990600" y="3251157"/>
            <a:ext cx="352806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Đoạn 3: Còn lại</a:t>
            </a:r>
          </a:p>
        </p:txBody>
      </p:sp>
      <p:pic>
        <p:nvPicPr>
          <p:cNvPr id="7" name="Picture 6" descr="A picture containing clipart&#10;&#10;Description automatically generated">
            <a:extLst>
              <a:ext uri="{FF2B5EF4-FFF2-40B4-BE49-F238E27FC236}">
                <a16:creationId xmlns:a16="http://schemas.microsoft.com/office/drawing/2014/main" id="{E92C747D-1303-CC53-1219-A2E3E90D38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7848600" y="3840480"/>
            <a:ext cx="3528060" cy="2822448"/>
          </a:xfrm>
          <a:prstGeom prst="rect">
            <a:avLst/>
          </a:prstGeom>
        </p:spPr>
      </p:pic>
    </p:spTree>
    <p:extLst>
      <p:ext uri="{BB962C8B-B14F-4D97-AF65-F5344CB8AC3E}">
        <p14:creationId xmlns:p14="http://schemas.microsoft.com/office/powerpoint/2010/main" val="122369990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D1FD6-E4BA-E5AC-4061-45E6741B600F}"/>
              </a:ext>
            </a:extLst>
          </p:cNvPr>
          <p:cNvPicPr>
            <a:picLocks noChangeAspect="1"/>
          </p:cNvPicPr>
          <p:nvPr/>
        </p:nvPicPr>
        <p:blipFill rotWithShape="1">
          <a:blip r:embed="rId2"/>
          <a:srcRect l="11589" r="8042"/>
          <a:stretch/>
        </p:blipFill>
        <p:spPr>
          <a:xfrm>
            <a:off x="7239000" y="3606552"/>
            <a:ext cx="4949950" cy="3247382"/>
          </a:xfrm>
          <a:prstGeom prst="rect">
            <a:avLst/>
          </a:prstGeom>
          <a:ln>
            <a:noFill/>
          </a:ln>
          <a:effectLst>
            <a:softEdge rad="112500"/>
          </a:effectLst>
        </p:spPr>
      </p:pic>
      <p:sp>
        <p:nvSpPr>
          <p:cNvPr id="3" name="TextBox 2">
            <a:extLst>
              <a:ext uri="{FF2B5EF4-FFF2-40B4-BE49-F238E27FC236}">
                <a16:creationId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r>
              <a:rPr lang="en-US" sz="1400" b="0" i="0">
                <a:effectLst/>
              </a:rPr>
              <a:t/>
            </a:r>
            <a:br>
              <a:rPr lang="en-US" sz="1400" b="0" i="0">
                <a:effectLst/>
              </a:rPr>
            </a:br>
            <a:endParaRPr lang="en-US" sz="1400"/>
          </a:p>
        </p:txBody>
      </p:sp>
      <p:sp>
        <p:nvSpPr>
          <p:cNvPr id="9" name="TextBox 8">
            <a:extLst>
              <a:ext uri="{FF2B5EF4-FFF2-40B4-BE49-F238E27FC236}">
                <a16:creationId xmlns:a16="http://schemas.microsoft.com/office/drawing/2014/main" id="{7362ADDD-1454-9C61-967A-09DD366FEB45}"/>
              </a:ext>
            </a:extLst>
          </p:cNvPr>
          <p:cNvSpPr txBox="1"/>
          <p:nvPr/>
        </p:nvSpPr>
        <p:spPr>
          <a:xfrm>
            <a:off x="483340" y="681037"/>
            <a:ext cx="11225320" cy="4093428"/>
          </a:xfrm>
          <a:prstGeom prst="rect">
            <a:avLst/>
          </a:prstGeom>
          <a:noFill/>
        </p:spPr>
        <p:txBody>
          <a:bodyPr wrap="square">
            <a:spAutoFit/>
          </a:bodyPr>
          <a:lstStyle/>
          <a:p>
            <a:pPr algn="ctr"/>
            <a:r>
              <a:rPr lang="vi-VN" sz="2600" b="1" i="0">
                <a:solidFill>
                  <a:srgbClr val="FF0000"/>
                </a:solidFill>
                <a:effectLst/>
                <a:latin typeface="+mj-lt"/>
              </a:rPr>
              <a:t>NHẬT KÍ TẬP BƠI</a:t>
            </a:r>
            <a:endParaRPr lang="vi-VN" sz="2600" b="0" i="0">
              <a:solidFill>
                <a:srgbClr val="FF0000"/>
              </a:solidFill>
              <a:effectLst/>
              <a:latin typeface="+mj-lt"/>
            </a:endParaRPr>
          </a:p>
          <a:p>
            <a:pPr algn="just"/>
            <a:r>
              <a:rPr lang="en-US" sz="2600" b="0" i="0">
                <a:solidFill>
                  <a:srgbClr val="002060"/>
                </a:solidFill>
                <a:effectLst/>
                <a:latin typeface="Nunito Black" pitchFamily="2" charset="0"/>
              </a:rPr>
              <a:t>	</a:t>
            </a:r>
            <a:r>
              <a:rPr lang="vi-VN" sz="2600" b="1" i="0">
                <a:solidFill>
                  <a:srgbClr val="002060"/>
                </a:solidFill>
                <a:effectLst/>
                <a:latin typeface="+mj-lt"/>
              </a:rPr>
              <a:t>Ngày…. tháng….</a:t>
            </a:r>
          </a:p>
          <a:p>
            <a:pPr algn="just"/>
            <a:r>
              <a:rPr lang="en-US" sz="2600" b="1" i="0">
                <a:solidFill>
                  <a:srgbClr val="002060"/>
                </a:solidFill>
                <a:effectLst/>
                <a:latin typeface="+mj-lt"/>
              </a:rPr>
              <a:t>	</a:t>
            </a:r>
            <a:r>
              <a:rPr lang="vi-VN" sz="2600" b="1" i="0">
                <a:solidFill>
                  <a:srgbClr val="002060"/>
                </a:solidFill>
                <a:effectLst/>
                <a:latin typeface="+mj-lt"/>
              </a:rPr>
              <a:t>Hôm nay, mẹ đưa mình đi tập bơi. Mình rất phấn khích vì được mẹ chuẩn bị cho một chiếc mũ bơi cùng cặp kính bơi màu hồng rất đẹp. </a:t>
            </a:r>
            <a:r>
              <a:rPr lang="en-US" sz="2600" b="1" i="0">
                <a:solidFill>
                  <a:srgbClr val="002060"/>
                </a:solidFill>
                <a:effectLst/>
                <a:latin typeface="+mj-lt"/>
              </a:rPr>
              <a:t>	</a:t>
            </a:r>
            <a:r>
              <a:rPr lang="vi-VN" sz="2600" b="1" i="0">
                <a:solidFill>
                  <a:srgbClr val="002060"/>
                </a:solidFill>
                <a:effectLst/>
                <a:latin typeface="+mj-lt"/>
              </a:rPr>
              <a:t>Cô giáo cũng khen đồ bơi của mình đáng yêu.</a:t>
            </a:r>
          </a:p>
          <a:p>
            <a:pPr algn="just"/>
            <a:r>
              <a:rPr lang="en-US" sz="2600" b="1" i="0">
                <a:solidFill>
                  <a:srgbClr val="002060"/>
                </a:solidFill>
                <a:effectLst/>
                <a:latin typeface="+mj-lt"/>
              </a:rPr>
              <a:t>	</a:t>
            </a:r>
            <a:r>
              <a:rPr lang="vi-VN" sz="2600" b="1" i="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1" i="0">
                <a:solidFill>
                  <a:srgbClr val="002060"/>
                </a:solidFill>
                <a:effectLst/>
                <a:latin typeface="+mj-lt"/>
              </a:rPr>
              <a:t>	</a:t>
            </a:r>
            <a:r>
              <a:rPr lang="vi-VN" sz="2600" b="1" i="0">
                <a:solidFill>
                  <a:srgbClr val="002060"/>
                </a:solidFill>
                <a:effectLst/>
                <a:latin typeface="+mj-lt"/>
              </a:rPr>
              <a:t>Cuối buổi, mình vẫn chưa thở dưới nước được. Mình thấy hơi buồn. Mình nghĩ lần sau, mình sẽ tập tốt hơn.</a:t>
            </a:r>
          </a:p>
        </p:txBody>
      </p:sp>
      <p:sp>
        <p:nvSpPr>
          <p:cNvPr id="8" name="TextBox 7">
            <a:extLst>
              <a:ext uri="{FF2B5EF4-FFF2-40B4-BE49-F238E27FC236}">
                <a16:creationId xmlns:a16="http://schemas.microsoft.com/office/drawing/2014/main" id="{346975EC-FD23-144C-2D77-754945C1AE93}"/>
              </a:ext>
            </a:extLst>
          </p:cNvPr>
          <p:cNvSpPr txBox="1"/>
          <p:nvPr/>
        </p:nvSpPr>
        <p:spPr>
          <a:xfrm>
            <a:off x="1147997" y="102155"/>
            <a:ext cx="4800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p>
        </p:txBody>
      </p:sp>
      <p:pic>
        <p:nvPicPr>
          <p:cNvPr id="11" name="Picture 10">
            <a:extLst>
              <a:ext uri="{FF2B5EF4-FFF2-40B4-BE49-F238E27FC236}">
                <a16:creationId xmlns:a16="http://schemas.microsoft.com/office/drawing/2014/main" id="{04AD9544-B4F2-ADE9-D461-3F8003CF8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13" name="TextBox 12">
            <a:extLst>
              <a:ext uri="{FF2B5EF4-FFF2-40B4-BE49-F238E27FC236}">
                <a16:creationId xmlns:a16="http://schemas.microsoft.com/office/drawing/2014/main" id="{193BF6AD-6582-E308-850F-501FD83BDBA4}"/>
              </a:ext>
            </a:extLst>
          </p:cNvPr>
          <p:cNvSpPr txBox="1"/>
          <p:nvPr/>
        </p:nvSpPr>
        <p:spPr>
          <a:xfrm>
            <a:off x="304800" y="884290"/>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4" name="Picture 13">
            <a:extLst>
              <a:ext uri="{FF2B5EF4-FFF2-40B4-BE49-F238E27FC236}">
                <a16:creationId xmlns:a16="http://schemas.microsoft.com/office/drawing/2014/main" id="{FA01B7AC-5DA8-556D-3D5A-718CC50E7176}"/>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114677510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08F2C3-F9FF-F549-8E1E-99984B7B3F7C}"/>
              </a:ext>
            </a:extLst>
          </p:cNvPr>
          <p:cNvPicPr>
            <a:picLocks noChangeAspect="1"/>
          </p:cNvPicPr>
          <p:nvPr/>
        </p:nvPicPr>
        <p:blipFill>
          <a:blip r:embed="rId2"/>
          <a:stretch>
            <a:fillRect/>
          </a:stretch>
        </p:blipFill>
        <p:spPr>
          <a:xfrm>
            <a:off x="2819400" y="2990850"/>
            <a:ext cx="8181975" cy="38671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84423445-F1B6-A46B-8E5D-B172F5B148C7}"/>
              </a:ext>
            </a:extLst>
          </p:cNvPr>
          <p:cNvSpPr txBox="1"/>
          <p:nvPr/>
        </p:nvSpPr>
        <p:spPr>
          <a:xfrm>
            <a:off x="537772" y="826242"/>
            <a:ext cx="11044628" cy="2554545"/>
          </a:xfrm>
          <a:prstGeom prst="rect">
            <a:avLst/>
          </a:prstGeom>
          <a:noFill/>
        </p:spPr>
        <p:txBody>
          <a:bodyPr wrap="square">
            <a:spAutoFit/>
          </a:bodyPr>
          <a:lstStyle/>
          <a:p>
            <a:pPr algn="just"/>
            <a:r>
              <a:rPr lang="en-US" sz="2800" b="0" i="0">
                <a:solidFill>
                  <a:srgbClr val="002060"/>
                </a:solidFill>
                <a:effectLst/>
                <a:latin typeface="Nunito Black" pitchFamily="2" charset="0"/>
              </a:rPr>
              <a:t>	</a:t>
            </a:r>
            <a:r>
              <a:rPr lang="vi-VN" sz="3200" b="1" i="0">
                <a:solidFill>
                  <a:srgbClr val="002060"/>
                </a:solidFill>
                <a:effectLst/>
                <a:latin typeface="+mj-lt"/>
              </a:rPr>
              <a:t>Ngày… tháng…</a:t>
            </a:r>
          </a:p>
          <a:p>
            <a:pPr algn="just"/>
            <a:r>
              <a:rPr lang="en-US" sz="3200" b="1" i="0">
                <a:solidFill>
                  <a:srgbClr val="002060"/>
                </a:solidFill>
                <a:effectLst/>
                <a:latin typeface="+mj-lt"/>
              </a:rPr>
              <a:t>	</a:t>
            </a:r>
            <a:r>
              <a:rPr lang="vi-VN" sz="3200" b="1" i="0">
                <a:solidFill>
                  <a:srgbClr val="002060"/>
                </a:solidFill>
                <a:effectLst/>
                <a:latin typeface="+mj-lt"/>
              </a:rPr>
              <a:t>Hôm nay, mình đã có cảm giác thích đi bơi. Mình không còn bị sặc nước nữa. Mình đã quen thở dưới nước rồi.</a:t>
            </a:r>
          </a:p>
          <a:p>
            <a:pPr algn="just"/>
            <a:r>
              <a:rPr lang="en-US" sz="3200" b="1" i="0">
                <a:solidFill>
                  <a:srgbClr val="002060"/>
                </a:solidFill>
                <a:effectLst/>
                <a:latin typeface="+mj-lt"/>
              </a:rPr>
              <a:t>	</a:t>
            </a:r>
            <a:r>
              <a:rPr lang="vi-VN" sz="3200" b="1" i="0">
                <a:solidFill>
                  <a:srgbClr val="002060"/>
                </a:solidFill>
                <a:effectLst/>
                <a:latin typeface="+mj-lt"/>
              </a:rPr>
              <a:t>Cô dạy mình động tác bơi ếch. Động tác đó thật lạ! Khi đạp chân, mình giống hệt như một con ếch ộp.</a:t>
            </a:r>
          </a:p>
        </p:txBody>
      </p:sp>
      <p:pic>
        <p:nvPicPr>
          <p:cNvPr id="8" name="Picture 7">
            <a:extLst>
              <a:ext uri="{FF2B5EF4-FFF2-40B4-BE49-F238E27FC236}">
                <a16:creationId xmlns:a16="http://schemas.microsoft.com/office/drawing/2014/main" id="{2B703C56-A700-D933-B44B-364B5C125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9" name="TextBox 8">
            <a:extLst>
              <a:ext uri="{FF2B5EF4-FFF2-40B4-BE49-F238E27FC236}">
                <a16:creationId xmlns:a16="http://schemas.microsoft.com/office/drawing/2014/main" id="{B921F823-216C-A8B9-665E-E6D5A9473912}"/>
              </a:ext>
            </a:extLst>
          </p:cNvPr>
          <p:cNvSpPr txBox="1"/>
          <p:nvPr/>
        </p:nvSpPr>
        <p:spPr>
          <a:xfrm>
            <a:off x="304800" y="88429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
        <p:nvSpPr>
          <p:cNvPr id="10" name="TextBox 9">
            <a:extLst>
              <a:ext uri="{FF2B5EF4-FFF2-40B4-BE49-F238E27FC236}">
                <a16:creationId xmlns:a16="http://schemas.microsoft.com/office/drawing/2014/main" id="{23F72DEA-D10B-1298-9272-0D3FD1C40114}"/>
              </a:ext>
            </a:extLst>
          </p:cNvPr>
          <p:cNvSpPr txBox="1"/>
          <p:nvPr/>
        </p:nvSpPr>
        <p:spPr>
          <a:xfrm>
            <a:off x="1147997" y="102155"/>
            <a:ext cx="48006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smtClean="0">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endParaRPr lang="en-US" sz="3200" b="1">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38BBB618-E2A7-2A0E-E24F-ED3CEB8AF469}"/>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14894537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1EF9F-A65B-437B-6F0A-439E66C87175}"/>
              </a:ext>
            </a:extLst>
          </p:cNvPr>
          <p:cNvPicPr>
            <a:picLocks noChangeAspect="1"/>
          </p:cNvPicPr>
          <p:nvPr/>
        </p:nvPicPr>
        <p:blipFill>
          <a:blip r:embed="rId2"/>
          <a:stretch>
            <a:fillRect/>
          </a:stretch>
        </p:blipFill>
        <p:spPr>
          <a:xfrm>
            <a:off x="31230" y="2745542"/>
            <a:ext cx="9223500" cy="4086225"/>
          </a:xfrm>
          <a:prstGeom prst="rect">
            <a:avLst/>
          </a:prstGeom>
        </p:spPr>
      </p:pic>
      <p:sp>
        <p:nvSpPr>
          <p:cNvPr id="6" name="TextBox 5">
            <a:extLst>
              <a:ext uri="{FF2B5EF4-FFF2-40B4-BE49-F238E27FC236}">
                <a16:creationId xmlns:a16="http://schemas.microsoft.com/office/drawing/2014/main" id="{68C1C5D3-A79B-88DA-2767-9D7093E49745}"/>
              </a:ext>
            </a:extLst>
          </p:cNvPr>
          <p:cNvSpPr txBox="1"/>
          <p:nvPr/>
        </p:nvSpPr>
        <p:spPr>
          <a:xfrm>
            <a:off x="228600" y="832488"/>
            <a:ext cx="11049000" cy="3046988"/>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3200" b="1" i="0">
                <a:solidFill>
                  <a:srgbClr val="002060"/>
                </a:solidFill>
                <a:effectLst/>
                <a:latin typeface="+mj-lt"/>
              </a:rPr>
              <a:t>Ngày….tháng…..</a:t>
            </a:r>
          </a:p>
          <a:p>
            <a:pPr algn="just"/>
            <a:r>
              <a:rPr lang="en-US" sz="3200" b="1" i="0">
                <a:solidFill>
                  <a:srgbClr val="002060"/>
                </a:solidFill>
                <a:effectLst/>
                <a:latin typeface="+mj-lt"/>
              </a:rPr>
              <a:t>	</a:t>
            </a:r>
            <a:r>
              <a:rPr lang="vi-VN" sz="32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3200" b="1" i="0">
                <a:solidFill>
                  <a:srgbClr val="002060"/>
                </a:solidFill>
                <a:effectLst/>
                <a:latin typeface="+mj-lt"/>
              </a:rPr>
              <a:t> </a:t>
            </a:r>
          </a:p>
          <a:p>
            <a:pPr algn="r"/>
            <a:r>
              <a:rPr lang="en-US" sz="3200" b="1">
                <a:solidFill>
                  <a:srgbClr val="002060"/>
                </a:solidFill>
                <a:effectLst/>
                <a:latin typeface="Times New Roman" panose="02020603050405020304" pitchFamily="18" charset="0"/>
                <a:cs typeface="Times New Roman" panose="02020603050405020304" pitchFamily="18" charset="0"/>
              </a:rPr>
              <a:t>(Nguyễn Ngọc Mai Chi)</a:t>
            </a:r>
            <a:endParaRPr lang="vi-VN" sz="3200" b="1">
              <a:solidFill>
                <a:srgbClr val="002060"/>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B82D674-EB9C-D1F2-8BD8-03B618B13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7" name="TextBox 6">
            <a:extLst>
              <a:ext uri="{FF2B5EF4-FFF2-40B4-BE49-F238E27FC236}">
                <a16:creationId xmlns:a16="http://schemas.microsoft.com/office/drawing/2014/main" id="{F69E905B-02AB-5AC7-643D-4EEF7B5B753D}"/>
              </a:ext>
            </a:extLst>
          </p:cNvPr>
          <p:cNvSpPr txBox="1"/>
          <p:nvPr/>
        </p:nvSpPr>
        <p:spPr>
          <a:xfrm>
            <a:off x="304800" y="884290"/>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
        <p:nvSpPr>
          <p:cNvPr id="8" name="TextBox 7">
            <a:extLst>
              <a:ext uri="{FF2B5EF4-FFF2-40B4-BE49-F238E27FC236}">
                <a16:creationId xmlns:a16="http://schemas.microsoft.com/office/drawing/2014/main" id="{50574433-4E8B-7ED2-6EA2-84C13E86A144}"/>
              </a:ext>
            </a:extLst>
          </p:cNvPr>
          <p:cNvSpPr txBox="1"/>
          <p:nvPr/>
        </p:nvSpPr>
        <p:spPr>
          <a:xfrm>
            <a:off x="1147997" y="102155"/>
            <a:ext cx="48006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p>
        </p:txBody>
      </p:sp>
      <p:pic>
        <p:nvPicPr>
          <p:cNvPr id="9" name="Picture 8">
            <a:extLst>
              <a:ext uri="{FF2B5EF4-FFF2-40B4-BE49-F238E27FC236}">
                <a16:creationId xmlns:a16="http://schemas.microsoft.com/office/drawing/2014/main" id="{C321B0E4-26EC-3E9E-40B1-B4337E8CB9FE}"/>
              </a:ext>
            </a:extLst>
          </p:cNvPr>
          <p:cNvPicPr>
            <a:picLocks noChangeAspect="1"/>
          </p:cNvPicPr>
          <p:nvPr/>
        </p:nvPicPr>
        <p:blipFill>
          <a:blip r:embed="rId4"/>
          <a:stretch>
            <a:fillRect/>
          </a:stretch>
        </p:blipFill>
        <p:spPr>
          <a:xfrm>
            <a:off x="76200" y="76200"/>
            <a:ext cx="957155" cy="762066"/>
          </a:xfrm>
          <a:prstGeom prst="rect">
            <a:avLst/>
          </a:prstGeom>
        </p:spPr>
      </p:pic>
    </p:spTree>
    <p:extLst>
      <p:ext uri="{BB962C8B-B14F-4D97-AF65-F5344CB8AC3E}">
        <p14:creationId xmlns:p14="http://schemas.microsoft.com/office/powerpoint/2010/main" val="46187635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CC0A866-89CC-BE7F-F11A-88866A1DFCFF}"/>
              </a:ext>
            </a:extLst>
          </p:cNvPr>
          <p:cNvPicPr>
            <a:picLocks noChangeAspect="1"/>
          </p:cNvPicPr>
          <p:nvPr/>
        </p:nvPicPr>
        <p:blipFill>
          <a:blip r:embed="rId3"/>
          <a:stretch>
            <a:fillRect/>
          </a:stretch>
        </p:blipFill>
        <p:spPr>
          <a:xfrm>
            <a:off x="6096000" y="1143000"/>
            <a:ext cx="5866577" cy="5592586"/>
          </a:xfrm>
          <a:prstGeom prst="rect">
            <a:avLst/>
          </a:prstGeom>
          <a:ln>
            <a:noFill/>
          </a:ln>
          <a:effectLst>
            <a:softEdge rad="112500"/>
          </a:effectLst>
        </p:spPr>
      </p:pic>
      <p:pic>
        <p:nvPicPr>
          <p:cNvPr id="18" name="Picture 17">
            <a:extLst>
              <a:ext uri="{FF2B5EF4-FFF2-40B4-BE49-F238E27FC236}">
                <a16:creationId xmlns:a16="http://schemas.microsoft.com/office/drawing/2014/main" id="{EC8E51CC-8E63-3E38-6C06-CEB9B157C507}"/>
              </a:ext>
            </a:extLst>
          </p:cNvPr>
          <p:cNvPicPr>
            <a:picLocks noChangeAspect="1"/>
          </p:cNvPicPr>
          <p:nvPr/>
        </p:nvPicPr>
        <p:blipFill>
          <a:blip r:embed="rId3"/>
          <a:stretch>
            <a:fillRect/>
          </a:stretch>
        </p:blipFill>
        <p:spPr>
          <a:xfrm>
            <a:off x="1" y="3288057"/>
            <a:ext cx="6095999" cy="3447529"/>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81F99EE2-6995-88F5-F8A4-519D739F1C0A}"/>
              </a:ext>
            </a:extLst>
          </p:cNvPr>
          <p:cNvPicPr>
            <a:picLocks noChangeAspect="1"/>
          </p:cNvPicPr>
          <p:nvPr/>
        </p:nvPicPr>
        <p:blipFill rotWithShape="1">
          <a:blip r:embed="rId4"/>
          <a:srcRect l="11589" r="8042"/>
          <a:stretch/>
        </p:blipFill>
        <p:spPr>
          <a:xfrm>
            <a:off x="686622" y="141901"/>
            <a:ext cx="5866577" cy="3247382"/>
          </a:xfrm>
          <a:prstGeom prst="rect">
            <a:avLst/>
          </a:prstGeom>
          <a:ln>
            <a:noFill/>
          </a:ln>
          <a:effectLst>
            <a:softEdge rad="112500"/>
          </a:effectLst>
        </p:spPr>
      </p:pic>
      <p:sp>
        <p:nvSpPr>
          <p:cNvPr id="4" name="TextBox 3">
            <a:extLst>
              <a:ext uri="{FF2B5EF4-FFF2-40B4-BE49-F238E27FC236}">
                <a16:creationId xmlns:a16="http://schemas.microsoft.com/office/drawing/2014/main" id="{CAE4F093-8EF5-FFBE-9B5C-4F6FEFDB5181}"/>
              </a:ext>
            </a:extLst>
          </p:cNvPr>
          <p:cNvSpPr txBox="1"/>
          <p:nvPr/>
        </p:nvSpPr>
        <p:spPr>
          <a:xfrm>
            <a:off x="533400" y="2957407"/>
            <a:ext cx="2672730" cy="119181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từ khó</a:t>
            </a:r>
          </a:p>
        </p:txBody>
      </p:sp>
      <p:sp>
        <p:nvSpPr>
          <p:cNvPr id="6" name="TextBox 5">
            <a:extLst>
              <a:ext uri="{FF2B5EF4-FFF2-40B4-BE49-F238E27FC236}">
                <a16:creationId xmlns:a16="http://schemas.microsoft.com/office/drawing/2014/main" id="{D0D28243-CC6E-203C-3750-6D9327DDEB28}"/>
              </a:ext>
            </a:extLst>
          </p:cNvPr>
          <p:cNvSpPr txBox="1"/>
          <p:nvPr/>
        </p:nvSpPr>
        <p:spPr>
          <a:xfrm>
            <a:off x="5333999" y="2085443"/>
            <a:ext cx="2133601" cy="646986"/>
          </a:xfrm>
          <a:prstGeom prst="roundRect">
            <a:avLst/>
          </a:prstGeom>
          <a:solidFill>
            <a:srgbClr val="FEF2E4"/>
          </a:solidFill>
          <a:ln w="28575">
            <a:solidFill>
              <a:srgbClr val="217875"/>
            </a:solidFill>
            <a:prstDash val="sysDash"/>
          </a:ln>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Mũ bơi</a:t>
            </a:r>
          </a:p>
        </p:txBody>
      </p:sp>
      <p:sp>
        <p:nvSpPr>
          <p:cNvPr id="9" name="TextBox 8">
            <a:extLst>
              <a:ext uri="{FF2B5EF4-FFF2-40B4-BE49-F238E27FC236}">
                <a16:creationId xmlns:a16="http://schemas.microsoft.com/office/drawing/2014/main" id="{5C6963A2-6D16-C66F-9845-019A19796535}"/>
              </a:ext>
            </a:extLst>
          </p:cNvPr>
          <p:cNvSpPr txBox="1"/>
          <p:nvPr/>
        </p:nvSpPr>
        <p:spPr>
          <a:xfrm>
            <a:off x="3571389" y="3288057"/>
            <a:ext cx="2133601" cy="646986"/>
          </a:xfrm>
          <a:prstGeom prst="roundRect">
            <a:avLst/>
          </a:prstGeom>
          <a:solidFill>
            <a:srgbClr val="FEF2E4"/>
          </a:solidFill>
          <a:ln w="28575">
            <a:solidFill>
              <a:srgbClr val="217875"/>
            </a:solidFill>
            <a:prstDash val="sysDash"/>
          </a:ln>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Vỗ về</a:t>
            </a:r>
          </a:p>
        </p:txBody>
      </p:sp>
      <p:sp>
        <p:nvSpPr>
          <p:cNvPr id="11" name="TextBox 10">
            <a:extLst>
              <a:ext uri="{FF2B5EF4-FFF2-40B4-BE49-F238E27FC236}">
                <a16:creationId xmlns:a16="http://schemas.microsoft.com/office/drawing/2014/main" id="{81862DF3-3FDB-B62D-265A-10503D99CBD2}"/>
              </a:ext>
            </a:extLst>
          </p:cNvPr>
          <p:cNvSpPr txBox="1"/>
          <p:nvPr/>
        </p:nvSpPr>
        <p:spPr>
          <a:xfrm>
            <a:off x="6553198" y="3288057"/>
            <a:ext cx="2748931" cy="646986"/>
          </a:xfrm>
          <a:prstGeom prst="roundRect">
            <a:avLst/>
          </a:prstGeom>
          <a:solidFill>
            <a:srgbClr val="FEF2E4"/>
          </a:solidFill>
          <a:ln w="28575">
            <a:solidFill>
              <a:srgbClr val="217875"/>
            </a:solidFill>
            <a:prstDash val="sysDash"/>
          </a:ln>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Tập luyện</a:t>
            </a: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5"/>
          <a:stretch>
            <a:fillRect/>
          </a:stretch>
        </p:blipFill>
        <p:spPr>
          <a:xfrm>
            <a:off x="340798" y="213360"/>
            <a:ext cx="957155" cy="762066"/>
          </a:xfrm>
          <a:prstGeom prst="rect">
            <a:avLst/>
          </a:prstGeom>
        </p:spPr>
      </p:pic>
    </p:spTree>
    <p:extLst>
      <p:ext uri="{BB962C8B-B14F-4D97-AF65-F5344CB8AC3E}">
        <p14:creationId xmlns:p14="http://schemas.microsoft.com/office/powerpoint/2010/main" val="3915200150"/>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06AF3A0-76AA-178B-49B9-27DADD24BCCF}"/>
              </a:ext>
            </a:extLst>
          </p:cNvPr>
          <p:cNvSpPr txBox="1"/>
          <p:nvPr/>
        </p:nvSpPr>
        <p:spPr>
          <a:xfrm>
            <a:off x="1038873" y="198424"/>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Luyện câu dài</a:t>
            </a:r>
          </a:p>
        </p:txBody>
      </p:sp>
      <p:sp>
        <p:nvSpPr>
          <p:cNvPr id="7" name="TextBox 6">
            <a:extLst>
              <a:ext uri="{FF2B5EF4-FFF2-40B4-BE49-F238E27FC236}">
                <a16:creationId xmlns:a16="http://schemas.microsoft.com/office/drawing/2014/main" id="{1F48FDFA-3031-7FE2-E3C2-4111F85F8162}"/>
              </a:ext>
            </a:extLst>
          </p:cNvPr>
          <p:cNvSpPr txBox="1"/>
          <p:nvPr/>
        </p:nvSpPr>
        <p:spPr>
          <a:xfrm>
            <a:off x="560295" y="1218261"/>
            <a:ext cx="11079480" cy="954107"/>
          </a:xfrm>
          <a:prstGeom prst="rect">
            <a:avLst/>
          </a:prstGeom>
          <a:solidFill>
            <a:schemeClr val="accent6">
              <a:lumMod val="20000"/>
              <a:lumOff val="80000"/>
            </a:schemeClr>
          </a:solidFill>
        </p:spPr>
        <p:txBody>
          <a:bodyPr wrap="square">
            <a:spAutoFit/>
          </a:bodyPr>
          <a:lstStyle/>
          <a:p>
            <a:r>
              <a:rPr lang="vi-VN" sz="2800" b="1">
                <a:solidFill>
                  <a:srgbClr val="002060"/>
                </a:solidFill>
                <a:latin typeface="+mj-lt"/>
              </a:rPr>
              <a:t>Mình rất phấn khích</a:t>
            </a:r>
            <a:r>
              <a:rPr lang="en-US" sz="2800" b="1">
                <a:solidFill>
                  <a:srgbClr val="FF0000"/>
                </a:solidFill>
                <a:latin typeface="+mj-lt"/>
              </a:rPr>
              <a:t>/</a:t>
            </a:r>
            <a:r>
              <a:rPr lang="vi-VN" sz="2800" b="1">
                <a:solidFill>
                  <a:srgbClr val="002060"/>
                </a:solidFill>
                <a:latin typeface="+mj-lt"/>
              </a:rPr>
              <a:t> vì được mẹ chuẩn bị cho một chiếc mũ bơi</a:t>
            </a:r>
            <a:r>
              <a:rPr lang="en-US" sz="2800" b="1">
                <a:solidFill>
                  <a:srgbClr val="FF0000"/>
                </a:solidFill>
                <a:latin typeface="+mj-lt"/>
              </a:rPr>
              <a:t>/</a:t>
            </a:r>
            <a:r>
              <a:rPr lang="vi-VN" sz="2800" b="1">
                <a:solidFill>
                  <a:srgbClr val="002060"/>
                </a:solidFill>
                <a:latin typeface="+mj-lt"/>
              </a:rPr>
              <a:t> cùng cặp kính bơi màu hồng rất đẹp.</a:t>
            </a:r>
            <a:r>
              <a:rPr lang="en-US" sz="2800" b="1">
                <a:solidFill>
                  <a:srgbClr val="FF0000"/>
                </a:solidFill>
                <a:latin typeface="+mj-lt"/>
              </a:rPr>
              <a:t>//</a:t>
            </a:r>
            <a:endParaRPr lang="en-US" sz="2800" b="1">
              <a:latin typeface="+mj-lt"/>
            </a:endParaRPr>
          </a:p>
        </p:txBody>
      </p:sp>
      <p:sp>
        <p:nvSpPr>
          <p:cNvPr id="8" name="TextBox 7">
            <a:extLst>
              <a:ext uri="{FF2B5EF4-FFF2-40B4-BE49-F238E27FC236}">
                <a16:creationId xmlns:a16="http://schemas.microsoft.com/office/drawing/2014/main" id="{B058D78B-E62C-7C09-D894-9BDC64548AEE}"/>
              </a:ext>
            </a:extLst>
          </p:cNvPr>
          <p:cNvSpPr txBox="1"/>
          <p:nvPr/>
        </p:nvSpPr>
        <p:spPr>
          <a:xfrm>
            <a:off x="560295" y="2905780"/>
            <a:ext cx="11079480" cy="523220"/>
          </a:xfrm>
          <a:prstGeom prst="rect">
            <a:avLst/>
          </a:prstGeom>
          <a:solidFill>
            <a:schemeClr val="accent6">
              <a:lumMod val="20000"/>
              <a:lumOff val="80000"/>
            </a:schemeClr>
          </a:solidFill>
        </p:spPr>
        <p:txBody>
          <a:bodyPr wrap="square">
            <a:spAutoFit/>
          </a:bodyPr>
          <a:lstStyle/>
          <a:p>
            <a:r>
              <a:rPr lang="vi-VN" sz="2800" b="1">
                <a:solidFill>
                  <a:srgbClr val="002060"/>
                </a:solidFill>
                <a:latin typeface="+mj-lt"/>
              </a:rPr>
              <a:t>Kể cũng lạ,</a:t>
            </a:r>
            <a:r>
              <a:rPr lang="en-US" sz="2800" b="1">
                <a:solidFill>
                  <a:srgbClr val="FF0000"/>
                </a:solidFill>
                <a:latin typeface="+mj-lt"/>
              </a:rPr>
              <a:t>/</a:t>
            </a:r>
            <a:r>
              <a:rPr lang="vi-VN" sz="2800" b="1">
                <a:solidFill>
                  <a:srgbClr val="002060"/>
                </a:solidFill>
                <a:latin typeface="+mj-lt"/>
              </a:rPr>
              <a:t> hôm trước mình giống ếch,</a:t>
            </a:r>
            <a:r>
              <a:rPr lang="en-US" sz="2800" b="1">
                <a:solidFill>
                  <a:srgbClr val="FF0000"/>
                </a:solidFill>
                <a:latin typeface="+mj-lt"/>
              </a:rPr>
              <a:t>/</a:t>
            </a:r>
            <a:r>
              <a:rPr lang="vi-VN" sz="2800" b="1">
                <a:solidFill>
                  <a:srgbClr val="002060"/>
                </a:solidFill>
                <a:latin typeface="+mj-lt"/>
              </a:rPr>
              <a:t> hôm nay</a:t>
            </a:r>
            <a:r>
              <a:rPr lang="en-US" sz="2800" b="1">
                <a:solidFill>
                  <a:srgbClr val="FF0000"/>
                </a:solidFill>
                <a:latin typeface="+mj-lt"/>
              </a:rPr>
              <a:t>/</a:t>
            </a:r>
            <a:r>
              <a:rPr lang="vi-VN" sz="2800" b="1">
                <a:solidFill>
                  <a:srgbClr val="002060"/>
                </a:solidFill>
                <a:latin typeface="+mj-lt"/>
              </a:rPr>
              <a:t> mình lại giống cá.</a:t>
            </a:r>
            <a:r>
              <a:rPr lang="en-US" sz="2800" b="1">
                <a:solidFill>
                  <a:srgbClr val="FF0000"/>
                </a:solidFill>
                <a:latin typeface="+mj-lt"/>
              </a:rPr>
              <a:t>//</a:t>
            </a:r>
            <a:endParaRPr lang="en-US" sz="2800" b="1">
              <a:latin typeface="+mj-lt"/>
            </a:endParaRPr>
          </a:p>
        </p:txBody>
      </p:sp>
      <p:pic>
        <p:nvPicPr>
          <p:cNvPr id="9" name="Picture 8" descr="A picture containing clipart&#10;&#10;Description automatically generated">
            <a:extLst>
              <a:ext uri="{FF2B5EF4-FFF2-40B4-BE49-F238E27FC236}">
                <a16:creationId xmlns:a16="http://schemas.microsoft.com/office/drawing/2014/main" id="{E5658C1C-3227-325A-DB6E-9483834F29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7903845" y="3690610"/>
            <a:ext cx="3891915" cy="3113532"/>
          </a:xfrm>
          <a:prstGeom prst="rect">
            <a:avLst/>
          </a:prstGeom>
        </p:spPr>
      </p:pic>
      <p:pic>
        <p:nvPicPr>
          <p:cNvPr id="10" name="Picture 9">
            <a:extLst>
              <a:ext uri="{FF2B5EF4-FFF2-40B4-BE49-F238E27FC236}">
                <a16:creationId xmlns:a16="http://schemas.microsoft.com/office/drawing/2014/main" id="{9F18DDDD-C298-4105-06EB-26B7FA62B166}"/>
              </a:ext>
            </a:extLst>
          </p:cNvPr>
          <p:cNvPicPr>
            <a:picLocks noChangeAspect="1"/>
          </p:cNvPicPr>
          <p:nvPr/>
        </p:nvPicPr>
        <p:blipFill>
          <a:blip r:embed="rId5"/>
          <a:stretch>
            <a:fillRect/>
          </a:stretch>
        </p:blipFill>
        <p:spPr>
          <a:xfrm>
            <a:off x="203638" y="182880"/>
            <a:ext cx="957155" cy="762066"/>
          </a:xfrm>
          <a:prstGeom prst="rect">
            <a:avLst/>
          </a:prstGeom>
        </p:spPr>
      </p:pic>
    </p:spTree>
    <p:extLst>
      <p:ext uri="{BB962C8B-B14F-4D97-AF65-F5344CB8AC3E}">
        <p14:creationId xmlns:p14="http://schemas.microsoft.com/office/powerpoint/2010/main" val="2865330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D1FD6-E4BA-E5AC-4061-45E6741B600F}"/>
              </a:ext>
            </a:extLst>
          </p:cNvPr>
          <p:cNvPicPr>
            <a:picLocks noChangeAspect="1"/>
          </p:cNvPicPr>
          <p:nvPr/>
        </p:nvPicPr>
        <p:blipFill rotWithShape="1">
          <a:blip r:embed="rId2"/>
          <a:srcRect l="11589" r="8042"/>
          <a:stretch/>
        </p:blipFill>
        <p:spPr>
          <a:xfrm>
            <a:off x="7239000" y="3606552"/>
            <a:ext cx="4949950" cy="3247382"/>
          </a:xfrm>
          <a:prstGeom prst="rect">
            <a:avLst/>
          </a:prstGeom>
          <a:ln>
            <a:noFill/>
          </a:ln>
          <a:effectLst>
            <a:softEdge rad="112500"/>
          </a:effectLst>
        </p:spPr>
      </p:pic>
      <p:sp>
        <p:nvSpPr>
          <p:cNvPr id="3" name="TextBox 2">
            <a:extLst>
              <a:ext uri="{FF2B5EF4-FFF2-40B4-BE49-F238E27FC236}">
                <a16:creationId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r>
              <a:rPr lang="en-US" sz="1400" b="0" i="0">
                <a:effectLst/>
              </a:rPr>
              <a:t/>
            </a:r>
            <a:br>
              <a:rPr lang="en-US" sz="1400" b="0" i="0">
                <a:effectLst/>
              </a:rPr>
            </a:br>
            <a:endParaRPr lang="en-US" sz="1400"/>
          </a:p>
        </p:txBody>
      </p:sp>
      <p:sp>
        <p:nvSpPr>
          <p:cNvPr id="9" name="TextBox 8">
            <a:extLst>
              <a:ext uri="{FF2B5EF4-FFF2-40B4-BE49-F238E27FC236}">
                <a16:creationId xmlns:a16="http://schemas.microsoft.com/office/drawing/2014/main" id="{7362ADDD-1454-9C61-967A-09DD366FEB45}"/>
              </a:ext>
            </a:extLst>
          </p:cNvPr>
          <p:cNvSpPr txBox="1"/>
          <p:nvPr/>
        </p:nvSpPr>
        <p:spPr>
          <a:xfrm>
            <a:off x="483340" y="681037"/>
            <a:ext cx="11225320" cy="4093428"/>
          </a:xfrm>
          <a:prstGeom prst="rect">
            <a:avLst/>
          </a:prstGeom>
          <a:noFill/>
        </p:spPr>
        <p:txBody>
          <a:bodyPr wrap="square">
            <a:spAutoFit/>
          </a:bodyPr>
          <a:lstStyle/>
          <a:p>
            <a:pPr algn="ctr"/>
            <a:r>
              <a:rPr lang="vi-VN" sz="2600" b="1" i="0">
                <a:solidFill>
                  <a:srgbClr val="FF0000"/>
                </a:solidFill>
                <a:effectLst/>
                <a:latin typeface="+mj-lt"/>
              </a:rPr>
              <a:t>NHẬT KÍ TẬP BƠI</a:t>
            </a:r>
            <a:endParaRPr lang="vi-VN" sz="2600" b="0" i="0">
              <a:solidFill>
                <a:srgbClr val="FF0000"/>
              </a:solidFill>
              <a:effectLst/>
              <a:latin typeface="+mj-lt"/>
            </a:endParaRPr>
          </a:p>
          <a:p>
            <a:pPr algn="just"/>
            <a:r>
              <a:rPr lang="en-US" sz="2600" b="0" i="0">
                <a:solidFill>
                  <a:srgbClr val="002060"/>
                </a:solidFill>
                <a:effectLst/>
                <a:latin typeface="Nunito Black" pitchFamily="2" charset="0"/>
              </a:rPr>
              <a:t>	</a:t>
            </a:r>
            <a:r>
              <a:rPr lang="vi-VN" sz="2600" b="1" i="0">
                <a:solidFill>
                  <a:srgbClr val="002060"/>
                </a:solidFill>
                <a:effectLst/>
                <a:latin typeface="+mj-lt"/>
              </a:rPr>
              <a:t>Ngày…. tháng….</a:t>
            </a:r>
          </a:p>
          <a:p>
            <a:pPr algn="just"/>
            <a:r>
              <a:rPr lang="en-US" sz="2600" b="1" i="0">
                <a:solidFill>
                  <a:srgbClr val="002060"/>
                </a:solidFill>
                <a:effectLst/>
                <a:latin typeface="+mj-lt"/>
              </a:rPr>
              <a:t>	</a:t>
            </a:r>
            <a:r>
              <a:rPr lang="vi-VN" sz="2600" b="1" i="0">
                <a:solidFill>
                  <a:srgbClr val="002060"/>
                </a:solidFill>
                <a:effectLst/>
                <a:latin typeface="+mj-lt"/>
              </a:rPr>
              <a:t>Hôm nay, mẹ đưa mình đi tập bơi. Mình rất phấn khích vì được mẹ chuẩn bị cho một chiếc mũ bơi cùng cặp kính bơi màu hồng rất đẹp. </a:t>
            </a:r>
            <a:r>
              <a:rPr lang="en-US" sz="2600" b="1" i="0">
                <a:solidFill>
                  <a:srgbClr val="002060"/>
                </a:solidFill>
                <a:effectLst/>
                <a:latin typeface="+mj-lt"/>
              </a:rPr>
              <a:t>	</a:t>
            </a:r>
            <a:r>
              <a:rPr lang="vi-VN" sz="2600" b="1" i="0">
                <a:solidFill>
                  <a:srgbClr val="002060"/>
                </a:solidFill>
                <a:effectLst/>
                <a:latin typeface="+mj-lt"/>
              </a:rPr>
              <a:t>Cô giáo cũng khen đồ bơi của mình đáng yêu.</a:t>
            </a:r>
          </a:p>
          <a:p>
            <a:pPr algn="just"/>
            <a:r>
              <a:rPr lang="en-US" sz="2600" b="1" i="0">
                <a:solidFill>
                  <a:srgbClr val="002060"/>
                </a:solidFill>
                <a:effectLst/>
                <a:latin typeface="+mj-lt"/>
              </a:rPr>
              <a:t>	</a:t>
            </a:r>
            <a:r>
              <a:rPr lang="vi-VN" sz="2600" b="1" i="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1" i="0">
                <a:solidFill>
                  <a:srgbClr val="002060"/>
                </a:solidFill>
                <a:effectLst/>
                <a:latin typeface="+mj-lt"/>
              </a:rPr>
              <a:t>	</a:t>
            </a:r>
            <a:r>
              <a:rPr lang="vi-VN" sz="2600" b="1" i="0">
                <a:solidFill>
                  <a:srgbClr val="002060"/>
                </a:solidFill>
                <a:effectLst/>
                <a:latin typeface="+mj-lt"/>
              </a:rPr>
              <a:t>Cuối buổi, mình vẫn chưa thở dưới nước được. Mình thấy hơi buồn. Mình nghĩ lần sau, mình sẽ tập tốt hơn.</a:t>
            </a:r>
          </a:p>
        </p:txBody>
      </p:sp>
      <p:sp>
        <p:nvSpPr>
          <p:cNvPr id="8" name="TextBox 7">
            <a:extLst>
              <a:ext uri="{FF2B5EF4-FFF2-40B4-BE49-F238E27FC236}">
                <a16:creationId xmlns:a16="http://schemas.microsoft.com/office/drawing/2014/main" id="{346975EC-FD23-144C-2D77-754945C1AE93}"/>
              </a:ext>
            </a:extLst>
          </p:cNvPr>
          <p:cNvSpPr txBox="1"/>
          <p:nvPr/>
        </p:nvSpPr>
        <p:spPr>
          <a:xfrm>
            <a:off x="1147997" y="102155"/>
            <a:ext cx="4800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p>
        </p:txBody>
      </p:sp>
      <p:pic>
        <p:nvPicPr>
          <p:cNvPr id="11" name="Picture 10">
            <a:extLst>
              <a:ext uri="{FF2B5EF4-FFF2-40B4-BE49-F238E27FC236}">
                <a16:creationId xmlns:a16="http://schemas.microsoft.com/office/drawing/2014/main" id="{04AD9544-B4F2-ADE9-D461-3F8003CF8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13" name="TextBox 12">
            <a:extLst>
              <a:ext uri="{FF2B5EF4-FFF2-40B4-BE49-F238E27FC236}">
                <a16:creationId xmlns:a16="http://schemas.microsoft.com/office/drawing/2014/main" id="{193BF6AD-6582-E308-850F-501FD83BDBA4}"/>
              </a:ext>
            </a:extLst>
          </p:cNvPr>
          <p:cNvSpPr txBox="1"/>
          <p:nvPr/>
        </p:nvSpPr>
        <p:spPr>
          <a:xfrm>
            <a:off x="304800" y="884290"/>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4" name="Picture 13">
            <a:extLst>
              <a:ext uri="{FF2B5EF4-FFF2-40B4-BE49-F238E27FC236}">
                <a16:creationId xmlns:a16="http://schemas.microsoft.com/office/drawing/2014/main" id="{FA01B7AC-5DA8-556D-3D5A-718CC50E7176}"/>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411920855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81D5D6-279B-86CB-34DD-74FD257AF5DB}"/>
              </a:ext>
            </a:extLst>
          </p:cNvPr>
          <p:cNvSpPr txBox="1"/>
          <p:nvPr/>
        </p:nvSpPr>
        <p:spPr>
          <a:xfrm>
            <a:off x="570251" y="915465"/>
            <a:ext cx="4916149" cy="584775"/>
          </a:xfrm>
          <a:prstGeom prst="rect">
            <a:avLst/>
          </a:prstGeom>
          <a:noFill/>
        </p:spPr>
        <p:txBody>
          <a:bodyPr wrap="square">
            <a:spAutoFit/>
          </a:bodyPr>
          <a:lstStyle/>
          <a:p>
            <a:r>
              <a:rPr lang="en-US" sz="3200" b="1" i="0">
                <a:solidFill>
                  <a:srgbClr val="FF0000"/>
                </a:solidFill>
                <a:effectLst/>
                <a:latin typeface="Times New Roman" panose="02020603050405020304" pitchFamily="18" charset="0"/>
                <a:cs typeface="Times New Roman" panose="02020603050405020304" pitchFamily="18" charset="0"/>
              </a:rPr>
              <a:t>Từ ngữ: Phấn khích</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052" name="Picture 4" descr="Kids Jumping Clipart Png For Kids - Happy Children Toys Clipart (911x755)">
            <a:extLst>
              <a:ext uri="{FF2B5EF4-FFF2-40B4-BE49-F238E27FC236}">
                <a16:creationId xmlns:a16="http://schemas.microsoft.com/office/drawing/2014/main" id="{D6B9BBF8-2C81-60C0-B788-A7A93B32C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663" y="437479"/>
            <a:ext cx="5799102" cy="487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DF2C931-A962-62C9-92B2-E2F92212F18D}"/>
              </a:ext>
            </a:extLst>
          </p:cNvPr>
          <p:cNvPicPr>
            <a:picLocks noChangeAspect="1"/>
          </p:cNvPicPr>
          <p:nvPr/>
        </p:nvPicPr>
        <p:blipFill>
          <a:blip r:embed="rId3"/>
          <a:stretch>
            <a:fillRect/>
          </a:stretch>
        </p:blipFill>
        <p:spPr>
          <a:xfrm>
            <a:off x="203638" y="182880"/>
            <a:ext cx="957155" cy="762066"/>
          </a:xfrm>
          <a:prstGeom prst="rect">
            <a:avLst/>
          </a:prstGeom>
        </p:spPr>
      </p:pic>
      <p:pic>
        <p:nvPicPr>
          <p:cNvPr id="6" name="Picture 5">
            <a:extLst>
              <a:ext uri="{FF2B5EF4-FFF2-40B4-BE49-F238E27FC236}">
                <a16:creationId xmlns:a16="http://schemas.microsoft.com/office/drawing/2014/main" id="{FF25193F-8A96-6D39-AAFC-5A7BDA6A6B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43600" y="5314279"/>
            <a:ext cx="4883764" cy="1366501"/>
          </a:xfrm>
          <a:prstGeom prst="rect">
            <a:avLst/>
          </a:prstGeom>
        </p:spPr>
      </p:pic>
      <p:sp>
        <p:nvSpPr>
          <p:cNvPr id="4" name="TextBox 3">
            <a:extLst>
              <a:ext uri="{FF2B5EF4-FFF2-40B4-BE49-F238E27FC236}">
                <a16:creationId xmlns:a16="http://schemas.microsoft.com/office/drawing/2014/main" id="{4EF8A51B-7963-5870-996A-BFF19D1D48C2}"/>
              </a:ext>
            </a:extLst>
          </p:cNvPr>
          <p:cNvSpPr txBox="1"/>
          <p:nvPr/>
        </p:nvSpPr>
        <p:spPr>
          <a:xfrm>
            <a:off x="5715000" y="5680924"/>
            <a:ext cx="4343400" cy="523220"/>
          </a:xfrm>
          <a:prstGeom prst="rect">
            <a:avLst/>
          </a:prstGeom>
          <a:noFill/>
          <a:ln>
            <a:noFill/>
          </a:ln>
          <a:effectLst/>
        </p:spPr>
        <p:txBody>
          <a:bodyPr wrap="square">
            <a:spAutoFit/>
          </a:bodyPr>
          <a:lstStyle/>
          <a:p>
            <a:pPr algn="ctr"/>
            <a:r>
              <a:rPr lang="en-US" sz="2800" b="0" i="0">
                <a:solidFill>
                  <a:srgbClr val="002060"/>
                </a:solidFill>
                <a:effectLst/>
                <a:latin typeface="Nunito Black" pitchFamily="2" charset="0"/>
              </a:rPr>
              <a:t>phấn khởi, hào hứng</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47963253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08F2C3-F9FF-F549-8E1E-99984B7B3F7C}"/>
              </a:ext>
            </a:extLst>
          </p:cNvPr>
          <p:cNvPicPr>
            <a:picLocks noChangeAspect="1"/>
          </p:cNvPicPr>
          <p:nvPr/>
        </p:nvPicPr>
        <p:blipFill>
          <a:blip r:embed="rId2"/>
          <a:stretch>
            <a:fillRect/>
          </a:stretch>
        </p:blipFill>
        <p:spPr>
          <a:xfrm>
            <a:off x="2819400" y="2990850"/>
            <a:ext cx="8181975" cy="38671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84423445-F1B6-A46B-8E5D-B172F5B148C7}"/>
              </a:ext>
            </a:extLst>
          </p:cNvPr>
          <p:cNvSpPr txBox="1"/>
          <p:nvPr/>
        </p:nvSpPr>
        <p:spPr>
          <a:xfrm>
            <a:off x="537772" y="826242"/>
            <a:ext cx="11044628" cy="2554545"/>
          </a:xfrm>
          <a:prstGeom prst="rect">
            <a:avLst/>
          </a:prstGeom>
          <a:noFill/>
        </p:spPr>
        <p:txBody>
          <a:bodyPr wrap="square">
            <a:spAutoFit/>
          </a:bodyPr>
          <a:lstStyle/>
          <a:p>
            <a:pPr algn="just"/>
            <a:r>
              <a:rPr lang="en-US" sz="2800" b="0" i="0">
                <a:solidFill>
                  <a:srgbClr val="002060"/>
                </a:solidFill>
                <a:effectLst/>
                <a:latin typeface="Nunito Black" pitchFamily="2" charset="0"/>
              </a:rPr>
              <a:t>	</a:t>
            </a:r>
            <a:r>
              <a:rPr lang="vi-VN" sz="3200" b="1" i="0">
                <a:solidFill>
                  <a:srgbClr val="002060"/>
                </a:solidFill>
                <a:effectLst/>
                <a:latin typeface="+mj-lt"/>
              </a:rPr>
              <a:t>Ngày… tháng…</a:t>
            </a:r>
          </a:p>
          <a:p>
            <a:pPr algn="just"/>
            <a:r>
              <a:rPr lang="en-US" sz="3200" b="1" i="0">
                <a:solidFill>
                  <a:srgbClr val="002060"/>
                </a:solidFill>
                <a:effectLst/>
                <a:latin typeface="+mj-lt"/>
              </a:rPr>
              <a:t>	</a:t>
            </a:r>
            <a:r>
              <a:rPr lang="vi-VN" sz="3200" b="1" i="0">
                <a:solidFill>
                  <a:srgbClr val="002060"/>
                </a:solidFill>
                <a:effectLst/>
                <a:latin typeface="+mj-lt"/>
              </a:rPr>
              <a:t>Hôm nay, mình đã có cảm giác thích đi bơi. Mình không còn bị sặc nước nữa. Mình đã quen thở dưới nước rồi.</a:t>
            </a:r>
          </a:p>
          <a:p>
            <a:pPr algn="just"/>
            <a:r>
              <a:rPr lang="en-US" sz="3200" b="1" i="0">
                <a:solidFill>
                  <a:srgbClr val="002060"/>
                </a:solidFill>
                <a:effectLst/>
                <a:latin typeface="+mj-lt"/>
              </a:rPr>
              <a:t>	</a:t>
            </a:r>
            <a:r>
              <a:rPr lang="vi-VN" sz="3200" b="1" i="0">
                <a:solidFill>
                  <a:srgbClr val="002060"/>
                </a:solidFill>
                <a:effectLst/>
                <a:latin typeface="+mj-lt"/>
              </a:rPr>
              <a:t>Cô dạy mình động tác bơi ếch. Động tác đó thật lạ! Khi đạp chân, mình giống hệt như một con ếch ộp.</a:t>
            </a:r>
          </a:p>
        </p:txBody>
      </p:sp>
      <p:pic>
        <p:nvPicPr>
          <p:cNvPr id="8" name="Picture 7">
            <a:extLst>
              <a:ext uri="{FF2B5EF4-FFF2-40B4-BE49-F238E27FC236}">
                <a16:creationId xmlns:a16="http://schemas.microsoft.com/office/drawing/2014/main" id="{2B703C56-A700-D933-B44B-364B5C125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9" name="TextBox 8">
            <a:extLst>
              <a:ext uri="{FF2B5EF4-FFF2-40B4-BE49-F238E27FC236}">
                <a16:creationId xmlns:a16="http://schemas.microsoft.com/office/drawing/2014/main" id="{B921F823-216C-A8B9-665E-E6D5A9473912}"/>
              </a:ext>
            </a:extLst>
          </p:cNvPr>
          <p:cNvSpPr txBox="1"/>
          <p:nvPr/>
        </p:nvSpPr>
        <p:spPr>
          <a:xfrm>
            <a:off x="304800" y="88429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
        <p:nvSpPr>
          <p:cNvPr id="10" name="TextBox 9">
            <a:extLst>
              <a:ext uri="{FF2B5EF4-FFF2-40B4-BE49-F238E27FC236}">
                <a16:creationId xmlns:a16="http://schemas.microsoft.com/office/drawing/2014/main" id="{23F72DEA-D10B-1298-9272-0D3FD1C40114}"/>
              </a:ext>
            </a:extLst>
          </p:cNvPr>
          <p:cNvSpPr txBox="1"/>
          <p:nvPr/>
        </p:nvSpPr>
        <p:spPr>
          <a:xfrm>
            <a:off x="1147997" y="102155"/>
            <a:ext cx="48006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smtClean="0">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endParaRPr lang="en-US" sz="3200" b="1">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38BBB618-E2A7-2A0E-E24F-ED3CEB8AF469}"/>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34899278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Tiết 1 + 2</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69467C84-B8A0-3529-D561-94CE36374A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95431" y="3217319"/>
            <a:ext cx="3446042" cy="2347616"/>
          </a:xfrm>
          <a:prstGeom prst="rect">
            <a:avLst/>
          </a:prstGeom>
        </p:spPr>
      </p:pic>
      <p:pic>
        <p:nvPicPr>
          <p:cNvPr id="19" name="Picture 6">
            <a:extLst>
              <a:ext uri="{FF2B5EF4-FFF2-40B4-BE49-F238E27FC236}">
                <a16:creationId xmlns:a16="http://schemas.microsoft.com/office/drawing/2014/main" id="{2379C7F7-2BFB-F8C6-7A92-F403C02D25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2224244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1EF9F-A65B-437B-6F0A-439E66C87175}"/>
              </a:ext>
            </a:extLst>
          </p:cNvPr>
          <p:cNvPicPr>
            <a:picLocks noChangeAspect="1"/>
          </p:cNvPicPr>
          <p:nvPr/>
        </p:nvPicPr>
        <p:blipFill>
          <a:blip r:embed="rId2"/>
          <a:stretch>
            <a:fillRect/>
          </a:stretch>
        </p:blipFill>
        <p:spPr>
          <a:xfrm>
            <a:off x="31230" y="2745542"/>
            <a:ext cx="9223500" cy="4086225"/>
          </a:xfrm>
          <a:prstGeom prst="rect">
            <a:avLst/>
          </a:prstGeom>
        </p:spPr>
      </p:pic>
      <p:sp>
        <p:nvSpPr>
          <p:cNvPr id="6" name="TextBox 5">
            <a:extLst>
              <a:ext uri="{FF2B5EF4-FFF2-40B4-BE49-F238E27FC236}">
                <a16:creationId xmlns:a16="http://schemas.microsoft.com/office/drawing/2014/main" id="{68C1C5D3-A79B-88DA-2767-9D7093E49745}"/>
              </a:ext>
            </a:extLst>
          </p:cNvPr>
          <p:cNvSpPr txBox="1"/>
          <p:nvPr/>
        </p:nvSpPr>
        <p:spPr>
          <a:xfrm>
            <a:off x="228600" y="832488"/>
            <a:ext cx="11049000" cy="3046988"/>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3200" b="1" i="0">
                <a:solidFill>
                  <a:srgbClr val="002060"/>
                </a:solidFill>
                <a:effectLst/>
                <a:latin typeface="+mj-lt"/>
              </a:rPr>
              <a:t>Ngày….tháng…..</a:t>
            </a:r>
          </a:p>
          <a:p>
            <a:pPr algn="just"/>
            <a:r>
              <a:rPr lang="en-US" sz="3200" b="1" i="0">
                <a:solidFill>
                  <a:srgbClr val="002060"/>
                </a:solidFill>
                <a:effectLst/>
                <a:latin typeface="+mj-lt"/>
              </a:rPr>
              <a:t>	</a:t>
            </a:r>
            <a:r>
              <a:rPr lang="vi-VN" sz="32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3200" b="1" i="0">
                <a:solidFill>
                  <a:srgbClr val="002060"/>
                </a:solidFill>
                <a:effectLst/>
                <a:latin typeface="+mj-lt"/>
              </a:rPr>
              <a:t> </a:t>
            </a:r>
          </a:p>
          <a:p>
            <a:pPr algn="r"/>
            <a:r>
              <a:rPr lang="en-US" sz="3200" b="1">
                <a:solidFill>
                  <a:srgbClr val="002060"/>
                </a:solidFill>
                <a:effectLst/>
                <a:latin typeface="Times New Roman" panose="02020603050405020304" pitchFamily="18" charset="0"/>
                <a:cs typeface="Times New Roman" panose="02020603050405020304" pitchFamily="18" charset="0"/>
              </a:rPr>
              <a:t>(Nguyễn Ngọc Mai Chi)</a:t>
            </a:r>
            <a:endParaRPr lang="vi-VN" sz="3200" b="1">
              <a:solidFill>
                <a:srgbClr val="002060"/>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B82D674-EB9C-D1F2-8BD8-03B618B13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7" name="TextBox 6">
            <a:extLst>
              <a:ext uri="{FF2B5EF4-FFF2-40B4-BE49-F238E27FC236}">
                <a16:creationId xmlns:a16="http://schemas.microsoft.com/office/drawing/2014/main" id="{F69E905B-02AB-5AC7-643D-4EEF7B5B753D}"/>
              </a:ext>
            </a:extLst>
          </p:cNvPr>
          <p:cNvSpPr txBox="1"/>
          <p:nvPr/>
        </p:nvSpPr>
        <p:spPr>
          <a:xfrm>
            <a:off x="304800" y="884290"/>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
        <p:nvSpPr>
          <p:cNvPr id="8" name="TextBox 7">
            <a:extLst>
              <a:ext uri="{FF2B5EF4-FFF2-40B4-BE49-F238E27FC236}">
                <a16:creationId xmlns:a16="http://schemas.microsoft.com/office/drawing/2014/main" id="{50574433-4E8B-7ED2-6EA2-84C13E86A144}"/>
              </a:ext>
            </a:extLst>
          </p:cNvPr>
          <p:cNvSpPr txBox="1"/>
          <p:nvPr/>
        </p:nvSpPr>
        <p:spPr>
          <a:xfrm>
            <a:off x="1147997" y="102155"/>
            <a:ext cx="48006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p>
        </p:txBody>
      </p:sp>
      <p:pic>
        <p:nvPicPr>
          <p:cNvPr id="9" name="Picture 8">
            <a:extLst>
              <a:ext uri="{FF2B5EF4-FFF2-40B4-BE49-F238E27FC236}">
                <a16:creationId xmlns:a16="http://schemas.microsoft.com/office/drawing/2014/main" id="{C321B0E4-26EC-3E9E-40B1-B4337E8CB9FE}"/>
              </a:ext>
            </a:extLst>
          </p:cNvPr>
          <p:cNvPicPr>
            <a:picLocks noChangeAspect="1"/>
          </p:cNvPicPr>
          <p:nvPr/>
        </p:nvPicPr>
        <p:blipFill>
          <a:blip r:embed="rId4"/>
          <a:stretch>
            <a:fillRect/>
          </a:stretch>
        </p:blipFill>
        <p:spPr>
          <a:xfrm>
            <a:off x="76200" y="76200"/>
            <a:ext cx="957155" cy="762066"/>
          </a:xfrm>
          <a:prstGeom prst="rect">
            <a:avLst/>
          </a:prstGeom>
        </p:spPr>
      </p:pic>
    </p:spTree>
    <p:extLst>
      <p:ext uri="{BB962C8B-B14F-4D97-AF65-F5344CB8AC3E}">
        <p14:creationId xmlns:p14="http://schemas.microsoft.com/office/powerpoint/2010/main" val="183295162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831539" y="5849656"/>
            <a:ext cx="8125391" cy="646331"/>
          </a:xfrm>
          <a:prstGeom prst="rect">
            <a:avLst/>
          </a:prstGeom>
          <a:noFill/>
          <a:ln>
            <a:solidFill>
              <a:srgbClr val="0070C0"/>
            </a:solidFill>
          </a:ln>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theo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nhóm</a:t>
            </a:r>
            <a:endParaRPr lang="en-US" sz="36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931852" y="1826426"/>
            <a:ext cx="9766516" cy="3747354"/>
          </a:xfrm>
          <a:prstGeom prst="rect">
            <a:avLst/>
          </a:prstGeom>
        </p:spPr>
      </p:pic>
      <p:sp>
        <p:nvSpPr>
          <p:cNvPr id="6" name="Google Shape;7902;p32"/>
          <p:cNvSpPr txBox="1">
            <a:spLocks noGrp="1"/>
          </p:cNvSpPr>
          <p:nvPr>
            <p:ph type="title"/>
          </p:nvPr>
        </p:nvSpPr>
        <p:spPr>
          <a:xfrm>
            <a:off x="3504176" y="767622"/>
            <a:ext cx="5221370" cy="824540"/>
          </a:xfrm>
          <a:prstGeom prst="rect">
            <a:avLst/>
          </a:prstGeom>
        </p:spPr>
        <p:txBody>
          <a:bodyPr spcFirstLastPara="1" wrap="square" lIns="121598" tIns="121598" rIns="121598" bIns="121598" anchor="b" anchorCtr="0">
            <a:noAutofit/>
          </a:bodyPr>
          <a:lstStyle/>
          <a:p>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endParaRPr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3410840"/>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a16="http://schemas.microsoft.com/office/drawing/2014/main" id="{AA14F285-9935-4EB2-B36E-F27F03716592}"/>
              </a:ext>
            </a:extLst>
          </p:cNvPr>
          <p:cNvSpPr txBox="1"/>
          <p:nvPr/>
        </p:nvSpPr>
        <p:spPr>
          <a:xfrm>
            <a:off x="482578" y="2073712"/>
            <a:ext cx="358445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5" name="Picture 4">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8"/>
            <a:ext cx="4685628" cy="2436313"/>
          </a:xfrm>
          <a:prstGeom prst="rect">
            <a:avLst/>
          </a:prstGeom>
        </p:spPr>
      </p:pic>
      <p:grpSp>
        <p:nvGrpSpPr>
          <p:cNvPr id="6" name="Group 5">
            <a:extLst>
              <a:ext uri="{FF2B5EF4-FFF2-40B4-BE49-F238E27FC236}">
                <a16:creationId xmlns:a16="http://schemas.microsoft.com/office/drawing/2014/main" id="{FE265E0F-80DD-44D7-97D3-E4FBD5CED68D}"/>
              </a:ext>
            </a:extLst>
          </p:cNvPr>
          <p:cNvGrpSpPr/>
          <p:nvPr/>
        </p:nvGrpSpPr>
        <p:grpSpPr>
          <a:xfrm>
            <a:off x="5054954" y="3389438"/>
            <a:ext cx="4437389" cy="2464195"/>
            <a:chOff x="6138355" y="864494"/>
            <a:chExt cx="5158854" cy="2557819"/>
          </a:xfrm>
        </p:grpSpPr>
        <p:sp>
          <p:nvSpPr>
            <p:cNvPr id="7" name="Rounded Rectangle 14">
              <a:extLst>
                <a:ext uri="{FF2B5EF4-FFF2-40B4-BE49-F238E27FC236}">
                  <a16:creationId xmlns:a16="http://schemas.microsoft.com/office/drawing/2014/main" id="{C0A5150A-612D-4562-9F29-1935EA43D629}"/>
                </a:ext>
              </a:extLst>
            </p:cNvPr>
            <p:cNvSpPr/>
            <p:nvPr/>
          </p:nvSpPr>
          <p:spPr>
            <a:xfrm>
              <a:off x="6138355" y="864494"/>
              <a:ext cx="5158854" cy="71287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9" name="Picture 8">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7" y="3879082"/>
            <a:ext cx="1761897" cy="2194750"/>
          </a:xfrm>
          <a:prstGeom prst="rect">
            <a:avLst/>
          </a:prstGeom>
        </p:spPr>
      </p:pic>
    </p:spTree>
    <p:extLst>
      <p:ext uri="{BB962C8B-B14F-4D97-AF65-F5344CB8AC3E}">
        <p14:creationId xmlns:p14="http://schemas.microsoft.com/office/powerpoint/2010/main" val="2609858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04366-EAA8-E777-B5F9-8BBEF2CC950D}"/>
              </a:ext>
            </a:extLst>
          </p:cNvPr>
          <p:cNvPicPr>
            <a:picLocks noChangeAspect="1"/>
          </p:cNvPicPr>
          <p:nvPr/>
        </p:nvPicPr>
        <p:blipFill>
          <a:blip r:embed="rId3"/>
          <a:stretch>
            <a:fillRect/>
          </a:stretch>
        </p:blipFill>
        <p:spPr>
          <a:xfrm>
            <a:off x="76200" y="0"/>
            <a:ext cx="957155" cy="762066"/>
          </a:xfrm>
          <a:prstGeom prst="rect">
            <a:avLst/>
          </a:prstGeom>
        </p:spPr>
      </p:pic>
      <p:sp>
        <p:nvSpPr>
          <p:cNvPr id="4" name="TextBox 3">
            <a:extLst>
              <a:ext uri="{FF2B5EF4-FFF2-40B4-BE49-F238E27FC236}">
                <a16:creationId xmlns:a16="http://schemas.microsoft.com/office/drawing/2014/main" id="{8602BD8F-3A89-945A-7E1B-F133191802D1}"/>
              </a:ext>
            </a:extLst>
          </p:cNvPr>
          <p:cNvSpPr txBox="1"/>
          <p:nvPr/>
        </p:nvSpPr>
        <p:spPr>
          <a:xfrm>
            <a:off x="76200" y="2931"/>
            <a:ext cx="11887200" cy="7540526"/>
          </a:xfrm>
          <a:prstGeom prst="rect">
            <a:avLst/>
          </a:prstGeom>
          <a:solidFill>
            <a:srgbClr val="FEF2E4"/>
          </a:solidFill>
        </p:spPr>
        <p:txBody>
          <a:bodyPr wrap="square">
            <a:spAutoFit/>
          </a:bodyPr>
          <a:lstStyle/>
          <a:p>
            <a:pPr algn="ctr"/>
            <a:r>
              <a:rPr lang="vi-VN" sz="2400" b="1" i="0" dirty="0">
                <a:solidFill>
                  <a:srgbClr val="FF0000"/>
                </a:solidFill>
                <a:effectLst/>
                <a:latin typeface="+mj-lt"/>
              </a:rPr>
              <a:t>NHẬT KÍ TẬP BƠI</a:t>
            </a:r>
          </a:p>
          <a:p>
            <a:pPr algn="just"/>
            <a:r>
              <a:rPr lang="en-US" sz="2400" b="1" i="0" dirty="0">
                <a:solidFill>
                  <a:srgbClr val="002060"/>
                </a:solidFill>
                <a:effectLst/>
                <a:latin typeface="+mj-lt"/>
              </a:rPr>
              <a:t>	</a:t>
            </a:r>
            <a:r>
              <a:rPr lang="vi-VN" sz="2400" b="1" i="0" dirty="0">
                <a:solidFill>
                  <a:srgbClr val="002060"/>
                </a:solidFill>
                <a:effectLst/>
                <a:latin typeface="+mj-lt"/>
              </a:rPr>
              <a:t>Ngày…. tháng….</a:t>
            </a:r>
          </a:p>
          <a:p>
            <a:pPr algn="just"/>
            <a:r>
              <a:rPr lang="en-US" sz="2400" b="1" i="0" dirty="0">
                <a:solidFill>
                  <a:srgbClr val="002060"/>
                </a:solidFill>
                <a:effectLst/>
                <a:latin typeface="+mj-lt"/>
              </a:rPr>
              <a:t>	</a:t>
            </a:r>
            <a:r>
              <a:rPr lang="vi-VN" sz="2400" b="1" i="0" dirty="0">
                <a:solidFill>
                  <a:srgbClr val="002060"/>
                </a:solidFill>
                <a:effectLst/>
                <a:latin typeface="+mj-lt"/>
              </a:rPr>
              <a:t>Hôm nay, mẹ đưa mình đi tập bơi. Mình rất phấn khích vì được mẹ chuẩn bị cho một chiếc mũ bơi cùng cặp kính bơi màu hồng rất </a:t>
            </a:r>
            <a:r>
              <a:rPr lang="vi-VN" sz="2400" b="1" i="0" dirty="0" smtClean="0">
                <a:solidFill>
                  <a:srgbClr val="002060"/>
                </a:solidFill>
                <a:effectLst/>
                <a:latin typeface="+mj-lt"/>
              </a:rPr>
              <a:t>đẹp.Cô </a:t>
            </a:r>
            <a:r>
              <a:rPr lang="vi-VN" sz="2400" b="1" i="0" dirty="0">
                <a:solidFill>
                  <a:srgbClr val="002060"/>
                </a:solidFill>
                <a:effectLst/>
                <a:latin typeface="+mj-lt"/>
              </a:rPr>
              <a:t>giáo cũng khen đồ bơi của mình đáng yêu.</a:t>
            </a:r>
          </a:p>
          <a:p>
            <a:pPr algn="just"/>
            <a:r>
              <a:rPr lang="en-US" sz="2400" b="1" i="0" dirty="0">
                <a:solidFill>
                  <a:srgbClr val="002060"/>
                </a:solidFill>
                <a:effectLst/>
                <a:latin typeface="+mj-lt"/>
              </a:rPr>
              <a:t>	</a:t>
            </a:r>
            <a:r>
              <a:rPr lang="vi-VN" sz="2400" b="1" i="0" dirty="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400" b="1" i="0" dirty="0">
                <a:solidFill>
                  <a:srgbClr val="002060"/>
                </a:solidFill>
                <a:effectLst/>
                <a:latin typeface="+mj-lt"/>
              </a:rPr>
              <a:t>	</a:t>
            </a:r>
            <a:r>
              <a:rPr lang="vi-VN" sz="2400" b="1" i="0" dirty="0">
                <a:solidFill>
                  <a:srgbClr val="002060"/>
                </a:solidFill>
                <a:effectLst/>
                <a:latin typeface="+mj-lt"/>
              </a:rPr>
              <a:t>Cuối buổi, mình vẫn chưa thở dưới nước được. Mình thấy hơi buồn. Mình nghĩ lần sau, mình sẽ tập tốt hơn.</a:t>
            </a:r>
            <a:endParaRPr lang="en-US" sz="2400" b="1" i="0" dirty="0">
              <a:solidFill>
                <a:srgbClr val="002060"/>
              </a:solidFill>
              <a:effectLst/>
              <a:latin typeface="+mj-lt"/>
            </a:endParaRPr>
          </a:p>
          <a:p>
            <a:pPr algn="just"/>
            <a:r>
              <a:rPr lang="en-US" sz="2400" b="1" i="0" dirty="0">
                <a:solidFill>
                  <a:srgbClr val="002060"/>
                </a:solidFill>
                <a:effectLst/>
                <a:latin typeface="+mj-lt"/>
              </a:rPr>
              <a:t>	</a:t>
            </a:r>
            <a:r>
              <a:rPr lang="vi-VN" sz="2400" b="1" i="0" dirty="0">
                <a:solidFill>
                  <a:srgbClr val="002060"/>
                </a:solidFill>
                <a:effectLst/>
                <a:latin typeface="+mj-lt"/>
              </a:rPr>
              <a:t>Ngày… tháng…</a:t>
            </a:r>
          </a:p>
          <a:p>
            <a:pPr algn="just"/>
            <a:r>
              <a:rPr lang="en-US" sz="2400" b="1" i="0" dirty="0">
                <a:solidFill>
                  <a:srgbClr val="002060"/>
                </a:solidFill>
                <a:effectLst/>
                <a:latin typeface="+mj-lt"/>
              </a:rPr>
              <a:t>	</a:t>
            </a:r>
            <a:r>
              <a:rPr lang="vi-VN" sz="2400" b="1" i="0" dirty="0">
                <a:solidFill>
                  <a:srgbClr val="002060"/>
                </a:solidFill>
                <a:effectLst/>
                <a:latin typeface="+mj-lt"/>
              </a:rPr>
              <a:t>Hôm nay, mình đã có cảm giác thích đi bơi. Mình không còn bị sặc nước nữa. Mình đã quen thở dưới nước rồi.</a:t>
            </a:r>
          </a:p>
          <a:p>
            <a:pPr algn="just"/>
            <a:r>
              <a:rPr lang="en-US" sz="2400" b="1" i="0" dirty="0">
                <a:solidFill>
                  <a:srgbClr val="002060"/>
                </a:solidFill>
                <a:effectLst/>
                <a:latin typeface="+mj-lt"/>
              </a:rPr>
              <a:t>	</a:t>
            </a:r>
            <a:r>
              <a:rPr lang="vi-VN" sz="2400" b="1" i="0" dirty="0">
                <a:solidFill>
                  <a:srgbClr val="002060"/>
                </a:solidFill>
                <a:effectLst/>
                <a:latin typeface="+mj-lt"/>
              </a:rPr>
              <a:t>Cô dạy mình động tác bơi ếch. Động tác đó thật lạ! Khi đạp chân, mình giống hệt như một con ếch ộp.</a:t>
            </a:r>
            <a:endParaRPr lang="en-US" sz="2400" b="1" i="0" dirty="0">
              <a:solidFill>
                <a:srgbClr val="002060"/>
              </a:solidFill>
              <a:effectLst/>
              <a:latin typeface="+mj-lt"/>
            </a:endParaRPr>
          </a:p>
          <a:p>
            <a:pPr algn="l"/>
            <a:r>
              <a:rPr lang="en-US" sz="2400" b="1" i="0" dirty="0">
                <a:solidFill>
                  <a:srgbClr val="002060"/>
                </a:solidFill>
                <a:effectLst/>
                <a:latin typeface="+mj-lt"/>
              </a:rPr>
              <a:t>	</a:t>
            </a:r>
            <a:r>
              <a:rPr lang="vi-VN" sz="2400" b="1" i="0" dirty="0">
                <a:solidFill>
                  <a:srgbClr val="002060"/>
                </a:solidFill>
                <a:effectLst/>
                <a:latin typeface="+mj-lt"/>
              </a:rPr>
              <a:t>Ngày….tháng…..</a:t>
            </a:r>
          </a:p>
          <a:p>
            <a:pPr algn="just"/>
            <a:r>
              <a:rPr lang="en-US" sz="2400" b="1" i="0" dirty="0">
                <a:solidFill>
                  <a:srgbClr val="002060"/>
                </a:solidFill>
                <a:effectLst/>
                <a:latin typeface="+mj-lt"/>
              </a:rPr>
              <a:t>	</a:t>
            </a:r>
            <a:r>
              <a:rPr lang="vi-VN" sz="2400" b="1" i="0" dirty="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400" b="1" i="0" dirty="0">
                <a:solidFill>
                  <a:srgbClr val="002060"/>
                </a:solidFill>
                <a:effectLst/>
                <a:latin typeface="+mj-lt"/>
              </a:rPr>
              <a:t> </a:t>
            </a:r>
          </a:p>
          <a:p>
            <a:pPr algn="r"/>
            <a:r>
              <a:rPr lang="en-US" sz="2400" b="1" dirty="0">
                <a:solidFill>
                  <a:srgbClr val="002060"/>
                </a:solidFill>
                <a:effectLst/>
                <a:latin typeface="Times New Roman" panose="02020603050405020304" pitchFamily="18" charset="0"/>
                <a:cs typeface="Times New Roman" panose="02020603050405020304" pitchFamily="18" charset="0"/>
              </a:rPr>
              <a:t>(</a:t>
            </a:r>
            <a:r>
              <a:rPr lang="en-US" sz="2400" b="1" dirty="0" err="1">
                <a:solidFill>
                  <a:srgbClr val="002060"/>
                </a:solidFill>
                <a:effectLst/>
                <a:latin typeface="Times New Roman" panose="02020603050405020304" pitchFamily="18" charset="0"/>
                <a:cs typeface="Times New Roman" panose="02020603050405020304" pitchFamily="18" charset="0"/>
              </a:rPr>
              <a:t>Nguyễn</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Ngọc</a:t>
            </a:r>
            <a:r>
              <a:rPr lang="en-US" sz="2400" b="1" dirty="0">
                <a:solidFill>
                  <a:srgbClr val="002060"/>
                </a:solidFill>
                <a:effectLst/>
                <a:latin typeface="Times New Roman" panose="02020603050405020304" pitchFamily="18" charset="0"/>
                <a:cs typeface="Times New Roman" panose="02020603050405020304" pitchFamily="18" charset="0"/>
              </a:rPr>
              <a:t> Mai Chi</a:t>
            </a:r>
            <a:r>
              <a:rPr lang="en-US" sz="2400" b="0" dirty="0">
                <a:solidFill>
                  <a:srgbClr val="002060"/>
                </a:solidFill>
                <a:effectLst/>
                <a:latin typeface="Times New Roman" panose="02020603050405020304" pitchFamily="18" charset="0"/>
                <a:cs typeface="Times New Roman" panose="02020603050405020304" pitchFamily="18" charset="0"/>
              </a:rPr>
              <a:t>)</a:t>
            </a:r>
            <a:endParaRPr lang="vi-VN" sz="2400" b="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0370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32138" y="3835400"/>
            <a:ext cx="7464580"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Times New Roman" panose="02020603050405020304" pitchFamily="18" charset="0"/>
                <a:ea typeface="+mj-ea"/>
                <a:cs typeface="Times New Roman" panose="02020603050405020304" pitchFamily="18" charset="0"/>
              </a:rPr>
              <a:t>Trả lời câu hỏi</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3A8287CD-C591-5596-F070-CE4744D05D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CABA9D4C-9064-21EE-B7C2-B3E85D74AE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4275262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82A17-6193-80B5-CB27-B8F62785296C}"/>
              </a:ext>
            </a:extLst>
          </p:cNvPr>
          <p:cNvSpPr txBox="1"/>
          <p:nvPr/>
        </p:nvSpPr>
        <p:spPr>
          <a:xfrm>
            <a:off x="152400" y="874693"/>
            <a:ext cx="11658600" cy="523220"/>
          </a:xfrm>
          <a:prstGeom prst="rect">
            <a:avLst/>
          </a:prstGeom>
          <a:noFill/>
        </p:spPr>
        <p:txBody>
          <a:bodyPr wrap="square">
            <a:spAutoFit/>
          </a:bodyPr>
          <a:lstStyle/>
          <a:p>
            <a:pPr algn="l"/>
            <a:r>
              <a:rPr lang="vi-VN" sz="2800" b="1" i="0">
                <a:solidFill>
                  <a:srgbClr val="2888E1"/>
                </a:solidFill>
                <a:effectLst/>
                <a:latin typeface="+mj-lt"/>
              </a:rPr>
              <a:t>Câu 1</a:t>
            </a:r>
            <a:r>
              <a:rPr lang="en-US" sz="2800">
                <a:solidFill>
                  <a:srgbClr val="000000"/>
                </a:solidFill>
                <a:latin typeface="+mj-lt"/>
              </a:rPr>
              <a:t>: </a:t>
            </a:r>
            <a:r>
              <a:rPr lang="vi-VN" sz="2800" b="1" i="0">
                <a:solidFill>
                  <a:srgbClr val="000000"/>
                </a:solidFill>
                <a:effectLst/>
                <a:latin typeface="+mj-lt"/>
              </a:rPr>
              <a:t>Bạn nhỏ đến bể bơi với ai? Bạn ấy được chuẩn bị những gì?</a:t>
            </a:r>
            <a:endParaRPr lang="vi-VN" sz="2800" b="0" i="0">
              <a:solidFill>
                <a:srgbClr val="000000"/>
              </a:solidFill>
              <a:effectLst/>
              <a:latin typeface="+mj-lt"/>
            </a:endParaRPr>
          </a:p>
        </p:txBody>
      </p:sp>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7" name="TextBox 6">
            <a:extLst>
              <a:ext uri="{FF2B5EF4-FFF2-40B4-BE49-F238E27FC236}">
                <a16:creationId xmlns:a16="http://schemas.microsoft.com/office/drawing/2014/main" id="{A15ED466-CC94-5331-19D3-DAC47A01B9E9}"/>
              </a:ext>
            </a:extLst>
          </p:cNvPr>
          <p:cNvSpPr txBox="1"/>
          <p:nvPr/>
        </p:nvSpPr>
        <p:spPr>
          <a:xfrm>
            <a:off x="177384" y="1981200"/>
            <a:ext cx="6756816" cy="1532334"/>
          </a:xfrm>
          <a:prstGeom prst="wedgeRoundRectCallout">
            <a:avLst>
              <a:gd name="adj1" fmla="val -37234"/>
              <a:gd name="adj2" fmla="val 81153"/>
              <a:gd name="adj3" fmla="val 16667"/>
            </a:avLst>
          </a:prstGeom>
          <a:solidFill>
            <a:schemeClr val="accent6">
              <a:lumMod val="20000"/>
              <a:lumOff val="80000"/>
            </a:schemeClr>
          </a:solidFill>
          <a:ln w="38100">
            <a:solidFill>
              <a:srgbClr val="C00000"/>
            </a:solidFill>
            <a:prstDash val="dash"/>
          </a:ln>
        </p:spPr>
        <p:txBody>
          <a:bodyPr wrap="square">
            <a:spAutoFit/>
          </a:bodyPr>
          <a:lstStyle/>
          <a:p>
            <a:r>
              <a:rPr lang="en-US" sz="2800" b="0" i="0">
                <a:solidFill>
                  <a:srgbClr val="FF0000"/>
                </a:solidFill>
                <a:effectLst/>
                <a:latin typeface="Nunito Black" pitchFamily="2" charset="0"/>
              </a:rPr>
              <a:t>	</a:t>
            </a:r>
            <a:r>
              <a:rPr lang="vi-VN" sz="2800" b="1" i="0">
                <a:solidFill>
                  <a:srgbClr val="FF0000"/>
                </a:solidFill>
                <a:effectLst/>
                <a:latin typeface="+mj-lt"/>
              </a:rPr>
              <a:t>Bạn nhỏ đến bể bơi với mẹ. Bạn nhỏ được mẹ chuẩn bị cho một chiếc mũ bơi cùng cặp kính bơi màu hồng rất đẹp.</a:t>
            </a:r>
            <a:endParaRPr lang="en-US" sz="2800" b="1">
              <a:solidFill>
                <a:srgbClr val="FF0000"/>
              </a:solidFill>
              <a:latin typeface="+mj-lt"/>
            </a:endParaRPr>
          </a:p>
        </p:txBody>
      </p:sp>
      <p:pic>
        <p:nvPicPr>
          <p:cNvPr id="8" name="Picture 7">
            <a:extLst>
              <a:ext uri="{FF2B5EF4-FFF2-40B4-BE49-F238E27FC236}">
                <a16:creationId xmlns:a16="http://schemas.microsoft.com/office/drawing/2014/main" id="{2F296A76-90A2-7824-0174-9F3D45EA18DE}"/>
              </a:ext>
            </a:extLst>
          </p:cNvPr>
          <p:cNvPicPr>
            <a:picLocks noChangeAspect="1"/>
          </p:cNvPicPr>
          <p:nvPr/>
        </p:nvPicPr>
        <p:blipFill>
          <a:blip r:embed="rId4"/>
          <a:stretch>
            <a:fillRect/>
          </a:stretch>
        </p:blipFill>
        <p:spPr>
          <a:xfrm>
            <a:off x="7070331" y="3810000"/>
            <a:ext cx="4944285" cy="2862353"/>
          </a:xfrm>
          <a:prstGeom prst="rect">
            <a:avLst/>
          </a:prstGeom>
        </p:spPr>
      </p:pic>
    </p:spTree>
    <p:extLst>
      <p:ext uri="{BB962C8B-B14F-4D97-AF65-F5344CB8AC3E}">
        <p14:creationId xmlns:p14="http://schemas.microsoft.com/office/powerpoint/2010/main" val="22888399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82A17-6193-80B5-CB27-B8F62785296C}"/>
              </a:ext>
            </a:extLst>
          </p:cNvPr>
          <p:cNvSpPr txBox="1"/>
          <p:nvPr/>
        </p:nvSpPr>
        <p:spPr>
          <a:xfrm>
            <a:off x="152400" y="874693"/>
            <a:ext cx="11658600" cy="523220"/>
          </a:xfrm>
          <a:prstGeom prst="rect">
            <a:avLst/>
          </a:prstGeom>
          <a:noFill/>
        </p:spPr>
        <p:txBody>
          <a:bodyPr wrap="square">
            <a:spAutoFit/>
          </a:bodyPr>
          <a:lstStyle/>
          <a:p>
            <a:r>
              <a:rPr lang="vi-VN" sz="2800" b="1" i="0">
                <a:solidFill>
                  <a:srgbClr val="2888E1"/>
                </a:solidFill>
                <a:effectLst/>
                <a:latin typeface="+mj-lt"/>
              </a:rPr>
              <a:t>Câu </a:t>
            </a:r>
            <a:r>
              <a:rPr lang="en-US" sz="2800" b="1" i="0">
                <a:solidFill>
                  <a:srgbClr val="2888E1"/>
                </a:solidFill>
                <a:effectLst/>
                <a:latin typeface="+mj-lt"/>
              </a:rPr>
              <a:t>2</a:t>
            </a:r>
            <a:r>
              <a:rPr lang="en-US" sz="2800" b="1">
                <a:solidFill>
                  <a:srgbClr val="000000"/>
                </a:solidFill>
                <a:latin typeface="+mj-lt"/>
              </a:rPr>
              <a:t>: </a:t>
            </a:r>
            <a:r>
              <a:rPr lang="vi-VN" sz="2800" b="1">
                <a:latin typeface="+mj-lt"/>
              </a:rPr>
              <a:t>Bạn nhỏ cảm thấy thế nào trong ngày đầu đến bể bơi?</a:t>
            </a:r>
            <a:endParaRPr lang="vi-VN" sz="2800" b="1" i="0">
              <a:solidFill>
                <a:srgbClr val="000000"/>
              </a:solidFill>
              <a:effectLst/>
              <a:latin typeface="+mj-lt"/>
            </a:endParaRPr>
          </a:p>
        </p:txBody>
      </p:sp>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7" name="TextBox 6">
            <a:extLst>
              <a:ext uri="{FF2B5EF4-FFF2-40B4-BE49-F238E27FC236}">
                <a16:creationId xmlns:a16="http://schemas.microsoft.com/office/drawing/2014/main" id="{A15ED466-CC94-5331-19D3-DAC47A01B9E9}"/>
              </a:ext>
            </a:extLst>
          </p:cNvPr>
          <p:cNvSpPr txBox="1"/>
          <p:nvPr/>
        </p:nvSpPr>
        <p:spPr>
          <a:xfrm>
            <a:off x="1752600" y="1828800"/>
            <a:ext cx="8064708" cy="2108299"/>
          </a:xfrm>
          <a:prstGeom prst="cloud">
            <a:avLst/>
          </a:prstGeom>
          <a:solidFill>
            <a:schemeClr val="accent6">
              <a:lumMod val="20000"/>
              <a:lumOff val="80000"/>
            </a:schemeClr>
          </a:solidFill>
          <a:ln w="38100">
            <a:solidFill>
              <a:srgbClr val="C00000"/>
            </a:solidFill>
            <a:prstDash val="dash"/>
          </a:ln>
        </p:spPr>
        <p:txBody>
          <a:bodyPr wrap="square">
            <a:spAutoFit/>
          </a:bodyPr>
          <a:lstStyle/>
          <a:p>
            <a:r>
              <a:rPr lang="en-US" sz="2800">
                <a:solidFill>
                  <a:srgbClr val="FF0000"/>
                </a:solidFill>
                <a:latin typeface="Nunito Black" pitchFamily="2" charset="0"/>
              </a:rPr>
              <a:t>	</a:t>
            </a:r>
            <a:r>
              <a:rPr lang="vi-VN" sz="2800" b="1">
                <a:solidFill>
                  <a:srgbClr val="FF0000"/>
                </a:solidFill>
                <a:latin typeface="+mj-lt"/>
              </a:rPr>
              <a:t>Trong ngày đầu đến bể bơi, bạn nhỏ cảm thấy rất sợ, không dám xuống nước nữa.</a:t>
            </a:r>
            <a:endParaRPr lang="en-US" sz="2800" b="1">
              <a:solidFill>
                <a:srgbClr val="FF0000"/>
              </a:solidFill>
              <a:latin typeface="+mj-lt"/>
            </a:endParaRPr>
          </a:p>
        </p:txBody>
      </p:sp>
    </p:spTree>
    <p:extLst>
      <p:ext uri="{BB962C8B-B14F-4D97-AF65-F5344CB8AC3E}">
        <p14:creationId xmlns:p14="http://schemas.microsoft.com/office/powerpoint/2010/main" val="35553367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pic>
        <p:nvPicPr>
          <p:cNvPr id="2" name="Picture 1">
            <a:extLst>
              <a:ext uri="{FF2B5EF4-FFF2-40B4-BE49-F238E27FC236}">
                <a16:creationId xmlns:a16="http://schemas.microsoft.com/office/drawing/2014/main" id="{0E491405-F9D0-A93A-40DF-71EE74E1A48A}"/>
              </a:ext>
            </a:extLst>
          </p:cNvPr>
          <p:cNvPicPr>
            <a:picLocks noChangeAspect="1"/>
          </p:cNvPicPr>
          <p:nvPr/>
        </p:nvPicPr>
        <p:blipFill>
          <a:blip r:embed="rId4"/>
          <a:stretch>
            <a:fillRect/>
          </a:stretch>
        </p:blipFill>
        <p:spPr>
          <a:xfrm>
            <a:off x="1828800" y="1676400"/>
            <a:ext cx="9390057" cy="3657600"/>
          </a:xfrm>
          <a:prstGeom prst="rect">
            <a:avLst/>
          </a:prstGeom>
        </p:spPr>
      </p:pic>
      <p:sp>
        <p:nvSpPr>
          <p:cNvPr id="8" name="TextBox 7">
            <a:extLst>
              <a:ext uri="{FF2B5EF4-FFF2-40B4-BE49-F238E27FC236}">
                <a16:creationId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mj-lt"/>
              </a:rPr>
              <a:t>Câu 3</a:t>
            </a:r>
            <a:r>
              <a:rPr lang="en-US" sz="2800" b="1">
                <a:solidFill>
                  <a:srgbClr val="000000"/>
                </a:solidFill>
                <a:latin typeface="+mj-lt"/>
              </a:rPr>
              <a:t>: </a:t>
            </a:r>
            <a:r>
              <a:rPr lang="vi-VN" sz="2800" b="1" i="0">
                <a:solidFill>
                  <a:srgbClr val="000000"/>
                </a:solidFill>
                <a:effectLst/>
                <a:latin typeface="+mj-lt"/>
              </a:rPr>
              <a:t>Kể lại việc học bơi của bạn ấy.</a:t>
            </a:r>
          </a:p>
        </p:txBody>
      </p:sp>
    </p:spTree>
    <p:extLst>
      <p:ext uri="{BB962C8B-B14F-4D97-AF65-F5344CB8AC3E}">
        <p14:creationId xmlns:p14="http://schemas.microsoft.com/office/powerpoint/2010/main" val="12835672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mj-lt"/>
              </a:rPr>
              <a:t>Câu 3</a:t>
            </a:r>
            <a:r>
              <a:rPr lang="en-US" sz="2800">
                <a:solidFill>
                  <a:srgbClr val="000000"/>
                </a:solidFill>
                <a:latin typeface="+mj-lt"/>
              </a:rPr>
              <a:t>: </a:t>
            </a:r>
            <a:r>
              <a:rPr lang="vi-VN" sz="2800" b="1" i="0">
                <a:solidFill>
                  <a:srgbClr val="000000"/>
                </a:solidFill>
                <a:effectLst/>
                <a:latin typeface="+mj-lt"/>
              </a:rPr>
              <a:t>Kể lại việc học bơi của bạn ấy.</a:t>
            </a:r>
            <a:endParaRPr lang="vi-VN" sz="2800" b="0" i="0">
              <a:solidFill>
                <a:srgbClr val="000000"/>
              </a:solidFill>
              <a:effectLst/>
              <a:latin typeface="+mj-lt"/>
            </a:endParaRPr>
          </a:p>
        </p:txBody>
      </p:sp>
      <p:pic>
        <p:nvPicPr>
          <p:cNvPr id="4" name="Picture 3">
            <a:extLst>
              <a:ext uri="{FF2B5EF4-FFF2-40B4-BE49-F238E27FC236}">
                <a16:creationId xmlns:a16="http://schemas.microsoft.com/office/drawing/2014/main" id="{F5886A70-5CF6-F650-A128-93059BD6CFDC}"/>
              </a:ext>
            </a:extLst>
          </p:cNvPr>
          <p:cNvPicPr>
            <a:picLocks noChangeAspect="1"/>
          </p:cNvPicPr>
          <p:nvPr/>
        </p:nvPicPr>
        <p:blipFill>
          <a:blip r:embed="rId4"/>
          <a:stretch>
            <a:fillRect/>
          </a:stretch>
        </p:blipFill>
        <p:spPr>
          <a:xfrm>
            <a:off x="2286000" y="1981200"/>
            <a:ext cx="2946816" cy="3735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F0533DFC-0C6E-04C6-7068-778D4398D089}"/>
              </a:ext>
            </a:extLst>
          </p:cNvPr>
          <p:cNvSpPr txBox="1"/>
          <p:nvPr/>
        </p:nvSpPr>
        <p:spPr>
          <a:xfrm>
            <a:off x="5867400" y="2667000"/>
            <a:ext cx="4800600" cy="2681347"/>
          </a:xfrm>
          <a:prstGeom prst="foldedCorner">
            <a:avLst/>
          </a:prstGeom>
          <a:solidFill>
            <a:schemeClr val="accent6">
              <a:lumMod val="20000"/>
              <a:lumOff val="80000"/>
            </a:schemeClr>
          </a:solidFill>
          <a:ln w="28575">
            <a:solidFill>
              <a:srgbClr val="C00000"/>
            </a:solidFill>
            <a:prstDash val="sysDash"/>
          </a:ln>
        </p:spPr>
        <p:txBody>
          <a:bodyPr wrap="square">
            <a:spAutoFit/>
          </a:bodyPr>
          <a:lstStyle/>
          <a:p>
            <a:pPr algn="just"/>
            <a:r>
              <a:rPr lang="en-US" sz="2800">
                <a:solidFill>
                  <a:srgbClr val="00B050"/>
                </a:solidFill>
                <a:latin typeface="Nunito Black" pitchFamily="2" charset="0"/>
              </a:rPr>
              <a:t>	</a:t>
            </a:r>
            <a:r>
              <a:rPr lang="vi-VN" sz="2800" b="0" i="0">
                <a:solidFill>
                  <a:srgbClr val="00B050"/>
                </a:solidFill>
                <a:effectLst/>
                <a:latin typeface="Nunito Black" pitchFamily="2" charset="0"/>
              </a:rPr>
              <a:t>Ngày đầu tiên, bạn nhỏ được cô dạy tập thở. Nhưng khi thở dưới nước, bạn ấy toàn bị sặc. Vì thế mà bạn nhỏ rất sợ.</a:t>
            </a:r>
            <a:endParaRPr lang="en-US" sz="2800">
              <a:solidFill>
                <a:srgbClr val="00B050"/>
              </a:solidFill>
              <a:latin typeface="Nunito Black" pitchFamily="2" charset="0"/>
            </a:endParaRPr>
          </a:p>
        </p:txBody>
      </p:sp>
    </p:spTree>
    <p:extLst>
      <p:ext uri="{BB962C8B-B14F-4D97-AF65-F5344CB8AC3E}">
        <p14:creationId xmlns:p14="http://schemas.microsoft.com/office/powerpoint/2010/main" val="508075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mj-lt"/>
              </a:rPr>
              <a:t>Câu 3</a:t>
            </a:r>
            <a:r>
              <a:rPr lang="en-US" sz="2800">
                <a:solidFill>
                  <a:srgbClr val="000000"/>
                </a:solidFill>
                <a:latin typeface="+mj-lt"/>
              </a:rPr>
              <a:t>: </a:t>
            </a:r>
            <a:r>
              <a:rPr lang="vi-VN" sz="2800" b="1" i="0">
                <a:solidFill>
                  <a:srgbClr val="000000"/>
                </a:solidFill>
                <a:effectLst/>
                <a:latin typeface="+mj-lt"/>
              </a:rPr>
              <a:t>Kể lại việc học bơi của bạn ấy.</a:t>
            </a:r>
            <a:endParaRPr lang="vi-VN" sz="2800" b="0" i="0">
              <a:solidFill>
                <a:srgbClr val="000000"/>
              </a:solidFill>
              <a:effectLst/>
              <a:latin typeface="+mj-lt"/>
            </a:endParaRPr>
          </a:p>
        </p:txBody>
      </p:sp>
      <p:sp>
        <p:nvSpPr>
          <p:cNvPr id="9" name="TextBox 8">
            <a:extLst>
              <a:ext uri="{FF2B5EF4-FFF2-40B4-BE49-F238E27FC236}">
                <a16:creationId xmlns:a16="http://schemas.microsoft.com/office/drawing/2014/main" id="{F0533DFC-0C6E-04C6-7068-778D4398D089}"/>
              </a:ext>
            </a:extLst>
          </p:cNvPr>
          <p:cNvSpPr txBox="1"/>
          <p:nvPr/>
        </p:nvSpPr>
        <p:spPr>
          <a:xfrm>
            <a:off x="5680491" y="2171196"/>
            <a:ext cx="4800600" cy="2681347"/>
          </a:xfrm>
          <a:prstGeom prst="foldedCorner">
            <a:avLst/>
          </a:prstGeom>
          <a:solidFill>
            <a:schemeClr val="accent6">
              <a:lumMod val="20000"/>
              <a:lumOff val="80000"/>
            </a:schemeClr>
          </a:solidFill>
          <a:ln w="28575">
            <a:solidFill>
              <a:srgbClr val="C00000"/>
            </a:solidFill>
            <a:prstDash val="sysDash"/>
          </a:ln>
        </p:spPr>
        <p:txBody>
          <a:bodyPr wrap="square">
            <a:spAutoFit/>
          </a:bodyPr>
          <a:lstStyle/>
          <a:p>
            <a:r>
              <a:rPr lang="en-US" sz="2800">
                <a:solidFill>
                  <a:srgbClr val="FF0000"/>
                </a:solidFill>
                <a:latin typeface="Nunito Black" pitchFamily="2" charset="0"/>
              </a:rPr>
              <a:t>	</a:t>
            </a:r>
            <a:r>
              <a:rPr lang="vi-VN" sz="2800" b="1">
                <a:solidFill>
                  <a:srgbClr val="FF0000"/>
                </a:solidFill>
                <a:latin typeface="+mj-lt"/>
              </a:rPr>
              <a:t>Ngày thứ hai, bạn nhỏ đã có cảm giác thích bơi. Bạn không còn bị sặc nước nữa. Bạn được học động tác bơi ếch.</a:t>
            </a:r>
            <a:endParaRPr lang="en-US" sz="2800" b="1">
              <a:solidFill>
                <a:srgbClr val="FF0000"/>
              </a:solidFill>
              <a:latin typeface="+mj-lt"/>
            </a:endParaRPr>
          </a:p>
        </p:txBody>
      </p:sp>
      <p:pic>
        <p:nvPicPr>
          <p:cNvPr id="3" name="Picture 2">
            <a:extLst>
              <a:ext uri="{FF2B5EF4-FFF2-40B4-BE49-F238E27FC236}">
                <a16:creationId xmlns:a16="http://schemas.microsoft.com/office/drawing/2014/main" id="{82EFE768-CF18-F11D-0E70-A85855630795}"/>
              </a:ext>
            </a:extLst>
          </p:cNvPr>
          <p:cNvPicPr>
            <a:picLocks noChangeAspect="1"/>
          </p:cNvPicPr>
          <p:nvPr/>
        </p:nvPicPr>
        <p:blipFill>
          <a:blip r:embed="rId4"/>
          <a:stretch>
            <a:fillRect/>
          </a:stretch>
        </p:blipFill>
        <p:spPr>
          <a:xfrm>
            <a:off x="2286000" y="1773935"/>
            <a:ext cx="2895600" cy="3675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522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Đọc</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B7C3D758-2E27-F4FE-3158-205AE4FD8E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7AB794A7-99BB-B8EC-382D-27E39A93DE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4004225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mj-lt"/>
              </a:rPr>
              <a:t>Câu 3</a:t>
            </a:r>
            <a:r>
              <a:rPr lang="en-US" sz="2800" b="1">
                <a:solidFill>
                  <a:srgbClr val="000000"/>
                </a:solidFill>
                <a:latin typeface="+mj-lt"/>
              </a:rPr>
              <a:t>: </a:t>
            </a:r>
            <a:r>
              <a:rPr lang="vi-VN" sz="2800" b="1" i="0">
                <a:solidFill>
                  <a:srgbClr val="000000"/>
                </a:solidFill>
                <a:effectLst/>
                <a:latin typeface="+mj-lt"/>
              </a:rPr>
              <a:t>Kể lại việc học bơi của bạn ấy.</a:t>
            </a:r>
          </a:p>
        </p:txBody>
      </p:sp>
      <p:sp>
        <p:nvSpPr>
          <p:cNvPr id="9" name="TextBox 8">
            <a:extLst>
              <a:ext uri="{FF2B5EF4-FFF2-40B4-BE49-F238E27FC236}">
                <a16:creationId xmlns:a16="http://schemas.microsoft.com/office/drawing/2014/main" id="{F0533DFC-0C6E-04C6-7068-778D4398D089}"/>
              </a:ext>
            </a:extLst>
          </p:cNvPr>
          <p:cNvSpPr txBox="1"/>
          <p:nvPr/>
        </p:nvSpPr>
        <p:spPr>
          <a:xfrm>
            <a:off x="3411745" y="5029200"/>
            <a:ext cx="5368509" cy="1532334"/>
          </a:xfrm>
          <a:prstGeom prst="roundRect">
            <a:avLst/>
          </a:prstGeom>
          <a:solidFill>
            <a:schemeClr val="accent6">
              <a:lumMod val="20000"/>
              <a:lumOff val="80000"/>
            </a:schemeClr>
          </a:solidFill>
          <a:ln w="28575">
            <a:solidFill>
              <a:srgbClr val="C00000"/>
            </a:solidFill>
            <a:prstDash val="sysDash"/>
          </a:ln>
        </p:spPr>
        <p:txBody>
          <a:bodyPr wrap="square">
            <a:spAutoFit/>
          </a:bodyPr>
          <a:lstStyle/>
          <a:p>
            <a:r>
              <a:rPr lang="en-US" sz="2800">
                <a:solidFill>
                  <a:srgbClr val="FF0000"/>
                </a:solidFill>
                <a:latin typeface="Nunito Black" pitchFamily="2" charset="0"/>
              </a:rPr>
              <a:t>	</a:t>
            </a:r>
            <a:r>
              <a:rPr lang="vi-VN" sz="2800" b="1">
                <a:solidFill>
                  <a:srgbClr val="FF0000"/>
                </a:solidFill>
                <a:latin typeface="+mj-lt"/>
              </a:rPr>
              <a:t>Ngày thứ ba, bạn nhỏ đã biết bơi. Bạn rất thích thú với việc được bơi dưới nước.</a:t>
            </a:r>
            <a:endParaRPr lang="en-US" sz="2800" b="1">
              <a:solidFill>
                <a:srgbClr val="FF0000"/>
              </a:solidFill>
              <a:latin typeface="+mj-lt"/>
            </a:endParaRPr>
          </a:p>
        </p:txBody>
      </p:sp>
      <p:pic>
        <p:nvPicPr>
          <p:cNvPr id="4" name="Picture 3">
            <a:extLst>
              <a:ext uri="{FF2B5EF4-FFF2-40B4-BE49-F238E27FC236}">
                <a16:creationId xmlns:a16="http://schemas.microsoft.com/office/drawing/2014/main" id="{70187D20-9012-9591-5F3F-4CD984CB0EEA}"/>
              </a:ext>
            </a:extLst>
          </p:cNvPr>
          <p:cNvPicPr>
            <a:picLocks noChangeAspect="1"/>
          </p:cNvPicPr>
          <p:nvPr/>
        </p:nvPicPr>
        <p:blipFill>
          <a:blip r:embed="rId4"/>
          <a:stretch>
            <a:fillRect/>
          </a:stretch>
        </p:blipFill>
        <p:spPr>
          <a:xfrm>
            <a:off x="3411745" y="1593444"/>
            <a:ext cx="5368509" cy="32035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06298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8C13A81B-028D-129B-D02D-FC1EF81EF269}"/>
              </a:ext>
            </a:extLst>
          </p:cNvPr>
          <p:cNvPicPr>
            <a:picLocks noChangeAspect="1"/>
          </p:cNvPicPr>
          <p:nvPr/>
        </p:nvPicPr>
        <p:blipFill rotWithShape="1">
          <a:blip r:embed="rId3">
            <a:extLst>
              <a:ext uri="{28A0092B-C50C-407E-A947-70E740481C1C}">
                <a14:useLocalDpi xmlns:a14="http://schemas.microsoft.com/office/drawing/2010/main" val="0"/>
              </a:ext>
            </a:extLst>
          </a:blip>
          <a:srcRect t="13414" b="18367"/>
          <a:stretch/>
        </p:blipFill>
        <p:spPr>
          <a:xfrm>
            <a:off x="2773179" y="1066800"/>
            <a:ext cx="7127631" cy="48768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965342B-B45E-6716-6775-F4CFE8A3FC6C}"/>
              </a:ext>
            </a:extLst>
          </p:cNvPr>
          <p:cNvSpPr txBox="1"/>
          <p:nvPr/>
        </p:nvSpPr>
        <p:spPr>
          <a:xfrm>
            <a:off x="1066800" y="351473"/>
            <a:ext cx="9203961" cy="523220"/>
          </a:xfrm>
          <a:prstGeom prst="rect">
            <a:avLst/>
          </a:prstGeom>
          <a:noFill/>
        </p:spPr>
        <p:txBody>
          <a:bodyPr wrap="square">
            <a:spAutoFit/>
          </a:bodyPr>
          <a:lstStyle/>
          <a:p>
            <a:pPr algn="l"/>
            <a:r>
              <a:rPr lang="vi-VN" sz="2800" b="1" i="0">
                <a:solidFill>
                  <a:srgbClr val="2888E1"/>
                </a:solidFill>
                <a:effectLst/>
                <a:latin typeface="+mj-lt"/>
              </a:rPr>
              <a:t>Câu 4</a:t>
            </a:r>
            <a:r>
              <a:rPr lang="en-US" sz="2800">
                <a:solidFill>
                  <a:srgbClr val="000000"/>
                </a:solidFill>
                <a:latin typeface="+mj-lt"/>
              </a:rPr>
              <a:t>: </a:t>
            </a:r>
            <a:r>
              <a:rPr lang="vi-VN" sz="2800" b="1" i="0">
                <a:solidFill>
                  <a:srgbClr val="000000"/>
                </a:solidFill>
                <a:effectLst/>
                <a:latin typeface="+mj-lt"/>
              </a:rPr>
              <a:t>Bạn nhỏ nhận ra điều gì thú vị khi biết bơi?</a:t>
            </a:r>
            <a:endParaRPr lang="vi-VN" sz="2800" b="0" i="0">
              <a:solidFill>
                <a:srgbClr val="000000"/>
              </a:solidFill>
              <a:effectLst/>
              <a:latin typeface="+mj-lt"/>
            </a:endParaRPr>
          </a:p>
        </p:txBody>
      </p:sp>
      <p:pic>
        <p:nvPicPr>
          <p:cNvPr id="11" name="Picture 10">
            <a:extLst>
              <a:ext uri="{FF2B5EF4-FFF2-40B4-BE49-F238E27FC236}">
                <a16:creationId xmlns:a16="http://schemas.microsoft.com/office/drawing/2014/main" id="{66EB69F1-FD5A-359C-2B92-80D5A52C013E}"/>
              </a:ext>
            </a:extLst>
          </p:cNvPr>
          <p:cNvPicPr>
            <a:picLocks noChangeAspect="1"/>
          </p:cNvPicPr>
          <p:nvPr/>
        </p:nvPicPr>
        <p:blipFill>
          <a:blip r:embed="rId4"/>
          <a:stretch>
            <a:fillRect/>
          </a:stretch>
        </p:blipFill>
        <p:spPr>
          <a:xfrm>
            <a:off x="177384" y="55543"/>
            <a:ext cx="704850" cy="819150"/>
          </a:xfrm>
          <a:prstGeom prst="rect">
            <a:avLst/>
          </a:prstGeom>
        </p:spPr>
      </p:pic>
      <p:sp>
        <p:nvSpPr>
          <p:cNvPr id="12" name="TextBox 11">
            <a:extLst>
              <a:ext uri="{FF2B5EF4-FFF2-40B4-BE49-F238E27FC236}">
                <a16:creationId xmlns:a16="http://schemas.microsoft.com/office/drawing/2014/main" id="{16408C12-2561-29BD-2F96-348350D0DA52}"/>
              </a:ext>
            </a:extLst>
          </p:cNvPr>
          <p:cNvSpPr txBox="1"/>
          <p:nvPr/>
        </p:nvSpPr>
        <p:spPr>
          <a:xfrm>
            <a:off x="3602636" y="2090172"/>
            <a:ext cx="4779364" cy="2246769"/>
          </a:xfrm>
          <a:prstGeom prst="rect">
            <a:avLst/>
          </a:prstGeom>
          <a:noFill/>
        </p:spPr>
        <p:txBody>
          <a:bodyPr wrap="square">
            <a:spAutoFit/>
          </a:bodyPr>
          <a:lstStyle/>
          <a:p>
            <a:pPr algn="just"/>
            <a:r>
              <a:rPr lang="en-US" sz="2800" b="0" i="0">
                <a:solidFill>
                  <a:srgbClr val="FF0000"/>
                </a:solidFill>
                <a:effectLst/>
                <a:latin typeface="Nunito Black" pitchFamily="2" charset="0"/>
              </a:rPr>
              <a:t>	</a:t>
            </a:r>
            <a:r>
              <a:rPr lang="vi-VN" sz="2800" b="1" i="0">
                <a:solidFill>
                  <a:srgbClr val="FF0000"/>
                </a:solidFill>
                <a:effectLst/>
                <a:latin typeface="+mj-lt"/>
              </a:rPr>
              <a:t>Bạn nhỏ nhận ra rằng mỗi buổi mình lại giống một con vật khác nhau. Buổi trước thì giống ếch, buổi hôm nay thì lại giống cá.</a:t>
            </a:r>
            <a:endParaRPr lang="en-US" sz="2800" b="1">
              <a:solidFill>
                <a:srgbClr val="FF0000"/>
              </a:solidFill>
              <a:latin typeface="+mj-lt"/>
            </a:endParaRPr>
          </a:p>
        </p:txBody>
      </p:sp>
    </p:spTree>
    <p:extLst>
      <p:ext uri="{BB962C8B-B14F-4D97-AF65-F5344CB8AC3E}">
        <p14:creationId xmlns:p14="http://schemas.microsoft.com/office/powerpoint/2010/main" val="4292866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B69F1-FD5A-359C-2B92-80D5A52C013E}"/>
              </a:ext>
            </a:extLst>
          </p:cNvPr>
          <p:cNvPicPr>
            <a:picLocks noChangeAspect="1"/>
          </p:cNvPicPr>
          <p:nvPr/>
        </p:nvPicPr>
        <p:blipFill>
          <a:blip r:embed="rId3"/>
          <a:stretch>
            <a:fillRect/>
          </a:stretch>
        </p:blipFill>
        <p:spPr>
          <a:xfrm>
            <a:off x="177384" y="55543"/>
            <a:ext cx="704850" cy="819150"/>
          </a:xfrm>
          <a:prstGeom prst="rect">
            <a:avLst/>
          </a:prstGeom>
        </p:spPr>
      </p:pic>
      <p:sp>
        <p:nvSpPr>
          <p:cNvPr id="12" name="TextBox 11">
            <a:extLst>
              <a:ext uri="{FF2B5EF4-FFF2-40B4-BE49-F238E27FC236}">
                <a16:creationId xmlns:a16="http://schemas.microsoft.com/office/drawing/2014/main" id="{16408C12-2561-29BD-2F96-348350D0DA52}"/>
              </a:ext>
            </a:extLst>
          </p:cNvPr>
          <p:cNvSpPr txBox="1"/>
          <p:nvPr/>
        </p:nvSpPr>
        <p:spPr>
          <a:xfrm>
            <a:off x="304800" y="1143000"/>
            <a:ext cx="11201400" cy="1191816"/>
          </a:xfrm>
          <a:prstGeom prst="roundRect">
            <a:avLst/>
          </a:prstGeom>
          <a:solidFill>
            <a:schemeClr val="accent6">
              <a:lumMod val="20000"/>
              <a:lumOff val="80000"/>
            </a:schemeClr>
          </a:solidFill>
          <a:ln w="28575">
            <a:solidFill>
              <a:srgbClr val="C00000"/>
            </a:solidFill>
          </a:ln>
        </p:spPr>
        <p:txBody>
          <a:bodyPr wrap="square">
            <a:spAutoFit/>
          </a:bodyPr>
          <a:lstStyle/>
          <a:p>
            <a:pPr algn="just"/>
            <a:r>
              <a:rPr lang="en-US" sz="3200" b="0" i="0">
                <a:solidFill>
                  <a:srgbClr val="FF0000"/>
                </a:solidFill>
                <a:effectLst/>
                <a:latin typeface="Nunito Black" pitchFamily="2" charset="0"/>
              </a:rPr>
              <a:t>	</a:t>
            </a:r>
            <a:r>
              <a:rPr lang="vi-VN" sz="3200" b="1" i="0">
                <a:solidFill>
                  <a:srgbClr val="FF0000"/>
                </a:solidFill>
                <a:effectLst/>
                <a:latin typeface="+mj-lt"/>
              </a:rPr>
              <a:t>- Theo em, việc học bơi khó. Vì học bơi cần phải có sự dũng cảm, kiên trì</a:t>
            </a:r>
            <a:r>
              <a:rPr lang="en-US" sz="3200" b="1" i="0">
                <a:solidFill>
                  <a:srgbClr val="FF0000"/>
                </a:solidFill>
                <a:effectLst/>
                <a:latin typeface="+mj-lt"/>
              </a:rPr>
              <a:t>.</a:t>
            </a:r>
            <a:endParaRPr lang="en-US" sz="3200" b="1">
              <a:solidFill>
                <a:srgbClr val="FF0000"/>
              </a:solidFill>
              <a:latin typeface="+mj-lt"/>
            </a:endParaRPr>
          </a:p>
        </p:txBody>
      </p:sp>
      <p:sp>
        <p:nvSpPr>
          <p:cNvPr id="7" name="TextBox 6">
            <a:extLst>
              <a:ext uri="{FF2B5EF4-FFF2-40B4-BE49-F238E27FC236}">
                <a16:creationId xmlns:a16="http://schemas.microsoft.com/office/drawing/2014/main" id="{08CFAB09-33D8-537D-DD4C-020B2DF3ABFF}"/>
              </a:ext>
            </a:extLst>
          </p:cNvPr>
          <p:cNvSpPr txBox="1"/>
          <p:nvPr/>
        </p:nvSpPr>
        <p:spPr>
          <a:xfrm>
            <a:off x="1066800" y="274528"/>
            <a:ext cx="8534400" cy="523220"/>
          </a:xfrm>
          <a:prstGeom prst="rect">
            <a:avLst/>
          </a:prstGeom>
          <a:noFill/>
        </p:spPr>
        <p:txBody>
          <a:bodyPr wrap="square">
            <a:spAutoFit/>
          </a:bodyPr>
          <a:lstStyle/>
          <a:p>
            <a:pPr algn="l"/>
            <a:r>
              <a:rPr lang="vi-VN" sz="2800" b="1" i="0">
                <a:solidFill>
                  <a:srgbClr val="2888E1"/>
                </a:solidFill>
                <a:effectLst/>
                <a:latin typeface="+mj-lt"/>
              </a:rPr>
              <a:t>Câu 5</a:t>
            </a:r>
            <a:r>
              <a:rPr lang="en-US" sz="2800">
                <a:solidFill>
                  <a:srgbClr val="000000"/>
                </a:solidFill>
                <a:latin typeface="+mj-lt"/>
              </a:rPr>
              <a:t>: </a:t>
            </a:r>
            <a:r>
              <a:rPr lang="vi-VN" sz="2800" b="1" i="0">
                <a:solidFill>
                  <a:srgbClr val="000000"/>
                </a:solidFill>
                <a:effectLst/>
                <a:latin typeface="+mj-lt"/>
              </a:rPr>
              <a:t>Theo em, việc học bơi dễ hay khó? Vì sao?</a:t>
            </a:r>
            <a:endParaRPr lang="vi-VN" sz="2800" b="0" i="0">
              <a:solidFill>
                <a:srgbClr val="000000"/>
              </a:solidFill>
              <a:effectLst/>
              <a:latin typeface="+mj-lt"/>
            </a:endParaRPr>
          </a:p>
        </p:txBody>
      </p:sp>
      <p:sp>
        <p:nvSpPr>
          <p:cNvPr id="8" name="TextBox 7">
            <a:extLst>
              <a:ext uri="{FF2B5EF4-FFF2-40B4-BE49-F238E27FC236}">
                <a16:creationId xmlns:a16="http://schemas.microsoft.com/office/drawing/2014/main" id="{82669156-D793-2A9D-53E9-F817DDFF9919}"/>
              </a:ext>
            </a:extLst>
          </p:cNvPr>
          <p:cNvSpPr txBox="1"/>
          <p:nvPr/>
        </p:nvSpPr>
        <p:spPr>
          <a:xfrm>
            <a:off x="304800" y="2701304"/>
            <a:ext cx="11201400" cy="1191816"/>
          </a:xfrm>
          <a:prstGeom prst="roundRect">
            <a:avLst/>
          </a:prstGeom>
          <a:solidFill>
            <a:schemeClr val="accent6">
              <a:lumMod val="20000"/>
              <a:lumOff val="80000"/>
            </a:schemeClr>
          </a:solidFill>
          <a:ln w="28575">
            <a:solidFill>
              <a:srgbClr val="C00000"/>
            </a:solidFill>
          </a:ln>
        </p:spPr>
        <p:txBody>
          <a:bodyPr wrap="square">
            <a:spAutoFit/>
          </a:bodyPr>
          <a:lstStyle/>
          <a:p>
            <a:pPr algn="just"/>
            <a:r>
              <a:rPr lang="vi-VN" sz="3200" b="1" i="0">
                <a:solidFill>
                  <a:schemeClr val="tx2"/>
                </a:solidFill>
                <a:effectLst/>
                <a:latin typeface="+mj-lt"/>
              </a:rPr>
              <a:t>- Theo em, việc học bơi dễ. Vì chỉ cần cố gắng một chút thì sẽ biết bơi.</a:t>
            </a:r>
            <a:endParaRPr lang="en-US" sz="3200" b="1">
              <a:solidFill>
                <a:schemeClr val="tx2"/>
              </a:solidFill>
              <a:latin typeface="+mj-lt"/>
            </a:endParaRPr>
          </a:p>
        </p:txBody>
      </p:sp>
    </p:spTree>
    <p:extLst>
      <p:ext uri="{BB962C8B-B14F-4D97-AF65-F5344CB8AC3E}">
        <p14:creationId xmlns:p14="http://schemas.microsoft.com/office/powerpoint/2010/main" val="2238143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BBFC3415-CB45-BD2E-35E6-356C706653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59" b="1701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715CAB5-C3F9-2AD1-8E51-23DAE5EEEBC2}"/>
              </a:ext>
            </a:extLst>
          </p:cNvPr>
          <p:cNvSpPr txBox="1"/>
          <p:nvPr/>
        </p:nvSpPr>
        <p:spPr>
          <a:xfrm>
            <a:off x="332091" y="609600"/>
            <a:ext cx="4722742" cy="3742762"/>
          </a:xfrm>
          <a:prstGeom prst="wedgeRoundRectCallout">
            <a:avLst>
              <a:gd name="adj1" fmla="val -37146"/>
              <a:gd name="adj2" fmla="val 74560"/>
              <a:gd name="adj3" fmla="val 16667"/>
            </a:avLst>
          </a:prstGeom>
        </p:spPr>
        <p:txBody>
          <a:bodyPr vert="horz" lIns="91440" tIns="45720" rIns="91440" bIns="45720" rtlCol="0">
            <a:normAutofit/>
          </a:bodyPr>
          <a:lstStyle/>
          <a:p>
            <a:pPr defTabSz="914400">
              <a:lnSpc>
                <a:spcPct val="90000"/>
              </a:lnSpc>
              <a:spcAft>
                <a:spcPts val="600"/>
              </a:spcAft>
            </a:pPr>
            <a:r>
              <a:rPr lang="en-US" sz="2800" b="0" i="0">
                <a:solidFill>
                  <a:srgbClr val="C00000"/>
                </a:solidFill>
                <a:effectLst/>
                <a:latin typeface="Nunito Black" pitchFamily="2" charset="0"/>
              </a:rPr>
              <a:t>	</a:t>
            </a:r>
            <a:r>
              <a:rPr lang="en-US" sz="2800" b="0" i="0">
                <a:solidFill>
                  <a:srgbClr val="00B050"/>
                </a:solidFill>
                <a:effectLst/>
                <a:latin typeface="Nunito Black" pitchFamily="2" charset="0"/>
              </a:rPr>
              <a:t>*</a:t>
            </a:r>
            <a:r>
              <a:rPr lang="en-US" sz="2800" b="0" i="0">
                <a:solidFill>
                  <a:srgbClr val="C00000"/>
                </a:solidFill>
                <a:effectLst/>
                <a:latin typeface="Nunito Black" pitchFamily="2" charset="0"/>
              </a:rPr>
              <a:t> </a:t>
            </a:r>
            <a:r>
              <a:rPr lang="en-US" sz="3200" b="1" i="0">
                <a:solidFill>
                  <a:srgbClr val="C00000"/>
                </a:solidFill>
                <a:effectLst/>
                <a:latin typeface="Times New Roman" panose="02020603050405020304" pitchFamily="18" charset="0"/>
                <a:cs typeface="Times New Roman" panose="02020603050405020304" pitchFamily="18" charset="0"/>
              </a:rPr>
              <a:t>Nội dung bài: </a:t>
            </a:r>
          </a:p>
          <a:p>
            <a:pPr defTabSz="914400">
              <a:lnSpc>
                <a:spcPct val="90000"/>
              </a:lnSpc>
              <a:spcAft>
                <a:spcPts val="600"/>
              </a:spcAft>
            </a:pPr>
            <a:r>
              <a:rPr lang="en-US" sz="3200" b="1">
                <a:solidFill>
                  <a:srgbClr val="C00000"/>
                </a:solidFill>
                <a:latin typeface="Times New Roman" panose="02020603050405020304" pitchFamily="18" charset="0"/>
                <a:cs typeface="Times New Roman" panose="02020603050405020304" pitchFamily="18" charset="0"/>
              </a:rPr>
              <a:t>    </a:t>
            </a:r>
            <a:r>
              <a:rPr lang="en-US" sz="3200" b="1" i="0">
                <a:solidFill>
                  <a:srgbClr val="C00000"/>
                </a:solidFill>
                <a:effectLst/>
                <a:latin typeface="Times New Roman" panose="02020603050405020304" pitchFamily="18" charset="0"/>
                <a:cs typeface="Times New Roman" panose="02020603050405020304" pitchFamily="18" charset="0"/>
              </a:rPr>
              <a:t>Khi tập luyện để làm bất cứ điều gì, ta không được nản chí và cần cố gắng hết mình, chắc chắn ta sẽ thành công.</a:t>
            </a:r>
          </a:p>
        </p:txBody>
      </p:sp>
    </p:spTree>
    <p:extLst>
      <p:ext uri="{BB962C8B-B14F-4D97-AF65-F5344CB8AC3E}">
        <p14:creationId xmlns:p14="http://schemas.microsoft.com/office/powerpoint/2010/main" val="4136935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04366-EAA8-E777-B5F9-8BBEF2CC950D}"/>
              </a:ext>
            </a:extLst>
          </p:cNvPr>
          <p:cNvPicPr>
            <a:picLocks noChangeAspect="1"/>
          </p:cNvPicPr>
          <p:nvPr/>
        </p:nvPicPr>
        <p:blipFill>
          <a:blip r:embed="rId3"/>
          <a:stretch>
            <a:fillRect/>
          </a:stretch>
        </p:blipFill>
        <p:spPr>
          <a:xfrm>
            <a:off x="76200" y="0"/>
            <a:ext cx="957155" cy="762066"/>
          </a:xfrm>
          <a:prstGeom prst="rect">
            <a:avLst/>
          </a:prstGeom>
        </p:spPr>
      </p:pic>
      <p:sp>
        <p:nvSpPr>
          <p:cNvPr id="3" name="TextBox 2">
            <a:extLst>
              <a:ext uri="{FF2B5EF4-FFF2-40B4-BE49-F238E27FC236}">
                <a16:creationId xmlns:a16="http://schemas.microsoft.com/office/drawing/2014/main" id="{B51636B2-1B83-783B-800D-537C537F7EEE}"/>
              </a:ext>
            </a:extLst>
          </p:cNvPr>
          <p:cNvSpPr txBox="1"/>
          <p:nvPr/>
        </p:nvSpPr>
        <p:spPr>
          <a:xfrm>
            <a:off x="1147997" y="0"/>
            <a:ext cx="2814403"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Luyện đọc lại</a:t>
            </a:r>
          </a:p>
        </p:txBody>
      </p:sp>
      <p:sp>
        <p:nvSpPr>
          <p:cNvPr id="4" name="TextBox 3">
            <a:extLst>
              <a:ext uri="{FF2B5EF4-FFF2-40B4-BE49-F238E27FC236}">
                <a16:creationId xmlns:a16="http://schemas.microsoft.com/office/drawing/2014/main" id="{8602BD8F-3A89-945A-7E1B-F133191802D1}"/>
              </a:ext>
            </a:extLst>
          </p:cNvPr>
          <p:cNvSpPr txBox="1"/>
          <p:nvPr/>
        </p:nvSpPr>
        <p:spPr>
          <a:xfrm>
            <a:off x="76200" y="609600"/>
            <a:ext cx="11887200" cy="7478970"/>
          </a:xfrm>
          <a:prstGeom prst="rect">
            <a:avLst/>
          </a:prstGeom>
          <a:solidFill>
            <a:srgbClr val="FEF2E4"/>
          </a:solidFill>
        </p:spPr>
        <p:txBody>
          <a:bodyPr wrap="square">
            <a:spAutoFit/>
          </a:bodyPr>
          <a:lstStyle/>
          <a:p>
            <a:pPr algn="ctr"/>
            <a:r>
              <a:rPr lang="vi-VN" sz="2400" b="1" i="0">
                <a:solidFill>
                  <a:srgbClr val="FF0000"/>
                </a:solidFill>
                <a:effectLst/>
                <a:latin typeface="+mj-lt"/>
              </a:rPr>
              <a:t>NHẬT KÍ TẬP BƠI</a:t>
            </a:r>
          </a:p>
          <a:p>
            <a:pPr algn="just"/>
            <a:r>
              <a:rPr lang="en-US" sz="2400" b="1" i="0">
                <a:solidFill>
                  <a:srgbClr val="002060"/>
                </a:solidFill>
                <a:effectLst/>
                <a:latin typeface="+mj-lt"/>
              </a:rPr>
              <a:t>	</a:t>
            </a:r>
            <a:r>
              <a:rPr lang="vi-VN" sz="2400" b="1" i="0">
                <a:solidFill>
                  <a:srgbClr val="002060"/>
                </a:solidFill>
                <a:effectLst/>
                <a:latin typeface="+mj-lt"/>
              </a:rPr>
              <a:t>Ngày…. tháng….</a:t>
            </a:r>
          </a:p>
          <a:p>
            <a:pPr algn="just"/>
            <a:r>
              <a:rPr lang="en-US" sz="2400" b="1" i="0">
                <a:solidFill>
                  <a:srgbClr val="002060"/>
                </a:solidFill>
                <a:effectLst/>
                <a:latin typeface="+mj-lt"/>
              </a:rPr>
              <a:t>	</a:t>
            </a:r>
            <a:r>
              <a:rPr lang="vi-VN" sz="2400" b="1" i="0">
                <a:solidFill>
                  <a:srgbClr val="002060"/>
                </a:solidFill>
                <a:effectLst/>
                <a:latin typeface="+mj-lt"/>
              </a:rPr>
              <a:t>Hôm nay, mẹ đưa mình đi tập bơi. Mình rất phấn khích vì được mẹ chuẩn bị cho một chiếc mũ bơi cùng cặp kính bơi màu hồng rất đẹp. </a:t>
            </a:r>
            <a:r>
              <a:rPr lang="en-US" sz="2400" b="1" i="0">
                <a:solidFill>
                  <a:srgbClr val="002060"/>
                </a:solidFill>
                <a:effectLst/>
                <a:latin typeface="+mj-lt"/>
              </a:rPr>
              <a:t>	</a:t>
            </a:r>
            <a:r>
              <a:rPr lang="vi-VN" sz="2400" b="1" i="0">
                <a:solidFill>
                  <a:srgbClr val="002060"/>
                </a:solidFill>
                <a:effectLst/>
                <a:latin typeface="+mj-lt"/>
              </a:rPr>
              <a:t>Cô giáo cũng khen đồ bơi của mình đáng yêu.</a:t>
            </a:r>
          </a:p>
          <a:p>
            <a:pPr algn="just"/>
            <a:r>
              <a:rPr lang="en-US" sz="2400" b="1" i="0">
                <a:solidFill>
                  <a:srgbClr val="002060"/>
                </a:solidFill>
                <a:effectLst/>
                <a:latin typeface="+mj-lt"/>
              </a:rPr>
              <a:t>	</a:t>
            </a:r>
            <a:r>
              <a:rPr lang="vi-VN" sz="2400" b="1" i="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a:t>
            </a:r>
            <a:r>
              <a:rPr lang="en-US" sz="2400" b="1" i="0">
                <a:solidFill>
                  <a:srgbClr val="002060"/>
                </a:solidFill>
                <a:effectLst/>
                <a:latin typeface="+mj-lt"/>
              </a:rPr>
              <a:t>uyện</a:t>
            </a:r>
            <a:r>
              <a:rPr lang="vi-VN" sz="2400" b="1" i="0">
                <a:solidFill>
                  <a:srgbClr val="002060"/>
                </a:solidFill>
                <a:effectLst/>
                <a:latin typeface="+mj-lt"/>
              </a:rPr>
              <a:t>.</a:t>
            </a:r>
          </a:p>
          <a:p>
            <a:pPr algn="just"/>
            <a:r>
              <a:rPr lang="en-US" sz="2400" b="1" i="0">
                <a:solidFill>
                  <a:srgbClr val="002060"/>
                </a:solidFill>
                <a:effectLst/>
                <a:latin typeface="+mj-lt"/>
              </a:rPr>
              <a:t>	</a:t>
            </a:r>
            <a:r>
              <a:rPr lang="vi-VN" sz="2400" b="1" i="0">
                <a:solidFill>
                  <a:srgbClr val="002060"/>
                </a:solidFill>
                <a:effectLst/>
                <a:latin typeface="+mj-lt"/>
              </a:rPr>
              <a:t>Cuối buổi, mình vẫn chưa thở dưới nước được. Mình thấy hơi buồn. Mình nghĩ lần sau, mình sẽ tập tốt hơn.</a:t>
            </a:r>
            <a:endParaRPr lang="en-US" sz="2400" b="1" i="0">
              <a:solidFill>
                <a:srgbClr val="002060"/>
              </a:solidFill>
              <a:effectLst/>
              <a:latin typeface="+mj-lt"/>
            </a:endParaRPr>
          </a:p>
          <a:p>
            <a:pPr algn="just"/>
            <a:r>
              <a:rPr lang="en-US" sz="2400" b="1" i="0">
                <a:solidFill>
                  <a:srgbClr val="002060"/>
                </a:solidFill>
                <a:effectLst/>
                <a:latin typeface="+mj-lt"/>
              </a:rPr>
              <a:t>	</a:t>
            </a:r>
            <a:r>
              <a:rPr lang="vi-VN" sz="2400" b="1" i="0">
                <a:solidFill>
                  <a:srgbClr val="002060"/>
                </a:solidFill>
                <a:effectLst/>
                <a:latin typeface="+mj-lt"/>
              </a:rPr>
              <a:t>Ngày… tháng…</a:t>
            </a:r>
          </a:p>
          <a:p>
            <a:pPr algn="just"/>
            <a:r>
              <a:rPr lang="en-US" sz="2400" b="1" i="0">
                <a:solidFill>
                  <a:srgbClr val="002060"/>
                </a:solidFill>
                <a:effectLst/>
                <a:latin typeface="+mj-lt"/>
              </a:rPr>
              <a:t>	</a:t>
            </a:r>
            <a:r>
              <a:rPr lang="vi-VN" sz="2400" b="1" i="0">
                <a:solidFill>
                  <a:srgbClr val="002060"/>
                </a:solidFill>
                <a:effectLst/>
                <a:latin typeface="+mj-lt"/>
              </a:rPr>
              <a:t>Hôm nay, mình đã có cảm giác thích đi bơi. Mình không còn bị sặc nước nữa. Mình đã quen thở dưới nước rồi.</a:t>
            </a:r>
          </a:p>
          <a:p>
            <a:pPr algn="just"/>
            <a:r>
              <a:rPr lang="en-US" sz="2400" b="1" i="0">
                <a:solidFill>
                  <a:srgbClr val="002060"/>
                </a:solidFill>
                <a:effectLst/>
                <a:latin typeface="+mj-lt"/>
              </a:rPr>
              <a:t>	</a:t>
            </a:r>
            <a:r>
              <a:rPr lang="vi-VN" sz="2400" b="1" i="0">
                <a:solidFill>
                  <a:srgbClr val="002060"/>
                </a:solidFill>
                <a:effectLst/>
                <a:latin typeface="+mj-lt"/>
              </a:rPr>
              <a:t>Cô dạy mình động tác bơi ếch. Động tác đó thật lạ! Khi đạp chân, mình giống hệt như một con ếch ộp.</a:t>
            </a:r>
            <a:endParaRPr lang="en-US" sz="2400" b="1" i="0">
              <a:solidFill>
                <a:srgbClr val="002060"/>
              </a:solidFill>
              <a:effectLst/>
              <a:latin typeface="+mj-lt"/>
            </a:endParaRPr>
          </a:p>
          <a:p>
            <a:pPr algn="l"/>
            <a:r>
              <a:rPr lang="en-US" sz="2400" b="1" i="0">
                <a:solidFill>
                  <a:srgbClr val="002060"/>
                </a:solidFill>
                <a:effectLst/>
                <a:latin typeface="+mj-lt"/>
              </a:rPr>
              <a:t>	</a:t>
            </a:r>
            <a:r>
              <a:rPr lang="vi-VN" sz="2400" b="1" i="0">
                <a:solidFill>
                  <a:srgbClr val="002060"/>
                </a:solidFill>
                <a:effectLst/>
                <a:latin typeface="+mj-lt"/>
              </a:rPr>
              <a:t>Ngày….tháng…..</a:t>
            </a:r>
          </a:p>
          <a:p>
            <a:pPr algn="just"/>
            <a:r>
              <a:rPr lang="en-US" sz="2400" b="1" i="0">
                <a:solidFill>
                  <a:srgbClr val="002060"/>
                </a:solidFill>
                <a:effectLst/>
                <a:latin typeface="+mj-lt"/>
              </a:rPr>
              <a:t>	</a:t>
            </a:r>
            <a:r>
              <a:rPr lang="vi-VN" sz="24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400" b="1" i="0">
                <a:solidFill>
                  <a:srgbClr val="002060"/>
                </a:solidFill>
                <a:effectLst/>
                <a:latin typeface="+mj-lt"/>
              </a:rPr>
              <a:t> </a:t>
            </a:r>
          </a:p>
          <a:p>
            <a:pPr algn="r"/>
            <a:r>
              <a:rPr lang="en-US" sz="2400" b="1">
                <a:solidFill>
                  <a:srgbClr val="002060"/>
                </a:solidFill>
                <a:effectLst/>
                <a:latin typeface="Times New Roman" panose="02020603050405020304" pitchFamily="18" charset="0"/>
                <a:cs typeface="Times New Roman" panose="02020603050405020304" pitchFamily="18" charset="0"/>
              </a:rPr>
              <a:t>(Nguyễn Ngọc Mai Chi)</a:t>
            </a:r>
            <a:endParaRPr lang="vi-VN" sz="2400" b="1">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262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79492-7988-4050-9056-5424444524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 name="Rectangle 20">
            <a:extLst>
              <a:ext uri="{FF2B5EF4-FFF2-40B4-BE49-F238E27FC236}">
                <a16:creationId xmlns:a16="http://schemas.microsoft.com/office/drawing/2014/main" id="{B091B163-7D61-4891-ABCF-5C13D9C418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1">
            <a:extLst>
              <a:ext uri="{FF2B5EF4-FFF2-40B4-BE49-F238E27FC236}">
                <a16:creationId xmlns:a16="http://schemas.microsoft.com/office/drawing/2014/main" id="{B6126278-0934-B640-68C8-352FECFDB3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79143" y="508776"/>
            <a:ext cx="5221625" cy="5840449"/>
          </a:xfrm>
          <a:prstGeom prst="rect">
            <a:avLst/>
          </a:prstGeom>
        </p:spPr>
      </p:pic>
      <p:sp>
        <p:nvSpPr>
          <p:cNvPr id="4" name="TextBox 3">
            <a:extLst>
              <a:ext uri="{FF2B5EF4-FFF2-40B4-BE49-F238E27FC236}">
                <a16:creationId xmlns:a16="http://schemas.microsoft.com/office/drawing/2014/main" id="{A55993E6-0CDA-F0F4-7EA5-C2E4DA3ADE74}"/>
              </a:ext>
            </a:extLst>
          </p:cNvPr>
          <p:cNvSpPr txBox="1"/>
          <p:nvPr/>
        </p:nvSpPr>
        <p:spPr>
          <a:xfrm>
            <a:off x="6492213" y="1732818"/>
            <a:ext cx="5225602" cy="1321813"/>
          </a:xfrm>
          <a:prstGeom prst="rect">
            <a:avLst/>
          </a:prstGeom>
        </p:spPr>
        <p:txBody>
          <a:bodyPr vert="horz" lIns="60960" tIns="30480" rIns="60960" bIns="30480" rtlCol="0" anchor="t">
            <a:normAutofit fontScale="70000" lnSpcReduction="20000"/>
          </a:bodyPr>
          <a:lstStyle/>
          <a:p>
            <a:pPr algn="ctr">
              <a:lnSpc>
                <a:spcPct val="90000"/>
              </a:lnSpc>
              <a:spcAft>
                <a:spcPts val="400"/>
              </a:spcAft>
            </a:pPr>
            <a:r>
              <a:rPr lang="en-US" sz="8000" b="1">
                <a:solidFill>
                  <a:srgbClr val="0070C0"/>
                </a:solidFill>
                <a:latin typeface="Times New Roman" panose="02020603050405020304" pitchFamily="18" charset="0"/>
                <a:cs typeface="Times New Roman" panose="02020603050405020304" pitchFamily="18" charset="0"/>
              </a:rPr>
              <a:t>NÓI VÀ NGHE</a:t>
            </a:r>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D4C27617-7EEA-3227-E29E-14EAC16C01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75600" y="3175000"/>
            <a:ext cx="2258829" cy="2466331"/>
          </a:xfrm>
          <a:prstGeom prst="rect">
            <a:avLst/>
          </a:prstGeom>
        </p:spPr>
      </p:pic>
    </p:spTree>
    <p:extLst>
      <p:ext uri="{BB962C8B-B14F-4D97-AF65-F5344CB8AC3E}">
        <p14:creationId xmlns:p14="http://schemas.microsoft.com/office/powerpoint/2010/main" val="3717479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3DC107E-B181-9B09-062F-FCA2B2FAF2F3}"/>
              </a:ext>
            </a:extLst>
          </p:cNvPr>
          <p:cNvSpPr txBox="1"/>
          <p:nvPr/>
        </p:nvSpPr>
        <p:spPr>
          <a:xfrm>
            <a:off x="304800" y="381000"/>
            <a:ext cx="10744200" cy="954107"/>
          </a:xfrm>
          <a:prstGeom prst="rect">
            <a:avLst/>
          </a:prstGeom>
          <a:solidFill>
            <a:schemeClr val="accent6">
              <a:lumMod val="20000"/>
              <a:lumOff val="80000"/>
            </a:schemeClr>
          </a:solidFill>
        </p:spPr>
        <p:txBody>
          <a:bodyPr wrap="square">
            <a:spAutoFit/>
          </a:bodyPr>
          <a:lstStyle/>
          <a:p>
            <a:pPr algn="l"/>
            <a:r>
              <a:rPr lang="vi-VN" sz="2800" b="1" i="0">
                <a:solidFill>
                  <a:srgbClr val="2888E1"/>
                </a:solidFill>
                <a:effectLst/>
                <a:latin typeface="+mj-lt"/>
              </a:rPr>
              <a:t>Câu 1</a:t>
            </a:r>
            <a:r>
              <a:rPr lang="en-US" sz="2800">
                <a:solidFill>
                  <a:srgbClr val="000000"/>
                </a:solidFill>
                <a:latin typeface="+mj-lt"/>
              </a:rPr>
              <a:t>:  </a:t>
            </a:r>
            <a:r>
              <a:rPr lang="vi-VN" sz="2800" b="1" i="0">
                <a:solidFill>
                  <a:srgbClr val="000000"/>
                </a:solidFill>
                <a:effectLst/>
                <a:latin typeface="+mj-lt"/>
              </a:rPr>
              <a:t>Kể về một buổi tập luyện của em (ví dụ: tập hát, tập thể dục, tập vẽ,…)</a:t>
            </a:r>
            <a:endParaRPr lang="vi-VN" sz="2800" b="0" i="0">
              <a:solidFill>
                <a:srgbClr val="000000"/>
              </a:solidFill>
              <a:effectLst/>
              <a:latin typeface="+mj-lt"/>
            </a:endParaRPr>
          </a:p>
        </p:txBody>
      </p:sp>
      <p:sp>
        <p:nvSpPr>
          <p:cNvPr id="5" name="TextBox 4">
            <a:extLst>
              <a:ext uri="{FF2B5EF4-FFF2-40B4-BE49-F238E27FC236}">
                <a16:creationId xmlns:a16="http://schemas.microsoft.com/office/drawing/2014/main" id="{FFCA7D5E-3331-2F03-4154-7CF87C331048}"/>
              </a:ext>
            </a:extLst>
          </p:cNvPr>
          <p:cNvSpPr txBox="1"/>
          <p:nvPr/>
        </p:nvSpPr>
        <p:spPr>
          <a:xfrm>
            <a:off x="4381500" y="3124200"/>
            <a:ext cx="5562600" cy="1384995"/>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itchFamily="2" charset="0"/>
                <a:ea typeface="+mn-ea"/>
                <a:cs typeface="+mn-cs"/>
              </a:rPr>
              <a:t>- Nội dung tập luyện là gì?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itchFamily="2" charset="0"/>
                <a:ea typeface="+mn-ea"/>
                <a:cs typeface="+mn-cs"/>
              </a:rPr>
              <a:t>- Em đã thực hiện các bước tập luyện như thế nào?</a:t>
            </a:r>
          </a:p>
        </p:txBody>
      </p:sp>
      <p:pic>
        <p:nvPicPr>
          <p:cNvPr id="6" name="Picture 2">
            <a:extLst>
              <a:ext uri="{FF2B5EF4-FFF2-40B4-BE49-F238E27FC236}">
                <a16:creationId xmlns:a16="http://schemas.microsoft.com/office/drawing/2014/main" id="{D343D32B-60DA-2BA7-5C2D-4326016C6D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86200" y="1676400"/>
            <a:ext cx="6781800" cy="4800600"/>
          </a:xfrm>
          <a:prstGeom prst="rect">
            <a:avLst/>
          </a:prstGeom>
        </p:spPr>
      </p:pic>
    </p:spTree>
    <p:extLst>
      <p:ext uri="{BB962C8B-B14F-4D97-AF65-F5344CB8AC3E}">
        <p14:creationId xmlns:p14="http://schemas.microsoft.com/office/powerpoint/2010/main" val="1859774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500B98-DA60-C1FE-6BA8-BA37397971CF}"/>
              </a:ext>
            </a:extLst>
          </p:cNvPr>
          <p:cNvSpPr txBox="1"/>
          <p:nvPr/>
        </p:nvSpPr>
        <p:spPr>
          <a:xfrm>
            <a:off x="533400" y="1066800"/>
            <a:ext cx="10744200" cy="2962513"/>
          </a:xfrm>
          <a:prstGeom prst="roundRect">
            <a:avLst/>
          </a:prstGeom>
          <a:solidFill>
            <a:schemeClr val="accent5">
              <a:lumMod val="20000"/>
              <a:lumOff val="80000"/>
            </a:schemeClr>
          </a:solidFill>
          <a:ln>
            <a:solidFill>
              <a:schemeClr val="accent5">
                <a:lumMod val="75000"/>
              </a:schemeClr>
            </a:solidFill>
          </a:ln>
        </p:spPr>
        <p:txBody>
          <a:bodyPr wrap="square">
            <a:spAutoFit/>
          </a:bodyPr>
          <a:lstStyle/>
          <a:p>
            <a:pPr algn="just"/>
            <a:r>
              <a:rPr lang="vi-VN" sz="2800" b="1" i="0">
                <a:solidFill>
                  <a:srgbClr val="C00000"/>
                </a:solidFill>
                <a:effectLst/>
                <a:latin typeface="+mj-lt"/>
                <a:ea typeface="Open Sans Extrabold" panose="020B0906030804020204" pitchFamily="34" charset="0"/>
                <a:cs typeface="Open Sans Extrabold" panose="020B0906030804020204" pitchFamily="34" charset="0"/>
              </a:rPr>
              <a:t>Bài tham khảo 1:</a:t>
            </a:r>
          </a:p>
          <a:p>
            <a:pPr algn="just"/>
            <a:r>
              <a:rPr lang="en-US" sz="2800" b="1" i="0">
                <a:solidFill>
                  <a:srgbClr val="00B050"/>
                </a:solidFill>
                <a:effectLst/>
                <a:latin typeface="+mj-lt"/>
                <a:ea typeface="Open Sans Extrabold" panose="020B0906030804020204" pitchFamily="34" charset="0"/>
                <a:cs typeface="Open Sans Extrabold" panose="020B0906030804020204" pitchFamily="34" charset="0"/>
              </a:rPr>
              <a:t>	</a:t>
            </a:r>
            <a:r>
              <a:rPr lang="vi-VN" sz="2800" b="1" i="0">
                <a:solidFill>
                  <a:srgbClr val="00B050"/>
                </a:solidFill>
                <a:effectLst/>
                <a:latin typeface="+mj-lt"/>
                <a:ea typeface="Open Sans Extrabold" panose="020B0906030804020204" pitchFamily="34" charset="0"/>
                <a:cs typeface="Open Sans Extrabold" panose="020B0906030804020204" pitchFamily="34" charset="0"/>
              </a:rPr>
              <a:t>Chủ nhật tuần trước, em được mẹ cho tham gia buổi tập hát tại cung văn hóa thiếu nhi. Đầu tiên, cô giáo cho chúng em luyện thanh. Sau đó, chúng em được học bài hát Em yêu hòa bình. Mới đầu em còn bỡ ngỡ, sau một vài lần luyện thanh, em đã mạnh dạn hơn và thể hiện bản thân. Em đã rất nhanh chóng theo kịp các bạn.</a:t>
            </a:r>
          </a:p>
        </p:txBody>
      </p:sp>
    </p:spTree>
    <p:extLst>
      <p:ext uri="{BB962C8B-B14F-4D97-AF65-F5344CB8AC3E}">
        <p14:creationId xmlns:p14="http://schemas.microsoft.com/office/powerpoint/2010/main" val="3435872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654E9F-7C9B-13C6-8B0C-50D733E66629}"/>
              </a:ext>
            </a:extLst>
          </p:cNvPr>
          <p:cNvSpPr txBox="1"/>
          <p:nvPr/>
        </p:nvSpPr>
        <p:spPr>
          <a:xfrm>
            <a:off x="381000" y="533400"/>
            <a:ext cx="9906000" cy="523220"/>
          </a:xfrm>
          <a:prstGeom prst="rect">
            <a:avLst/>
          </a:prstGeom>
          <a:noFill/>
        </p:spPr>
        <p:txBody>
          <a:bodyPr wrap="square">
            <a:spAutoFit/>
          </a:bodyPr>
          <a:lstStyle/>
          <a:p>
            <a:pPr algn="l"/>
            <a:r>
              <a:rPr lang="en-US" sz="2800" b="1" i="0">
                <a:solidFill>
                  <a:srgbClr val="2888E1"/>
                </a:solidFill>
                <a:effectLst/>
                <a:latin typeface="Times New Roman" panose="02020603050405020304" pitchFamily="18" charset="0"/>
                <a:cs typeface="Times New Roman" panose="02020603050405020304" pitchFamily="18" charset="0"/>
              </a:rPr>
              <a:t>Câu 2</a:t>
            </a:r>
            <a:r>
              <a:rPr lang="en-US" sz="2800">
                <a:solidFill>
                  <a:srgbClr val="000000"/>
                </a:solidFill>
                <a:latin typeface="Times New Roman" panose="02020603050405020304" pitchFamily="18" charset="0"/>
                <a:cs typeface="Times New Roman" panose="02020603050405020304" pitchFamily="18" charset="0"/>
              </a:rPr>
              <a:t>: </a:t>
            </a:r>
            <a:r>
              <a:rPr lang="en-US" sz="2800" b="1" i="0">
                <a:solidFill>
                  <a:srgbClr val="000000"/>
                </a:solidFill>
                <a:effectLst/>
                <a:latin typeface="Times New Roman" panose="02020603050405020304" pitchFamily="18" charset="0"/>
                <a:cs typeface="Times New Roman" panose="02020603050405020304" pitchFamily="18" charset="0"/>
              </a:rPr>
              <a:t>Em cảm thấy thế nào về buổi tập luyện đó?</a:t>
            </a:r>
            <a:endParaRPr lang="en-US" sz="2800" b="0" i="0">
              <a:solidFill>
                <a:srgbClr val="000000"/>
              </a:solidFill>
              <a:effectLst/>
              <a:latin typeface="Times New Roman" panose="02020603050405020304" pitchFamily="18" charset="0"/>
              <a:cs typeface="Times New Roman" panose="02020603050405020304" pitchFamily="18" charset="0"/>
            </a:endParaRPr>
          </a:p>
        </p:txBody>
      </p:sp>
      <p:pic>
        <p:nvPicPr>
          <p:cNvPr id="1026" name="Picture 2" descr="20220526030245_wm_shs-tieng-viet-3---tap-1">
            <a:extLst>
              <a:ext uri="{FF2B5EF4-FFF2-40B4-BE49-F238E27FC236}">
                <a16:creationId xmlns:a16="http://schemas.microsoft.com/office/drawing/2014/main" id="{6A410C81-600C-0368-55BA-57D7EFB46A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089"/>
          <a:stretch/>
        </p:blipFill>
        <p:spPr bwMode="auto">
          <a:xfrm>
            <a:off x="4038600" y="1056620"/>
            <a:ext cx="7141552" cy="526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090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DAAB828-02C8-4111-AC14-FF5ACEDDFE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12">
            <a:extLst>
              <a:ext uri="{FF2B5EF4-FFF2-40B4-BE49-F238E27FC236}">
                <a16:creationId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320800" y="2057400"/>
            <a:ext cx="4222556" cy="4633414"/>
          </a:xfrm>
          <a:prstGeom prst="rect">
            <a:avLst/>
          </a:prstGeom>
        </p:spPr>
      </p:pic>
      <p:grpSp>
        <p:nvGrpSpPr>
          <p:cNvPr id="10" name="Group 9">
            <a:extLst>
              <a:ext uri="{FF2B5EF4-FFF2-40B4-BE49-F238E27FC236}">
                <a16:creationId xmlns:a16="http://schemas.microsoft.com/office/drawing/2014/main" id="{C32D4553-E775-4F16-9A6F-FED8D166A5B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grpSp>
      <p:sp>
        <p:nvSpPr>
          <p:cNvPr id="4" name="TextBox 3">
            <a:extLst>
              <a:ext uri="{FF2B5EF4-FFF2-40B4-BE49-F238E27FC236}">
                <a16:creationId xmlns:a16="http://schemas.microsoft.com/office/drawing/2014/main" id="{D2298FD8-A958-DA8A-8B30-0E134102C9F2}"/>
              </a:ext>
            </a:extLst>
          </p:cNvPr>
          <p:cNvSpPr txBox="1"/>
          <p:nvPr/>
        </p:nvSpPr>
        <p:spPr>
          <a:xfrm>
            <a:off x="2910517" y="1205885"/>
            <a:ext cx="6844520" cy="1734064"/>
          </a:xfrm>
          <a:prstGeom prst="rect">
            <a:avLst/>
          </a:prstGeom>
          <a:noFill/>
        </p:spPr>
        <p:txBody>
          <a:bodyPr wrap="square" rtlCol="0">
            <a:spAutoFit/>
          </a:bodyPr>
          <a:lstStyle/>
          <a:p>
            <a:r>
              <a:rPr lang="en-US" sz="5334" b="1">
                <a:solidFill>
                  <a:srgbClr val="FFFF00"/>
                </a:solidFill>
                <a:latin typeface="Times New Roman" panose="02020603050405020304" pitchFamily="18" charset="0"/>
                <a:cs typeface="Times New Roman" panose="02020603050405020304" pitchFamily="18" charset="0"/>
              </a:rPr>
              <a:t>Hẹn gặp lại</a:t>
            </a:r>
          </a:p>
          <a:p>
            <a:pPr algn="ctr"/>
            <a:r>
              <a:rPr lang="en-US" sz="5334" b="1">
                <a:solidFill>
                  <a:srgbClr val="FFFF00"/>
                </a:solidFill>
                <a:latin typeface="Times New Roman" panose="02020603050405020304" pitchFamily="18" charset="0"/>
                <a:cs typeface="Times New Roman" panose="02020603050405020304" pitchFamily="18" charset="0"/>
              </a:rPr>
              <a:t> các em !</a:t>
            </a:r>
          </a:p>
        </p:txBody>
      </p:sp>
    </p:spTree>
    <p:extLst>
      <p:ext uri="{BB962C8B-B14F-4D97-AF65-F5344CB8AC3E}">
        <p14:creationId xmlns:p14="http://schemas.microsoft.com/office/powerpoint/2010/main" val="664504649"/>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Times New Roman" panose="02020603050405020304" pitchFamily="18" charset="0"/>
                <a:ea typeface="+mj-ea"/>
                <a:cs typeface="Times New Roman" panose="02020603050405020304" pitchFamily="18" charset="0"/>
              </a:rPr>
              <a:t>Khởi động</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FCD00670-731D-22A5-BAD6-E70DF402CE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6E30D26B-8D21-835C-5DB9-343001F013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676142537"/>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AE8C37-DBFE-BC34-9C5F-E8015B7D443C}"/>
              </a:ext>
            </a:extLst>
          </p:cNvPr>
          <p:cNvSpPr txBox="1"/>
          <p:nvPr/>
        </p:nvSpPr>
        <p:spPr>
          <a:xfrm>
            <a:off x="1295400" y="304800"/>
            <a:ext cx="10058400" cy="954107"/>
          </a:xfrm>
          <a:prstGeom prst="rect">
            <a:avLst/>
          </a:prstGeom>
          <a:noFill/>
        </p:spPr>
        <p:txBody>
          <a:bodyPr wrap="square">
            <a:spAutoFit/>
          </a:bodyPr>
          <a:lstStyle/>
          <a:p>
            <a:r>
              <a:rPr lang="vi-VN" sz="2800" b="1" i="0">
                <a:solidFill>
                  <a:srgbClr val="000000"/>
                </a:solidFill>
                <a:effectLst/>
                <a:latin typeface="+mj-lt"/>
              </a:rPr>
              <a:t>Em suy nghĩ và đưa ra ý kiến của mình về lợi ích của việc biết bơi.</a:t>
            </a:r>
            <a:endParaRPr lang="en-US" sz="2800" b="1">
              <a:latin typeface="+mj-lt"/>
            </a:endParaRPr>
          </a:p>
        </p:txBody>
      </p:sp>
      <p:pic>
        <p:nvPicPr>
          <p:cNvPr id="4" name="Picture 3">
            <a:extLst>
              <a:ext uri="{FF2B5EF4-FFF2-40B4-BE49-F238E27FC236}">
                <a16:creationId xmlns:a16="http://schemas.microsoft.com/office/drawing/2014/main" id="{74C787EF-B18E-A646-A61E-28D759CC11CE}"/>
              </a:ext>
            </a:extLst>
          </p:cNvPr>
          <p:cNvPicPr>
            <a:picLocks noChangeAspect="1"/>
          </p:cNvPicPr>
          <p:nvPr/>
        </p:nvPicPr>
        <p:blipFill rotWithShape="1">
          <a:blip r:embed="rId3"/>
          <a:srcRect r="89231" b="3900"/>
          <a:stretch/>
        </p:blipFill>
        <p:spPr>
          <a:xfrm>
            <a:off x="152400" y="304800"/>
            <a:ext cx="1143000" cy="814999"/>
          </a:xfrm>
          <a:prstGeom prst="rect">
            <a:avLst/>
          </a:prstGeom>
        </p:spPr>
      </p:pic>
      <p:pic>
        <p:nvPicPr>
          <p:cNvPr id="1026" name="Picture 2">
            <a:extLst>
              <a:ext uri="{FF2B5EF4-FFF2-40B4-BE49-F238E27FC236}">
                <a16:creationId xmlns:a16="http://schemas.microsoft.com/office/drawing/2014/main" id="{FD0B546F-DD7D-B54F-E1C7-A289C97FA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524000"/>
            <a:ext cx="4267200" cy="4267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A71181-EADC-D713-EC4B-F1673F1A8873}"/>
              </a:ext>
            </a:extLst>
          </p:cNvPr>
          <p:cNvSpPr txBox="1"/>
          <p:nvPr/>
        </p:nvSpPr>
        <p:spPr>
          <a:xfrm>
            <a:off x="152400" y="1752600"/>
            <a:ext cx="7239000" cy="2485787"/>
          </a:xfrm>
          <a:prstGeom prst="wedgeRoundRectCallout">
            <a:avLst>
              <a:gd name="adj1" fmla="val -37146"/>
              <a:gd name="adj2" fmla="val 74560"/>
              <a:gd name="adj3" fmla="val 16667"/>
            </a:avLst>
          </a:prstGeom>
          <a:solidFill>
            <a:schemeClr val="accent6">
              <a:lumMod val="20000"/>
              <a:lumOff val="80000"/>
            </a:schemeClr>
          </a:solidFill>
          <a:ln w="28575">
            <a:solidFill>
              <a:schemeClr val="accent2">
                <a:lumMod val="50000"/>
              </a:schemeClr>
            </a:solidFill>
            <a:prstDash val="dash"/>
          </a:ln>
        </p:spPr>
        <p:txBody>
          <a:bodyPr wrap="square">
            <a:spAutoFit/>
          </a:bodyPr>
          <a:lstStyle/>
          <a:p>
            <a:pPr algn="just"/>
            <a:r>
              <a:rPr lang="vi-VN" sz="2800" b="1" i="0">
                <a:solidFill>
                  <a:srgbClr val="002060"/>
                </a:solidFill>
                <a:effectLst/>
                <a:latin typeface="+mj-lt"/>
              </a:rPr>
              <a:t>Những lợi ích của việc biết bơi là:</a:t>
            </a:r>
          </a:p>
          <a:p>
            <a:pPr algn="just"/>
            <a:r>
              <a:rPr lang="vi-VN" sz="2800" b="1" i="0">
                <a:solidFill>
                  <a:srgbClr val="002060"/>
                </a:solidFill>
                <a:effectLst/>
                <a:latin typeface="+mj-lt"/>
              </a:rPr>
              <a:t>- Phòng tránh những nguy hiểm khi ở vùng sông nước</a:t>
            </a:r>
          </a:p>
          <a:p>
            <a:pPr algn="just"/>
            <a:r>
              <a:rPr lang="vi-VN" sz="2800" b="1" i="0">
                <a:solidFill>
                  <a:srgbClr val="002060"/>
                </a:solidFill>
                <a:effectLst/>
                <a:latin typeface="+mj-lt"/>
              </a:rPr>
              <a:t>- Tăng chiều cao</a:t>
            </a:r>
          </a:p>
          <a:p>
            <a:pPr algn="just"/>
            <a:r>
              <a:rPr lang="vi-VN" sz="2800" b="1" i="0">
                <a:solidFill>
                  <a:srgbClr val="002060"/>
                </a:solidFill>
                <a:effectLst/>
                <a:latin typeface="+mj-lt"/>
              </a:rPr>
              <a:t>- Tăng cường sức khỏe</a:t>
            </a:r>
          </a:p>
        </p:txBody>
      </p:sp>
    </p:spTree>
    <p:extLst>
      <p:ext uri="{BB962C8B-B14F-4D97-AF65-F5344CB8AC3E}">
        <p14:creationId xmlns:p14="http://schemas.microsoft.com/office/powerpoint/2010/main" val="252120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97D44EF7-0E53-CF3B-7ED6-8BC1389D1220}"/>
              </a:ext>
            </a:extLst>
          </p:cNvPr>
          <p:cNvPicPr>
            <a:picLocks noChangeAspect="1"/>
          </p:cNvPicPr>
          <p:nvPr/>
        </p:nvPicPr>
        <p:blipFill rotWithShape="1">
          <a:blip r:embed="rId2"/>
          <a:srcRect l="13803" r="2120"/>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a:extLst>
              <a:ext uri="{FF2B5EF4-FFF2-40B4-BE49-F238E27FC236}">
                <a16:creationId xmlns:a16="http://schemas.microsoft.com/office/drawing/2014/main" id="{9965DC4B-F239-C10F-0668-8E578101F961}"/>
              </a:ext>
            </a:extLst>
          </p:cNvPr>
          <p:cNvPicPr>
            <a:picLocks noChangeAspect="1"/>
          </p:cNvPicPr>
          <p:nvPr/>
        </p:nvPicPr>
        <p:blipFill rotWithShape="1">
          <a:blip r:embed="rId3"/>
          <a:srcRect b="16674"/>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a:extLst>
              <a:ext uri="{FF2B5EF4-FFF2-40B4-BE49-F238E27FC236}">
                <a16:creationId xmlns:a16="http://schemas.microsoft.com/office/drawing/2014/main" id="{8E063E12-1D15-09AF-66FD-A08201766ABF}"/>
              </a:ext>
            </a:extLst>
          </p:cNvPr>
          <p:cNvPicPr>
            <a:picLocks noChangeAspect="1"/>
          </p:cNvPicPr>
          <p:nvPr/>
        </p:nvPicPr>
        <p:blipFill rotWithShape="1">
          <a:blip r:embed="rId4"/>
          <a:srcRect l="22977" r="25875"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8" name="Oval 7">
            <a:extLst>
              <a:ext uri="{FF2B5EF4-FFF2-40B4-BE49-F238E27FC236}">
                <a16:creationId xmlns:a16="http://schemas.microsoft.com/office/drawing/2014/main" id="{1DBA4A55-BF4A-6BCE-12D3-580BB8EB3516}"/>
              </a:ext>
            </a:extLst>
          </p:cNvPr>
          <p:cNvSpPr/>
          <p:nvPr/>
        </p:nvSpPr>
        <p:spPr>
          <a:xfrm>
            <a:off x="10515600" y="3810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1</a:t>
            </a:r>
          </a:p>
        </p:txBody>
      </p:sp>
      <p:sp>
        <p:nvSpPr>
          <p:cNvPr id="10" name="Oval 9">
            <a:extLst>
              <a:ext uri="{FF2B5EF4-FFF2-40B4-BE49-F238E27FC236}">
                <a16:creationId xmlns:a16="http://schemas.microsoft.com/office/drawing/2014/main" id="{E4CEA841-A09E-9D37-B362-8CE5079A1B95}"/>
              </a:ext>
            </a:extLst>
          </p:cNvPr>
          <p:cNvSpPr/>
          <p:nvPr/>
        </p:nvSpPr>
        <p:spPr>
          <a:xfrm>
            <a:off x="2962996" y="1524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2</a:t>
            </a:r>
          </a:p>
        </p:txBody>
      </p:sp>
      <p:sp>
        <p:nvSpPr>
          <p:cNvPr id="11" name="Oval 10">
            <a:extLst>
              <a:ext uri="{FF2B5EF4-FFF2-40B4-BE49-F238E27FC236}">
                <a16:creationId xmlns:a16="http://schemas.microsoft.com/office/drawing/2014/main" id="{2593CD85-C133-4CBE-EC92-0C2F63EC406B}"/>
              </a:ext>
            </a:extLst>
          </p:cNvPr>
          <p:cNvSpPr/>
          <p:nvPr/>
        </p:nvSpPr>
        <p:spPr>
          <a:xfrm>
            <a:off x="7010400" y="43434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3</a:t>
            </a:r>
          </a:p>
        </p:txBody>
      </p:sp>
    </p:spTree>
    <p:extLst>
      <p:ext uri="{BB962C8B-B14F-4D97-AF65-F5344CB8AC3E}">
        <p14:creationId xmlns:p14="http://schemas.microsoft.com/office/powerpoint/2010/main" val="4262991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Times New Roman" panose="02020603050405020304" pitchFamily="18" charset="0"/>
                <a:ea typeface="+mj-ea"/>
                <a:cs typeface="Times New Roman" panose="02020603050405020304" pitchFamily="18" charset="0"/>
              </a:rPr>
              <a:t>Đọc văn bản</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E39FB2D7-E152-1C81-8AF9-3D7BB60177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A65409C6-8076-F33A-4241-B5775EBED2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22456210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FD1FD6-E4BA-E5AC-4061-45E6741B600F}"/>
              </a:ext>
            </a:extLst>
          </p:cNvPr>
          <p:cNvPicPr>
            <a:picLocks noChangeAspect="1"/>
          </p:cNvPicPr>
          <p:nvPr/>
        </p:nvPicPr>
        <p:blipFill rotWithShape="1">
          <a:blip r:embed="rId2"/>
          <a:srcRect l="11589" r="8042"/>
          <a:stretch/>
        </p:blipFill>
        <p:spPr>
          <a:xfrm>
            <a:off x="7000381" y="3628022"/>
            <a:ext cx="4949950" cy="3247382"/>
          </a:xfrm>
          <a:prstGeom prst="rect">
            <a:avLst/>
          </a:prstGeom>
          <a:ln>
            <a:noFill/>
          </a:ln>
          <a:effectLst>
            <a:softEdge rad="112500"/>
          </a:effec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r>
              <a:rPr lang="en-US" sz="1400" b="0" i="0">
                <a:effectLst/>
              </a:rPr>
              <a:t/>
            </a:r>
            <a:br>
              <a:rPr lang="en-US" sz="1400" b="0" i="0">
                <a:effectLst/>
              </a:rPr>
            </a:br>
            <a:endParaRPr lang="en-US" sz="1400"/>
          </a:p>
        </p:txBody>
      </p:sp>
      <p:sp>
        <p:nvSpPr>
          <p:cNvPr id="9" name="TextBox 8">
            <a:extLst>
              <a:ext uri="{FF2B5EF4-FFF2-40B4-BE49-F238E27FC236}">
                <a16:creationId xmlns:a16="http://schemas.microsoft.com/office/drawing/2014/main" id="{7362ADDD-1454-9C61-967A-09DD366FEB45}"/>
              </a:ext>
            </a:extLst>
          </p:cNvPr>
          <p:cNvSpPr txBox="1"/>
          <p:nvPr/>
        </p:nvSpPr>
        <p:spPr>
          <a:xfrm>
            <a:off x="483340" y="200284"/>
            <a:ext cx="11225320" cy="4093428"/>
          </a:xfrm>
          <a:prstGeom prst="rect">
            <a:avLst/>
          </a:prstGeom>
          <a:noFill/>
        </p:spPr>
        <p:txBody>
          <a:bodyPr wrap="square">
            <a:spAutoFit/>
          </a:bodyPr>
          <a:lstStyle/>
          <a:p>
            <a:pPr algn="ctr"/>
            <a:r>
              <a:rPr lang="vi-VN" sz="2600" b="1" i="0">
                <a:solidFill>
                  <a:srgbClr val="FF0000"/>
                </a:solidFill>
                <a:effectLst/>
                <a:latin typeface="+mj-lt"/>
              </a:rPr>
              <a:t>NHẬT KÍ TẬP BƠI</a:t>
            </a:r>
            <a:endParaRPr lang="vi-VN" sz="2600" b="0" i="0">
              <a:solidFill>
                <a:srgbClr val="FF0000"/>
              </a:solidFill>
              <a:effectLst/>
              <a:latin typeface="+mj-lt"/>
            </a:endParaRPr>
          </a:p>
          <a:p>
            <a:pPr algn="just"/>
            <a:r>
              <a:rPr lang="en-US" sz="2600" b="0" i="0">
                <a:solidFill>
                  <a:srgbClr val="002060"/>
                </a:solidFill>
                <a:effectLst/>
                <a:latin typeface="+mj-lt"/>
              </a:rPr>
              <a:t>	</a:t>
            </a:r>
            <a:r>
              <a:rPr lang="vi-VN" sz="2600" b="1" i="0">
                <a:solidFill>
                  <a:srgbClr val="002060"/>
                </a:solidFill>
                <a:effectLst/>
                <a:latin typeface="+mj-lt"/>
              </a:rPr>
              <a:t>Ngày…. tháng….</a:t>
            </a:r>
          </a:p>
          <a:p>
            <a:pPr algn="just"/>
            <a:r>
              <a:rPr lang="en-US" sz="2600" b="1" i="0">
                <a:solidFill>
                  <a:srgbClr val="002060"/>
                </a:solidFill>
                <a:effectLst/>
                <a:latin typeface="+mj-lt"/>
              </a:rPr>
              <a:t>	</a:t>
            </a:r>
            <a:r>
              <a:rPr lang="vi-VN" sz="2600" b="1" i="0">
                <a:solidFill>
                  <a:srgbClr val="002060"/>
                </a:solidFill>
                <a:effectLst/>
                <a:latin typeface="+mj-lt"/>
              </a:rPr>
              <a:t>Hôm nay, mẹ đưa mình đi tập bơi. Mình rất phấn khích vì được mẹ chuẩn bị cho một chiếc mũ bơi cùng cặp kính bơi màu hồng rất đẹp. </a:t>
            </a:r>
            <a:r>
              <a:rPr lang="en-US" sz="2600" b="1" i="0">
                <a:solidFill>
                  <a:srgbClr val="002060"/>
                </a:solidFill>
                <a:effectLst/>
                <a:latin typeface="+mj-lt"/>
              </a:rPr>
              <a:t>	</a:t>
            </a:r>
            <a:r>
              <a:rPr lang="vi-VN" sz="2600" b="1" i="0">
                <a:solidFill>
                  <a:srgbClr val="002060"/>
                </a:solidFill>
                <a:effectLst/>
                <a:latin typeface="+mj-lt"/>
              </a:rPr>
              <a:t>Cô giáo cũng khen đồ bơi của mình đáng yêu.</a:t>
            </a:r>
          </a:p>
          <a:p>
            <a:pPr algn="just"/>
            <a:r>
              <a:rPr lang="en-US" sz="2600" b="1" i="0">
                <a:solidFill>
                  <a:srgbClr val="002060"/>
                </a:solidFill>
                <a:effectLst/>
                <a:latin typeface="+mj-lt"/>
              </a:rPr>
              <a:t>	</a:t>
            </a:r>
            <a:r>
              <a:rPr lang="vi-VN" sz="2600" b="1" i="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1" i="0">
                <a:solidFill>
                  <a:srgbClr val="002060"/>
                </a:solidFill>
                <a:effectLst/>
                <a:latin typeface="+mj-lt"/>
              </a:rPr>
              <a:t>	</a:t>
            </a:r>
            <a:r>
              <a:rPr lang="vi-VN" sz="2600" b="1" i="0">
                <a:solidFill>
                  <a:srgbClr val="002060"/>
                </a:solidFill>
                <a:effectLst/>
                <a:latin typeface="+mj-lt"/>
              </a:rPr>
              <a:t>Cuối buổi, mình vẫn chưa thở dưới nước được. Mình thấy hơi buồn. Mình nghĩ lần sau, mình sẽ tập tốt hơn.</a:t>
            </a:r>
          </a:p>
        </p:txBody>
      </p:sp>
      <p:pic>
        <p:nvPicPr>
          <p:cNvPr id="11" name="Picture 10">
            <a:extLst>
              <a:ext uri="{FF2B5EF4-FFF2-40B4-BE49-F238E27FC236}">
                <a16:creationId xmlns:a16="http://schemas.microsoft.com/office/drawing/2014/main" id="{36A6E700-F94A-176F-E0EF-4DEC557D0725}"/>
              </a:ext>
            </a:extLst>
          </p:cNvPr>
          <p:cNvPicPr>
            <a:picLocks noChangeAspect="1"/>
          </p:cNvPicPr>
          <p:nvPr/>
        </p:nvPicPr>
        <p:blipFill>
          <a:blip r:embed="rId3"/>
          <a:stretch>
            <a:fillRect/>
          </a:stretch>
        </p:blipFill>
        <p:spPr>
          <a:xfrm>
            <a:off x="203638" y="182880"/>
            <a:ext cx="957155" cy="762066"/>
          </a:xfrm>
          <a:prstGeom prst="rect">
            <a:avLst/>
          </a:prstGeom>
        </p:spPr>
      </p:pic>
    </p:spTree>
    <p:extLst>
      <p:ext uri="{BB962C8B-B14F-4D97-AF65-F5344CB8AC3E}">
        <p14:creationId xmlns:p14="http://schemas.microsoft.com/office/powerpoint/2010/main" val="406092961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E08F2C3-F9FF-F549-8E1E-99984B7B3F7C}"/>
              </a:ext>
            </a:extLst>
          </p:cNvPr>
          <p:cNvPicPr>
            <a:picLocks noChangeAspect="1"/>
          </p:cNvPicPr>
          <p:nvPr/>
        </p:nvPicPr>
        <p:blipFill rotWithShape="1">
          <a:blip r:embed="rId2"/>
          <a:srcRect l="15740" r="17639" b="1"/>
          <a:stretch/>
        </p:blipFill>
        <p:spPr>
          <a:xfrm>
            <a:off x="3989238" y="1055940"/>
            <a:ext cx="8153400" cy="5782627"/>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4423445-F1B6-A46B-8E5D-B172F5B148C7}"/>
              </a:ext>
            </a:extLst>
          </p:cNvPr>
          <p:cNvSpPr txBox="1"/>
          <p:nvPr/>
        </p:nvSpPr>
        <p:spPr>
          <a:xfrm>
            <a:off x="990600" y="182880"/>
            <a:ext cx="10820970" cy="3742762"/>
          </a:xfrm>
          <a:prstGeom prst="rect">
            <a:avLst/>
          </a:prstGeom>
        </p:spPr>
        <p:txBody>
          <a:bodyPr vert="horz" lIns="91440" tIns="45720" rIns="91440" bIns="45720" rtlCol="0">
            <a:normAutofit/>
          </a:bodyPr>
          <a:lstStyle/>
          <a:p>
            <a:pPr defTabSz="914400">
              <a:lnSpc>
                <a:spcPct val="90000"/>
              </a:lnSpc>
              <a:spcAft>
                <a:spcPts val="600"/>
              </a:spcAft>
            </a:pPr>
            <a:r>
              <a:rPr lang="en-US" sz="2800" b="0" i="0">
                <a:effectLst/>
                <a:latin typeface="Nunito Black" pitchFamily="2" charset="0"/>
              </a:rPr>
              <a:t>  </a:t>
            </a:r>
            <a:r>
              <a:rPr lang="en-US" sz="2800" b="1" i="0">
                <a:effectLst/>
                <a:latin typeface="Times New Roman" panose="02020603050405020304" pitchFamily="18" charset="0"/>
                <a:cs typeface="Times New Roman" panose="02020603050405020304" pitchFamily="18" charset="0"/>
              </a:rPr>
              <a:t>Ngày… tháng…</a:t>
            </a:r>
          </a:p>
          <a:p>
            <a:pPr defTabSz="914400">
              <a:lnSpc>
                <a:spcPct val="90000"/>
              </a:lnSpc>
              <a:spcAft>
                <a:spcPts val="600"/>
              </a:spcAft>
            </a:pPr>
            <a:r>
              <a:rPr lang="en-US" sz="2800" b="1" i="0">
                <a:effectLst/>
                <a:latin typeface="Times New Roman" panose="02020603050405020304" pitchFamily="18" charset="0"/>
                <a:cs typeface="Times New Roman" panose="02020603050405020304" pitchFamily="18" charset="0"/>
              </a:rPr>
              <a:t>  Hôm nay, mình đã có cảm giác thích đi bơi. Mình không còn bị sặc nước nữa. Mình đã quen thở dưới nước rồi.</a:t>
            </a:r>
          </a:p>
          <a:p>
            <a:pPr defTabSz="914400">
              <a:lnSpc>
                <a:spcPct val="90000"/>
              </a:lnSpc>
              <a:spcAft>
                <a:spcPts val="600"/>
              </a:spcAft>
            </a:pPr>
            <a:r>
              <a:rPr lang="en-US" sz="2800" b="1" i="0">
                <a:effectLst/>
                <a:latin typeface="Times New Roman" panose="02020603050405020304" pitchFamily="18" charset="0"/>
                <a:cs typeface="Times New Roman" panose="02020603050405020304" pitchFamily="18" charset="0"/>
              </a:rPr>
              <a:t> Cô dạy mình động tác bơi ếch. Động tác đó thật lạ! Khi đạp chân, mình giống hệt như một con ếch ộp.</a:t>
            </a:r>
          </a:p>
        </p:txBody>
      </p:sp>
      <p:pic>
        <p:nvPicPr>
          <p:cNvPr id="8" name="Picture 7">
            <a:extLst>
              <a:ext uri="{FF2B5EF4-FFF2-40B4-BE49-F238E27FC236}">
                <a16:creationId xmlns:a16="http://schemas.microsoft.com/office/drawing/2014/main" id="{5F3D7642-60E0-6454-6828-E428D7A309EA}"/>
              </a:ext>
            </a:extLst>
          </p:cNvPr>
          <p:cNvPicPr>
            <a:picLocks noChangeAspect="1"/>
          </p:cNvPicPr>
          <p:nvPr/>
        </p:nvPicPr>
        <p:blipFill>
          <a:blip r:embed="rId3"/>
          <a:stretch>
            <a:fillRect/>
          </a:stretch>
        </p:blipFill>
        <p:spPr>
          <a:xfrm>
            <a:off x="203638" y="182880"/>
            <a:ext cx="957155" cy="762066"/>
          </a:xfrm>
          <a:prstGeom prst="rect">
            <a:avLst/>
          </a:prstGeom>
        </p:spPr>
      </p:pic>
    </p:spTree>
    <p:extLst>
      <p:ext uri="{BB962C8B-B14F-4D97-AF65-F5344CB8AC3E}">
        <p14:creationId xmlns:p14="http://schemas.microsoft.com/office/powerpoint/2010/main" val="484698283"/>
      </p:ext>
    </p:extLst>
  </p:cSld>
  <p:clrMapOvr>
    <a:masterClrMapping/>
  </p:clrMapOvr>
  <p:transition spd="slow">
    <p:wheel spokes="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9066999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548</Words>
  <Application>Microsoft Office PowerPoint</Application>
  <PresentationFormat>Widescreen</PresentationFormat>
  <Paragraphs>141</Paragraphs>
  <Slides>39</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Nunito Black</vt:lpstr>
      <vt:lpstr>Open Sans Extrabold</vt:lpstr>
      <vt:lpstr>Arial</vt:lpstr>
      <vt:lpstr>Baloo 2 Medium</vt:lpstr>
      <vt:lpstr>Inconsolata</vt:lpstr>
      <vt:lpstr>#9Slide03 AmpleSoft Bold</vt:lpstr>
      <vt:lpstr>Nunito</vt:lpstr>
      <vt:lpstr>字魂100号-方方先锋体</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28</cp:revision>
  <dcterms:created xsi:type="dcterms:W3CDTF">2006-08-16T00:00:00Z</dcterms:created>
  <dcterms:modified xsi:type="dcterms:W3CDTF">2022-09-23T13:47:28Z</dcterms:modified>
  <dc:identifier>DAFDiO2oNAs</dc:identifier>
</cp:coreProperties>
</file>