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41"/>
  </p:notesMasterIdLst>
  <p:sldIdLst>
    <p:sldId id="465" r:id="rId11"/>
    <p:sldId id="466" r:id="rId12"/>
    <p:sldId id="467" r:id="rId13"/>
    <p:sldId id="468" r:id="rId14"/>
    <p:sldId id="454" r:id="rId15"/>
    <p:sldId id="470" r:id="rId16"/>
    <p:sldId id="353" r:id="rId17"/>
    <p:sldId id="471" r:id="rId18"/>
    <p:sldId id="510" r:id="rId19"/>
    <p:sldId id="352" r:id="rId20"/>
    <p:sldId id="494" r:id="rId21"/>
    <p:sldId id="392" r:id="rId22"/>
    <p:sldId id="491" r:id="rId23"/>
    <p:sldId id="395" r:id="rId24"/>
    <p:sldId id="492" r:id="rId25"/>
    <p:sldId id="583" r:id="rId26"/>
    <p:sldId id="584" r:id="rId27"/>
    <p:sldId id="587" r:id="rId28"/>
    <p:sldId id="589" r:id="rId29"/>
    <p:sldId id="591" r:id="rId30"/>
    <p:sldId id="571" r:id="rId31"/>
    <p:sldId id="312" r:id="rId32"/>
    <p:sldId id="593" r:id="rId33"/>
    <p:sldId id="416" r:id="rId34"/>
    <p:sldId id="594" r:id="rId35"/>
    <p:sldId id="595" r:id="rId36"/>
    <p:sldId id="495" r:id="rId37"/>
    <p:sldId id="493" r:id="rId38"/>
    <p:sldId id="382" r:id="rId39"/>
    <p:sldId id="596" r:id="rId40"/>
  </p:sldIdLst>
  <p:sldSz cx="12190413" cy="6859588"/>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019AAA"/>
    <a:srgbClr val="FE974E"/>
    <a:srgbClr val="3296A8"/>
    <a:srgbClr val="6D8AAB"/>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78" autoAdjust="0"/>
    <p:restoredTop sz="97778" autoAdjust="0"/>
  </p:normalViewPr>
  <p:slideViewPr>
    <p:cSldViewPr snapToGrid="0" showGuides="1">
      <p:cViewPr varScale="1">
        <p:scale>
          <a:sx n="68" d="100"/>
          <a:sy n="68" d="100"/>
        </p:scale>
        <p:origin x="1056" y="84"/>
      </p:cViewPr>
      <p:guideLst>
        <p:guide orient="horz" pos="2183"/>
        <p:guide pos="381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80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2022/9/15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499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487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482600" y="1279525"/>
            <a:ext cx="6138863" cy="3454400"/>
          </a:xfrm>
        </p:spPr>
      </p:sp>
      <p:sp>
        <p:nvSpPr>
          <p:cNvPr id="3" name="Chỗ dành sẵn cho Ghi chú 2"/>
          <p:cNvSpPr>
            <a:spLocks noGrp="1"/>
          </p:cNvSpPr>
          <p:nvPr>
            <p:ph type="body" idx="1"/>
          </p:nvPr>
        </p:nvSpPr>
        <p:spPr/>
        <p:txBody>
          <a:bodyPr/>
          <a:lstStyle/>
          <a:p>
            <a:endParaRPr lang="en-NZ"/>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3203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4169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chia </a:t>
            </a:r>
            <a:r>
              <a:rPr lang="en-US" dirty="0" err="1"/>
              <a:t>sẻ</a:t>
            </a:r>
            <a:r>
              <a:rPr lang="en-US" dirty="0"/>
              <a:t> </a:t>
            </a:r>
            <a:r>
              <a:rPr lang="en-US" dirty="0" err="1"/>
              <a:t>câu</a:t>
            </a:r>
            <a:r>
              <a:rPr lang="en-US" dirty="0"/>
              <a:t> </a:t>
            </a:r>
            <a:r>
              <a:rPr lang="en-US" dirty="0" err="1"/>
              <a:t>chuyện</a:t>
            </a:r>
            <a:r>
              <a:rPr lang="en-US" dirty="0"/>
              <a:t> : Ba </a:t>
            </a:r>
            <a:r>
              <a:rPr lang="en-US" dirty="0" err="1"/>
              <a:t>lưỡi</a:t>
            </a:r>
            <a:r>
              <a:rPr lang="en-US" dirty="0"/>
              <a:t> </a:t>
            </a:r>
            <a:r>
              <a:rPr lang="en-US" dirty="0" err="1"/>
              <a:t>rìu</a:t>
            </a:r>
            <a:r>
              <a:rPr lang="en-US"/>
              <a:t> (video)</a:t>
            </a:r>
            <a:endParaRPr lang="vi-VN"/>
          </a:p>
        </p:txBody>
      </p:sp>
      <p:sp>
        <p:nvSpPr>
          <p:cNvPr id="4" name="Slide Number Placeholder 3"/>
          <p:cNvSpPr>
            <a:spLocks noGrp="1"/>
          </p:cNvSpPr>
          <p:nvPr>
            <p:ph type="sldNum" sz="quarter" idx="5"/>
          </p:nvPr>
        </p:nvSpPr>
        <p:spPr/>
        <p:txBody>
          <a:bodyPr/>
          <a:lstStyle/>
          <a:p>
            <a:fld id="{C1697DEA-6438-456F-8C36-8D27512EE621}" type="slidenum">
              <a:rPr lang="en-US" smtClean="0"/>
              <a:pPr/>
              <a:t>24</a:t>
            </a:fld>
            <a:endParaRPr lang="en-US"/>
          </a:p>
        </p:txBody>
      </p:sp>
    </p:spTree>
    <p:extLst>
      <p:ext uri="{BB962C8B-B14F-4D97-AF65-F5344CB8AC3E}">
        <p14:creationId xmlns:p14="http://schemas.microsoft.com/office/powerpoint/2010/main" val="2555671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0994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2550785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187817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17126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07479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a6a4b09481_0_4170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a6a4b09481_0_4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1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94971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378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91065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18"/>
          <p:cNvSpPr txBox="1">
            <a:spLocks noGrp="1"/>
          </p:cNvSpPr>
          <p:nvPr>
            <p:ph type="subTitle" idx="1"/>
          </p:nvPr>
        </p:nvSpPr>
        <p:spPr>
          <a:xfrm>
            <a:off x="2440283" y="2795047"/>
            <a:ext cx="7309848" cy="1083051"/>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Spartan"/>
                <a:ea typeface="Spartan"/>
                <a:cs typeface="Spartan"/>
                <a:sym typeface="Spartan"/>
              </a:defRPr>
            </a:lvl1pPr>
            <a:lvl2pPr lvl="1" algn="ctr" rtl="0">
              <a:lnSpc>
                <a:spcPct val="100000"/>
              </a:lnSpc>
              <a:spcBef>
                <a:spcPts val="0"/>
              </a:spcBef>
              <a:spcAft>
                <a:spcPts val="0"/>
              </a:spcAft>
              <a:buNone/>
              <a:defRPr>
                <a:latin typeface="Spartan"/>
                <a:ea typeface="Spartan"/>
                <a:cs typeface="Spartan"/>
                <a:sym typeface="Spartan"/>
              </a:defRPr>
            </a:lvl2pPr>
            <a:lvl3pPr lvl="2" algn="ctr" rtl="0">
              <a:lnSpc>
                <a:spcPct val="100000"/>
              </a:lnSpc>
              <a:spcBef>
                <a:spcPts val="0"/>
              </a:spcBef>
              <a:spcAft>
                <a:spcPts val="0"/>
              </a:spcAft>
              <a:buNone/>
              <a:defRPr>
                <a:latin typeface="Spartan"/>
                <a:ea typeface="Spartan"/>
                <a:cs typeface="Spartan"/>
                <a:sym typeface="Spartan"/>
              </a:defRPr>
            </a:lvl3pPr>
            <a:lvl4pPr lvl="3" algn="ctr" rtl="0">
              <a:lnSpc>
                <a:spcPct val="100000"/>
              </a:lnSpc>
              <a:spcBef>
                <a:spcPts val="0"/>
              </a:spcBef>
              <a:spcAft>
                <a:spcPts val="0"/>
              </a:spcAft>
              <a:buNone/>
              <a:defRPr>
                <a:latin typeface="Spartan"/>
                <a:ea typeface="Spartan"/>
                <a:cs typeface="Spartan"/>
                <a:sym typeface="Spartan"/>
              </a:defRPr>
            </a:lvl4pPr>
            <a:lvl5pPr lvl="4" algn="ctr" rtl="0">
              <a:lnSpc>
                <a:spcPct val="100000"/>
              </a:lnSpc>
              <a:spcBef>
                <a:spcPts val="0"/>
              </a:spcBef>
              <a:spcAft>
                <a:spcPts val="0"/>
              </a:spcAft>
              <a:buNone/>
              <a:defRPr>
                <a:latin typeface="Spartan"/>
                <a:ea typeface="Spartan"/>
                <a:cs typeface="Spartan"/>
                <a:sym typeface="Spartan"/>
              </a:defRPr>
            </a:lvl5pPr>
            <a:lvl6pPr lvl="5" algn="ctr" rtl="0">
              <a:lnSpc>
                <a:spcPct val="100000"/>
              </a:lnSpc>
              <a:spcBef>
                <a:spcPts val="0"/>
              </a:spcBef>
              <a:spcAft>
                <a:spcPts val="0"/>
              </a:spcAft>
              <a:buNone/>
              <a:defRPr>
                <a:latin typeface="Spartan"/>
                <a:ea typeface="Spartan"/>
                <a:cs typeface="Spartan"/>
                <a:sym typeface="Spartan"/>
              </a:defRPr>
            </a:lvl6pPr>
            <a:lvl7pPr lvl="6" algn="ctr" rtl="0">
              <a:lnSpc>
                <a:spcPct val="100000"/>
              </a:lnSpc>
              <a:spcBef>
                <a:spcPts val="0"/>
              </a:spcBef>
              <a:spcAft>
                <a:spcPts val="0"/>
              </a:spcAft>
              <a:buNone/>
              <a:defRPr>
                <a:latin typeface="Spartan"/>
                <a:ea typeface="Spartan"/>
                <a:cs typeface="Spartan"/>
                <a:sym typeface="Spartan"/>
              </a:defRPr>
            </a:lvl7pPr>
            <a:lvl8pPr lvl="7" algn="ctr" rtl="0">
              <a:lnSpc>
                <a:spcPct val="100000"/>
              </a:lnSpc>
              <a:spcBef>
                <a:spcPts val="0"/>
              </a:spcBef>
              <a:spcAft>
                <a:spcPts val="0"/>
              </a:spcAft>
              <a:buNone/>
              <a:defRPr>
                <a:latin typeface="Spartan"/>
                <a:ea typeface="Spartan"/>
                <a:cs typeface="Spartan"/>
                <a:sym typeface="Spartan"/>
              </a:defRPr>
            </a:lvl8pPr>
            <a:lvl9pPr lvl="8" algn="ctr" rtl="0">
              <a:lnSpc>
                <a:spcPct val="100000"/>
              </a:lnSpc>
              <a:spcBef>
                <a:spcPts val="0"/>
              </a:spcBef>
              <a:spcAft>
                <a:spcPts val="0"/>
              </a:spcAft>
              <a:buNone/>
              <a:defRPr>
                <a:latin typeface="Spartan"/>
                <a:ea typeface="Spartan"/>
                <a:cs typeface="Spartan"/>
                <a:sym typeface="Spartan"/>
              </a:defRPr>
            </a:lvl9pPr>
          </a:lstStyle>
          <a:p>
            <a:endParaRPr/>
          </a:p>
        </p:txBody>
      </p:sp>
      <p:sp>
        <p:nvSpPr>
          <p:cNvPr id="269" name="Google Shape;269;p18"/>
          <p:cNvSpPr txBox="1">
            <a:spLocks noGrp="1"/>
          </p:cNvSpPr>
          <p:nvPr>
            <p:ph type="subTitle" idx="2"/>
          </p:nvPr>
        </p:nvSpPr>
        <p:spPr>
          <a:xfrm>
            <a:off x="3933688" y="4088213"/>
            <a:ext cx="4323037" cy="38969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
        <p:nvSpPr>
          <p:cNvPr id="270" name="Google Shape;270;p18"/>
          <p:cNvSpPr/>
          <p:nvPr/>
        </p:nvSpPr>
        <p:spPr>
          <a:xfrm flipH="1">
            <a:off x="-2841628" y="5500547"/>
            <a:ext cx="4058910" cy="339370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rgbClr val="FFF4E9"/>
          </a:solidFill>
          <a:ln>
            <a:noFill/>
          </a:ln>
        </p:spPr>
        <p:txBody>
          <a:bodyPr spcFirstLastPara="1" wrap="square" lIns="121840" tIns="121840" rIns="121840" bIns="121840" anchor="ctr" anchorCtr="0">
            <a:noAutofit/>
          </a:bodyPr>
          <a:lstStyle/>
          <a:p>
            <a:pPr marL="0" lvl="0" indent="0" algn="l" rtl="0">
              <a:spcBef>
                <a:spcPts val="0"/>
              </a:spcBef>
              <a:spcAft>
                <a:spcPts val="0"/>
              </a:spcAft>
              <a:buNone/>
            </a:pPr>
            <a:endParaRPr sz="2400"/>
          </a:p>
        </p:txBody>
      </p:sp>
      <p:sp>
        <p:nvSpPr>
          <p:cNvPr id="271" name="Google Shape;271;p18"/>
          <p:cNvSpPr/>
          <p:nvPr/>
        </p:nvSpPr>
        <p:spPr>
          <a:xfrm flipH="1">
            <a:off x="11082500" y="5106517"/>
            <a:ext cx="2444839" cy="2526742"/>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2"/>
          </a:solidFill>
          <a:ln>
            <a:noFill/>
          </a:ln>
        </p:spPr>
        <p:txBody>
          <a:bodyPr spcFirstLastPara="1" wrap="square" lIns="121840" tIns="121840" rIns="121840" bIns="121840" anchor="ctr" anchorCtr="0">
            <a:noAutofit/>
          </a:bodyPr>
          <a:lstStyle/>
          <a:p>
            <a:pPr marL="0" lvl="0" indent="0" algn="l" rtl="0">
              <a:spcBef>
                <a:spcPts val="0"/>
              </a:spcBef>
              <a:spcAft>
                <a:spcPts val="0"/>
              </a:spcAft>
              <a:buNone/>
            </a:pPr>
            <a:endParaRPr sz="2400"/>
          </a:p>
        </p:txBody>
      </p:sp>
      <p:sp>
        <p:nvSpPr>
          <p:cNvPr id="272" name="Google Shape;272;p18"/>
          <p:cNvSpPr/>
          <p:nvPr/>
        </p:nvSpPr>
        <p:spPr>
          <a:xfrm flipH="1">
            <a:off x="-1961837" y="-566310"/>
            <a:ext cx="2883678" cy="269826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rgbClr val="E0B9A4"/>
          </a:solidFill>
          <a:ln>
            <a:noFill/>
          </a:ln>
        </p:spPr>
        <p:txBody>
          <a:bodyPr spcFirstLastPara="1" wrap="square" lIns="121840" tIns="121840" rIns="121840" bIns="121840" anchor="ctr" anchorCtr="0">
            <a:noAutofit/>
          </a:bodyPr>
          <a:lstStyle/>
          <a:p>
            <a:pPr marL="0" lvl="0" indent="0" algn="l" rtl="0">
              <a:spcBef>
                <a:spcPts val="0"/>
              </a:spcBef>
              <a:spcAft>
                <a:spcPts val="0"/>
              </a:spcAft>
              <a:buNone/>
            </a:pPr>
            <a:endParaRPr sz="2400"/>
          </a:p>
        </p:txBody>
      </p:sp>
      <p:sp>
        <p:nvSpPr>
          <p:cNvPr id="273" name="Google Shape;273;p18"/>
          <p:cNvSpPr/>
          <p:nvPr/>
        </p:nvSpPr>
        <p:spPr>
          <a:xfrm rot="1593655" flipH="1">
            <a:off x="9244483" y="-1445884"/>
            <a:ext cx="4985179" cy="341777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FFF4E9"/>
          </a:solidFill>
          <a:ln>
            <a:noFill/>
          </a:ln>
        </p:spPr>
        <p:txBody>
          <a:bodyPr spcFirstLastPara="1" wrap="square" lIns="121840" tIns="121840" rIns="121840" bIns="121840" anchor="ctr" anchorCtr="0">
            <a:noAutofit/>
          </a:bodyPr>
          <a:lstStyle/>
          <a:p>
            <a:pPr marL="0" lvl="0" indent="0" algn="l" rtl="0">
              <a:spcBef>
                <a:spcPts val="0"/>
              </a:spcBef>
              <a:spcAft>
                <a:spcPts val="0"/>
              </a:spcAft>
              <a:buNone/>
            </a:pPr>
            <a:endParaRPr sz="2400"/>
          </a:p>
        </p:txBody>
      </p:sp>
      <p:sp>
        <p:nvSpPr>
          <p:cNvPr id="274" name="Google Shape;274;p18"/>
          <p:cNvSpPr/>
          <p:nvPr/>
        </p:nvSpPr>
        <p:spPr>
          <a:xfrm flipH="1">
            <a:off x="3771297" y="6096217"/>
            <a:ext cx="5369848" cy="244237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F4CAC1"/>
          </a:solidFill>
          <a:ln>
            <a:noFill/>
          </a:ln>
        </p:spPr>
        <p:txBody>
          <a:bodyPr spcFirstLastPara="1" wrap="square" lIns="121840" tIns="121840" rIns="121840" bIns="121840" anchor="ctr" anchorCtr="0">
            <a:noAutofit/>
          </a:bodyPr>
          <a:lstStyle/>
          <a:p>
            <a:pPr marL="0" lvl="0" indent="0" algn="l" rtl="0">
              <a:spcBef>
                <a:spcPts val="0"/>
              </a:spcBef>
              <a:spcAft>
                <a:spcPts val="0"/>
              </a:spcAft>
              <a:buNone/>
            </a:pPr>
            <a:endParaRPr sz="2400"/>
          </a:p>
        </p:txBody>
      </p:sp>
      <p:sp>
        <p:nvSpPr>
          <p:cNvPr id="275" name="Google Shape;275;p18"/>
          <p:cNvSpPr/>
          <p:nvPr/>
        </p:nvSpPr>
        <p:spPr>
          <a:xfrm flipH="1">
            <a:off x="2607879" y="-2060475"/>
            <a:ext cx="5369845" cy="303262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2"/>
          </a:solidFill>
          <a:ln>
            <a:noFill/>
          </a:ln>
        </p:spPr>
        <p:txBody>
          <a:bodyPr spcFirstLastPara="1" wrap="square" lIns="121840" tIns="121840" rIns="121840" bIns="121840" anchor="ctr" anchorCtr="0">
            <a:noAutofit/>
          </a:bodyPr>
          <a:lstStyle/>
          <a:p>
            <a:pPr marL="0" lvl="0" indent="0" algn="l" rtl="0">
              <a:spcBef>
                <a:spcPts val="0"/>
              </a:spcBef>
              <a:spcAft>
                <a:spcPts val="0"/>
              </a:spcAft>
              <a:buNone/>
            </a:pPr>
            <a:endParaRPr sz="2400"/>
          </a:p>
        </p:txBody>
      </p:sp>
      <p:grpSp>
        <p:nvGrpSpPr>
          <p:cNvPr id="276" name="Google Shape;276;p18"/>
          <p:cNvGrpSpPr/>
          <p:nvPr/>
        </p:nvGrpSpPr>
        <p:grpSpPr>
          <a:xfrm rot="10800000" flipH="1">
            <a:off x="229000" y="-63148"/>
            <a:ext cx="1316995" cy="2195108"/>
            <a:chOff x="3529975" y="3414475"/>
            <a:chExt cx="987875" cy="1645950"/>
          </a:xfrm>
        </p:grpSpPr>
        <p:sp>
          <p:nvSpPr>
            <p:cNvPr id="277" name="Google Shape;277;p18"/>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8"/>
            <p:cNvSpPr/>
            <p:nvPr/>
          </p:nvSpPr>
          <p:spPr>
            <a:xfrm>
              <a:off x="3782575" y="3414475"/>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18"/>
          <p:cNvGrpSpPr/>
          <p:nvPr/>
        </p:nvGrpSpPr>
        <p:grpSpPr>
          <a:xfrm rot="2376714">
            <a:off x="161612" y="5325680"/>
            <a:ext cx="1624995" cy="1394791"/>
            <a:chOff x="5803575" y="672725"/>
            <a:chExt cx="1218875" cy="1045825"/>
          </a:xfrm>
        </p:grpSpPr>
        <p:sp>
          <p:nvSpPr>
            <p:cNvPr id="280" name="Google Shape;280;p18"/>
            <p:cNvSpPr/>
            <p:nvPr/>
          </p:nvSpPr>
          <p:spPr>
            <a:xfrm>
              <a:off x="5803575" y="672725"/>
              <a:ext cx="1218875" cy="992275"/>
            </a:xfrm>
            <a:custGeom>
              <a:avLst/>
              <a:gdLst/>
              <a:ahLst/>
              <a:cxnLst/>
              <a:rect l="l" t="t" r="r" b="b"/>
              <a:pathLst>
                <a:path w="48755" h="39691" extrusionOk="0">
                  <a:moveTo>
                    <a:pt x="26275" y="0"/>
                  </a:moveTo>
                  <a:cubicBezTo>
                    <a:pt x="24293" y="0"/>
                    <a:pt x="22492" y="1886"/>
                    <a:pt x="21156" y="3104"/>
                  </a:cubicBezTo>
                  <a:cubicBezTo>
                    <a:pt x="20274" y="3833"/>
                    <a:pt x="19514" y="4654"/>
                    <a:pt x="18815" y="5596"/>
                  </a:cubicBezTo>
                  <a:cubicBezTo>
                    <a:pt x="18520" y="6031"/>
                    <a:pt x="18403" y="6237"/>
                    <a:pt x="18238" y="6237"/>
                  </a:cubicBezTo>
                  <a:cubicBezTo>
                    <a:pt x="18114" y="6237"/>
                    <a:pt x="17964" y="6121"/>
                    <a:pt x="17690" y="5900"/>
                  </a:cubicBezTo>
                  <a:cubicBezTo>
                    <a:pt x="17113" y="5353"/>
                    <a:pt x="16475" y="4897"/>
                    <a:pt x="15745" y="4563"/>
                  </a:cubicBezTo>
                  <a:cubicBezTo>
                    <a:pt x="14894" y="4319"/>
                    <a:pt x="13982" y="4198"/>
                    <a:pt x="13101" y="4198"/>
                  </a:cubicBezTo>
                  <a:cubicBezTo>
                    <a:pt x="12432" y="4228"/>
                    <a:pt x="11794" y="4502"/>
                    <a:pt x="11338" y="4988"/>
                  </a:cubicBezTo>
                  <a:cubicBezTo>
                    <a:pt x="10791" y="5444"/>
                    <a:pt x="10578" y="6143"/>
                    <a:pt x="10274" y="6721"/>
                  </a:cubicBezTo>
                  <a:cubicBezTo>
                    <a:pt x="9727" y="7754"/>
                    <a:pt x="9909" y="8818"/>
                    <a:pt x="9575" y="9943"/>
                  </a:cubicBezTo>
                  <a:cubicBezTo>
                    <a:pt x="9423" y="10307"/>
                    <a:pt x="9271" y="10672"/>
                    <a:pt x="9149" y="11067"/>
                  </a:cubicBezTo>
                  <a:cubicBezTo>
                    <a:pt x="9058" y="11554"/>
                    <a:pt x="9028" y="12040"/>
                    <a:pt x="8663" y="12344"/>
                  </a:cubicBezTo>
                  <a:cubicBezTo>
                    <a:pt x="8329" y="12678"/>
                    <a:pt x="7964" y="12678"/>
                    <a:pt x="7569" y="12800"/>
                  </a:cubicBezTo>
                  <a:cubicBezTo>
                    <a:pt x="6991" y="12952"/>
                    <a:pt x="6474" y="13195"/>
                    <a:pt x="5897" y="13347"/>
                  </a:cubicBezTo>
                  <a:cubicBezTo>
                    <a:pt x="5076" y="13560"/>
                    <a:pt x="4316" y="13894"/>
                    <a:pt x="3617" y="14350"/>
                  </a:cubicBezTo>
                  <a:cubicBezTo>
                    <a:pt x="2736" y="15110"/>
                    <a:pt x="1976" y="15991"/>
                    <a:pt x="1398" y="16964"/>
                  </a:cubicBezTo>
                  <a:cubicBezTo>
                    <a:pt x="730" y="18028"/>
                    <a:pt x="638" y="19244"/>
                    <a:pt x="486" y="20459"/>
                  </a:cubicBezTo>
                  <a:cubicBezTo>
                    <a:pt x="0" y="23681"/>
                    <a:pt x="517" y="27694"/>
                    <a:pt x="2979" y="30064"/>
                  </a:cubicBezTo>
                  <a:cubicBezTo>
                    <a:pt x="6414" y="33347"/>
                    <a:pt x="10122" y="36964"/>
                    <a:pt x="14772" y="38393"/>
                  </a:cubicBezTo>
                  <a:cubicBezTo>
                    <a:pt x="16961" y="39031"/>
                    <a:pt x="19180" y="39426"/>
                    <a:pt x="21459" y="39639"/>
                  </a:cubicBezTo>
                  <a:cubicBezTo>
                    <a:pt x="21790" y="39673"/>
                    <a:pt x="22125" y="39690"/>
                    <a:pt x="22461" y="39690"/>
                  </a:cubicBezTo>
                  <a:cubicBezTo>
                    <a:pt x="23021" y="39690"/>
                    <a:pt x="23583" y="39643"/>
                    <a:pt x="24134" y="39548"/>
                  </a:cubicBezTo>
                  <a:cubicBezTo>
                    <a:pt x="24501" y="39474"/>
                    <a:pt x="24947" y="39224"/>
                    <a:pt x="25360" y="39224"/>
                  </a:cubicBezTo>
                  <a:cubicBezTo>
                    <a:pt x="25461" y="39224"/>
                    <a:pt x="25559" y="39239"/>
                    <a:pt x="25654" y="39274"/>
                  </a:cubicBezTo>
                  <a:cubicBezTo>
                    <a:pt x="25928" y="38849"/>
                    <a:pt x="26323" y="38514"/>
                    <a:pt x="26779" y="38271"/>
                  </a:cubicBezTo>
                  <a:cubicBezTo>
                    <a:pt x="27265" y="38028"/>
                    <a:pt x="27782" y="37815"/>
                    <a:pt x="28329" y="37633"/>
                  </a:cubicBezTo>
                  <a:cubicBezTo>
                    <a:pt x="29210" y="37359"/>
                    <a:pt x="30092" y="36964"/>
                    <a:pt x="30943" y="36630"/>
                  </a:cubicBezTo>
                  <a:cubicBezTo>
                    <a:pt x="31399" y="36448"/>
                    <a:pt x="31855" y="36448"/>
                    <a:pt x="32341" y="36265"/>
                  </a:cubicBezTo>
                  <a:cubicBezTo>
                    <a:pt x="32797" y="36083"/>
                    <a:pt x="33192" y="35779"/>
                    <a:pt x="33709" y="35596"/>
                  </a:cubicBezTo>
                  <a:cubicBezTo>
                    <a:pt x="34925" y="35171"/>
                    <a:pt x="35958" y="34472"/>
                    <a:pt x="37144" y="34046"/>
                  </a:cubicBezTo>
                  <a:cubicBezTo>
                    <a:pt x="37995" y="33742"/>
                    <a:pt x="38663" y="33134"/>
                    <a:pt x="39484" y="32770"/>
                  </a:cubicBezTo>
                  <a:cubicBezTo>
                    <a:pt x="40183" y="32435"/>
                    <a:pt x="40852" y="32101"/>
                    <a:pt x="41521" y="31736"/>
                  </a:cubicBezTo>
                  <a:cubicBezTo>
                    <a:pt x="43800" y="30520"/>
                    <a:pt x="45806" y="28849"/>
                    <a:pt x="47387" y="26782"/>
                  </a:cubicBezTo>
                  <a:cubicBezTo>
                    <a:pt x="48269" y="25566"/>
                    <a:pt x="48451" y="24107"/>
                    <a:pt x="48603" y="22618"/>
                  </a:cubicBezTo>
                  <a:cubicBezTo>
                    <a:pt x="48755" y="21189"/>
                    <a:pt x="47843" y="20155"/>
                    <a:pt x="46506" y="19791"/>
                  </a:cubicBezTo>
                  <a:cubicBezTo>
                    <a:pt x="46080" y="19639"/>
                    <a:pt x="44439" y="19882"/>
                    <a:pt x="44378" y="19213"/>
                  </a:cubicBezTo>
                  <a:cubicBezTo>
                    <a:pt x="44347" y="18909"/>
                    <a:pt x="44986" y="17906"/>
                    <a:pt x="45107" y="17602"/>
                  </a:cubicBezTo>
                  <a:cubicBezTo>
                    <a:pt x="45381" y="16842"/>
                    <a:pt x="45715" y="16052"/>
                    <a:pt x="45958" y="15231"/>
                  </a:cubicBezTo>
                  <a:cubicBezTo>
                    <a:pt x="46141" y="14350"/>
                    <a:pt x="46293" y="13438"/>
                    <a:pt x="46384" y="12557"/>
                  </a:cubicBezTo>
                  <a:cubicBezTo>
                    <a:pt x="46475" y="11827"/>
                    <a:pt x="46658" y="11432"/>
                    <a:pt x="46354" y="10733"/>
                  </a:cubicBezTo>
                  <a:cubicBezTo>
                    <a:pt x="46110" y="10216"/>
                    <a:pt x="45958" y="9669"/>
                    <a:pt x="45715" y="9152"/>
                  </a:cubicBezTo>
                  <a:cubicBezTo>
                    <a:pt x="45047" y="7693"/>
                    <a:pt x="43375" y="6629"/>
                    <a:pt x="42098" y="5748"/>
                  </a:cubicBezTo>
                  <a:cubicBezTo>
                    <a:pt x="40756" y="4861"/>
                    <a:pt x="39645" y="4524"/>
                    <a:pt x="38187" y="4524"/>
                  </a:cubicBezTo>
                  <a:cubicBezTo>
                    <a:pt x="37895" y="4524"/>
                    <a:pt x="37589" y="4537"/>
                    <a:pt x="37265" y="4563"/>
                  </a:cubicBezTo>
                  <a:cubicBezTo>
                    <a:pt x="36232" y="4654"/>
                    <a:pt x="35198" y="4867"/>
                    <a:pt x="34226" y="5231"/>
                  </a:cubicBezTo>
                  <a:cubicBezTo>
                    <a:pt x="33455" y="5517"/>
                    <a:pt x="32684" y="6151"/>
                    <a:pt x="31837" y="6151"/>
                  </a:cubicBezTo>
                  <a:cubicBezTo>
                    <a:pt x="31782" y="6151"/>
                    <a:pt x="31728" y="6149"/>
                    <a:pt x="31672" y="6143"/>
                  </a:cubicBezTo>
                  <a:cubicBezTo>
                    <a:pt x="31399" y="5414"/>
                    <a:pt x="31369" y="4684"/>
                    <a:pt x="31095" y="3955"/>
                  </a:cubicBezTo>
                  <a:cubicBezTo>
                    <a:pt x="30761" y="3195"/>
                    <a:pt x="30365" y="2465"/>
                    <a:pt x="29910" y="1766"/>
                  </a:cubicBezTo>
                  <a:cubicBezTo>
                    <a:pt x="29028" y="550"/>
                    <a:pt x="27903" y="64"/>
                    <a:pt x="26414" y="3"/>
                  </a:cubicBezTo>
                  <a:cubicBezTo>
                    <a:pt x="26368" y="1"/>
                    <a:pt x="26321" y="0"/>
                    <a:pt x="26275" y="0"/>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8"/>
            <p:cNvSpPr/>
            <p:nvPr/>
          </p:nvSpPr>
          <p:spPr>
            <a:xfrm>
              <a:off x="6040650" y="1331800"/>
              <a:ext cx="739400" cy="386750"/>
            </a:xfrm>
            <a:custGeom>
              <a:avLst/>
              <a:gdLst/>
              <a:ahLst/>
              <a:cxnLst/>
              <a:rect l="l" t="t" r="r" b="b"/>
              <a:pathLst>
                <a:path w="29576" h="15470" extrusionOk="0">
                  <a:moveTo>
                    <a:pt x="9340" y="0"/>
                  </a:moveTo>
                  <a:cubicBezTo>
                    <a:pt x="9285" y="0"/>
                    <a:pt x="9231" y="8"/>
                    <a:pt x="9180" y="24"/>
                  </a:cubicBezTo>
                  <a:cubicBezTo>
                    <a:pt x="8815" y="115"/>
                    <a:pt x="8724" y="1057"/>
                    <a:pt x="8724" y="1452"/>
                  </a:cubicBezTo>
                  <a:cubicBezTo>
                    <a:pt x="8755" y="2334"/>
                    <a:pt x="8815" y="3246"/>
                    <a:pt x="8876" y="4157"/>
                  </a:cubicBezTo>
                  <a:cubicBezTo>
                    <a:pt x="9059" y="5373"/>
                    <a:pt x="9362" y="6559"/>
                    <a:pt x="9818" y="7714"/>
                  </a:cubicBezTo>
                  <a:cubicBezTo>
                    <a:pt x="10153" y="8595"/>
                    <a:pt x="10669" y="9507"/>
                    <a:pt x="10761" y="10510"/>
                  </a:cubicBezTo>
                  <a:cubicBezTo>
                    <a:pt x="10691" y="10517"/>
                    <a:pt x="10619" y="10520"/>
                    <a:pt x="10546" y="10520"/>
                  </a:cubicBezTo>
                  <a:cubicBezTo>
                    <a:pt x="9945" y="10520"/>
                    <a:pt x="9229" y="10318"/>
                    <a:pt x="8633" y="10236"/>
                  </a:cubicBezTo>
                  <a:cubicBezTo>
                    <a:pt x="7630" y="10085"/>
                    <a:pt x="6596" y="9933"/>
                    <a:pt x="5593" y="9781"/>
                  </a:cubicBezTo>
                  <a:cubicBezTo>
                    <a:pt x="5055" y="9700"/>
                    <a:pt x="4462" y="9649"/>
                    <a:pt x="3867" y="9649"/>
                  </a:cubicBezTo>
                  <a:cubicBezTo>
                    <a:pt x="3118" y="9649"/>
                    <a:pt x="2363" y="9729"/>
                    <a:pt x="1703" y="9933"/>
                  </a:cubicBezTo>
                  <a:cubicBezTo>
                    <a:pt x="1216" y="10085"/>
                    <a:pt x="730" y="10297"/>
                    <a:pt x="305" y="10540"/>
                  </a:cubicBezTo>
                  <a:cubicBezTo>
                    <a:pt x="1" y="10814"/>
                    <a:pt x="61" y="10814"/>
                    <a:pt x="244" y="11088"/>
                  </a:cubicBezTo>
                  <a:cubicBezTo>
                    <a:pt x="396" y="11392"/>
                    <a:pt x="912" y="11483"/>
                    <a:pt x="1216" y="11635"/>
                  </a:cubicBezTo>
                  <a:cubicBezTo>
                    <a:pt x="1916" y="12030"/>
                    <a:pt x="2584" y="12455"/>
                    <a:pt x="3223" y="12911"/>
                  </a:cubicBezTo>
                  <a:cubicBezTo>
                    <a:pt x="4013" y="13489"/>
                    <a:pt x="4834" y="14006"/>
                    <a:pt x="5685" y="14461"/>
                  </a:cubicBezTo>
                  <a:cubicBezTo>
                    <a:pt x="6566" y="14917"/>
                    <a:pt x="7539" y="14948"/>
                    <a:pt x="8481" y="15100"/>
                  </a:cubicBezTo>
                  <a:cubicBezTo>
                    <a:pt x="9970" y="15282"/>
                    <a:pt x="11399" y="15404"/>
                    <a:pt x="12888" y="15465"/>
                  </a:cubicBezTo>
                  <a:cubicBezTo>
                    <a:pt x="12961" y="15468"/>
                    <a:pt x="13033" y="15470"/>
                    <a:pt x="13106" y="15470"/>
                  </a:cubicBezTo>
                  <a:cubicBezTo>
                    <a:pt x="14028" y="15470"/>
                    <a:pt x="14951" y="15198"/>
                    <a:pt x="15874" y="15198"/>
                  </a:cubicBezTo>
                  <a:cubicBezTo>
                    <a:pt x="16094" y="15198"/>
                    <a:pt x="16315" y="15213"/>
                    <a:pt x="16536" y="15252"/>
                  </a:cubicBezTo>
                  <a:cubicBezTo>
                    <a:pt x="16718" y="15221"/>
                    <a:pt x="16688" y="15161"/>
                    <a:pt x="16627" y="15069"/>
                  </a:cubicBezTo>
                  <a:cubicBezTo>
                    <a:pt x="17995" y="15069"/>
                    <a:pt x="19363" y="14522"/>
                    <a:pt x="20639" y="14006"/>
                  </a:cubicBezTo>
                  <a:cubicBezTo>
                    <a:pt x="22341" y="13246"/>
                    <a:pt x="23922" y="12243"/>
                    <a:pt x="25320" y="11027"/>
                  </a:cubicBezTo>
                  <a:cubicBezTo>
                    <a:pt x="25807" y="10632"/>
                    <a:pt x="26323" y="10328"/>
                    <a:pt x="26840" y="9902"/>
                  </a:cubicBezTo>
                  <a:cubicBezTo>
                    <a:pt x="27387" y="9507"/>
                    <a:pt x="27661" y="8869"/>
                    <a:pt x="28117" y="8352"/>
                  </a:cubicBezTo>
                  <a:cubicBezTo>
                    <a:pt x="28694" y="7714"/>
                    <a:pt x="29576" y="6923"/>
                    <a:pt x="29120" y="6072"/>
                  </a:cubicBezTo>
                  <a:cubicBezTo>
                    <a:pt x="28824" y="5521"/>
                    <a:pt x="28235" y="5365"/>
                    <a:pt x="27617" y="5365"/>
                  </a:cubicBezTo>
                  <a:cubicBezTo>
                    <a:pt x="27282" y="5365"/>
                    <a:pt x="26937" y="5411"/>
                    <a:pt x="26627" y="5464"/>
                  </a:cubicBezTo>
                  <a:cubicBezTo>
                    <a:pt x="25837" y="5586"/>
                    <a:pt x="25016" y="5768"/>
                    <a:pt x="24256" y="6072"/>
                  </a:cubicBezTo>
                  <a:cubicBezTo>
                    <a:pt x="23770" y="6285"/>
                    <a:pt x="23253" y="6437"/>
                    <a:pt x="22706" y="6589"/>
                  </a:cubicBezTo>
                  <a:cubicBezTo>
                    <a:pt x="22980" y="5981"/>
                    <a:pt x="23588" y="5495"/>
                    <a:pt x="23861" y="4826"/>
                  </a:cubicBezTo>
                  <a:cubicBezTo>
                    <a:pt x="24044" y="4188"/>
                    <a:pt x="24165" y="3549"/>
                    <a:pt x="24165" y="2911"/>
                  </a:cubicBezTo>
                  <a:cubicBezTo>
                    <a:pt x="24226" y="2455"/>
                    <a:pt x="24104" y="1635"/>
                    <a:pt x="23648" y="1391"/>
                  </a:cubicBezTo>
                  <a:cubicBezTo>
                    <a:pt x="23553" y="1337"/>
                    <a:pt x="23441" y="1314"/>
                    <a:pt x="23320" y="1314"/>
                  </a:cubicBezTo>
                  <a:cubicBezTo>
                    <a:pt x="22899" y="1314"/>
                    <a:pt x="22368" y="1584"/>
                    <a:pt x="22037" y="1726"/>
                  </a:cubicBezTo>
                  <a:cubicBezTo>
                    <a:pt x="20244" y="2425"/>
                    <a:pt x="18603" y="3489"/>
                    <a:pt x="17235" y="4856"/>
                  </a:cubicBezTo>
                  <a:cubicBezTo>
                    <a:pt x="16976" y="5087"/>
                    <a:pt x="15952" y="6082"/>
                    <a:pt x="15458" y="6082"/>
                  </a:cubicBezTo>
                  <a:cubicBezTo>
                    <a:pt x="15430" y="6082"/>
                    <a:pt x="15405" y="6079"/>
                    <a:pt x="15381" y="6072"/>
                  </a:cubicBezTo>
                  <a:cubicBezTo>
                    <a:pt x="15077" y="6012"/>
                    <a:pt x="14803" y="5343"/>
                    <a:pt x="14651" y="5100"/>
                  </a:cubicBezTo>
                  <a:cubicBezTo>
                    <a:pt x="14074" y="4066"/>
                    <a:pt x="13375" y="3094"/>
                    <a:pt x="12584" y="2212"/>
                  </a:cubicBezTo>
                  <a:cubicBezTo>
                    <a:pt x="12037" y="1665"/>
                    <a:pt x="11460" y="1148"/>
                    <a:pt x="10791" y="753"/>
                  </a:cubicBezTo>
                  <a:cubicBezTo>
                    <a:pt x="10464" y="535"/>
                    <a:pt x="9821" y="0"/>
                    <a:pt x="9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18"/>
          <p:cNvGrpSpPr/>
          <p:nvPr/>
        </p:nvGrpSpPr>
        <p:grpSpPr>
          <a:xfrm>
            <a:off x="7977712" y="6325033"/>
            <a:ext cx="1027266" cy="380055"/>
            <a:chOff x="1732463" y="636925"/>
            <a:chExt cx="770550" cy="284975"/>
          </a:xfrm>
        </p:grpSpPr>
        <p:sp>
          <p:nvSpPr>
            <p:cNvPr id="283" name="Google Shape;283;p18"/>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8"/>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067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1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2022/9/15</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15/9/2022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jpeg"/><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47.jpeg"/><Relationship Id="rId11" Type="http://schemas.openxmlformats.org/officeDocument/2006/relationships/image" Target="../media/image49.png"/><Relationship Id="rId5" Type="http://schemas.openxmlformats.org/officeDocument/2006/relationships/image" Target="../media/image46.jpeg"/><Relationship Id="rId10" Type="http://schemas.openxmlformats.org/officeDocument/2006/relationships/image" Target="../media/image28.gif"/><Relationship Id="rId4" Type="http://schemas.openxmlformats.org/officeDocument/2006/relationships/image" Target="../media/image45.jpeg"/><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sv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6.png"/><Relationship Id="rId18" Type="http://schemas.openxmlformats.org/officeDocument/2006/relationships/hyperlink" Target="https://vi.wikipedia.org/wiki/2007" TargetMode="Externa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5.jpg"/><Relationship Id="rId17" Type="http://schemas.openxmlformats.org/officeDocument/2006/relationships/hyperlink" Target="https://vi.wikipedia.org/wiki/Gi%E1%BA%A3i_th%C6%B0%E1%BB%9Fng_Nh%C3%A0_n%C6%B0%E1%BB%9Bc_(Vi%E1%BB%87t_Nam)" TargetMode="External"/><Relationship Id="rId2" Type="http://schemas.openxmlformats.org/officeDocument/2006/relationships/tags" Target="../tags/tag3.xml"/><Relationship Id="rId16" Type="http://schemas.openxmlformats.org/officeDocument/2006/relationships/hyperlink" Target="https://vi.wikipedia.org/wiki/Vi%E1%BB%87t_Nam" TargetMode="Externa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jpg"/><Relationship Id="rId5" Type="http://schemas.openxmlformats.org/officeDocument/2006/relationships/tags" Target="../tags/tag6.xml"/><Relationship Id="rId15" Type="http://schemas.openxmlformats.org/officeDocument/2006/relationships/hyperlink" Target="https://vi.wikipedia.org/wiki/1949" TargetMode="External"/><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43.xml"/><Relationship Id="rId14" Type="http://schemas.openxmlformats.org/officeDocument/2006/relationships/hyperlink" Target="https://vi.wikipedia.org/wiki/18_th%C3%A1ng_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6065BD05-2146-418F-B7AF-EB7D3C780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4" name="TextBox 3">
            <a:extLst>
              <a:ext uri="{FF2B5EF4-FFF2-40B4-BE49-F238E27FC236}">
                <a16:creationId xmlns:a16="http://schemas.microsoft.com/office/drawing/2014/main" id="{AD857CE1-223C-401C-BEBC-6899E638ADDE}"/>
              </a:ext>
            </a:extLst>
          </p:cNvPr>
          <p:cNvSpPr txBox="1"/>
          <p:nvPr/>
        </p:nvSpPr>
        <p:spPr>
          <a:xfrm>
            <a:off x="3014639" y="2472300"/>
            <a:ext cx="7114100" cy="1323781"/>
          </a:xfrm>
          <a:prstGeom prst="rect">
            <a:avLst/>
          </a:prstGeom>
          <a:noFill/>
        </p:spPr>
        <p:txBody>
          <a:bodyPr wrap="square" lIns="91459" tIns="45730" rIns="91459" bIns="45730">
            <a:spAutoFit/>
          </a:bodyPr>
          <a:lstStyle/>
          <a:p>
            <a:pPr algn="ctr">
              <a:defRPr/>
            </a:pPr>
            <a:r>
              <a:rPr lang="en-US" sz="800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endParaRPr lang="vi-VN" sz="800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52568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696F61-63D8-4F43-AF5F-FD8A362F1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88EF9B6-98D2-488E-98E1-8A6C7492161B}"/>
              </a:ext>
            </a:extLst>
          </p:cNvPr>
          <p:cNvSpPr txBox="1"/>
          <p:nvPr/>
        </p:nvSpPr>
        <p:spPr>
          <a:xfrm>
            <a:off x="757435" y="820846"/>
            <a:ext cx="5607826" cy="5131020"/>
          </a:xfrm>
          <a:prstGeom prst="rect">
            <a:avLst/>
          </a:prstGeom>
          <a:noFill/>
        </p:spPr>
        <p:txBody>
          <a:bodyPr wrap="square" numCol="1" rtlCol="0">
            <a:spAutoFit/>
          </a:bodyPr>
          <a:lstStyle/>
          <a:p>
            <a:pPr algn="ctr">
              <a:lnSpc>
                <a:spcPct val="125000"/>
              </a:lnSpc>
            </a:pPr>
            <a:endParaRPr lang="en-US" sz="2200" i="1" dirty="0">
              <a:latin typeface="Times New Roman" panose="02020603050405020304" pitchFamily="18" charset="0"/>
              <a:cs typeface="Times New Roman" panose="02020603050405020304" pitchFamily="18" charset="0"/>
            </a:endParaRP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Tôi yêu truyện cổ nước tôi</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Vừa nhân hậu lại tuyệt vời sâu xa</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Thương người rồi mới thương ta</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Yêu nhau dù mấy cách xa cũng tìm</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Ở hiền thì lại gặp hiền</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Người ngay thì được phật, tiên độ trì.</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Mang theo truyện cổ tôi đi</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Nghe trong cuộc sống thầm thì tiếng xưa</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Vàng cơn nắng, trắng cơn mưa</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Con sông chảy có rặng dừa nghiêng soi.</a:t>
            </a:r>
            <a:endParaRPr lang="vi-VN" sz="2200" dirty="0">
              <a:solidFill>
                <a:srgbClr val="000000"/>
              </a:solidFill>
              <a:latin typeface="Times New Roman" panose="02020603050405020304" pitchFamily="18" charset="0"/>
              <a:cs typeface="Times New Roman" panose="02020603050405020304" pitchFamily="18" charset="0"/>
            </a:endParaRPr>
          </a:p>
          <a:p>
            <a:pPr algn="ctr">
              <a:lnSpc>
                <a:spcPct val="125000"/>
              </a:lnSpc>
            </a:pPr>
            <a:endParaRPr lang="vi-VN" sz="2200" b="0" i="0" dirty="0">
              <a:solidFill>
                <a:srgbClr val="000000"/>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334753F-8825-404A-BFF2-4FE147CE1E08}"/>
              </a:ext>
            </a:extLst>
          </p:cNvPr>
          <p:cNvSpPr txBox="1"/>
          <p:nvPr/>
        </p:nvSpPr>
        <p:spPr>
          <a:xfrm>
            <a:off x="3147070" y="333555"/>
            <a:ext cx="5607826" cy="769441"/>
          </a:xfrm>
          <a:prstGeom prst="rect">
            <a:avLst/>
          </a:prstGeom>
          <a:no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Truyện cổ nước mình</a:t>
            </a:r>
          </a:p>
        </p:txBody>
      </p:sp>
      <p:sp>
        <p:nvSpPr>
          <p:cNvPr id="13" name="TextBox 12">
            <a:extLst>
              <a:ext uri="{FF2B5EF4-FFF2-40B4-BE49-F238E27FC236}">
                <a16:creationId xmlns:a16="http://schemas.microsoft.com/office/drawing/2014/main" id="{62E0CFD4-5956-4EBC-B780-E8CA831597FD}"/>
              </a:ext>
            </a:extLst>
          </p:cNvPr>
          <p:cNvSpPr txBox="1"/>
          <p:nvPr/>
        </p:nvSpPr>
        <p:spPr>
          <a:xfrm>
            <a:off x="5673482" y="1144000"/>
            <a:ext cx="4841232" cy="6823791"/>
          </a:xfrm>
          <a:prstGeom prst="rect">
            <a:avLst/>
          </a:prstGeom>
          <a:noFill/>
        </p:spPr>
        <p:txBody>
          <a:bodyPr wrap="square">
            <a:spAutoFit/>
          </a:bodyPr>
          <a:lstStyle/>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Đời cha ông với đời tôi</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Như con sông với chân trời đã xa</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Chỉ còn truyện cổ thiết tha</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Cho tôi nhận mặt ông cha của mình.</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Rất công bằng, rất thông minh</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Vừa độ lượng lại đa tình, đa mang</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Thị thơm thị giấu người thơm</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Chăm làm thì được áo cơm, cửa nhà</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Đẽo cày theo ý người ta</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Sẽ thành khúc gỗ, chẳng ra việc gì</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Tôi nghe truyện cổ thầm thì</a:t>
            </a:r>
          </a:p>
          <a:p>
            <a:pPr algn="ctr">
              <a:lnSpc>
                <a:spcPct val="125000"/>
              </a:lnSpc>
            </a:pPr>
            <a:r>
              <a:rPr lang="vi-VN" sz="2200" b="0" i="0" dirty="0">
                <a:solidFill>
                  <a:srgbClr val="000000"/>
                </a:solidFill>
                <a:effectLst/>
                <a:latin typeface="Times New Roman" panose="02020603050405020304" pitchFamily="18" charset="0"/>
                <a:cs typeface="Times New Roman" panose="02020603050405020304" pitchFamily="18" charset="0"/>
              </a:rPr>
              <a:t>Lời cha ông dạy cũng vì đời sau.</a:t>
            </a:r>
          </a:p>
          <a:p>
            <a:pPr algn="ctr">
              <a:lnSpc>
                <a:spcPct val="125000"/>
              </a:lnSpc>
            </a:pPr>
            <a:r>
              <a:rPr lang="vi-VN" sz="2200" b="0" i="0">
                <a:solidFill>
                  <a:srgbClr val="000000"/>
                </a:solidFill>
                <a:effectLst/>
                <a:latin typeface="Times New Roman" panose="02020603050405020304" pitchFamily="18" charset="0"/>
                <a:cs typeface="Times New Roman" panose="02020603050405020304" pitchFamily="18" charset="0"/>
              </a:rPr>
              <a:t>                        </a:t>
            </a:r>
            <a:r>
              <a:rPr lang="en-US" sz="2200" b="0" i="0">
                <a:solidFill>
                  <a:srgbClr val="000000"/>
                </a:solidFill>
                <a:effectLst/>
                <a:latin typeface="Times New Roman" panose="02020603050405020304" pitchFamily="18" charset="0"/>
                <a:cs typeface="Times New Roman" panose="02020603050405020304" pitchFamily="18" charset="0"/>
              </a:rPr>
              <a:t>T</a:t>
            </a:r>
            <a:r>
              <a:rPr lang="vi-VN" sz="2200" b="0" i="0">
                <a:solidFill>
                  <a:srgbClr val="000000"/>
                </a:solidFill>
                <a:effectLst/>
                <a:latin typeface="Times New Roman" panose="02020603050405020304" pitchFamily="18" charset="0"/>
                <a:cs typeface="Times New Roman" panose="02020603050405020304" pitchFamily="18" charset="0"/>
              </a:rPr>
              <a:t>heo</a:t>
            </a:r>
            <a:r>
              <a:rPr lang="vi-VN" sz="2200" b="0" i="0" dirty="0">
                <a:solidFill>
                  <a:srgbClr val="000000"/>
                </a:solidFill>
                <a:effectLst/>
                <a:latin typeface="Times New Roman" panose="02020603050405020304" pitchFamily="18" charset="0"/>
                <a:cs typeface="Times New Roman" panose="02020603050405020304" pitchFamily="18" charset="0"/>
              </a:rPr>
              <a:t> </a:t>
            </a:r>
            <a:r>
              <a:rPr lang="vi-VN" sz="2200" b="1" i="0" dirty="0">
                <a:solidFill>
                  <a:srgbClr val="000000"/>
                </a:solidFill>
                <a:effectLst/>
                <a:latin typeface="Times New Roman" panose="02020603050405020304" pitchFamily="18" charset="0"/>
                <a:cs typeface="Times New Roman" panose="02020603050405020304" pitchFamily="18" charset="0"/>
              </a:rPr>
              <a:t>LÂM THỊ MỸ DẠ</a:t>
            </a:r>
            <a:endParaRPr lang="vi-VN" sz="2200" b="0" i="0" dirty="0">
              <a:solidFill>
                <a:srgbClr val="000000"/>
              </a:solidFill>
              <a:effectLst/>
              <a:latin typeface="Times New Roman" panose="02020603050405020304" pitchFamily="18" charset="0"/>
              <a:cs typeface="Times New Roman" panose="02020603050405020304" pitchFamily="18" charset="0"/>
            </a:endParaRPr>
          </a:p>
          <a:p>
            <a:pPr>
              <a:lnSpc>
                <a:spcPct val="125000"/>
              </a:lnSpc>
            </a:pPr>
            <a:br>
              <a:rPr lang="vi-VN" sz="2200" b="0" i="0" dirty="0">
                <a:solidFill>
                  <a:srgbClr val="000000"/>
                </a:solidFill>
                <a:effectLst/>
                <a:latin typeface="Times New Roman" panose="02020603050405020304" pitchFamily="18" charset="0"/>
                <a:cs typeface="Times New Roman" panose="02020603050405020304" pitchFamily="18" charset="0"/>
              </a:rPr>
            </a:br>
            <a:br>
              <a:rPr lang="vi-VN" sz="2200" b="0" i="0" dirty="0">
                <a:solidFill>
                  <a:srgbClr val="000000"/>
                </a:solidFill>
                <a:effectLst/>
                <a:latin typeface="Times New Roman" panose="02020603050405020304" pitchFamily="18" charset="0"/>
                <a:cs typeface="Times New Roman" panose="02020603050405020304" pitchFamily="18" charset="0"/>
              </a:rPr>
            </a:b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8071224-3DA4-41C4-B676-D41AEA02093C}"/>
              </a:ext>
            </a:extLst>
          </p:cNvPr>
          <p:cNvSpPr txBox="1">
            <a:spLocks noChangeArrowheads="1"/>
          </p:cNvSpPr>
          <p:nvPr/>
        </p:nvSpPr>
        <p:spPr bwMode="auto">
          <a:xfrm>
            <a:off x="462105" y="1814268"/>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Độ</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lượng</a:t>
            </a:r>
            <a:r>
              <a:rPr lang="en-US" altLang="vi-VN" sz="3200" dirty="0">
                <a:solidFill>
                  <a:srgbClr val="FF0000"/>
                </a:solidFill>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9C0C0924-1071-426E-8B71-3E13A6694767}"/>
              </a:ext>
            </a:extLst>
          </p:cNvPr>
          <p:cNvSpPr txBox="1">
            <a:spLocks noChangeArrowheads="1"/>
          </p:cNvSpPr>
          <p:nvPr/>
        </p:nvSpPr>
        <p:spPr bwMode="auto">
          <a:xfrm>
            <a:off x="2463800" y="1853988"/>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err="1">
                <a:latin typeface="Times New Roman" pitchFamily="18" charset="0"/>
                <a:cs typeface="Times New Roman" pitchFamily="18" charset="0"/>
              </a:rPr>
              <a:t>rộng</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rãi</a:t>
            </a:r>
            <a:r>
              <a:rPr lang="en-US" altLang="vi-VN" sz="3200" dirty="0">
                <a:latin typeface="Times New Roman" pitchFamily="18" charset="0"/>
                <a:cs typeface="Times New Roman" pitchFamily="18" charset="0"/>
              </a:rPr>
              <a:t>, do </a:t>
            </a:r>
            <a:r>
              <a:rPr lang="en-US" altLang="vi-VN" sz="3200" dirty="0" err="1">
                <a:latin typeface="Times New Roman" pitchFamily="18" charset="0"/>
                <a:cs typeface="Times New Roman" pitchFamily="18" charset="0"/>
              </a:rPr>
              <a:t>tha</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thứ</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cho</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người</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khác</a:t>
            </a:r>
            <a:r>
              <a:rPr lang="en-US" altLang="vi-VN" sz="3200" dirty="0">
                <a:latin typeface="Times New Roman" pitchFamily="18" charset="0"/>
                <a:cs typeface="Times New Roman" pitchFamily="18" charset="0"/>
              </a:rPr>
              <a:t>.</a:t>
            </a:r>
          </a:p>
        </p:txBody>
      </p:sp>
      <p:sp>
        <p:nvSpPr>
          <p:cNvPr id="13" name="TextBox 12">
            <a:extLst>
              <a:ext uri="{FF2B5EF4-FFF2-40B4-BE49-F238E27FC236}">
                <a16:creationId xmlns:a16="http://schemas.microsoft.com/office/drawing/2014/main" id="{CAC5C08A-81E3-4F39-BBBC-5A66E46AED17}"/>
              </a:ext>
            </a:extLst>
          </p:cNvPr>
          <p:cNvSpPr txBox="1">
            <a:spLocks noChangeArrowheads="1"/>
          </p:cNvSpPr>
          <p:nvPr/>
        </p:nvSpPr>
        <p:spPr bwMode="auto">
          <a:xfrm>
            <a:off x="482600" y="2360300"/>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Đa</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tình</a:t>
            </a:r>
            <a:r>
              <a:rPr lang="en-US" altLang="vi-VN" sz="3200" dirty="0">
                <a:solidFill>
                  <a:srgbClr val="FF0000"/>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27F8F181-A552-4E42-B983-F64BD1E2E246}"/>
              </a:ext>
            </a:extLst>
          </p:cNvPr>
          <p:cNvSpPr txBox="1">
            <a:spLocks noChangeArrowheads="1"/>
          </p:cNvSpPr>
          <p:nvPr/>
        </p:nvSpPr>
        <p:spPr bwMode="auto">
          <a:xfrm>
            <a:off x="2159000" y="2369319"/>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a:solidFill>
                  <a:srgbClr val="FF0000"/>
                </a:solidFill>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giàu</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tình</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cảm</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nghĩa</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trong</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bài</a:t>
            </a:r>
            <a:r>
              <a:rPr lang="en-US" altLang="vi-VN" sz="3200"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C089AF63-6C59-4ACC-8895-F08D90E51C6A}"/>
              </a:ext>
            </a:extLst>
          </p:cNvPr>
          <p:cNvSpPr txBox="1">
            <a:spLocks noChangeArrowheads="1"/>
          </p:cNvSpPr>
          <p:nvPr/>
        </p:nvSpPr>
        <p:spPr bwMode="auto">
          <a:xfrm>
            <a:off x="482600" y="1234458"/>
            <a:ext cx="182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Độ</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trì</a:t>
            </a:r>
            <a:r>
              <a:rPr lang="en-US" altLang="vi-VN" sz="3200" dirty="0">
                <a:solidFill>
                  <a:srgbClr val="FF0000"/>
                </a:solidFill>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DAC30D86-31C3-42B4-8372-E2C5F7E87D5B}"/>
              </a:ext>
            </a:extLst>
          </p:cNvPr>
          <p:cNvSpPr txBox="1">
            <a:spLocks noChangeArrowheads="1"/>
          </p:cNvSpPr>
          <p:nvPr/>
        </p:nvSpPr>
        <p:spPr bwMode="auto">
          <a:xfrm>
            <a:off x="1854200" y="1199123"/>
            <a:ext cx="89763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a:solidFill>
                  <a:srgbClr val="FF0000"/>
                </a:solidFill>
                <a:latin typeface="Times New Roman" pitchFamily="18" charset="0"/>
                <a:cs typeface="Times New Roman" pitchFamily="18" charset="0"/>
              </a:rPr>
              <a:t> </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phật</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tiên</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cứu</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giúp</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và</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che</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chở</a:t>
            </a:r>
            <a:r>
              <a:rPr lang="en-US" altLang="vi-VN" sz="3200" dirty="0">
                <a:latin typeface="Times New Roman" pitchFamily="18" charset="0"/>
                <a:cs typeface="Times New Roman" pitchFamily="18" charset="0"/>
              </a:rPr>
              <a:t> </a:t>
            </a:r>
            <a:r>
              <a:rPr lang="en-US" altLang="vi-VN" sz="3200" err="1">
                <a:latin typeface="Times New Roman" pitchFamily="18" charset="0"/>
                <a:cs typeface="Times New Roman" pitchFamily="18" charset="0"/>
              </a:rPr>
              <a:t>cho</a:t>
            </a:r>
            <a:r>
              <a:rPr lang="en-US" altLang="vi-VN" sz="3200">
                <a:latin typeface="Times New Roman" pitchFamily="18" charset="0"/>
                <a:cs typeface="Times New Roman" pitchFamily="18" charset="0"/>
              </a:rPr>
              <a:t> người</a:t>
            </a:r>
            <a:r>
              <a:rPr lang="en-US" altLang="vi-VN" sz="3200" dirty="0">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id="{29B08F4E-D903-4E54-BE13-32C9A2588B10}"/>
              </a:ext>
            </a:extLst>
          </p:cNvPr>
          <p:cNvSpPr txBox="1">
            <a:spLocks noChangeArrowheads="1"/>
          </p:cNvSpPr>
          <p:nvPr/>
        </p:nvSpPr>
        <p:spPr bwMode="auto">
          <a:xfrm>
            <a:off x="502920" y="2942314"/>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Đa</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mang</a:t>
            </a:r>
            <a:r>
              <a:rPr lang="en-US" altLang="vi-VN" sz="3200" dirty="0">
                <a:solidFill>
                  <a:srgbClr val="FF0000"/>
                </a:solidFill>
                <a:latin typeface="Times New Roman" pitchFamily="18" charset="0"/>
                <a:cs typeface="Times New Roman" pitchFamily="18" charset="0"/>
              </a:rPr>
              <a:t>:</a:t>
            </a:r>
          </a:p>
        </p:txBody>
      </p:sp>
      <p:sp>
        <p:nvSpPr>
          <p:cNvPr id="19" name="TextBox 18">
            <a:extLst>
              <a:ext uri="{FF2B5EF4-FFF2-40B4-BE49-F238E27FC236}">
                <a16:creationId xmlns:a16="http://schemas.microsoft.com/office/drawing/2014/main" id="{E6ABBB7F-EF83-4CC5-ABB3-B317ECB3F00B}"/>
              </a:ext>
            </a:extLst>
          </p:cNvPr>
          <p:cNvSpPr txBox="1">
            <a:spLocks noChangeArrowheads="1"/>
          </p:cNvSpPr>
          <p:nvPr/>
        </p:nvSpPr>
        <p:spPr bwMode="auto">
          <a:xfrm>
            <a:off x="2387599" y="2905355"/>
            <a:ext cx="93202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3200" dirty="0">
                <a:solidFill>
                  <a:srgbClr val="FF0000"/>
                </a:solidFill>
                <a:latin typeface="Times New Roman" pitchFamily="18" charset="0"/>
                <a:cs typeface="Times New Roman" pitchFamily="18" charset="0"/>
              </a:rPr>
              <a:t> </a:t>
            </a:r>
            <a:r>
              <a:rPr lang="en-US" altLang="vi-VN" sz="3200" dirty="0">
                <a:latin typeface="Times New Roman" pitchFamily="18" charset="0"/>
                <a:cs typeface="Times New Roman" pitchFamily="18" charset="0"/>
              </a:rPr>
              <a:t>lo </a:t>
            </a:r>
            <a:r>
              <a:rPr lang="en-US" altLang="vi-VN" sz="3200" dirty="0" err="1">
                <a:latin typeface="Times New Roman" pitchFamily="18" charset="0"/>
                <a:cs typeface="Times New Roman" pitchFamily="18" charset="0"/>
              </a:rPr>
              <a:t>lắng</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quan</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tâm</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đến</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nhiều</a:t>
            </a:r>
            <a:r>
              <a:rPr lang="en-US" altLang="vi-VN" sz="3200" dirty="0">
                <a:latin typeface="Times New Roman" pitchFamily="18" charset="0"/>
                <a:cs typeface="Times New Roman" pitchFamily="18" charset="0"/>
              </a:rPr>
              <a:t> </a:t>
            </a:r>
            <a:r>
              <a:rPr lang="en-US" altLang="vi-VN" sz="3200" err="1">
                <a:latin typeface="Times New Roman" pitchFamily="18" charset="0"/>
                <a:cs typeface="Times New Roman" pitchFamily="18" charset="0"/>
              </a:rPr>
              <a:t>người</a:t>
            </a:r>
            <a:r>
              <a:rPr lang="en-US" altLang="vi-VN" sz="3200">
                <a:latin typeface="Times New Roman" pitchFamily="18" charset="0"/>
                <a:cs typeface="Times New Roman" pitchFamily="18" charset="0"/>
              </a:rPr>
              <a:t>, nhiều </a:t>
            </a:r>
            <a:r>
              <a:rPr lang="en-US" altLang="vi-VN" sz="3200" dirty="0" err="1">
                <a:latin typeface="Times New Roman" pitchFamily="18" charset="0"/>
                <a:cs typeface="Times New Roman" pitchFamily="18" charset="0"/>
              </a:rPr>
              <a:t>việc</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nghĩa</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trong</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bài</a:t>
            </a:r>
            <a:r>
              <a:rPr lang="en-US" altLang="vi-VN" sz="3200" dirty="0">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A149462C-9A07-4016-992E-EF7C0A6935F6}"/>
              </a:ext>
            </a:extLst>
          </p:cNvPr>
          <p:cNvSpPr/>
          <p:nvPr/>
        </p:nvSpPr>
        <p:spPr>
          <a:xfrm>
            <a:off x="2159000" y="3905495"/>
            <a:ext cx="9098280" cy="2554545"/>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Vàng cơn nắng, trắng cơn mưa: </a:t>
            </a:r>
            <a:r>
              <a:rPr lang="vi-VN" sz="3200">
                <a:latin typeface="Times New Roman" panose="02020603050405020304" pitchFamily="18" charset="0"/>
                <a:cs typeface="Times New Roman" panose="02020603050405020304" pitchFamily="18" charset="0"/>
              </a:rPr>
              <a:t>đã trải qua bao nhiêu thời gian, bao nhiêu nắng mưa</a:t>
            </a:r>
          </a:p>
          <a:p>
            <a:r>
              <a:rPr lang="en-US"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Nhận mặt</a:t>
            </a:r>
            <a:r>
              <a:rPr lang="vi-VN" sz="3200">
                <a:latin typeface="Times New Roman" panose="02020603050405020304" pitchFamily="18" charset="0"/>
                <a:cs typeface="Times New Roman" panose="02020603050405020304" pitchFamily="18" charset="0"/>
              </a:rPr>
              <a:t>: truyện giúp cho ta nhận ra bản sắc dân tộc, những truyền thống tốt đẹp của ông cha như công bằng, thông minh, nhân hậu</a:t>
            </a:r>
            <a:endParaRPr lang="vi-VN"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3245099-8781-4DA4-92DB-0DEDF40EC76B}"/>
              </a:ext>
            </a:extLst>
          </p:cNvPr>
          <p:cNvSpPr txBox="1"/>
          <p:nvPr/>
        </p:nvSpPr>
        <p:spPr>
          <a:xfrm>
            <a:off x="1854200" y="102887"/>
            <a:ext cx="5527755" cy="769441"/>
          </a:xfrm>
          <a:prstGeom prst="rect">
            <a:avLst/>
          </a:prstGeom>
          <a:noFill/>
        </p:spPr>
        <p:txBody>
          <a:bodyPr wrap="square" rtlCol="0">
            <a:spAutoFit/>
          </a:bodyPr>
          <a:lstStyle/>
          <a:p>
            <a:pPr defTabSz="1219078">
              <a:defRPr/>
            </a:pPr>
            <a:r>
              <a:rPr lang="en-US" sz="4400" b="1">
                <a:solidFill>
                  <a:srgbClr val="00B050"/>
                </a:solidFill>
                <a:latin typeface="Miama Nueva" panose="02000603000000000000" pitchFamily="2" charset="-52"/>
              </a:rPr>
              <a:t>Giải nghĩa từ</a:t>
            </a:r>
            <a:endParaRPr lang="en-US" sz="4400" b="1" dirty="0">
              <a:solidFill>
                <a:srgbClr val="00B050"/>
              </a:solidFill>
              <a:latin typeface="Miama Nueva" panose="02000603000000000000" pitchFamily="2" charset="-52"/>
            </a:endParaRPr>
          </a:p>
        </p:txBody>
      </p:sp>
    </p:spTree>
    <p:extLst>
      <p:ext uri="{BB962C8B-B14F-4D97-AF65-F5344CB8AC3E}">
        <p14:creationId xmlns:p14="http://schemas.microsoft.com/office/powerpoint/2010/main" val="273711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8" grpId="0"/>
      <p:bldP spid="19"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941"/>
        <p:cNvGrpSpPr/>
        <p:nvPr/>
      </p:nvGrpSpPr>
      <p:grpSpPr>
        <a:xfrm>
          <a:off x="0" y="0"/>
          <a:ext cx="0" cy="0"/>
          <a:chOff x="0" y="0"/>
          <a:chExt cx="0" cy="0"/>
        </a:xfrm>
      </p:grpSpPr>
      <p:sp>
        <p:nvSpPr>
          <p:cNvPr id="4" name="Google Shape;1212;p23"/>
          <p:cNvSpPr txBox="1">
            <a:spLocks/>
          </p:cNvSpPr>
          <p:nvPr/>
        </p:nvSpPr>
        <p:spPr>
          <a:xfrm>
            <a:off x="-206608" y="-126608"/>
            <a:ext cx="12186005" cy="6602420"/>
          </a:xfrm>
          <a:prstGeom prst="rect">
            <a:avLst/>
          </a:prstGeom>
          <a:noFill/>
          <a:ln>
            <a:noFill/>
          </a:ln>
        </p:spPr>
        <p:txBody>
          <a:bodyPr spcFirstLastPara="1" wrap="square" lIns="162454" tIns="162454" rIns="162454" bIns="162454" numCol="2" spcCol="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9pPr>
          </a:lstStyle>
          <a:p>
            <a:pPr marL="50776" indent="0" defTabSz="914065">
              <a:buClr>
                <a:srgbClr val="000000"/>
              </a:buClr>
              <a:defRPr/>
            </a:pPr>
            <a:r>
              <a:rPr lang="en-US" sz="2600" b="1">
                <a:solidFill>
                  <a:srgbClr val="000000"/>
                </a:solidFill>
                <a:latin typeface="+mj-lt"/>
              </a:rPr>
              <a:t>                 </a:t>
            </a:r>
            <a:r>
              <a:rPr lang="vi-VN" sz="2600" b="1">
                <a:solidFill>
                  <a:srgbClr val="000000"/>
                </a:solidFill>
                <a:latin typeface="+mj-lt"/>
              </a:rPr>
              <a:t> </a:t>
            </a:r>
            <a:r>
              <a:rPr lang="vi-VN" sz="3200" b="1">
                <a:solidFill>
                  <a:srgbClr val="FF0000"/>
                </a:solidFill>
                <a:latin typeface="+mj-lt"/>
              </a:rPr>
              <a:t>Truyện </a:t>
            </a:r>
            <a:r>
              <a:rPr lang="vi-VN" sz="3200" b="1" dirty="0">
                <a:solidFill>
                  <a:srgbClr val="FF0000"/>
                </a:solidFill>
                <a:latin typeface="+mj-lt"/>
              </a:rPr>
              <a:t>cổ </a:t>
            </a:r>
            <a:r>
              <a:rPr lang="vi-VN" sz="3200" b="1">
                <a:solidFill>
                  <a:srgbClr val="FF0000"/>
                </a:solidFill>
                <a:latin typeface="+mj-lt"/>
              </a:rPr>
              <a:t>nước mình</a:t>
            </a:r>
            <a:r>
              <a:rPr lang="en-US" sz="3200" b="1">
                <a:solidFill>
                  <a:srgbClr val="FF0000"/>
                </a:solidFill>
                <a:latin typeface="+mj-lt"/>
              </a:rPr>
              <a:t> </a:t>
            </a:r>
            <a:r>
              <a:rPr lang="vi-VN" sz="2400">
                <a:solidFill>
                  <a:srgbClr val="0000FF"/>
                </a:solidFill>
                <a:latin typeface="+mj-lt"/>
              </a:rPr>
              <a:t>(trích)</a:t>
            </a:r>
            <a:endParaRPr lang="en-US" sz="2400">
              <a:solidFill>
                <a:srgbClr val="0000FF"/>
              </a:solidFill>
              <a:latin typeface="+mj-lt"/>
            </a:endParaRPr>
          </a:p>
          <a:p>
            <a:pPr marL="50776" indent="0" defTabSz="914065">
              <a:buClr>
                <a:srgbClr val="000000"/>
              </a:buClr>
              <a:defRPr/>
            </a:pPr>
            <a:endParaRPr lang="vi-VN" sz="2400">
              <a:solidFill>
                <a:srgbClr val="0000FF"/>
              </a:solidFill>
              <a:latin typeface="+mj-lt"/>
            </a:endParaRPr>
          </a:p>
          <a:p>
            <a:pPr marL="50776" indent="0" defTabSz="914065">
              <a:buClr>
                <a:srgbClr val="000000"/>
              </a:buClr>
              <a:defRPr/>
            </a:pPr>
            <a:r>
              <a:rPr lang="en-US" sz="2450" b="1">
                <a:solidFill>
                  <a:schemeClr val="accent6">
                    <a:lumMod val="75000"/>
                  </a:schemeClr>
                </a:solidFill>
                <a:latin typeface="+mj-lt"/>
              </a:rPr>
              <a:t>1</a:t>
            </a:r>
            <a:r>
              <a:rPr lang="en-US" sz="2450" b="1" dirty="0">
                <a:solidFill>
                  <a:schemeClr val="accent6">
                    <a:lumMod val="75000"/>
                  </a:schemeClr>
                </a:solidFill>
                <a:latin typeface="+mj-lt"/>
              </a:rPr>
              <a:t>/ </a:t>
            </a:r>
            <a:r>
              <a:rPr lang="vi-VN" sz="2450" b="1" dirty="0">
                <a:solidFill>
                  <a:schemeClr val="accent6">
                    <a:lumMod val="75000"/>
                  </a:schemeClr>
                </a:solidFill>
                <a:latin typeface="+mj-lt"/>
              </a:rPr>
              <a:t>Tôi yêu truyện cổ nước tôi</a:t>
            </a:r>
            <a:endParaRPr lang="en-US" sz="2450" b="1" dirty="0">
              <a:solidFill>
                <a:schemeClr val="accent6">
                  <a:lumMod val="75000"/>
                </a:schemeClr>
              </a:solidFill>
              <a:latin typeface="+mj-lt"/>
            </a:endParaRPr>
          </a:p>
          <a:p>
            <a:pPr marL="50776" indent="0" defTabSz="914065">
              <a:buClr>
                <a:srgbClr val="000000"/>
              </a:buClr>
              <a:defRPr/>
            </a:pPr>
            <a:r>
              <a:rPr lang="vi-VN" sz="2450" b="1" dirty="0">
                <a:solidFill>
                  <a:schemeClr val="accent6">
                    <a:lumMod val="75000"/>
                  </a:schemeClr>
                </a:solidFill>
                <a:latin typeface="+mj-lt"/>
              </a:rPr>
              <a:t>Vừa nhân hậu lại tuyệt vời sâu xa</a:t>
            </a:r>
          </a:p>
          <a:p>
            <a:pPr marL="50776" indent="0" defTabSz="914065">
              <a:buClr>
                <a:srgbClr val="000000"/>
              </a:buClr>
              <a:defRPr/>
            </a:pPr>
            <a:r>
              <a:rPr lang="en-US" sz="2450" b="1" dirty="0">
                <a:solidFill>
                  <a:schemeClr val="accent6">
                    <a:lumMod val="75000"/>
                  </a:schemeClr>
                </a:solidFill>
                <a:latin typeface="+mj-lt"/>
              </a:rPr>
              <a:t>         </a:t>
            </a:r>
            <a:r>
              <a:rPr lang="vi-VN" sz="2450" b="1" dirty="0">
                <a:solidFill>
                  <a:schemeClr val="accent6">
                    <a:lumMod val="75000"/>
                  </a:schemeClr>
                </a:solidFill>
                <a:latin typeface="+mj-lt"/>
              </a:rPr>
              <a:t>Thương người rồi mới thương ta</a:t>
            </a:r>
          </a:p>
          <a:p>
            <a:pPr marL="50776" indent="0" defTabSz="914065">
              <a:buClr>
                <a:srgbClr val="000000"/>
              </a:buClr>
              <a:defRPr/>
            </a:pPr>
            <a:r>
              <a:rPr lang="en-US" sz="2450" b="1" dirty="0">
                <a:solidFill>
                  <a:schemeClr val="accent6">
                    <a:lumMod val="75000"/>
                  </a:schemeClr>
                </a:solidFill>
                <a:latin typeface="+mj-lt"/>
              </a:rPr>
              <a:t>   </a:t>
            </a:r>
            <a:r>
              <a:rPr lang="vi-VN" sz="2450" b="1" dirty="0">
                <a:solidFill>
                  <a:schemeClr val="accent6">
                    <a:lumMod val="75000"/>
                  </a:schemeClr>
                </a:solidFill>
                <a:latin typeface="+mj-lt"/>
              </a:rPr>
              <a:t>Yêu nhau dù mấy cách xa cũng tìm</a:t>
            </a:r>
            <a:endParaRPr lang="en-US" sz="2450" b="1" dirty="0">
              <a:solidFill>
                <a:schemeClr val="accent6">
                  <a:lumMod val="75000"/>
                </a:schemeClr>
              </a:solidFill>
              <a:latin typeface="+mj-lt"/>
            </a:endParaRPr>
          </a:p>
          <a:p>
            <a:pPr marL="50776" indent="0" defTabSz="914065">
              <a:buClr>
                <a:srgbClr val="000000"/>
              </a:buClr>
              <a:defRPr/>
            </a:pPr>
            <a:r>
              <a:rPr lang="vi-VN" sz="2450" b="1" dirty="0">
                <a:solidFill>
                  <a:schemeClr val="accent6">
                    <a:lumMod val="75000"/>
                  </a:schemeClr>
                </a:solidFill>
                <a:latin typeface="+mj-lt"/>
              </a:rPr>
              <a:t>Ở hiền thì lại gặp hiền</a:t>
            </a:r>
          </a:p>
          <a:p>
            <a:pPr marL="50776" indent="0" defTabSz="914065">
              <a:buClr>
                <a:srgbClr val="000000"/>
              </a:buClr>
              <a:defRPr/>
            </a:pPr>
            <a:r>
              <a:rPr lang="en-US" sz="2450" b="1" dirty="0">
                <a:solidFill>
                  <a:schemeClr val="accent6">
                    <a:lumMod val="75000"/>
                  </a:schemeClr>
                </a:solidFill>
                <a:latin typeface="+mj-lt"/>
              </a:rPr>
              <a:t>      </a:t>
            </a:r>
            <a:r>
              <a:rPr lang="vi-VN" sz="2450" b="1" dirty="0">
                <a:solidFill>
                  <a:schemeClr val="accent6">
                    <a:lumMod val="75000"/>
                  </a:schemeClr>
                </a:solidFill>
                <a:latin typeface="+mj-lt"/>
              </a:rPr>
              <a:t>Người ngay thì được phật, tiên độ trì.</a:t>
            </a:r>
            <a:endParaRPr lang="en-US" sz="2450" b="1" dirty="0">
              <a:solidFill>
                <a:schemeClr val="accent6">
                  <a:lumMod val="75000"/>
                </a:schemeClr>
              </a:solidFill>
              <a:latin typeface="+mj-lt"/>
            </a:endParaRPr>
          </a:p>
          <a:p>
            <a:pPr marL="50776" indent="0" defTabSz="914065">
              <a:buClr>
                <a:srgbClr val="000000"/>
              </a:buClr>
              <a:defRPr/>
            </a:pPr>
            <a:r>
              <a:rPr lang="en-US" sz="2450" b="1" dirty="0">
                <a:solidFill>
                  <a:srgbClr val="000000"/>
                </a:solidFill>
                <a:latin typeface="+mj-lt"/>
              </a:rPr>
              <a:t>      </a:t>
            </a:r>
            <a:r>
              <a:rPr lang="en-US" sz="2450" b="1" dirty="0">
                <a:solidFill>
                  <a:schemeClr val="accent5">
                    <a:lumMod val="50000"/>
                  </a:schemeClr>
                </a:solidFill>
                <a:latin typeface="+mj-lt"/>
              </a:rPr>
              <a:t>2/ </a:t>
            </a:r>
            <a:r>
              <a:rPr lang="vi-VN" sz="2450" b="1" dirty="0">
                <a:solidFill>
                  <a:schemeClr val="accent5">
                    <a:lumMod val="50000"/>
                  </a:schemeClr>
                </a:solidFill>
                <a:latin typeface="+mj-lt"/>
              </a:rPr>
              <a:t>Mang theo truyện cổ tôi đi</a:t>
            </a:r>
          </a:p>
          <a:p>
            <a:pPr marL="50776" indent="0" defTabSz="914065">
              <a:buClr>
                <a:srgbClr val="000000"/>
              </a:buClr>
              <a:defRPr/>
            </a:pPr>
            <a:r>
              <a:rPr lang="en-US" sz="2450" b="1" dirty="0">
                <a:solidFill>
                  <a:schemeClr val="accent5">
                    <a:lumMod val="50000"/>
                  </a:schemeClr>
                </a:solidFill>
                <a:latin typeface="+mj-lt"/>
              </a:rPr>
              <a:t>    </a:t>
            </a:r>
            <a:r>
              <a:rPr lang="vi-VN" sz="2450" b="1" dirty="0">
                <a:solidFill>
                  <a:schemeClr val="accent5">
                    <a:lumMod val="50000"/>
                  </a:schemeClr>
                </a:solidFill>
                <a:latin typeface="+mj-lt"/>
              </a:rPr>
              <a:t>Nghe trong cuộc sống thầm thì tiếng xưa</a:t>
            </a:r>
          </a:p>
          <a:p>
            <a:pPr marL="50776" indent="0" defTabSz="914065">
              <a:buClr>
                <a:srgbClr val="000000"/>
              </a:buClr>
              <a:defRPr/>
            </a:pPr>
            <a:r>
              <a:rPr lang="en-US" sz="2450" b="1" dirty="0">
                <a:solidFill>
                  <a:schemeClr val="accent5">
                    <a:lumMod val="50000"/>
                  </a:schemeClr>
                </a:solidFill>
                <a:latin typeface="+mj-lt"/>
              </a:rPr>
              <a:t>          </a:t>
            </a:r>
            <a:r>
              <a:rPr lang="vi-VN" sz="2450" b="1" dirty="0">
                <a:solidFill>
                  <a:schemeClr val="accent5">
                    <a:lumMod val="50000"/>
                  </a:schemeClr>
                </a:solidFill>
                <a:latin typeface="+mj-lt"/>
              </a:rPr>
              <a:t>Vàng cơn nắng, trắng cơn mưa</a:t>
            </a:r>
          </a:p>
          <a:p>
            <a:pPr marL="50776" indent="0" defTabSz="914065">
              <a:buClr>
                <a:srgbClr val="000000"/>
              </a:buClr>
              <a:defRPr/>
            </a:pPr>
            <a:r>
              <a:rPr lang="vi-VN" sz="2450" b="1" dirty="0">
                <a:solidFill>
                  <a:schemeClr val="accent5">
                    <a:lumMod val="50000"/>
                  </a:schemeClr>
                </a:solidFill>
                <a:latin typeface="+mj-lt"/>
              </a:rPr>
              <a:t>Con sông chảy có rặng dừa nghiêng soi.</a:t>
            </a:r>
          </a:p>
          <a:p>
            <a:pPr marL="50776" indent="0" defTabSz="914065">
              <a:buClr>
                <a:srgbClr val="000000"/>
              </a:buClr>
              <a:defRPr/>
            </a:pPr>
            <a:endParaRPr lang="vi-VN" sz="2450" dirty="0">
              <a:solidFill>
                <a:srgbClr val="000000"/>
              </a:solidFill>
              <a:latin typeface="+mj-lt"/>
            </a:endParaRPr>
          </a:p>
          <a:p>
            <a:pPr marL="50776" indent="0" defTabSz="914065">
              <a:buClr>
                <a:srgbClr val="000000"/>
              </a:buClr>
              <a:defRPr/>
            </a:pPr>
            <a:endParaRPr lang="vi-VN" sz="2450" dirty="0">
              <a:solidFill>
                <a:srgbClr val="000000"/>
              </a:solidFill>
              <a:latin typeface="+mj-lt"/>
            </a:endParaRPr>
          </a:p>
          <a:p>
            <a:pPr marL="50776" indent="0" defTabSz="914065">
              <a:buClr>
                <a:srgbClr val="000000"/>
              </a:buClr>
              <a:defRPr/>
            </a:pPr>
            <a:endParaRPr lang="vi-VN" sz="2450" dirty="0">
              <a:solidFill>
                <a:srgbClr val="000000"/>
              </a:solidFill>
              <a:latin typeface="+mj-lt"/>
            </a:endParaRPr>
          </a:p>
          <a:p>
            <a:pPr marL="50776" indent="0" defTabSz="914065">
              <a:buClr>
                <a:srgbClr val="000000"/>
              </a:buClr>
              <a:defRPr/>
            </a:pPr>
            <a:endParaRPr lang="en-US" sz="2450">
              <a:solidFill>
                <a:srgbClr val="000000"/>
              </a:solidFill>
              <a:latin typeface="+mj-lt"/>
            </a:endParaRPr>
          </a:p>
          <a:p>
            <a:pPr marL="50776" indent="0" defTabSz="914065">
              <a:buClr>
                <a:srgbClr val="000000"/>
              </a:buClr>
              <a:defRPr/>
            </a:pPr>
            <a:endParaRPr lang="en-US" sz="2450">
              <a:solidFill>
                <a:srgbClr val="000000"/>
              </a:solidFill>
              <a:latin typeface="+mj-lt"/>
            </a:endParaRPr>
          </a:p>
          <a:p>
            <a:pPr marL="50776" indent="0" defTabSz="914065">
              <a:buClr>
                <a:srgbClr val="000000"/>
              </a:buClr>
              <a:defRPr/>
            </a:pPr>
            <a:endParaRPr lang="en-US" sz="2450">
              <a:solidFill>
                <a:srgbClr val="000000"/>
              </a:solidFill>
              <a:latin typeface="+mj-lt"/>
            </a:endParaRPr>
          </a:p>
          <a:p>
            <a:pPr marL="50776" indent="0" defTabSz="914065">
              <a:buClr>
                <a:srgbClr val="000000"/>
              </a:buClr>
              <a:defRPr/>
            </a:pPr>
            <a:endParaRPr lang="en-US" sz="2450">
              <a:solidFill>
                <a:srgbClr val="000000"/>
              </a:solidFill>
              <a:latin typeface="+mj-lt"/>
            </a:endParaRPr>
          </a:p>
          <a:p>
            <a:pPr marL="50776" indent="0" defTabSz="914065">
              <a:buClr>
                <a:srgbClr val="000000"/>
              </a:buClr>
              <a:defRPr/>
            </a:pPr>
            <a:r>
              <a:rPr lang="vi-VN" sz="2450">
                <a:solidFill>
                  <a:srgbClr val="000000"/>
                </a:solidFill>
                <a:latin typeface="+mj-lt"/>
              </a:rPr>
              <a:t>  </a:t>
            </a:r>
            <a:endParaRPr lang="vi-VN" sz="2450" dirty="0">
              <a:solidFill>
                <a:srgbClr val="000000"/>
              </a:solidFill>
              <a:latin typeface="+mj-lt"/>
            </a:endParaRPr>
          </a:p>
          <a:p>
            <a:pPr marL="50776" indent="0" algn="l" defTabSz="914065">
              <a:buClr>
                <a:srgbClr val="000000"/>
              </a:buClr>
              <a:buSzTx/>
              <a:defRPr/>
            </a:pPr>
            <a:r>
              <a:rPr lang="en-US" sz="2450" b="1" dirty="0">
                <a:solidFill>
                  <a:srgbClr val="000000"/>
                </a:solidFill>
                <a:latin typeface="+mj-lt"/>
                <a:ea typeface="+mn-ea"/>
                <a:cs typeface="+mn-cs"/>
              </a:rPr>
              <a:t>	       </a:t>
            </a:r>
            <a:r>
              <a:rPr lang="en-US" sz="2450" b="1" dirty="0">
                <a:solidFill>
                  <a:srgbClr val="0000FF"/>
                </a:solidFill>
                <a:latin typeface="+mj-lt"/>
                <a:ea typeface="+mn-ea"/>
                <a:cs typeface="+mn-cs"/>
              </a:rPr>
              <a:t>3/ </a:t>
            </a:r>
            <a:r>
              <a:rPr lang="vi-VN" sz="2450" b="1" dirty="0">
                <a:solidFill>
                  <a:srgbClr val="0000FF"/>
                </a:solidFill>
                <a:latin typeface="+mj-lt"/>
                <a:ea typeface="+mn-ea"/>
                <a:cs typeface="+mn-cs"/>
              </a:rPr>
              <a:t>Đời cha ông với đời tôi</a:t>
            </a:r>
            <a:endParaRPr lang="en-US" sz="2450" dirty="0">
              <a:solidFill>
                <a:srgbClr val="0000FF"/>
              </a:solidFill>
              <a:latin typeface="+mj-lt"/>
            </a:endParaRPr>
          </a:p>
          <a:p>
            <a:pPr marL="50776" indent="0" defTabSz="914065">
              <a:buClr>
                <a:srgbClr val="000000"/>
              </a:buClr>
              <a:defRPr/>
            </a:pPr>
            <a:r>
              <a:rPr lang="en-US" sz="2450" b="1" dirty="0">
                <a:solidFill>
                  <a:srgbClr val="0000FF"/>
                </a:solidFill>
                <a:latin typeface="+mj-lt"/>
              </a:rPr>
              <a:t>     </a:t>
            </a:r>
            <a:r>
              <a:rPr lang="vi-VN" sz="2450" b="1" dirty="0">
                <a:solidFill>
                  <a:srgbClr val="0000FF"/>
                </a:solidFill>
                <a:latin typeface="+mj-lt"/>
              </a:rPr>
              <a:t>Như con sông với chân trời đã xa</a:t>
            </a:r>
          </a:p>
          <a:p>
            <a:pPr marL="50776" indent="0" defTabSz="914065">
              <a:buClr>
                <a:srgbClr val="000000"/>
              </a:buClr>
              <a:defRPr/>
            </a:pPr>
            <a:r>
              <a:rPr lang="vi-VN" sz="2450" b="1" dirty="0">
                <a:solidFill>
                  <a:srgbClr val="0000FF"/>
                </a:solidFill>
                <a:latin typeface="+mj-lt"/>
              </a:rPr>
              <a:t>  </a:t>
            </a:r>
            <a:r>
              <a:rPr lang="en-US" sz="2450" b="1" dirty="0">
                <a:solidFill>
                  <a:srgbClr val="0000FF"/>
                </a:solidFill>
                <a:latin typeface="+mj-lt"/>
              </a:rPr>
              <a:t>     </a:t>
            </a:r>
            <a:r>
              <a:rPr lang="vi-VN" sz="2450" b="1" dirty="0">
                <a:solidFill>
                  <a:srgbClr val="0000FF"/>
                </a:solidFill>
                <a:latin typeface="+mj-lt"/>
              </a:rPr>
              <a:t>Chỉ còn truyện cổ thiết tha</a:t>
            </a:r>
          </a:p>
          <a:p>
            <a:pPr marL="50776" indent="0" defTabSz="914065">
              <a:buClr>
                <a:srgbClr val="000000"/>
              </a:buClr>
              <a:defRPr/>
            </a:pPr>
            <a:r>
              <a:rPr lang="vi-VN" sz="2450" b="1" dirty="0">
                <a:solidFill>
                  <a:srgbClr val="0000FF"/>
                </a:solidFill>
                <a:latin typeface="+mj-lt"/>
              </a:rPr>
              <a:t>  </a:t>
            </a:r>
            <a:r>
              <a:rPr lang="en-US" sz="2450" b="1" dirty="0">
                <a:solidFill>
                  <a:srgbClr val="0000FF"/>
                </a:solidFill>
                <a:latin typeface="+mj-lt"/>
              </a:rPr>
              <a:t>        </a:t>
            </a:r>
            <a:r>
              <a:rPr lang="vi-VN" sz="2450" b="1" dirty="0">
                <a:solidFill>
                  <a:srgbClr val="0000FF"/>
                </a:solidFill>
                <a:latin typeface="+mj-lt"/>
              </a:rPr>
              <a:t>Cho tôi nhận mặt ông cha của mình.</a:t>
            </a:r>
          </a:p>
          <a:p>
            <a:pPr marL="50776" indent="0" defTabSz="914065">
              <a:buClr>
                <a:srgbClr val="000000"/>
              </a:buClr>
              <a:defRPr/>
            </a:pPr>
            <a:r>
              <a:rPr lang="vi-VN" sz="2450" b="1" dirty="0">
                <a:solidFill>
                  <a:srgbClr val="000000"/>
                </a:solidFill>
                <a:latin typeface="+mj-lt"/>
              </a:rPr>
              <a:t>  </a:t>
            </a:r>
            <a:r>
              <a:rPr lang="en-US" sz="2450" b="1" dirty="0">
                <a:solidFill>
                  <a:srgbClr val="000000"/>
                </a:solidFill>
                <a:latin typeface="+mj-lt"/>
              </a:rPr>
              <a:t>            </a:t>
            </a:r>
            <a:r>
              <a:rPr lang="en-US" sz="2450" b="1" dirty="0">
                <a:solidFill>
                  <a:srgbClr val="FF0000"/>
                </a:solidFill>
                <a:latin typeface="+mj-lt"/>
              </a:rPr>
              <a:t>4/ </a:t>
            </a:r>
            <a:r>
              <a:rPr lang="vi-VN" sz="2450" b="1" dirty="0">
                <a:solidFill>
                  <a:srgbClr val="FF0000"/>
                </a:solidFill>
                <a:latin typeface="+mj-lt"/>
              </a:rPr>
              <a:t>Rất công bằng, rất thông minh</a:t>
            </a:r>
          </a:p>
          <a:p>
            <a:pPr marL="50776" indent="0" defTabSz="914065">
              <a:buClr>
                <a:srgbClr val="000000"/>
              </a:buClr>
              <a:defRPr/>
            </a:pPr>
            <a:r>
              <a:rPr lang="vi-VN" sz="2450" b="1" dirty="0">
                <a:solidFill>
                  <a:srgbClr val="FF0000"/>
                </a:solidFill>
                <a:latin typeface="+mj-lt"/>
              </a:rPr>
              <a:t>  </a:t>
            </a:r>
            <a:r>
              <a:rPr lang="en-US" sz="2450" b="1" dirty="0">
                <a:solidFill>
                  <a:srgbClr val="FF0000"/>
                </a:solidFill>
                <a:latin typeface="+mj-lt"/>
              </a:rPr>
              <a:t>     </a:t>
            </a:r>
            <a:r>
              <a:rPr lang="vi-VN" sz="2450" b="1" dirty="0">
                <a:solidFill>
                  <a:srgbClr val="FF0000"/>
                </a:solidFill>
                <a:latin typeface="+mj-lt"/>
              </a:rPr>
              <a:t>Vừa độ lượng lại đa tình, đa mang</a:t>
            </a:r>
          </a:p>
          <a:p>
            <a:pPr marL="50776" indent="0" defTabSz="914065">
              <a:buClr>
                <a:srgbClr val="000000"/>
              </a:buClr>
              <a:defRPr/>
            </a:pPr>
            <a:r>
              <a:rPr lang="vi-VN" sz="2450" b="1" dirty="0">
                <a:solidFill>
                  <a:srgbClr val="FF0000"/>
                </a:solidFill>
                <a:latin typeface="+mj-lt"/>
              </a:rPr>
              <a:t>  </a:t>
            </a:r>
            <a:r>
              <a:rPr lang="en-US" sz="2450" b="1" dirty="0">
                <a:solidFill>
                  <a:srgbClr val="FF0000"/>
                </a:solidFill>
                <a:latin typeface="+mj-lt"/>
              </a:rPr>
              <a:t>          </a:t>
            </a:r>
            <a:r>
              <a:rPr lang="vi-VN" sz="2450" b="1" dirty="0">
                <a:solidFill>
                  <a:srgbClr val="FF0000"/>
                </a:solidFill>
                <a:latin typeface="+mj-lt"/>
              </a:rPr>
              <a:t>Thị thơm thị giấu người thơm</a:t>
            </a:r>
          </a:p>
          <a:p>
            <a:pPr marL="50776" indent="0" defTabSz="914065">
              <a:buClr>
                <a:srgbClr val="000000"/>
              </a:buClr>
              <a:defRPr/>
            </a:pPr>
            <a:r>
              <a:rPr lang="vi-VN" sz="2450" b="1" dirty="0">
                <a:solidFill>
                  <a:srgbClr val="FF0000"/>
                </a:solidFill>
                <a:latin typeface="+mj-lt"/>
              </a:rPr>
              <a:t>  </a:t>
            </a:r>
            <a:r>
              <a:rPr lang="en-US" sz="2450" b="1" dirty="0">
                <a:solidFill>
                  <a:srgbClr val="FF0000"/>
                </a:solidFill>
                <a:latin typeface="+mj-lt"/>
              </a:rPr>
              <a:t>         </a:t>
            </a:r>
            <a:r>
              <a:rPr lang="vi-VN" sz="2450" b="1" dirty="0">
                <a:solidFill>
                  <a:srgbClr val="FF0000"/>
                </a:solidFill>
                <a:latin typeface="+mj-lt"/>
              </a:rPr>
              <a:t>Chăm làm thì được áo cơm, cửa nhà</a:t>
            </a:r>
          </a:p>
          <a:p>
            <a:pPr marL="50776" indent="0" defTabSz="914065">
              <a:buClr>
                <a:srgbClr val="000000"/>
              </a:buClr>
              <a:defRPr/>
            </a:pPr>
            <a:r>
              <a:rPr lang="vi-VN" sz="2450" b="1" dirty="0">
                <a:solidFill>
                  <a:srgbClr val="FF0000"/>
                </a:solidFill>
                <a:latin typeface="+mj-lt"/>
              </a:rPr>
              <a:t>  Đẽo cày theo ý người ta</a:t>
            </a:r>
          </a:p>
          <a:p>
            <a:pPr marL="50776" indent="0" defTabSz="914065">
              <a:buClr>
                <a:srgbClr val="000000"/>
              </a:buClr>
              <a:defRPr/>
            </a:pPr>
            <a:r>
              <a:rPr lang="vi-VN" sz="2450" b="1" dirty="0">
                <a:solidFill>
                  <a:srgbClr val="FF0000"/>
                </a:solidFill>
                <a:latin typeface="+mj-lt"/>
              </a:rPr>
              <a:t>  </a:t>
            </a:r>
            <a:r>
              <a:rPr lang="en-US" sz="2450" b="1" dirty="0">
                <a:solidFill>
                  <a:srgbClr val="FF0000"/>
                </a:solidFill>
                <a:latin typeface="+mj-lt"/>
              </a:rPr>
              <a:t>      </a:t>
            </a:r>
            <a:r>
              <a:rPr lang="vi-VN" sz="2450" b="1" dirty="0">
                <a:solidFill>
                  <a:srgbClr val="FF0000"/>
                </a:solidFill>
                <a:latin typeface="+mj-lt"/>
              </a:rPr>
              <a:t>Sẽ thành khúc gỗ, chẳng ra việc gì</a:t>
            </a:r>
          </a:p>
          <a:p>
            <a:pPr marL="50776" indent="0" defTabSz="914065">
              <a:buClr>
                <a:srgbClr val="000000"/>
              </a:buClr>
              <a:defRPr/>
            </a:pPr>
            <a:r>
              <a:rPr lang="vi-VN" sz="2450" b="1" dirty="0">
                <a:solidFill>
                  <a:srgbClr val="000000"/>
                </a:solidFill>
                <a:latin typeface="+mj-lt"/>
              </a:rPr>
              <a:t> </a:t>
            </a:r>
            <a:r>
              <a:rPr lang="en-US" sz="2450" b="1" dirty="0">
                <a:solidFill>
                  <a:srgbClr val="000000"/>
                </a:solidFill>
                <a:latin typeface="+mj-lt"/>
              </a:rPr>
              <a:t>       </a:t>
            </a:r>
            <a:r>
              <a:rPr lang="vi-VN" sz="2450" b="1" dirty="0">
                <a:solidFill>
                  <a:srgbClr val="000000"/>
                </a:solidFill>
                <a:latin typeface="+mj-lt"/>
              </a:rPr>
              <a:t> </a:t>
            </a:r>
            <a:r>
              <a:rPr lang="en-US" sz="2450" b="1" dirty="0">
                <a:solidFill>
                  <a:srgbClr val="00B050"/>
                </a:solidFill>
                <a:latin typeface="+mj-lt"/>
              </a:rPr>
              <a:t>5/ </a:t>
            </a:r>
            <a:r>
              <a:rPr lang="vi-VN" sz="2450" b="1" dirty="0">
                <a:solidFill>
                  <a:srgbClr val="00B050"/>
                </a:solidFill>
                <a:latin typeface="+mj-lt"/>
              </a:rPr>
              <a:t>Tôi nghe truyện cổ thầm thì</a:t>
            </a:r>
          </a:p>
          <a:p>
            <a:pPr marL="50776" indent="0" defTabSz="914065">
              <a:buClr>
                <a:srgbClr val="000000"/>
              </a:buClr>
              <a:defRPr/>
            </a:pPr>
            <a:r>
              <a:rPr lang="vi-VN" sz="2450" b="1" dirty="0">
                <a:solidFill>
                  <a:srgbClr val="00B050"/>
                </a:solidFill>
                <a:latin typeface="+mj-lt"/>
              </a:rPr>
              <a:t>  </a:t>
            </a:r>
            <a:r>
              <a:rPr lang="en-US" sz="2450" b="1" dirty="0">
                <a:solidFill>
                  <a:srgbClr val="00B050"/>
                </a:solidFill>
                <a:latin typeface="+mj-lt"/>
              </a:rPr>
              <a:t>   </a:t>
            </a:r>
            <a:r>
              <a:rPr lang="vi-VN" sz="2450" b="1" dirty="0">
                <a:solidFill>
                  <a:srgbClr val="00B050"/>
                </a:solidFill>
                <a:latin typeface="+mj-lt"/>
              </a:rPr>
              <a:t>Lời cha ông dạy cũng vì đời sau.</a:t>
            </a:r>
          </a:p>
          <a:p>
            <a:pPr marL="50776" indent="0" defTabSz="914065">
              <a:buClr>
                <a:srgbClr val="000000"/>
              </a:buClr>
              <a:defRPr/>
            </a:pPr>
            <a:endParaRPr lang="en-US" sz="2600">
              <a:solidFill>
                <a:srgbClr val="000000"/>
              </a:solidFill>
              <a:latin typeface="+mj-lt"/>
            </a:endParaRPr>
          </a:p>
          <a:p>
            <a:pPr marL="50776" indent="0" defTabSz="914065">
              <a:buClr>
                <a:srgbClr val="000000"/>
              </a:buClr>
              <a:defRPr/>
            </a:pPr>
            <a:endParaRPr lang="vi-VN" sz="2600" dirty="0">
              <a:solidFill>
                <a:srgbClr val="000000"/>
              </a:solidFill>
              <a:latin typeface="+mj-lt"/>
            </a:endParaRPr>
          </a:p>
        </p:txBody>
      </p:sp>
      <p:sp>
        <p:nvSpPr>
          <p:cNvPr id="2" name="Rectangle: Rounded Corners 1">
            <a:extLst>
              <a:ext uri="{FF2B5EF4-FFF2-40B4-BE49-F238E27FC236}">
                <a16:creationId xmlns:a16="http://schemas.microsoft.com/office/drawing/2014/main" id="{1ABB8849-F0BE-4001-BC7F-66A470CC8E7F}"/>
              </a:ext>
            </a:extLst>
          </p:cNvPr>
          <p:cNvSpPr/>
          <p:nvPr/>
        </p:nvSpPr>
        <p:spPr>
          <a:xfrm>
            <a:off x="8243668" y="0"/>
            <a:ext cx="2281826" cy="811979"/>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88228"/>
                </a:solidFill>
              </a:rPr>
              <a:t>Chia </a:t>
            </a:r>
            <a:r>
              <a:rPr lang="en-US" sz="3600" b="1" dirty="0" err="1">
                <a:solidFill>
                  <a:srgbClr val="388228"/>
                </a:solidFill>
              </a:rPr>
              <a:t>đoạn</a:t>
            </a:r>
            <a:endParaRPr lang="en-US" sz="3600" b="1" dirty="0">
              <a:solidFill>
                <a:srgbClr val="388228"/>
              </a:solidFill>
            </a:endParaRPr>
          </a:p>
        </p:txBody>
      </p:sp>
    </p:spTree>
    <p:extLst>
      <p:ext uri="{BB962C8B-B14F-4D97-AF65-F5344CB8AC3E}">
        <p14:creationId xmlns:p14="http://schemas.microsoft.com/office/powerpoint/2010/main" val="589360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1000"/>
                                        <p:tgtEl>
                                          <p:spTgt spid="4">
                                            <p:txEl>
                                              <p:pRg st="5" end="5"/>
                                            </p:txEl>
                                          </p:spTgt>
                                        </p:tgtEl>
                                      </p:cBhvr>
                                    </p:animEffect>
                                    <p:anim calcmode="lin" valueType="num">
                                      <p:cBhvr>
                                        <p:cTn id="2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anim calcmode="lin" valueType="num">
                                      <p:cBhvr>
                                        <p:cTn id="2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1000"/>
                                        <p:tgtEl>
                                          <p:spTgt spid="4">
                                            <p:txEl>
                                              <p:pRg st="7" end="7"/>
                                            </p:txEl>
                                          </p:spTgt>
                                        </p:tgtEl>
                                      </p:cBhvr>
                                    </p:animEffect>
                                    <p:anim calcmode="lin" valueType="num">
                                      <p:cBhvr>
                                        <p:cTn id="3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anim calcmode="lin" valueType="num">
                                      <p:cBhvr>
                                        <p:cTn id="3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1000"/>
                                        <p:tgtEl>
                                          <p:spTgt spid="4">
                                            <p:txEl>
                                              <p:pRg st="10" end="10"/>
                                            </p:txEl>
                                          </p:spTgt>
                                        </p:tgtEl>
                                      </p:cBhvr>
                                    </p:animEffect>
                                    <p:anim calcmode="lin" valueType="num">
                                      <p:cBhvr>
                                        <p:cTn id="4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1000"/>
                                        <p:tgtEl>
                                          <p:spTgt spid="4">
                                            <p:txEl>
                                              <p:pRg st="11" end="11"/>
                                            </p:txEl>
                                          </p:spTgt>
                                        </p:tgtEl>
                                      </p:cBhvr>
                                    </p:animEffect>
                                    <p:anim calcmode="lin" valueType="num">
                                      <p:cBhvr>
                                        <p:cTn id="5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9" end="19"/>
                                            </p:txEl>
                                          </p:spTgt>
                                        </p:tgtEl>
                                        <p:attrNameLst>
                                          <p:attrName>style.visibility</p:attrName>
                                        </p:attrNameLst>
                                      </p:cBhvr>
                                      <p:to>
                                        <p:strVal val="visible"/>
                                      </p:to>
                                    </p:set>
                                    <p:animEffect transition="in" filter="fade">
                                      <p:cBhvr>
                                        <p:cTn id="57" dur="1000"/>
                                        <p:tgtEl>
                                          <p:spTgt spid="4">
                                            <p:txEl>
                                              <p:pRg st="19" end="19"/>
                                            </p:txEl>
                                          </p:spTgt>
                                        </p:tgtEl>
                                      </p:cBhvr>
                                    </p:animEffect>
                                    <p:anim calcmode="lin" valueType="num">
                                      <p:cBhvr>
                                        <p:cTn id="58" dur="1000" fill="hold"/>
                                        <p:tgtEl>
                                          <p:spTgt spid="4">
                                            <p:txEl>
                                              <p:pRg st="19" end="19"/>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9" end="1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xEl>
                                              <p:pRg st="20" end="20"/>
                                            </p:txEl>
                                          </p:spTgt>
                                        </p:tgtEl>
                                        <p:attrNameLst>
                                          <p:attrName>style.visibility</p:attrName>
                                        </p:attrNameLst>
                                      </p:cBhvr>
                                      <p:to>
                                        <p:strVal val="visible"/>
                                      </p:to>
                                    </p:set>
                                    <p:animEffect transition="in" filter="fade">
                                      <p:cBhvr>
                                        <p:cTn id="62" dur="1000"/>
                                        <p:tgtEl>
                                          <p:spTgt spid="4">
                                            <p:txEl>
                                              <p:pRg st="20" end="20"/>
                                            </p:txEl>
                                          </p:spTgt>
                                        </p:tgtEl>
                                      </p:cBhvr>
                                    </p:animEffect>
                                    <p:anim calcmode="lin" valueType="num">
                                      <p:cBhvr>
                                        <p:cTn id="63" dur="1000" fill="hold"/>
                                        <p:tgtEl>
                                          <p:spTgt spid="4">
                                            <p:txEl>
                                              <p:pRg st="20" end="20"/>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20" end="20"/>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
                                            <p:txEl>
                                              <p:pRg st="21" end="21"/>
                                            </p:txEl>
                                          </p:spTgt>
                                        </p:tgtEl>
                                        <p:attrNameLst>
                                          <p:attrName>style.visibility</p:attrName>
                                        </p:attrNameLst>
                                      </p:cBhvr>
                                      <p:to>
                                        <p:strVal val="visible"/>
                                      </p:to>
                                    </p:set>
                                    <p:animEffect transition="in" filter="fade">
                                      <p:cBhvr>
                                        <p:cTn id="67" dur="1000"/>
                                        <p:tgtEl>
                                          <p:spTgt spid="4">
                                            <p:txEl>
                                              <p:pRg st="21" end="21"/>
                                            </p:txEl>
                                          </p:spTgt>
                                        </p:tgtEl>
                                      </p:cBhvr>
                                    </p:animEffect>
                                    <p:anim calcmode="lin" valueType="num">
                                      <p:cBhvr>
                                        <p:cTn id="68" dur="1000" fill="hold"/>
                                        <p:tgtEl>
                                          <p:spTgt spid="4">
                                            <p:txEl>
                                              <p:pRg st="21" end="21"/>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21" end="21"/>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xEl>
                                              <p:pRg st="22" end="22"/>
                                            </p:txEl>
                                          </p:spTgt>
                                        </p:tgtEl>
                                        <p:attrNameLst>
                                          <p:attrName>style.visibility</p:attrName>
                                        </p:attrNameLst>
                                      </p:cBhvr>
                                      <p:to>
                                        <p:strVal val="visible"/>
                                      </p:to>
                                    </p:set>
                                    <p:animEffect transition="in" filter="fade">
                                      <p:cBhvr>
                                        <p:cTn id="72" dur="1000"/>
                                        <p:tgtEl>
                                          <p:spTgt spid="4">
                                            <p:txEl>
                                              <p:pRg st="22" end="22"/>
                                            </p:txEl>
                                          </p:spTgt>
                                        </p:tgtEl>
                                      </p:cBhvr>
                                    </p:animEffect>
                                    <p:anim calcmode="lin" valueType="num">
                                      <p:cBhvr>
                                        <p:cTn id="73" dur="1000" fill="hold"/>
                                        <p:tgtEl>
                                          <p:spTgt spid="4">
                                            <p:txEl>
                                              <p:pRg st="22" end="22"/>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22" end="22"/>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
                                            <p:txEl>
                                              <p:pRg st="23" end="23"/>
                                            </p:txEl>
                                          </p:spTgt>
                                        </p:tgtEl>
                                        <p:attrNameLst>
                                          <p:attrName>style.visibility</p:attrName>
                                        </p:attrNameLst>
                                      </p:cBhvr>
                                      <p:to>
                                        <p:strVal val="visible"/>
                                      </p:to>
                                    </p:set>
                                    <p:animEffect transition="in" filter="fade">
                                      <p:cBhvr>
                                        <p:cTn id="77" dur="1000"/>
                                        <p:tgtEl>
                                          <p:spTgt spid="4">
                                            <p:txEl>
                                              <p:pRg st="23" end="23"/>
                                            </p:txEl>
                                          </p:spTgt>
                                        </p:tgtEl>
                                      </p:cBhvr>
                                    </p:animEffect>
                                    <p:anim calcmode="lin" valueType="num">
                                      <p:cBhvr>
                                        <p:cTn id="78" dur="1000" fill="hold"/>
                                        <p:tgtEl>
                                          <p:spTgt spid="4">
                                            <p:txEl>
                                              <p:pRg st="23" end="23"/>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23" end="23"/>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
                                            <p:txEl>
                                              <p:pRg st="24" end="24"/>
                                            </p:txEl>
                                          </p:spTgt>
                                        </p:tgtEl>
                                        <p:attrNameLst>
                                          <p:attrName>style.visibility</p:attrName>
                                        </p:attrNameLst>
                                      </p:cBhvr>
                                      <p:to>
                                        <p:strVal val="visible"/>
                                      </p:to>
                                    </p:set>
                                    <p:animEffect transition="in" filter="fade">
                                      <p:cBhvr>
                                        <p:cTn id="82" dur="1000"/>
                                        <p:tgtEl>
                                          <p:spTgt spid="4">
                                            <p:txEl>
                                              <p:pRg st="24" end="24"/>
                                            </p:txEl>
                                          </p:spTgt>
                                        </p:tgtEl>
                                      </p:cBhvr>
                                    </p:animEffect>
                                    <p:anim calcmode="lin" valueType="num">
                                      <p:cBhvr>
                                        <p:cTn id="83" dur="1000" fill="hold"/>
                                        <p:tgtEl>
                                          <p:spTgt spid="4">
                                            <p:txEl>
                                              <p:pRg st="24" end="24"/>
                                            </p:txEl>
                                          </p:spTgt>
                                        </p:tgtEl>
                                        <p:attrNameLst>
                                          <p:attrName>ppt_x</p:attrName>
                                        </p:attrNameLst>
                                      </p:cBhvr>
                                      <p:tavLst>
                                        <p:tav tm="0">
                                          <p:val>
                                            <p:strVal val="#ppt_x"/>
                                          </p:val>
                                        </p:tav>
                                        <p:tav tm="100000">
                                          <p:val>
                                            <p:strVal val="#ppt_x"/>
                                          </p:val>
                                        </p:tav>
                                      </p:tavLst>
                                    </p:anim>
                                    <p:anim calcmode="lin" valueType="num">
                                      <p:cBhvr>
                                        <p:cTn id="84" dur="1000" fill="hold"/>
                                        <p:tgtEl>
                                          <p:spTgt spid="4">
                                            <p:txEl>
                                              <p:pRg st="24" end="24"/>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
                                            <p:txEl>
                                              <p:pRg st="25" end="25"/>
                                            </p:txEl>
                                          </p:spTgt>
                                        </p:tgtEl>
                                        <p:attrNameLst>
                                          <p:attrName>style.visibility</p:attrName>
                                        </p:attrNameLst>
                                      </p:cBhvr>
                                      <p:to>
                                        <p:strVal val="visible"/>
                                      </p:to>
                                    </p:set>
                                    <p:animEffect transition="in" filter="fade">
                                      <p:cBhvr>
                                        <p:cTn id="87" dur="1000"/>
                                        <p:tgtEl>
                                          <p:spTgt spid="4">
                                            <p:txEl>
                                              <p:pRg st="25" end="25"/>
                                            </p:txEl>
                                          </p:spTgt>
                                        </p:tgtEl>
                                      </p:cBhvr>
                                    </p:animEffect>
                                    <p:anim calcmode="lin" valueType="num">
                                      <p:cBhvr>
                                        <p:cTn id="88" dur="1000" fill="hold"/>
                                        <p:tgtEl>
                                          <p:spTgt spid="4">
                                            <p:txEl>
                                              <p:pRg st="25" end="25"/>
                                            </p:txEl>
                                          </p:spTgt>
                                        </p:tgtEl>
                                        <p:attrNameLst>
                                          <p:attrName>ppt_x</p:attrName>
                                        </p:attrNameLst>
                                      </p:cBhvr>
                                      <p:tavLst>
                                        <p:tav tm="0">
                                          <p:val>
                                            <p:strVal val="#ppt_x"/>
                                          </p:val>
                                        </p:tav>
                                        <p:tav tm="100000">
                                          <p:val>
                                            <p:strVal val="#ppt_x"/>
                                          </p:val>
                                        </p:tav>
                                      </p:tavLst>
                                    </p:anim>
                                    <p:anim calcmode="lin" valueType="num">
                                      <p:cBhvr>
                                        <p:cTn id="89" dur="1000" fill="hold"/>
                                        <p:tgtEl>
                                          <p:spTgt spid="4">
                                            <p:txEl>
                                              <p:pRg st="25" end="25"/>
                                            </p:txEl>
                                          </p:spTgt>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xEl>
                                              <p:pRg st="26" end="26"/>
                                            </p:txEl>
                                          </p:spTgt>
                                        </p:tgtEl>
                                        <p:attrNameLst>
                                          <p:attrName>style.visibility</p:attrName>
                                        </p:attrNameLst>
                                      </p:cBhvr>
                                      <p:to>
                                        <p:strVal val="visible"/>
                                      </p:to>
                                    </p:set>
                                    <p:animEffect transition="in" filter="fade">
                                      <p:cBhvr>
                                        <p:cTn id="92" dur="1000"/>
                                        <p:tgtEl>
                                          <p:spTgt spid="4">
                                            <p:txEl>
                                              <p:pRg st="26" end="26"/>
                                            </p:txEl>
                                          </p:spTgt>
                                        </p:tgtEl>
                                      </p:cBhvr>
                                    </p:animEffect>
                                    <p:anim calcmode="lin" valueType="num">
                                      <p:cBhvr>
                                        <p:cTn id="93" dur="1000" fill="hold"/>
                                        <p:tgtEl>
                                          <p:spTgt spid="4">
                                            <p:txEl>
                                              <p:pRg st="26" end="26"/>
                                            </p:txEl>
                                          </p:spTgt>
                                        </p:tgtEl>
                                        <p:attrNameLst>
                                          <p:attrName>ppt_x</p:attrName>
                                        </p:attrNameLst>
                                      </p:cBhvr>
                                      <p:tavLst>
                                        <p:tav tm="0">
                                          <p:val>
                                            <p:strVal val="#ppt_x"/>
                                          </p:val>
                                        </p:tav>
                                        <p:tav tm="100000">
                                          <p:val>
                                            <p:strVal val="#ppt_x"/>
                                          </p:val>
                                        </p:tav>
                                      </p:tavLst>
                                    </p:anim>
                                    <p:anim calcmode="lin" valueType="num">
                                      <p:cBhvr>
                                        <p:cTn id="94" dur="1000" fill="hold"/>
                                        <p:tgtEl>
                                          <p:spTgt spid="4">
                                            <p:txEl>
                                              <p:pRg st="26" end="26"/>
                                            </p:txEl>
                                          </p:spTgt>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
                                            <p:txEl>
                                              <p:pRg st="27" end="27"/>
                                            </p:txEl>
                                          </p:spTgt>
                                        </p:tgtEl>
                                        <p:attrNameLst>
                                          <p:attrName>style.visibility</p:attrName>
                                        </p:attrNameLst>
                                      </p:cBhvr>
                                      <p:to>
                                        <p:strVal val="visible"/>
                                      </p:to>
                                    </p:set>
                                    <p:animEffect transition="in" filter="fade">
                                      <p:cBhvr>
                                        <p:cTn id="97" dur="1000"/>
                                        <p:tgtEl>
                                          <p:spTgt spid="4">
                                            <p:txEl>
                                              <p:pRg st="27" end="27"/>
                                            </p:txEl>
                                          </p:spTgt>
                                        </p:tgtEl>
                                      </p:cBhvr>
                                    </p:animEffect>
                                    <p:anim calcmode="lin" valueType="num">
                                      <p:cBhvr>
                                        <p:cTn id="98" dur="1000" fill="hold"/>
                                        <p:tgtEl>
                                          <p:spTgt spid="4">
                                            <p:txEl>
                                              <p:pRg st="27" end="27"/>
                                            </p:txEl>
                                          </p:spTgt>
                                        </p:tgtEl>
                                        <p:attrNameLst>
                                          <p:attrName>ppt_x</p:attrName>
                                        </p:attrNameLst>
                                      </p:cBhvr>
                                      <p:tavLst>
                                        <p:tav tm="0">
                                          <p:val>
                                            <p:strVal val="#ppt_x"/>
                                          </p:val>
                                        </p:tav>
                                        <p:tav tm="100000">
                                          <p:val>
                                            <p:strVal val="#ppt_x"/>
                                          </p:val>
                                        </p:tav>
                                      </p:tavLst>
                                    </p:anim>
                                    <p:anim calcmode="lin" valueType="num">
                                      <p:cBhvr>
                                        <p:cTn id="99" dur="1000" fill="hold"/>
                                        <p:tgtEl>
                                          <p:spTgt spid="4">
                                            <p:txEl>
                                              <p:pRg st="27" end="27"/>
                                            </p:txEl>
                                          </p:spTgt>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
                                            <p:txEl>
                                              <p:pRg st="28" end="28"/>
                                            </p:txEl>
                                          </p:spTgt>
                                        </p:tgtEl>
                                        <p:attrNameLst>
                                          <p:attrName>style.visibility</p:attrName>
                                        </p:attrNameLst>
                                      </p:cBhvr>
                                      <p:to>
                                        <p:strVal val="visible"/>
                                      </p:to>
                                    </p:set>
                                    <p:animEffect transition="in" filter="fade">
                                      <p:cBhvr>
                                        <p:cTn id="102" dur="1000"/>
                                        <p:tgtEl>
                                          <p:spTgt spid="4">
                                            <p:txEl>
                                              <p:pRg st="28" end="28"/>
                                            </p:txEl>
                                          </p:spTgt>
                                        </p:tgtEl>
                                      </p:cBhvr>
                                    </p:animEffect>
                                    <p:anim calcmode="lin" valueType="num">
                                      <p:cBhvr>
                                        <p:cTn id="103" dur="1000" fill="hold"/>
                                        <p:tgtEl>
                                          <p:spTgt spid="4">
                                            <p:txEl>
                                              <p:pRg st="28" end="28"/>
                                            </p:txEl>
                                          </p:spTgt>
                                        </p:tgtEl>
                                        <p:attrNameLst>
                                          <p:attrName>ppt_x</p:attrName>
                                        </p:attrNameLst>
                                      </p:cBhvr>
                                      <p:tavLst>
                                        <p:tav tm="0">
                                          <p:val>
                                            <p:strVal val="#ppt_x"/>
                                          </p:val>
                                        </p:tav>
                                        <p:tav tm="100000">
                                          <p:val>
                                            <p:strVal val="#ppt_x"/>
                                          </p:val>
                                        </p:tav>
                                      </p:tavLst>
                                    </p:anim>
                                    <p:anim calcmode="lin" valueType="num">
                                      <p:cBhvr>
                                        <p:cTn id="104" dur="1000" fill="hold"/>
                                        <p:tgtEl>
                                          <p:spTgt spid="4">
                                            <p:txEl>
                                              <p:pRg st="28" end="28"/>
                                            </p:txEl>
                                          </p:spTgt>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
                                            <p:txEl>
                                              <p:pRg st="29" end="29"/>
                                            </p:txEl>
                                          </p:spTgt>
                                        </p:tgtEl>
                                        <p:attrNameLst>
                                          <p:attrName>style.visibility</p:attrName>
                                        </p:attrNameLst>
                                      </p:cBhvr>
                                      <p:to>
                                        <p:strVal val="visible"/>
                                      </p:to>
                                    </p:set>
                                    <p:animEffect transition="in" filter="fade">
                                      <p:cBhvr>
                                        <p:cTn id="107" dur="1000"/>
                                        <p:tgtEl>
                                          <p:spTgt spid="4">
                                            <p:txEl>
                                              <p:pRg st="29" end="29"/>
                                            </p:txEl>
                                          </p:spTgt>
                                        </p:tgtEl>
                                      </p:cBhvr>
                                    </p:animEffect>
                                    <p:anim calcmode="lin" valueType="num">
                                      <p:cBhvr>
                                        <p:cTn id="108" dur="1000" fill="hold"/>
                                        <p:tgtEl>
                                          <p:spTgt spid="4">
                                            <p:txEl>
                                              <p:pRg st="29" end="29"/>
                                            </p:txEl>
                                          </p:spTgt>
                                        </p:tgtEl>
                                        <p:attrNameLst>
                                          <p:attrName>ppt_x</p:attrName>
                                        </p:attrNameLst>
                                      </p:cBhvr>
                                      <p:tavLst>
                                        <p:tav tm="0">
                                          <p:val>
                                            <p:strVal val="#ppt_x"/>
                                          </p:val>
                                        </p:tav>
                                        <p:tav tm="100000">
                                          <p:val>
                                            <p:strVal val="#ppt_x"/>
                                          </p:val>
                                        </p:tav>
                                      </p:tavLst>
                                    </p:anim>
                                    <p:anim calcmode="lin" valueType="num">
                                      <p:cBhvr>
                                        <p:cTn id="109" dur="1000" fill="hold"/>
                                        <p:tgtEl>
                                          <p:spTgt spid="4">
                                            <p:txEl>
                                              <p:pRg st="29" end="29"/>
                                            </p:txEl>
                                          </p:spTgt>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
                                            <p:txEl>
                                              <p:pRg st="30" end="30"/>
                                            </p:txEl>
                                          </p:spTgt>
                                        </p:tgtEl>
                                        <p:attrNameLst>
                                          <p:attrName>style.visibility</p:attrName>
                                        </p:attrNameLst>
                                      </p:cBhvr>
                                      <p:to>
                                        <p:strVal val="visible"/>
                                      </p:to>
                                    </p:set>
                                    <p:animEffect transition="in" filter="fade">
                                      <p:cBhvr>
                                        <p:cTn id="112" dur="1000"/>
                                        <p:tgtEl>
                                          <p:spTgt spid="4">
                                            <p:txEl>
                                              <p:pRg st="30" end="30"/>
                                            </p:txEl>
                                          </p:spTgt>
                                        </p:tgtEl>
                                      </p:cBhvr>
                                    </p:animEffect>
                                    <p:anim calcmode="lin" valueType="num">
                                      <p:cBhvr>
                                        <p:cTn id="113" dur="1000" fill="hold"/>
                                        <p:tgtEl>
                                          <p:spTgt spid="4">
                                            <p:txEl>
                                              <p:pRg st="30" end="30"/>
                                            </p:txEl>
                                          </p:spTgt>
                                        </p:tgtEl>
                                        <p:attrNameLst>
                                          <p:attrName>ppt_x</p:attrName>
                                        </p:attrNameLst>
                                      </p:cBhvr>
                                      <p:tavLst>
                                        <p:tav tm="0">
                                          <p:val>
                                            <p:strVal val="#ppt_x"/>
                                          </p:val>
                                        </p:tav>
                                        <p:tav tm="100000">
                                          <p:val>
                                            <p:strVal val="#ppt_x"/>
                                          </p:val>
                                        </p:tav>
                                      </p:tavLst>
                                    </p:anim>
                                    <p:anim calcmode="lin" valueType="num">
                                      <p:cBhvr>
                                        <p:cTn id="114" dur="1000" fill="hold"/>
                                        <p:tgtEl>
                                          <p:spTgt spid="4">
                                            <p:txEl>
                                              <p:pRg st="30" end="30"/>
                                            </p:txEl>
                                          </p:spTgt>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4">
                                            <p:txEl>
                                              <p:pRg st="31" end="31"/>
                                            </p:txEl>
                                          </p:spTgt>
                                        </p:tgtEl>
                                        <p:attrNameLst>
                                          <p:attrName>style.visibility</p:attrName>
                                        </p:attrNameLst>
                                      </p:cBhvr>
                                      <p:to>
                                        <p:strVal val="visible"/>
                                      </p:to>
                                    </p:set>
                                    <p:animEffect transition="in" filter="fade">
                                      <p:cBhvr>
                                        <p:cTn id="117" dur="1000"/>
                                        <p:tgtEl>
                                          <p:spTgt spid="4">
                                            <p:txEl>
                                              <p:pRg st="31" end="31"/>
                                            </p:txEl>
                                          </p:spTgt>
                                        </p:tgtEl>
                                      </p:cBhvr>
                                    </p:animEffect>
                                    <p:anim calcmode="lin" valueType="num">
                                      <p:cBhvr>
                                        <p:cTn id="118" dur="1000" fill="hold"/>
                                        <p:tgtEl>
                                          <p:spTgt spid="4">
                                            <p:txEl>
                                              <p:pRg st="31" end="31"/>
                                            </p:txEl>
                                          </p:spTgt>
                                        </p:tgtEl>
                                        <p:attrNameLst>
                                          <p:attrName>ppt_x</p:attrName>
                                        </p:attrNameLst>
                                      </p:cBhvr>
                                      <p:tavLst>
                                        <p:tav tm="0">
                                          <p:val>
                                            <p:strVal val="#ppt_x"/>
                                          </p:val>
                                        </p:tav>
                                        <p:tav tm="100000">
                                          <p:val>
                                            <p:strVal val="#ppt_x"/>
                                          </p:val>
                                        </p:tav>
                                      </p:tavLst>
                                    </p:anim>
                                    <p:anim calcmode="lin" valueType="num">
                                      <p:cBhvr>
                                        <p:cTn id="119" dur="1000" fill="hold"/>
                                        <p:tgtEl>
                                          <p:spTgt spid="4">
                                            <p:txEl>
                                              <p:pRg st="31" end="3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796765-72EF-4613-B414-32F323770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圆角 11">
            <a:extLst>
              <a:ext uri="{FF2B5EF4-FFF2-40B4-BE49-F238E27FC236}">
                <a16:creationId xmlns:a16="http://schemas.microsoft.com/office/drawing/2014/main" id="{57F636A2-6941-4CBF-BC2F-63797EBF8A38}"/>
              </a:ext>
            </a:extLst>
          </p:cNvPr>
          <p:cNvSpPr/>
          <p:nvPr/>
        </p:nvSpPr>
        <p:spPr>
          <a:xfrm>
            <a:off x="4000500" y="2366622"/>
            <a:ext cx="4606471" cy="1538627"/>
          </a:xfrm>
          <a:prstGeom prst="roundRect">
            <a:avLst>
              <a:gd name="adj" fmla="val 0"/>
            </a:avLst>
          </a:prstGeom>
          <a:solidFill>
            <a:srgbClr val="019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a:solidFill>
                  <a:schemeClr val="bg1"/>
                </a:solidFill>
                <a:latin typeface="华文中宋" panose="02010600040101010101" pitchFamily="2" charset="-122"/>
                <a:ea typeface="华文中宋" panose="02010600040101010101" pitchFamily="2" charset="-122"/>
              </a:rPr>
              <a:t>Luyện đọc</a:t>
            </a:r>
            <a:endParaRPr lang="zh-CN" altLang="en-US" sz="6600"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1847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64A7BD-1BE6-4887-B349-8B5DC999711D}"/>
              </a:ext>
            </a:extLst>
          </p:cNvPr>
          <p:cNvSpPr/>
          <p:nvPr/>
        </p:nvSpPr>
        <p:spPr>
          <a:xfrm>
            <a:off x="1937411" y="3051966"/>
            <a:ext cx="3450315" cy="794555"/>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defRPr/>
            </a:pPr>
            <a:r>
              <a:rPr lang="en-US" sz="4800" dirty="0" err="1">
                <a:solidFill>
                  <a:prstClr val="black"/>
                </a:solidFill>
                <a:latin typeface="Calibri"/>
              </a:rPr>
              <a:t>t</a:t>
            </a:r>
            <a:r>
              <a:rPr lang="en-US" sz="4800" u="sng" dirty="0" err="1">
                <a:solidFill>
                  <a:srgbClr val="FF0000"/>
                </a:solidFill>
                <a:latin typeface="Calibri"/>
              </a:rPr>
              <a:t>uyệt</a:t>
            </a:r>
            <a:r>
              <a:rPr lang="en-US" sz="4800" dirty="0">
                <a:solidFill>
                  <a:prstClr val="black"/>
                </a:solidFill>
                <a:latin typeface="Calibri"/>
              </a:rPr>
              <a:t> </a:t>
            </a:r>
            <a:r>
              <a:rPr lang="en-US" sz="4800" dirty="0" err="1">
                <a:solidFill>
                  <a:srgbClr val="FF0000"/>
                </a:solidFill>
                <a:latin typeface="Calibri"/>
              </a:rPr>
              <a:t>v</a:t>
            </a:r>
            <a:r>
              <a:rPr lang="en-US" sz="4800" dirty="0" err="1">
                <a:solidFill>
                  <a:prstClr val="black"/>
                </a:solidFill>
                <a:latin typeface="Calibri"/>
              </a:rPr>
              <a:t>ời</a:t>
            </a:r>
            <a:endParaRPr lang="en-US" sz="4800" dirty="0">
              <a:solidFill>
                <a:prstClr val="black"/>
              </a:solidFill>
              <a:latin typeface="Calibri"/>
            </a:endParaRPr>
          </a:p>
        </p:txBody>
      </p:sp>
      <p:sp>
        <p:nvSpPr>
          <p:cNvPr id="15" name="Rectangle 14">
            <a:extLst>
              <a:ext uri="{FF2B5EF4-FFF2-40B4-BE49-F238E27FC236}">
                <a16:creationId xmlns:a16="http://schemas.microsoft.com/office/drawing/2014/main" id="{28494F81-D6C3-4590-ADB7-AA8B900B4371}"/>
              </a:ext>
            </a:extLst>
          </p:cNvPr>
          <p:cNvSpPr/>
          <p:nvPr/>
        </p:nvSpPr>
        <p:spPr>
          <a:xfrm>
            <a:off x="1937411" y="4408347"/>
            <a:ext cx="3446690" cy="740133"/>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defRPr/>
            </a:pPr>
            <a:r>
              <a:rPr lang="en-US" sz="4800" dirty="0" err="1">
                <a:solidFill>
                  <a:schemeClr val="tx1"/>
                </a:solidFill>
                <a:latin typeface="Calibri"/>
              </a:rPr>
              <a:t>s</a:t>
            </a:r>
            <a:r>
              <a:rPr lang="en-US" sz="4800" u="sng" dirty="0" err="1">
                <a:solidFill>
                  <a:srgbClr val="FF0000"/>
                </a:solidFill>
                <a:latin typeface="Calibri"/>
              </a:rPr>
              <a:t>âu</a:t>
            </a:r>
            <a:r>
              <a:rPr lang="en-US" sz="4800" dirty="0">
                <a:solidFill>
                  <a:prstClr val="black"/>
                </a:solidFill>
                <a:latin typeface="Calibri"/>
              </a:rPr>
              <a:t> </a:t>
            </a:r>
            <a:r>
              <a:rPr lang="en-US" sz="4800" dirty="0" err="1">
                <a:solidFill>
                  <a:srgbClr val="FF0000"/>
                </a:solidFill>
                <a:latin typeface="Calibri"/>
              </a:rPr>
              <a:t>x</a:t>
            </a:r>
            <a:r>
              <a:rPr lang="en-US" sz="4800" dirty="0" err="1">
                <a:solidFill>
                  <a:prstClr val="black"/>
                </a:solidFill>
                <a:latin typeface="Calibri"/>
              </a:rPr>
              <a:t>a</a:t>
            </a:r>
            <a:endParaRPr lang="en-US" sz="4800" dirty="0">
              <a:solidFill>
                <a:prstClr val="black"/>
              </a:solidFill>
              <a:latin typeface="Calibri"/>
            </a:endParaRPr>
          </a:p>
        </p:txBody>
      </p:sp>
      <p:sp>
        <p:nvSpPr>
          <p:cNvPr id="16" name="Rectangle 15">
            <a:extLst>
              <a:ext uri="{FF2B5EF4-FFF2-40B4-BE49-F238E27FC236}">
                <a16:creationId xmlns:a16="http://schemas.microsoft.com/office/drawing/2014/main" id="{7C53C873-85C9-424E-A2F9-E2C4B80E6FFD}"/>
              </a:ext>
            </a:extLst>
          </p:cNvPr>
          <p:cNvSpPr/>
          <p:nvPr/>
        </p:nvSpPr>
        <p:spPr>
          <a:xfrm>
            <a:off x="6563237" y="1675315"/>
            <a:ext cx="3446690" cy="794555"/>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defRPr/>
            </a:pPr>
            <a:r>
              <a:rPr lang="en-US" sz="4800" dirty="0" err="1">
                <a:solidFill>
                  <a:schemeClr val="tx1"/>
                </a:solidFill>
                <a:latin typeface="Calibri"/>
              </a:rPr>
              <a:t>r</a:t>
            </a:r>
            <a:r>
              <a:rPr lang="en-US" sz="4800" u="sng" dirty="0" err="1">
                <a:solidFill>
                  <a:srgbClr val="FF0000"/>
                </a:solidFill>
                <a:latin typeface="Calibri"/>
              </a:rPr>
              <a:t>ặng</a:t>
            </a:r>
            <a:r>
              <a:rPr lang="en-US" sz="4800" dirty="0">
                <a:solidFill>
                  <a:prstClr val="black"/>
                </a:solidFill>
                <a:latin typeface="Calibri"/>
              </a:rPr>
              <a:t> </a:t>
            </a:r>
            <a:r>
              <a:rPr lang="en-US" sz="4800" dirty="0" err="1">
                <a:solidFill>
                  <a:prstClr val="black"/>
                </a:solidFill>
                <a:latin typeface="Calibri"/>
              </a:rPr>
              <a:t>dừa</a:t>
            </a:r>
            <a:endParaRPr lang="en-US" sz="4800" dirty="0">
              <a:solidFill>
                <a:prstClr val="black"/>
              </a:solidFill>
              <a:latin typeface="Calibri"/>
            </a:endParaRPr>
          </a:p>
        </p:txBody>
      </p:sp>
      <p:sp>
        <p:nvSpPr>
          <p:cNvPr id="17" name="Rectangle 16">
            <a:extLst>
              <a:ext uri="{FF2B5EF4-FFF2-40B4-BE49-F238E27FC236}">
                <a16:creationId xmlns:a16="http://schemas.microsoft.com/office/drawing/2014/main" id="{4B74D8EB-0F35-4F03-8681-6A91968CA8A8}"/>
              </a:ext>
            </a:extLst>
          </p:cNvPr>
          <p:cNvSpPr/>
          <p:nvPr/>
        </p:nvSpPr>
        <p:spPr>
          <a:xfrm>
            <a:off x="1937411" y="1675315"/>
            <a:ext cx="3446690" cy="794555"/>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defRPr/>
            </a:pPr>
            <a:r>
              <a:rPr lang="en-US" sz="4800" dirty="0" err="1">
                <a:solidFill>
                  <a:schemeClr val="tx1"/>
                </a:solidFill>
                <a:latin typeface="Calibri"/>
              </a:rPr>
              <a:t>Tr</a:t>
            </a:r>
            <a:r>
              <a:rPr lang="en-US" sz="4800" u="sng" dirty="0" err="1">
                <a:solidFill>
                  <a:srgbClr val="FF0000"/>
                </a:solidFill>
                <a:latin typeface="Calibri"/>
              </a:rPr>
              <a:t>uyện</a:t>
            </a:r>
            <a:r>
              <a:rPr lang="en-US" sz="4800" dirty="0">
                <a:solidFill>
                  <a:prstClr val="black"/>
                </a:solidFill>
                <a:latin typeface="Calibri"/>
              </a:rPr>
              <a:t> </a:t>
            </a:r>
            <a:r>
              <a:rPr lang="en-US" sz="4800" dirty="0" err="1">
                <a:solidFill>
                  <a:prstClr val="black"/>
                </a:solidFill>
                <a:latin typeface="Calibri"/>
              </a:rPr>
              <a:t>cổ</a:t>
            </a:r>
            <a:endParaRPr lang="en-US" sz="4800" dirty="0">
              <a:solidFill>
                <a:prstClr val="black"/>
              </a:solidFill>
              <a:latin typeface="Calibri"/>
            </a:endParaRPr>
          </a:p>
        </p:txBody>
      </p:sp>
      <p:sp>
        <p:nvSpPr>
          <p:cNvPr id="18" name="Rectangle 17">
            <a:extLst>
              <a:ext uri="{FF2B5EF4-FFF2-40B4-BE49-F238E27FC236}">
                <a16:creationId xmlns:a16="http://schemas.microsoft.com/office/drawing/2014/main" id="{C81F9993-B006-40E0-AB6C-1ED9781182AE}"/>
              </a:ext>
            </a:extLst>
          </p:cNvPr>
          <p:cNvSpPr/>
          <p:nvPr/>
        </p:nvSpPr>
        <p:spPr>
          <a:xfrm>
            <a:off x="6559611" y="3073736"/>
            <a:ext cx="3450316" cy="772785"/>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defRPr/>
            </a:pPr>
            <a:r>
              <a:rPr lang="en-US" sz="4800" dirty="0" err="1">
                <a:solidFill>
                  <a:schemeClr val="tx1"/>
                </a:solidFill>
                <a:latin typeface="Calibri"/>
              </a:rPr>
              <a:t>ngh</a:t>
            </a:r>
            <a:r>
              <a:rPr lang="en-US" sz="4800" u="sng" dirty="0" err="1">
                <a:solidFill>
                  <a:srgbClr val="FF0000"/>
                </a:solidFill>
                <a:latin typeface="Calibri"/>
              </a:rPr>
              <a:t>iêng</a:t>
            </a:r>
            <a:r>
              <a:rPr lang="en-US" sz="4800" dirty="0">
                <a:solidFill>
                  <a:prstClr val="black"/>
                </a:solidFill>
                <a:latin typeface="Calibri"/>
              </a:rPr>
              <a:t> </a:t>
            </a:r>
            <a:r>
              <a:rPr lang="en-US" sz="4800" dirty="0">
                <a:solidFill>
                  <a:schemeClr val="tx1"/>
                </a:solidFill>
                <a:latin typeface="Calibri"/>
              </a:rPr>
              <a:t>s</a:t>
            </a:r>
            <a:r>
              <a:rPr lang="en-US" sz="4800" u="sng" dirty="0">
                <a:solidFill>
                  <a:srgbClr val="FF0000"/>
                </a:solidFill>
                <a:latin typeface="Calibri"/>
              </a:rPr>
              <a:t>oi</a:t>
            </a:r>
          </a:p>
        </p:txBody>
      </p:sp>
      <p:sp>
        <p:nvSpPr>
          <p:cNvPr id="19" name="Rectangle 18">
            <a:extLst>
              <a:ext uri="{FF2B5EF4-FFF2-40B4-BE49-F238E27FC236}">
                <a16:creationId xmlns:a16="http://schemas.microsoft.com/office/drawing/2014/main" id="{706C962C-701E-4CD7-B200-578631C837B5}"/>
              </a:ext>
            </a:extLst>
          </p:cNvPr>
          <p:cNvSpPr/>
          <p:nvPr/>
        </p:nvSpPr>
        <p:spPr>
          <a:xfrm>
            <a:off x="6559611" y="4408347"/>
            <a:ext cx="3424922" cy="692730"/>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defRPr/>
            </a:pPr>
            <a:r>
              <a:rPr lang="en-US" sz="4800" dirty="0" err="1">
                <a:solidFill>
                  <a:prstClr val="black"/>
                </a:solidFill>
                <a:latin typeface="Calibri"/>
              </a:rPr>
              <a:t>đ</a:t>
            </a:r>
            <a:r>
              <a:rPr lang="en-US" sz="4800" u="sng" dirty="0" err="1">
                <a:solidFill>
                  <a:srgbClr val="FF0000"/>
                </a:solidFill>
                <a:latin typeface="Calibri"/>
              </a:rPr>
              <a:t>ẽo</a:t>
            </a:r>
            <a:r>
              <a:rPr lang="en-US" sz="4800" dirty="0">
                <a:solidFill>
                  <a:prstClr val="black"/>
                </a:solidFill>
                <a:latin typeface="Calibri"/>
              </a:rPr>
              <a:t> </a:t>
            </a:r>
            <a:r>
              <a:rPr lang="en-US" sz="4800" dirty="0" err="1">
                <a:solidFill>
                  <a:prstClr val="black"/>
                </a:solidFill>
                <a:latin typeface="Calibri"/>
              </a:rPr>
              <a:t>c</a:t>
            </a:r>
            <a:r>
              <a:rPr lang="en-US" sz="4800" u="sng" dirty="0" err="1">
                <a:solidFill>
                  <a:srgbClr val="FF0000"/>
                </a:solidFill>
                <a:latin typeface="Calibri"/>
              </a:rPr>
              <a:t>ày</a:t>
            </a:r>
            <a:endParaRPr lang="en-US" sz="4800" u="sng" dirty="0">
              <a:solidFill>
                <a:srgbClr val="FF0000"/>
              </a:solidFill>
              <a:latin typeface="Calibri"/>
            </a:endParaRPr>
          </a:p>
        </p:txBody>
      </p:sp>
      <p:sp>
        <p:nvSpPr>
          <p:cNvPr id="13" name="TextBox 12">
            <a:extLst>
              <a:ext uri="{FF2B5EF4-FFF2-40B4-BE49-F238E27FC236}">
                <a16:creationId xmlns:a16="http://schemas.microsoft.com/office/drawing/2014/main" id="{7BDE7657-68AD-43BD-88B1-805B869853B2}"/>
              </a:ext>
            </a:extLst>
          </p:cNvPr>
          <p:cNvSpPr txBox="1"/>
          <p:nvPr/>
        </p:nvSpPr>
        <p:spPr>
          <a:xfrm>
            <a:off x="3331328" y="137555"/>
            <a:ext cx="5527755" cy="769441"/>
          </a:xfrm>
          <a:prstGeom prst="rect">
            <a:avLst/>
          </a:prstGeom>
          <a:noFill/>
        </p:spPr>
        <p:txBody>
          <a:bodyPr wrap="square" rtlCol="0">
            <a:spAutoFit/>
          </a:bodyPr>
          <a:lstStyle/>
          <a:p>
            <a:pPr defTabSz="1219078">
              <a:defRPr/>
            </a:pPr>
            <a:r>
              <a:rPr lang="en-US" sz="4400" b="1" err="1">
                <a:solidFill>
                  <a:srgbClr val="00B050"/>
                </a:solidFill>
                <a:latin typeface="Miama Nueva" panose="02000603000000000000" pitchFamily="2" charset="-52"/>
              </a:rPr>
              <a:t>Luyện</a:t>
            </a:r>
            <a:r>
              <a:rPr lang="en-US" sz="4400" b="1">
                <a:solidFill>
                  <a:srgbClr val="00B050"/>
                </a:solidFill>
                <a:latin typeface="Miama Nueva" panose="02000603000000000000" pitchFamily="2" charset="-52"/>
              </a:rPr>
              <a:t> đọc từ</a:t>
            </a:r>
            <a:endParaRPr lang="en-US" sz="4400" b="1" dirty="0">
              <a:solidFill>
                <a:srgbClr val="00B050"/>
              </a:solidFill>
              <a:latin typeface="Miama Nueva" panose="02000603000000000000" pitchFamily="2" charset="-52"/>
            </a:endParaRPr>
          </a:p>
        </p:txBody>
      </p:sp>
    </p:spTree>
    <p:extLst>
      <p:ext uri="{BB962C8B-B14F-4D97-AF65-F5344CB8AC3E}">
        <p14:creationId xmlns:p14="http://schemas.microsoft.com/office/powerpoint/2010/main" val="263279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796765-72EF-4613-B414-32F323770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圆角 11">
            <a:extLst>
              <a:ext uri="{FF2B5EF4-FFF2-40B4-BE49-F238E27FC236}">
                <a16:creationId xmlns:a16="http://schemas.microsoft.com/office/drawing/2014/main" id="{57F636A2-6941-4CBF-BC2F-63797EBF8A38}"/>
              </a:ext>
            </a:extLst>
          </p:cNvPr>
          <p:cNvSpPr/>
          <p:nvPr/>
        </p:nvSpPr>
        <p:spPr>
          <a:xfrm>
            <a:off x="3980316" y="2309473"/>
            <a:ext cx="4229779" cy="1120320"/>
          </a:xfrm>
          <a:prstGeom prst="roundRect">
            <a:avLst>
              <a:gd name="adj" fmla="val 0"/>
            </a:avLst>
          </a:prstGeom>
          <a:solidFill>
            <a:srgbClr val="019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II. Tìm hiểu bài</a:t>
            </a:r>
            <a:endParaRPr lang="zh-CN" altLang="en-US" sz="4800"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884371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C4D34-979C-4A84-AD4D-FFA069849CBF}"/>
              </a:ext>
            </a:extLst>
          </p:cNvPr>
          <p:cNvSpPr/>
          <p:nvPr/>
        </p:nvSpPr>
        <p:spPr>
          <a:xfrm>
            <a:off x="1467020" y="81187"/>
            <a:ext cx="8953330" cy="1015663"/>
          </a:xfrm>
          <a:prstGeom prst="rect">
            <a:avLst/>
          </a:prstGeom>
        </p:spPr>
        <p:txBody>
          <a:bodyPr wrap="square">
            <a:spAutoFit/>
          </a:bodyPr>
          <a:lstStyle/>
          <a:p>
            <a:pPr algn="just" defTabSz="1219078">
              <a:defRPr/>
            </a:pPr>
            <a:r>
              <a:rPr lang="en-US" sz="3000" b="1">
                <a:solidFill>
                  <a:schemeClr val="accent6">
                    <a:lumMod val="50000"/>
                  </a:schemeClr>
                </a:solidFill>
                <a:latin typeface="Times New Roman" panose="02020603050405020304" pitchFamily="18" charset="0"/>
                <a:cs typeface="Times New Roman" panose="02020603050405020304" pitchFamily="18" charset="0"/>
              </a:rPr>
              <a:t>Em hãy đọc thầm cả bài thơ và cho biết: </a:t>
            </a:r>
            <a:r>
              <a:rPr lang="en-US" sz="3000" b="1">
                <a:solidFill>
                  <a:srgbClr val="00B050"/>
                </a:solidFill>
                <a:latin typeface="Times New Roman" panose="02020603050405020304" pitchFamily="18" charset="0"/>
                <a:cs typeface="Times New Roman" panose="02020603050405020304" pitchFamily="18" charset="0"/>
              </a:rPr>
              <a:t>Vì sao tác giả yêu truyện cổ nước nhà?</a:t>
            </a:r>
            <a:endParaRPr lang="en-US" sz="3000" b="1" dirty="0">
              <a:solidFill>
                <a:srgbClr val="00B050"/>
              </a:solidFill>
              <a:latin typeface="Times New Roman" panose="02020603050405020304" pitchFamily="18" charset="0"/>
              <a:cs typeface="Times New Roman" panose="02020603050405020304" pitchFamily="18" charset="0"/>
            </a:endParaRPr>
          </a:p>
        </p:txBody>
      </p:sp>
      <p:sp>
        <p:nvSpPr>
          <p:cNvPr id="10" name="Text Box 16">
            <a:extLst>
              <a:ext uri="{FF2B5EF4-FFF2-40B4-BE49-F238E27FC236}">
                <a16:creationId xmlns:a16="http://schemas.microsoft.com/office/drawing/2014/main" id="{F87BB5B7-7220-4EE4-B3B5-9AA2B92A4975}"/>
              </a:ext>
            </a:extLst>
          </p:cNvPr>
          <p:cNvSpPr txBox="1">
            <a:spLocks noChangeArrowheads="1"/>
          </p:cNvSpPr>
          <p:nvPr/>
        </p:nvSpPr>
        <p:spPr bwMode="auto">
          <a:xfrm>
            <a:off x="304048" y="1583819"/>
            <a:ext cx="11582315" cy="3354765"/>
          </a:xfrm>
          <a:prstGeom prst="rect">
            <a:avLst/>
          </a:prstGeom>
          <a:noFill/>
          <a:ln w="9525">
            <a:noFill/>
            <a:miter lim="800000"/>
            <a:headEnd/>
            <a:tailEnd/>
          </a:ln>
          <a:effectLst/>
        </p:spPr>
        <p:txBody>
          <a:bodyPr wrap="square">
            <a:spAutoFit/>
          </a:bodyPr>
          <a:lstStyle/>
          <a:p>
            <a:pPr fontAlgn="base">
              <a:spcBef>
                <a:spcPts val="800"/>
              </a:spcBef>
              <a:spcAft>
                <a:spcPct val="0"/>
              </a:spcAft>
              <a:defRPr/>
            </a:pPr>
            <a:r>
              <a:rPr lang="en-US" sz="3200" b="1" dirty="0">
                <a:latin typeface="Times New Roman" panose="02020603050405020304" pitchFamily="18" charset="0"/>
                <a:cs typeface="Times New Roman" panose="02020603050405020304" pitchFamily="18" charset="0"/>
              </a:rPr>
              <a:t>→</a:t>
            </a:r>
            <a:r>
              <a:rPr lang="en-US" sz="3200" b="1" dirty="0" err="1">
                <a:solidFill>
                  <a:srgbClr val="C00000"/>
                </a:solidFill>
                <a:latin typeface="Times New Roman" panose="02020603050405020304" pitchFamily="18" charset="0"/>
                <a:cs typeface="Times New Roman" panose="02020603050405020304" pitchFamily="18" charset="0"/>
              </a:rPr>
              <a:t>Tác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yêu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cổ</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nước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vì</a:t>
            </a:r>
            <a:r>
              <a:rPr lang="en-US" sz="3200" b="1" dirty="0">
                <a:solidFill>
                  <a:srgbClr val="C00000"/>
                </a:solidFill>
                <a:latin typeface="Times New Roman" panose="02020603050405020304" pitchFamily="18" charset="0"/>
                <a:cs typeface="Times New Roman" panose="02020603050405020304" pitchFamily="18" charset="0"/>
              </a:rPr>
              <a:t>:</a:t>
            </a:r>
          </a:p>
          <a:p>
            <a:pPr algn="just" fontAlgn="base">
              <a:spcBef>
                <a:spcPts val="800"/>
              </a:spcBef>
              <a:spcAft>
                <a:spcPct val="0"/>
              </a:spcAft>
              <a:defRPr/>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hậu</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a:t>
            </a:r>
            <a:r>
              <a:rPr lang="en-US" sz="3200" b="1" dirty="0">
                <a:latin typeface="Times New Roman" panose="02020603050405020304" pitchFamily="18" charset="0"/>
                <a:cs typeface="Times New Roman" panose="02020603050405020304" pitchFamily="18" charset="0"/>
              </a:rPr>
              <a:t>.</a:t>
            </a:r>
          </a:p>
          <a:p>
            <a:pPr algn="just" fontAlgn="base">
              <a:spcBef>
                <a:spcPts val="800"/>
              </a:spcBef>
              <a:spcAft>
                <a:spcPct val="0"/>
              </a:spcAft>
              <a:defRPr/>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minh, </a:t>
            </a:r>
            <a:r>
              <a:rPr lang="en-US" sz="3200" b="1" dirty="0" err="1">
                <a:latin typeface="Times New Roman" panose="02020603050405020304" pitchFamily="18" charset="0"/>
                <a:cs typeface="Times New Roman" panose="02020603050405020304" pitchFamily="18" charset="0"/>
              </a:rPr>
              <a:t>độ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mang</a:t>
            </a:r>
            <a:r>
              <a:rPr lang="en-US" sz="3200" b="1" dirty="0">
                <a:latin typeface="Times New Roman" panose="02020603050405020304" pitchFamily="18" charset="0"/>
                <a:cs typeface="Times New Roman" panose="02020603050405020304" pitchFamily="18" charset="0"/>
              </a:rPr>
              <a:t>, …</a:t>
            </a:r>
          </a:p>
          <a:p>
            <a:pPr algn="just" fontAlgn="base">
              <a:spcBef>
                <a:spcPts val="800"/>
              </a:spcBef>
              <a:spcAft>
                <a:spcPct val="0"/>
              </a:spcAft>
              <a:defRPr/>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hậu</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hiền</a:t>
            </a:r>
            <a:r>
              <a:rPr lang="vi-VN" sz="3200" b="1" dirty="0">
                <a:latin typeface="Times New Roman" panose="02020603050405020304" pitchFamily="18" charset="0"/>
                <a:cs typeface="Times New Roman" panose="02020603050405020304" pitchFamily="18" charset="0"/>
              </a:rPr>
              <a:t> gặp lành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85281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E8F2D485-E18E-4C3B-ABC0-7B43AAF52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4154" y="4286669"/>
            <a:ext cx="3164129" cy="3164129"/>
          </a:xfrm>
          <a:prstGeom prst="rect">
            <a:avLst/>
          </a:prstGeom>
        </p:spPr>
      </p:pic>
      <p:sp>
        <p:nvSpPr>
          <p:cNvPr id="11" name="Text Box 16">
            <a:extLst>
              <a:ext uri="{FF2B5EF4-FFF2-40B4-BE49-F238E27FC236}">
                <a16:creationId xmlns:a16="http://schemas.microsoft.com/office/drawing/2014/main" id="{60711219-452E-4763-8046-B019E5D9C255}"/>
              </a:ext>
            </a:extLst>
          </p:cNvPr>
          <p:cNvSpPr txBox="1">
            <a:spLocks noChangeArrowheads="1"/>
          </p:cNvSpPr>
          <p:nvPr/>
        </p:nvSpPr>
        <p:spPr bwMode="auto">
          <a:xfrm>
            <a:off x="692117" y="2232642"/>
            <a:ext cx="11165608" cy="2862322"/>
          </a:xfrm>
          <a:prstGeom prst="rect">
            <a:avLst/>
          </a:prstGeom>
          <a:noFill/>
          <a:ln w="9525">
            <a:noFill/>
            <a:miter lim="800000"/>
            <a:headEnd/>
            <a:tailEnd/>
          </a:ln>
          <a:effectLst/>
        </p:spPr>
        <p:txBody>
          <a:bodyPr wrap="square">
            <a:spAutoFit/>
          </a:bodyPr>
          <a:lstStyle/>
          <a:p>
            <a:pPr defTabSz="1219078" fontAlgn="base">
              <a:spcBef>
                <a:spcPts val="800"/>
              </a:spcBef>
              <a:spcAft>
                <a:spcPct val="0"/>
              </a:spcAft>
              <a:defRPr/>
            </a:pPr>
            <a:r>
              <a:rPr lang="en-US" sz="4000" b="1">
                <a:solidFill>
                  <a:prstClr val="black"/>
                </a:solidFill>
                <a:latin typeface="Times New Roman" panose="02020603050405020304" pitchFamily="18" charset="0"/>
                <a:cs typeface="Times New Roman" panose="02020603050405020304" pitchFamily="18" charset="0"/>
              </a:rPr>
              <a:t>→ </a:t>
            </a:r>
            <a:r>
              <a:rPr lang="en-US" sz="4000" b="1">
                <a:solidFill>
                  <a:srgbClr val="C00000"/>
                </a:solidFill>
                <a:latin typeface="Times New Roman" panose="02020603050405020304" pitchFamily="18" charset="0"/>
                <a:cs typeface="Times New Roman" panose="02020603050405020304" pitchFamily="18" charset="0"/>
              </a:rPr>
              <a:t>Bài </a:t>
            </a:r>
            <a:r>
              <a:rPr lang="en-US" sz="4000" b="1" dirty="0" err="1">
                <a:solidFill>
                  <a:srgbClr val="C00000"/>
                </a:solidFill>
                <a:latin typeface="Times New Roman" panose="02020603050405020304" pitchFamily="18" charset="0"/>
                <a:cs typeface="Times New Roman" panose="02020603050405020304" pitchFamily="18" charset="0"/>
              </a:rPr>
              <a:t>thơ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gợi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cho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em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nhớ</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hai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truyện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cổ</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sau</a:t>
            </a:r>
            <a:r>
              <a:rPr lang="en-US" sz="4000" b="1" dirty="0">
                <a:solidFill>
                  <a:srgbClr val="C00000"/>
                </a:solidFill>
                <a:latin typeface="Times New Roman" panose="02020603050405020304" pitchFamily="18" charset="0"/>
                <a:cs typeface="Times New Roman" panose="02020603050405020304" pitchFamily="18" charset="0"/>
              </a:rPr>
              <a:t>:</a:t>
            </a:r>
          </a:p>
          <a:p>
            <a:pPr algn="just" defTabSz="1219078" fontAlgn="base">
              <a:spcBef>
                <a:spcPts val="800"/>
              </a:spcBef>
              <a:spcAft>
                <a:spcPct val="0"/>
              </a:spcAft>
              <a:defRPr/>
            </a:pPr>
            <a:r>
              <a:rPr lang="en-US" sz="4000" b="1" dirty="0">
                <a:solidFill>
                  <a:prstClr val="black"/>
                </a:solidFill>
                <a:latin typeface="Times New Roman" panose="02020603050405020304" pitchFamily="18" charset="0"/>
                <a:cs typeface="Times New Roman" panose="02020603050405020304" pitchFamily="18" charset="0"/>
              </a:rPr>
              <a:t>	- </a:t>
            </a:r>
            <a:r>
              <a:rPr lang="en-US" sz="4000" b="1" dirty="0" err="1">
                <a:solidFill>
                  <a:prstClr val="black"/>
                </a:solidFill>
                <a:latin typeface="Times New Roman" panose="02020603050405020304" pitchFamily="18" charset="0"/>
                <a:cs typeface="Times New Roman" panose="02020603050405020304" pitchFamily="18" charset="0"/>
              </a:rPr>
              <a:t>Tấm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Cám</a:t>
            </a:r>
            <a:endParaRPr lang="en-US" sz="4000" b="1" dirty="0">
              <a:solidFill>
                <a:prstClr val="black"/>
              </a:solidFill>
              <a:latin typeface="Times New Roman" panose="02020603050405020304" pitchFamily="18" charset="0"/>
              <a:cs typeface="Times New Roman" panose="02020603050405020304" pitchFamily="18" charset="0"/>
            </a:endParaRPr>
          </a:p>
          <a:p>
            <a:pPr algn="just" defTabSz="1219078" fontAlgn="base">
              <a:spcBef>
                <a:spcPts val="800"/>
              </a:spcBef>
              <a:spcAft>
                <a:spcPct val="0"/>
              </a:spcAft>
              <a:defRPr/>
            </a:pPr>
            <a:r>
              <a:rPr lang="en-US" sz="4000" b="1" dirty="0">
                <a:solidFill>
                  <a:prstClr val="black"/>
                </a:solidFill>
                <a:latin typeface="Times New Roman" panose="02020603050405020304" pitchFamily="18" charset="0"/>
                <a:cs typeface="Times New Roman" panose="02020603050405020304" pitchFamily="18" charset="0"/>
              </a:rPr>
              <a:t>	- </a:t>
            </a:r>
            <a:r>
              <a:rPr lang="en-US" sz="4000" b="1" dirty="0" err="1">
                <a:solidFill>
                  <a:prstClr val="black"/>
                </a:solidFill>
                <a:latin typeface="Times New Roman" panose="02020603050405020304" pitchFamily="18" charset="0"/>
                <a:cs typeface="Times New Roman" panose="02020603050405020304" pitchFamily="18" charset="0"/>
              </a:rPr>
              <a:t>Đẽo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cày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giữa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đường</a:t>
            </a:r>
            <a:r>
              <a:rPr lang="en-US" sz="4000" b="1" dirty="0">
                <a:solidFill>
                  <a:prstClr val="black"/>
                </a:solidFill>
                <a:latin typeface="Times New Roman" panose="02020603050405020304" pitchFamily="18" charset="0"/>
                <a:cs typeface="Times New Roman" panose="02020603050405020304" pitchFamily="18" charset="0"/>
              </a:rPr>
              <a:t>.</a:t>
            </a:r>
          </a:p>
          <a:p>
            <a:pPr algn="just" defTabSz="1219078" fontAlgn="base">
              <a:spcBef>
                <a:spcPts val="800"/>
              </a:spcBef>
              <a:spcAft>
                <a:spcPct val="0"/>
              </a:spcAft>
              <a:defRPr/>
            </a:pPr>
            <a:r>
              <a:rPr lang="en-US" sz="4000" b="1" dirty="0">
                <a:solidFill>
                  <a:prstClr val="black"/>
                </a:solidFill>
                <a:latin typeface="Calibri Light"/>
                <a:cs typeface="Times New Roman" pitchFamily="18" charset="0"/>
              </a:rPr>
              <a:t>	</a:t>
            </a:r>
          </a:p>
        </p:txBody>
      </p:sp>
      <p:sp>
        <p:nvSpPr>
          <p:cNvPr id="10" name="TextBox 9">
            <a:extLst>
              <a:ext uri="{FF2B5EF4-FFF2-40B4-BE49-F238E27FC236}">
                <a16:creationId xmlns:a16="http://schemas.microsoft.com/office/drawing/2014/main" id="{9C0739BA-5F9F-45C9-9277-D1EDE944A03E}"/>
              </a:ext>
            </a:extLst>
          </p:cNvPr>
          <p:cNvSpPr txBox="1"/>
          <p:nvPr/>
        </p:nvSpPr>
        <p:spPr>
          <a:xfrm>
            <a:off x="1483912" y="0"/>
            <a:ext cx="9582019" cy="1015663"/>
          </a:xfrm>
          <a:prstGeom prst="rect">
            <a:avLst/>
          </a:prstGeom>
          <a:noFill/>
          <a:effectLst>
            <a:glow rad="228600">
              <a:schemeClr val="accent4">
                <a:satMod val="175000"/>
                <a:alpha val="40000"/>
              </a:schemeClr>
            </a:glow>
          </a:effectLst>
        </p:spPr>
        <p:txBody>
          <a:bodyPr wrap="square" rtlCol="0">
            <a:spAutoFit/>
          </a:bodyPr>
          <a:lstStyle/>
          <a:p>
            <a:pPr algn="just" defTabSz="1219078">
              <a:defRPr/>
            </a:pPr>
            <a:r>
              <a:rPr lang="en-US" sz="30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thầm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đoạn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4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err="1">
                <a:solidFill>
                  <a:schemeClr val="accent6">
                    <a:lumMod val="50000"/>
                  </a:schemeClr>
                </a:solidFill>
                <a:latin typeface="Times New Roman" panose="02020603050405020304" pitchFamily="18" charset="0"/>
                <a:cs typeface="Times New Roman" panose="02020603050405020304" pitchFamily="18" charset="0"/>
              </a:rPr>
              <a:t>cho</a:t>
            </a:r>
            <a:r>
              <a:rPr lang="en-US" sz="3000" b="1">
                <a:solidFill>
                  <a:schemeClr val="accent6">
                    <a:lumMod val="50000"/>
                  </a:schemeClr>
                </a:solidFill>
                <a:latin typeface="Times New Roman" panose="02020603050405020304" pitchFamily="18" charset="0"/>
                <a:cs typeface="Times New Roman" panose="02020603050405020304" pitchFamily="18" charset="0"/>
              </a:rPr>
              <a:t> biết: </a:t>
            </a:r>
            <a:r>
              <a:rPr lang="en-US" sz="3000" b="1">
                <a:solidFill>
                  <a:srgbClr val="00B050"/>
                </a:solidFill>
                <a:latin typeface="Times New Roman" panose="02020603050405020304" pitchFamily="18" charset="0"/>
                <a:cs typeface="Times New Roman" panose="02020603050405020304" pitchFamily="18" charset="0"/>
              </a:rPr>
              <a:t>Bài </a:t>
            </a:r>
            <a:r>
              <a:rPr lang="en-US" sz="3000" b="1" dirty="0" err="1">
                <a:solidFill>
                  <a:srgbClr val="00B050"/>
                </a:solidFill>
                <a:latin typeface="Times New Roman" panose="02020603050405020304" pitchFamily="18" charset="0"/>
                <a:cs typeface="Times New Roman" panose="02020603050405020304" pitchFamily="18" charset="0"/>
              </a:rPr>
              <a:t>thơ</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gợi</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cho</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em</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nhớ</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đến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những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truyện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err="1">
                <a:solidFill>
                  <a:srgbClr val="00B050"/>
                </a:solidFill>
                <a:latin typeface="Times New Roman" panose="02020603050405020304" pitchFamily="18" charset="0"/>
                <a:cs typeface="Times New Roman" panose="02020603050405020304" pitchFamily="18" charset="0"/>
              </a:rPr>
              <a:t>cổ</a:t>
            </a:r>
            <a:r>
              <a:rPr lang="en-US" sz="3000" b="1">
                <a:solidFill>
                  <a:srgbClr val="00B050"/>
                </a:solidFill>
                <a:latin typeface="Times New Roman" panose="02020603050405020304" pitchFamily="18" charset="0"/>
                <a:cs typeface="Times New Roman" panose="02020603050405020304" pitchFamily="18" charset="0"/>
              </a:rPr>
              <a:t> nào?</a:t>
            </a:r>
            <a:endParaRPr lang="en-US" sz="3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689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10;&#10;Mô tả được tạo tự động">
            <a:extLst>
              <a:ext uri="{FF2B5EF4-FFF2-40B4-BE49-F238E27FC236}">
                <a16:creationId xmlns:a16="http://schemas.microsoft.com/office/drawing/2014/main" id="{210115D1-FF16-452D-A45B-AFAEBD7F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46" y="1404554"/>
            <a:ext cx="4821581" cy="5260071"/>
          </a:xfrm>
          <a:prstGeom prst="rect">
            <a:avLst/>
          </a:prstGeom>
        </p:spPr>
      </p:pic>
      <p:sp>
        <p:nvSpPr>
          <p:cNvPr id="5" name="TextBox 4">
            <a:extLst>
              <a:ext uri="{FF2B5EF4-FFF2-40B4-BE49-F238E27FC236}">
                <a16:creationId xmlns:a16="http://schemas.microsoft.com/office/drawing/2014/main" id="{CE78ACB6-0AE6-43C3-9766-636782A7E4A0}"/>
              </a:ext>
            </a:extLst>
          </p:cNvPr>
          <p:cNvSpPr txBox="1"/>
          <p:nvPr/>
        </p:nvSpPr>
        <p:spPr>
          <a:xfrm>
            <a:off x="4167257" y="194963"/>
            <a:ext cx="4495215" cy="913007"/>
          </a:xfrm>
          <a:prstGeom prst="rect">
            <a:avLst/>
          </a:prstGeom>
          <a:noFill/>
        </p:spPr>
        <p:txBody>
          <a:bodyPr wrap="square" rtlCol="0">
            <a:spAutoFit/>
          </a:bodyPr>
          <a:lstStyle/>
          <a:p>
            <a:pPr>
              <a:defRPr/>
            </a:pPr>
            <a:r>
              <a:rPr lang="en-US" sz="5333" b="1" dirty="0" err="1">
                <a:solidFill>
                  <a:srgbClr val="FF0000"/>
                </a:solidFill>
                <a:latin typeface="Times New Roman" panose="02020603050405020304" pitchFamily="18" charset="0"/>
                <a:cs typeface="Times New Roman" panose="02020603050405020304" pitchFamily="18" charset="0"/>
              </a:rPr>
              <a:t>Tấm</a:t>
            </a:r>
            <a:r>
              <a:rPr lang="en-US" sz="5333" b="1" dirty="0">
                <a:solidFill>
                  <a:srgbClr val="FF0000"/>
                </a:solidFill>
                <a:latin typeface="Times New Roman" panose="02020603050405020304" pitchFamily="18" charset="0"/>
                <a:cs typeface="Times New Roman" panose="02020603050405020304" pitchFamily="18" charset="0"/>
              </a:rPr>
              <a:t> </a:t>
            </a:r>
            <a:r>
              <a:rPr lang="en-US" sz="5333" b="1" dirty="0" err="1">
                <a:solidFill>
                  <a:srgbClr val="FF0000"/>
                </a:solidFill>
                <a:latin typeface="Times New Roman" panose="02020603050405020304" pitchFamily="18" charset="0"/>
                <a:cs typeface="Times New Roman" panose="02020603050405020304" pitchFamily="18" charset="0"/>
              </a:rPr>
              <a:t>Cám</a:t>
            </a:r>
            <a:endParaRPr lang="en-US" sz="5333"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FAC325-8AAE-4EED-9F53-72A630B49D4F}"/>
              </a:ext>
            </a:extLst>
          </p:cNvPr>
          <p:cNvSpPr/>
          <p:nvPr/>
        </p:nvSpPr>
        <p:spPr>
          <a:xfrm>
            <a:off x="5942328" y="1304158"/>
            <a:ext cx="4649472" cy="526007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914065">
              <a:defRPr/>
            </a:pPr>
            <a:r>
              <a:rPr lang="en-US" sz="4000" b="1" kern="0">
                <a:solidFill>
                  <a:schemeClr val="accent2">
                    <a:lumMod val="50000"/>
                  </a:schemeClr>
                </a:solidFill>
                <a:latin typeface="Times New Roman" panose="02020603050405020304" pitchFamily="18" charset="0"/>
                <a:cs typeface="Times New Roman" panose="02020603050405020304" pitchFamily="18" charset="0"/>
              </a:rPr>
              <a:t>  </a:t>
            </a:r>
            <a:r>
              <a:rPr lang="vi-VN" sz="4000" b="1" kern="0">
                <a:solidFill>
                  <a:schemeClr val="accent2">
                    <a:lumMod val="50000"/>
                  </a:schemeClr>
                </a:solidFill>
                <a:latin typeface="Times New Roman" panose="02020603050405020304" pitchFamily="18" charset="0"/>
                <a:cs typeface="Times New Roman" panose="02020603050405020304" pitchFamily="18" charset="0"/>
              </a:rPr>
              <a:t>Câu </a:t>
            </a:r>
            <a:r>
              <a:rPr lang="vi-VN" sz="4000" b="1" kern="0" dirty="0">
                <a:solidFill>
                  <a:schemeClr val="accent2">
                    <a:lumMod val="50000"/>
                  </a:schemeClr>
                </a:solidFill>
                <a:latin typeface="Times New Roman" panose="02020603050405020304" pitchFamily="18" charset="0"/>
                <a:cs typeface="Times New Roman" panose="02020603050405020304" pitchFamily="18" charset="0"/>
              </a:rPr>
              <a:t>chuyện muốn khuyên chúng ta sống phải chăm làm, ăn ở nhân hậu, hiền lành.</a:t>
            </a:r>
            <a:endParaRPr lang="en-NZ" sz="4000" b="1" kern="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448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78ACB6-0AE6-43C3-9766-636782A7E4A0}"/>
              </a:ext>
            </a:extLst>
          </p:cNvPr>
          <p:cNvSpPr txBox="1"/>
          <p:nvPr/>
        </p:nvSpPr>
        <p:spPr>
          <a:xfrm>
            <a:off x="3600118" y="82074"/>
            <a:ext cx="6616538" cy="912558"/>
          </a:xfrm>
          <a:prstGeom prst="rect">
            <a:avLst/>
          </a:prstGeom>
          <a:noFill/>
        </p:spPr>
        <p:txBody>
          <a:bodyPr wrap="square" rtlCol="0">
            <a:spAutoFit/>
          </a:bodyPr>
          <a:lstStyle/>
          <a:p>
            <a:pPr defTabSz="1219078">
              <a:defRPr/>
            </a:pPr>
            <a:r>
              <a:rPr lang="en-US" sz="5330" b="1" dirty="0" err="1">
                <a:solidFill>
                  <a:srgbClr val="FF0000"/>
                </a:solidFill>
                <a:latin typeface="Times New Roman" panose="02020603050405020304" pitchFamily="18" charset="0"/>
                <a:cs typeface="Times New Roman" panose="02020603050405020304" pitchFamily="18" charset="0"/>
              </a:rPr>
              <a:t>Đẽo</a:t>
            </a:r>
            <a:r>
              <a:rPr lang="en-US" sz="5330" b="1" dirty="0">
                <a:solidFill>
                  <a:srgbClr val="FF0000"/>
                </a:solidFill>
                <a:latin typeface="Times New Roman" panose="02020603050405020304" pitchFamily="18" charset="0"/>
                <a:cs typeface="Times New Roman" panose="02020603050405020304" pitchFamily="18" charset="0"/>
              </a:rPr>
              <a:t> </a:t>
            </a:r>
            <a:r>
              <a:rPr lang="en-US" sz="5330" b="1" dirty="0" err="1">
                <a:solidFill>
                  <a:srgbClr val="FF0000"/>
                </a:solidFill>
                <a:latin typeface="Times New Roman" panose="02020603050405020304" pitchFamily="18" charset="0"/>
                <a:cs typeface="Times New Roman" panose="02020603050405020304" pitchFamily="18" charset="0"/>
              </a:rPr>
              <a:t>cày</a:t>
            </a:r>
            <a:r>
              <a:rPr lang="en-US" sz="5330" b="1" dirty="0">
                <a:solidFill>
                  <a:srgbClr val="FF0000"/>
                </a:solidFill>
                <a:latin typeface="Times New Roman" panose="02020603050405020304" pitchFamily="18" charset="0"/>
                <a:cs typeface="Times New Roman" panose="02020603050405020304" pitchFamily="18" charset="0"/>
              </a:rPr>
              <a:t> </a:t>
            </a:r>
            <a:r>
              <a:rPr lang="en-US" sz="5330" b="1" dirty="0" err="1">
                <a:solidFill>
                  <a:srgbClr val="FF0000"/>
                </a:solidFill>
                <a:latin typeface="Times New Roman" panose="02020603050405020304" pitchFamily="18" charset="0"/>
                <a:cs typeface="Times New Roman" panose="02020603050405020304" pitchFamily="18" charset="0"/>
              </a:rPr>
              <a:t>giữa</a:t>
            </a:r>
            <a:r>
              <a:rPr lang="en-US" sz="5330" b="1" dirty="0">
                <a:solidFill>
                  <a:srgbClr val="FF0000"/>
                </a:solidFill>
                <a:latin typeface="Times New Roman" panose="02020603050405020304" pitchFamily="18" charset="0"/>
                <a:cs typeface="Times New Roman" panose="02020603050405020304" pitchFamily="18" charset="0"/>
              </a:rPr>
              <a:t> </a:t>
            </a:r>
            <a:r>
              <a:rPr lang="en-US" sz="5330" b="1" dirty="0" err="1">
                <a:solidFill>
                  <a:srgbClr val="FF0000"/>
                </a:solidFill>
                <a:latin typeface="Times New Roman" panose="02020603050405020304" pitchFamily="18" charset="0"/>
                <a:cs typeface="Times New Roman" panose="02020603050405020304" pitchFamily="18" charset="0"/>
              </a:rPr>
              <a:t>đường</a:t>
            </a:r>
            <a:endParaRPr lang="en-US" sz="533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FAC325-8AAE-4EED-9F53-72A630B49D4F}"/>
              </a:ext>
            </a:extLst>
          </p:cNvPr>
          <p:cNvSpPr/>
          <p:nvPr/>
        </p:nvSpPr>
        <p:spPr>
          <a:xfrm>
            <a:off x="5853052" y="1800673"/>
            <a:ext cx="5214998" cy="366922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just" defTabSz="914065">
              <a:defRPr/>
            </a:pPr>
            <a:r>
              <a:rPr lang="vi-VN" sz="4800" dirty="0">
                <a:latin typeface="Times New Roman" panose="02020603050405020304" pitchFamily="18" charset="0"/>
                <a:cs typeface="Times New Roman" panose="02020603050405020304" pitchFamily="18" charset="0"/>
              </a:rPr>
              <a:t>Đẽo cày giữa đường khuyên chúng ta cần phải tự tin, có chính kiến khi làm bất cứ việc gì.</a:t>
            </a:r>
            <a:endParaRPr lang="en-NZ" sz="4800" dirty="0">
              <a:latin typeface="Times New Roman" panose="02020603050405020304" pitchFamily="18" charset="0"/>
              <a:cs typeface="Times New Roman" panose="02020603050405020304" pitchFamily="18" charset="0"/>
            </a:endParaRPr>
          </a:p>
        </p:txBody>
      </p:sp>
      <p:pic>
        <p:nvPicPr>
          <p:cNvPr id="7" name="Hình ảnh 1">
            <a:extLst>
              <a:ext uri="{FF2B5EF4-FFF2-40B4-BE49-F238E27FC236}">
                <a16:creationId xmlns:a16="http://schemas.microsoft.com/office/drawing/2014/main" id="{FB80B5B5-CEF9-46CE-A95C-D0E782D8A3BA}"/>
              </a:ext>
            </a:extLst>
          </p:cNvPr>
          <p:cNvPicPr>
            <a:picLocks noChangeAspect="1"/>
          </p:cNvPicPr>
          <p:nvPr/>
        </p:nvPicPr>
        <p:blipFill rotWithShape="1">
          <a:blip r:embed="rId2">
            <a:extLst>
              <a:ext uri="{28A0092B-C50C-407E-A947-70E740481C1C}">
                <a14:useLocalDpi xmlns:a14="http://schemas.microsoft.com/office/drawing/2010/main" val="0"/>
              </a:ext>
            </a:extLst>
          </a:blip>
          <a:srcRect t="4792"/>
          <a:stretch/>
        </p:blipFill>
        <p:spPr>
          <a:xfrm>
            <a:off x="1375706" y="994632"/>
            <a:ext cx="4086987" cy="5630482"/>
          </a:xfrm>
          <a:prstGeom prst="rect">
            <a:avLst/>
          </a:prstGeom>
        </p:spPr>
      </p:pic>
    </p:spTree>
    <p:extLst>
      <p:ext uri="{BB962C8B-B14F-4D97-AF65-F5344CB8AC3E}">
        <p14:creationId xmlns:p14="http://schemas.microsoft.com/office/powerpoint/2010/main" val="3457826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0413" cy="6859589"/>
          </a:xfrm>
          <a:prstGeom prst="rect">
            <a:avLst/>
          </a:prstGeom>
        </p:spPr>
      </p:pic>
      <p:sp>
        <p:nvSpPr>
          <p:cNvPr id="7" name="Rectangle 6">
            <a:extLst>
              <a:ext uri="{FF2B5EF4-FFF2-40B4-BE49-F238E27FC236}">
                <a16:creationId xmlns:a16="http://schemas.microsoft.com/office/drawing/2014/main" id="{4C69822E-21D6-4BF9-A213-1B9957E88B42}"/>
              </a:ext>
            </a:extLst>
          </p:cNvPr>
          <p:cNvSpPr/>
          <p:nvPr/>
        </p:nvSpPr>
        <p:spPr>
          <a:xfrm>
            <a:off x="5142486" y="3671150"/>
            <a:ext cx="2191257" cy="13211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0" rIns="91459" bIns="45730" rtlCol="0" anchor="ctr"/>
          <a:lstStyle/>
          <a:p>
            <a:pPr algn="ctr">
              <a:defRPr/>
            </a:pPr>
            <a:endParaRPr lang="en-US">
              <a:solidFill>
                <a:prstClr val="white"/>
              </a:solidFill>
            </a:endParaRPr>
          </a:p>
        </p:txBody>
      </p:sp>
      <p:sp>
        <p:nvSpPr>
          <p:cNvPr id="8" name="TextBox 7">
            <a:extLst>
              <a:ext uri="{FF2B5EF4-FFF2-40B4-BE49-F238E27FC236}">
                <a16:creationId xmlns:a16="http://schemas.microsoft.com/office/drawing/2014/main" id="{2941C374-C099-4233-AD24-9BC8D71B5853}"/>
              </a:ext>
            </a:extLst>
          </p:cNvPr>
          <p:cNvSpPr txBox="1"/>
          <p:nvPr/>
        </p:nvSpPr>
        <p:spPr>
          <a:xfrm>
            <a:off x="4199292" y="3237526"/>
            <a:ext cx="4077644" cy="1754730"/>
          </a:xfrm>
          <a:prstGeom prst="rect">
            <a:avLst/>
          </a:prstGeom>
          <a:noFill/>
        </p:spPr>
        <p:txBody>
          <a:bodyPr wrap="square" lIns="91459" tIns="45730" rIns="91459" bIns="45730" rtlCol="0">
            <a:spAutoFit/>
            <a:scene3d>
              <a:camera prst="orthographicFront"/>
              <a:lightRig rig="threePt" dir="t"/>
            </a:scene3d>
            <a:sp3d extrusionH="57150">
              <a:bevelT w="38100" h="38100"/>
            </a:sp3d>
          </a:bodyPr>
          <a:lstStyle/>
          <a:p>
            <a:pPr algn="ctr">
              <a:defRPr/>
            </a:pPr>
            <a:r>
              <a:rPr lang="en-US" sz="3601"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601"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1"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601"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defRPr/>
            </a:pPr>
            <a:r>
              <a:rPr lang="en-US" sz="3601"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1"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3601"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1"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chướng</a:t>
            </a:r>
            <a:r>
              <a:rPr lang="en-US" sz="3601"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1"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3601"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1"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1"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1"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366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6F812F-739A-4C8D-BACC-7C439901E87F}"/>
              </a:ext>
            </a:extLst>
          </p:cNvPr>
          <p:cNvSpPr/>
          <p:nvPr/>
        </p:nvSpPr>
        <p:spPr>
          <a:xfrm>
            <a:off x="2110152" y="2989385"/>
            <a:ext cx="7561385" cy="3253154"/>
          </a:xfrm>
          <a:prstGeom prst="rect">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324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Hình ảnh 6" descr="Ảnh có chứa văn bản, mẫu họa&#10;&#10;Mô tả được tạo tự động">
            <a:extLst>
              <a:ext uri="{FF2B5EF4-FFF2-40B4-BE49-F238E27FC236}">
                <a16:creationId xmlns:a16="http://schemas.microsoft.com/office/drawing/2014/main" id="{80D502BE-25B4-4588-8806-BED71456D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76" y="952842"/>
            <a:ext cx="3120608" cy="1630517"/>
          </a:xfrm>
          <a:prstGeom prst="rect">
            <a:avLst/>
          </a:prstGeom>
        </p:spPr>
      </p:pic>
      <p:pic>
        <p:nvPicPr>
          <p:cNvPr id="9" name="Hình ảnh 8">
            <a:extLst>
              <a:ext uri="{FF2B5EF4-FFF2-40B4-BE49-F238E27FC236}">
                <a16:creationId xmlns:a16="http://schemas.microsoft.com/office/drawing/2014/main" id="{0F1005D5-7D18-4AB7-858B-AF254432D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00" y="3775072"/>
            <a:ext cx="2643110" cy="2471309"/>
          </a:xfrm>
          <a:prstGeom prst="rect">
            <a:avLst/>
          </a:prstGeom>
        </p:spPr>
      </p:pic>
      <p:pic>
        <p:nvPicPr>
          <p:cNvPr id="13" name="Hình ảnh 12">
            <a:extLst>
              <a:ext uri="{FF2B5EF4-FFF2-40B4-BE49-F238E27FC236}">
                <a16:creationId xmlns:a16="http://schemas.microsoft.com/office/drawing/2014/main" id="{8EB19236-0B75-4202-BD1B-355234559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726" y="1183015"/>
            <a:ext cx="3251303" cy="4628189"/>
          </a:xfrm>
          <a:prstGeom prst="rect">
            <a:avLst/>
          </a:prstGeom>
        </p:spPr>
      </p:pic>
      <p:pic>
        <p:nvPicPr>
          <p:cNvPr id="11" name="Hình ảnh 10">
            <a:extLst>
              <a:ext uri="{FF2B5EF4-FFF2-40B4-BE49-F238E27FC236}">
                <a16:creationId xmlns:a16="http://schemas.microsoft.com/office/drawing/2014/main" id="{BA5A56F9-6DEC-480B-A28C-8FC48C28F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1634" y="1147172"/>
            <a:ext cx="3251303" cy="4579300"/>
          </a:xfrm>
          <a:prstGeom prst="rect">
            <a:avLst/>
          </a:prstGeom>
        </p:spPr>
      </p:pic>
    </p:spTree>
    <p:extLst>
      <p:ext uri="{BB962C8B-B14F-4D97-AF65-F5344CB8AC3E}">
        <p14:creationId xmlns:p14="http://schemas.microsoft.com/office/powerpoint/2010/main" val="21322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819D1048-5E7F-4A6C-A1F1-AD7A685036E6}"/>
              </a:ext>
            </a:extLst>
          </p:cNvPr>
          <p:cNvSpPr>
            <a:spLocks noGrp="1"/>
          </p:cNvSpPr>
          <p:nvPr>
            <p:ph idx="1"/>
          </p:nvPr>
        </p:nvSpPr>
        <p:spPr>
          <a:xfrm>
            <a:off x="237397" y="2430446"/>
            <a:ext cx="11715621" cy="4429142"/>
          </a:xfrm>
        </p:spPr>
        <p:txBody>
          <a:bodyPr>
            <a:noAutofit/>
          </a:bodyPr>
          <a:lstStyle/>
          <a:p>
            <a:pPr marL="0" indent="0" algn="just">
              <a:buNone/>
            </a:pPr>
            <a:r>
              <a:rPr lang="en-US" sz="3200" b="1">
                <a:solidFill>
                  <a:schemeClr val="accent1">
                    <a:lumMod val="50000"/>
                  </a:schemeClr>
                </a:solidFill>
                <a:latin typeface="Times New Roman" panose="02020603050405020304" pitchFamily="18" charset="0"/>
                <a:cs typeface="Times New Roman" panose="02020603050405020304" pitchFamily="18" charset="0"/>
              </a:rPr>
              <a:t>a</a:t>
            </a:r>
            <a:r>
              <a:rPr lang="vi-VN" sz="3200" b="1" dirty="0">
                <a:solidFill>
                  <a:schemeClr val="accent1">
                    <a:lumMod val="50000"/>
                  </a:schemeClr>
                </a:solidFill>
                <a:latin typeface="Times New Roman" panose="02020603050405020304" pitchFamily="18" charset="0"/>
                <a:cs typeface="Times New Roman" panose="02020603050405020304" pitchFamily="18" charset="0"/>
              </a:rPr>
              <a:t>. Nhắc nhở con cháu phải biết ơn cha ông đời trước.</a:t>
            </a:r>
          </a:p>
          <a:p>
            <a:pPr marL="0" indent="0" algn="just">
              <a:buNone/>
            </a:pPr>
            <a:r>
              <a:rPr lang="en-US" sz="3200" b="1">
                <a:solidFill>
                  <a:schemeClr val="accent1">
                    <a:lumMod val="50000"/>
                  </a:schemeClr>
                </a:solidFill>
                <a:latin typeface="Times New Roman" panose="02020603050405020304" pitchFamily="18" charset="0"/>
                <a:cs typeface="Times New Roman" panose="02020603050405020304" pitchFamily="18" charset="0"/>
              </a:rPr>
              <a:t>b</a:t>
            </a:r>
            <a:r>
              <a:rPr lang="en-US" sz="3200" b="1" dirty="0">
                <a:solidFill>
                  <a:schemeClr val="accent1">
                    <a:lumMod val="50000"/>
                  </a:schemeClr>
                </a:solidFill>
                <a:latin typeface="Times New Roman" panose="02020603050405020304" pitchFamily="18" charset="0"/>
                <a:cs typeface="Times New Roman" panose="02020603050405020304" pitchFamily="18" charset="0"/>
              </a:rPr>
              <a:t>.</a:t>
            </a:r>
            <a:r>
              <a:rPr lang="vi-VN" sz="3200" b="1" dirty="0">
                <a:solidFill>
                  <a:schemeClr val="accent1">
                    <a:lumMod val="50000"/>
                  </a:schemeClr>
                </a:solidFill>
                <a:latin typeface="Times New Roman" panose="02020603050405020304" pitchFamily="18" charset="0"/>
                <a:cs typeface="Times New Roman" panose="02020603050405020304" pitchFamily="18" charset="0"/>
              </a:rPr>
              <a:t> Tác giả nghe thấy tiếng nói của cha ông qua truyện cổ.</a:t>
            </a:r>
          </a:p>
          <a:p>
            <a:pPr marL="0" indent="0" algn="just">
              <a:buNone/>
            </a:pPr>
            <a:r>
              <a:rPr lang="en-US" sz="3200" b="1">
                <a:solidFill>
                  <a:schemeClr val="accent1">
                    <a:lumMod val="50000"/>
                  </a:schemeClr>
                </a:solidFill>
                <a:latin typeface="Times New Roman" panose="02020603050405020304" pitchFamily="18" charset="0"/>
                <a:cs typeface="Times New Roman" panose="02020603050405020304" pitchFamily="18" charset="0"/>
              </a:rPr>
              <a:t>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vi-VN" sz="3200" b="1" dirty="0">
                <a:solidFill>
                  <a:schemeClr val="accent1">
                    <a:lumMod val="50000"/>
                  </a:schemeClr>
                </a:solidFill>
                <a:latin typeface="Times New Roman" panose="02020603050405020304" pitchFamily="18" charset="0"/>
                <a:cs typeface="Times New Roman" panose="02020603050405020304" pitchFamily="18" charset="0"/>
              </a:rPr>
              <a:t>Các bạn thiếu nhi rất yêu thích các câu chuyện cổ.</a:t>
            </a:r>
          </a:p>
          <a:p>
            <a:pPr marL="0" indent="0" algn="just">
              <a:buNone/>
            </a:pPr>
            <a:r>
              <a:rPr lang="en-US" sz="3200" b="1">
                <a:solidFill>
                  <a:schemeClr val="accent1">
                    <a:lumMod val="50000"/>
                  </a:schemeClr>
                </a:solidFill>
                <a:latin typeface="Times New Roman" panose="02020603050405020304" pitchFamily="18" charset="0"/>
                <a:cs typeface="Times New Roman" panose="02020603050405020304" pitchFamily="18" charset="0"/>
              </a:rPr>
              <a:t>d</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vi-VN" sz="3200" b="1" dirty="0">
                <a:solidFill>
                  <a:schemeClr val="accent1">
                    <a:lumMod val="50000"/>
                  </a:schemeClr>
                </a:solidFill>
                <a:latin typeface="Times New Roman" panose="02020603050405020304" pitchFamily="18" charset="0"/>
                <a:cs typeface="Times New Roman" panose="02020603050405020304" pitchFamily="18" charset="0"/>
              </a:rPr>
              <a:t>Truyện cổ là lời dạy của cha ông đối với đời sau. Qua những câu chuyện cổ, cha ông dạy con cháu cần sống nhân hậu, độ lượng, công bằng, chăm chỉ, …</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B12F5DC-ED66-4A8A-8F8C-1B587CAB6358}"/>
              </a:ext>
            </a:extLst>
          </p:cNvPr>
          <p:cNvSpPr/>
          <p:nvPr/>
        </p:nvSpPr>
        <p:spPr>
          <a:xfrm>
            <a:off x="1429800" y="280585"/>
            <a:ext cx="10285188" cy="707886"/>
          </a:xfrm>
          <a:prstGeom prst="rect">
            <a:avLst/>
          </a:prstGeom>
        </p:spPr>
        <p:txBody>
          <a:bodyPr wrap="none">
            <a:spAutoFit/>
          </a:bodyPr>
          <a:lstStyle/>
          <a:p>
            <a:pPr algn="just" defTabSz="914065"/>
            <a:r>
              <a:rPr lang="en-US" sz="4000" b="1">
                <a:solidFill>
                  <a:schemeClr val="accent2">
                    <a:lumMod val="50000"/>
                  </a:schemeClr>
                </a:solidFill>
                <a:latin typeface="Times New Roman" panose="02020603050405020304" pitchFamily="18" charset="0"/>
                <a:cs typeface="Times New Roman" panose="02020603050405020304" pitchFamily="18" charset="0"/>
              </a:rPr>
              <a:t>Em hiểu ý hai dòng thơ cuối bài như thế nào ?</a:t>
            </a:r>
            <a:endParaRPr lang="en-US" sz="4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2AFB7A-004F-422B-91EF-1A683E558790}"/>
              </a:ext>
            </a:extLst>
          </p:cNvPr>
          <p:cNvSpPr/>
          <p:nvPr/>
        </p:nvSpPr>
        <p:spPr>
          <a:xfrm>
            <a:off x="3048793" y="1076593"/>
            <a:ext cx="6092825" cy="1265731"/>
          </a:xfrm>
          <a:prstGeom prst="rect">
            <a:avLst/>
          </a:prstGeom>
        </p:spPr>
        <p:txBody>
          <a:bodyPr>
            <a:spAutoFit/>
          </a:bodyPr>
          <a:lstStyle/>
          <a:p>
            <a:pPr lvl="0" algn="ctr">
              <a:lnSpc>
                <a:spcPct val="125000"/>
              </a:lnSpc>
              <a:spcBef>
                <a:spcPts val="0"/>
              </a:spcBef>
              <a:buNone/>
              <a:defRPr/>
            </a:pPr>
            <a:r>
              <a:rPr lang="en-US" alt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Tôi nghe truyện cổ thầm thì</a:t>
            </a:r>
          </a:p>
          <a:p>
            <a:pPr lvl="0" algn="ctr">
              <a:lnSpc>
                <a:spcPct val="125000"/>
              </a:lnSpc>
              <a:spcBef>
                <a:spcPts val="0"/>
              </a:spcBef>
              <a:buNone/>
              <a:defRPr/>
            </a:pPr>
            <a:r>
              <a:rPr lang="vi-VN" sz="3200" b="1">
                <a:solidFill>
                  <a:srgbClr val="FF0000"/>
                </a:solidFill>
                <a:latin typeface="Times New Roman" panose="02020603050405020304" pitchFamily="18" charset="0"/>
                <a:cs typeface="Times New Roman" panose="02020603050405020304" pitchFamily="18" charset="0"/>
              </a:rPr>
              <a:t>Lời cha ông dạy cũng vì đời sau.</a:t>
            </a:r>
            <a:r>
              <a:rPr lang="en-US" sz="3200" b="1">
                <a:solidFill>
                  <a:srgbClr val="FF0000"/>
                </a:solidFill>
                <a:latin typeface="Times New Roman" panose="02020603050405020304" pitchFamily="18" charset="0"/>
                <a:cs typeface="Times New Roman" panose="02020603050405020304" pitchFamily="18" charset="0"/>
              </a:rPr>
              <a:t>”</a:t>
            </a:r>
            <a:endParaRPr 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EDF618A-FBF4-4355-B22D-3EB529CA76EB}"/>
              </a:ext>
            </a:extLst>
          </p:cNvPr>
          <p:cNvSpPr/>
          <p:nvPr/>
        </p:nvSpPr>
        <p:spPr>
          <a:xfrm>
            <a:off x="237396" y="4192172"/>
            <a:ext cx="522260" cy="661182"/>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87453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383426" y="-130041"/>
            <a:ext cx="12705120" cy="713911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8631" y="-254550"/>
            <a:ext cx="1763210" cy="1763210"/>
          </a:xfrm>
          <a:prstGeom prst="rect">
            <a:avLst/>
          </a:prstGeom>
        </p:spPr>
      </p:pic>
      <p:pic>
        <p:nvPicPr>
          <p:cNvPr id="26" name="图片 25">
            <a:extLst>
              <a:ext uri="{FF2B5EF4-FFF2-40B4-BE49-F238E27FC236}">
                <a16:creationId xmlns:a16="http://schemas.microsoft.com/office/drawing/2014/main" id="{289F601B-43A3-4645-8A3A-F574C1C4C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295" y="-524984"/>
            <a:ext cx="5676409" cy="6857107"/>
          </a:xfrm>
          <a:prstGeom prst="rect">
            <a:avLst/>
          </a:prstGeom>
        </p:spPr>
      </p:pic>
      <p:pic>
        <p:nvPicPr>
          <p:cNvPr id="18" name="图片 23">
            <a:extLst>
              <a:ext uri="{FF2B5EF4-FFF2-40B4-BE49-F238E27FC236}">
                <a16:creationId xmlns:a16="http://schemas.microsoft.com/office/drawing/2014/main" id="{8AC50A97-1382-490B-B643-749A3CB0E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5478" y="-681361"/>
            <a:ext cx="6846795" cy="3033610"/>
          </a:xfrm>
          <a:prstGeom prst="rect">
            <a:avLst/>
          </a:prstGeom>
        </p:spPr>
      </p:pic>
      <p:sp>
        <p:nvSpPr>
          <p:cNvPr id="3" name="Rectangle 2">
            <a:extLst>
              <a:ext uri="{FF2B5EF4-FFF2-40B4-BE49-F238E27FC236}">
                <a16:creationId xmlns:a16="http://schemas.microsoft.com/office/drawing/2014/main" id="{668DAA8A-B3E1-4BD9-BC08-3F2BC4924B3B}"/>
              </a:ext>
            </a:extLst>
          </p:cNvPr>
          <p:cNvSpPr/>
          <p:nvPr/>
        </p:nvSpPr>
        <p:spPr>
          <a:xfrm>
            <a:off x="2317607" y="2205406"/>
            <a:ext cx="9875410" cy="1723156"/>
          </a:xfrm>
          <a:prstGeom prst="rect">
            <a:avLst/>
          </a:prstGeom>
          <a:solidFill>
            <a:srgbClr val="FED6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078">
              <a:defRPr/>
            </a:pPr>
            <a:r>
              <a:rPr lang="en-US" sz="3733" b="1" dirty="0">
                <a:solidFill>
                  <a:schemeClr val="accent2">
                    <a:lumMod val="75000"/>
                  </a:schemeClr>
                </a:solidFill>
                <a:latin typeface="Times New Roman" panose="02020603050405020304" pitchFamily="18" charset="0"/>
                <a:cs typeface="Times New Roman" panose="02020603050405020304" pitchFamily="18" charset="0"/>
              </a:rPr>
              <a:t>Theo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em</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bài</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thơ</a:t>
            </a:r>
            <a:r>
              <a:rPr lang="en-US" sz="3733" b="1" dirty="0">
                <a:solidFill>
                  <a:schemeClr val="accent2">
                    <a:lumMod val="75000"/>
                  </a:schemeClr>
                </a:solidFill>
                <a:latin typeface="Times New Roman" panose="02020603050405020304" pitchFamily="18" charset="0"/>
                <a:cs typeface="Times New Roman" panose="02020603050405020304" pitchFamily="18" charset="0"/>
              </a:rPr>
              <a:t> ca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ngợi</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về</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những</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truyện</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cổ</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sz="3733" b="1" dirty="0">
                <a:solidFill>
                  <a:schemeClr val="accent2">
                    <a:lumMod val="75000"/>
                  </a:schemeClr>
                </a:solidFill>
                <a:latin typeface="Times New Roman" panose="02020603050405020304" pitchFamily="18" charset="0"/>
                <a:cs typeface="Times New Roman" panose="02020603050405020304" pitchFamily="18" charset="0"/>
              </a:rPr>
              <a:t> </a:t>
            </a:r>
            <a:r>
              <a:rPr lang="en-US" sz="3733" b="1" err="1">
                <a:solidFill>
                  <a:schemeClr val="accent2">
                    <a:lumMod val="75000"/>
                  </a:schemeClr>
                </a:solidFill>
                <a:latin typeface="Times New Roman" panose="02020603050405020304" pitchFamily="18" charset="0"/>
                <a:cs typeface="Times New Roman" panose="02020603050405020304" pitchFamily="18" charset="0"/>
              </a:rPr>
              <a:t>nước</a:t>
            </a:r>
            <a:r>
              <a:rPr lang="en-US" sz="3733" b="1">
                <a:solidFill>
                  <a:schemeClr val="accent2">
                    <a:lumMod val="75000"/>
                  </a:schemeClr>
                </a:solidFill>
                <a:latin typeface="Times New Roman" panose="02020603050405020304" pitchFamily="18" charset="0"/>
                <a:cs typeface="Times New Roman" panose="02020603050405020304" pitchFamily="18" charset="0"/>
              </a:rPr>
              <a:t> mình?</a:t>
            </a:r>
            <a:endParaRPr lang="en-US" sz="3733"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E62EA18-081B-415E-882B-3A84E4E735AA}"/>
              </a:ext>
            </a:extLst>
          </p:cNvPr>
          <p:cNvSpPr/>
          <p:nvPr/>
        </p:nvSpPr>
        <p:spPr>
          <a:xfrm>
            <a:off x="2021958" y="4202629"/>
            <a:ext cx="9959020" cy="2049190"/>
          </a:xfrm>
          <a:prstGeom prst="roundRect">
            <a:avLst/>
          </a:prstGeom>
          <a:solidFill>
            <a:srgbClr val="AAE1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en-US" sz="3733" b="1" dirty="0">
                <a:solidFill>
                  <a:prstClr val="black"/>
                </a:solidFill>
                <a:latin typeface="HP001 4 hàng" panose="020B0603050302020204" pitchFamily="34" charset="0"/>
                <a:cs typeface="Times New Roman" panose="02020603050405020304" pitchFamily="18" charset="0"/>
              </a:rPr>
              <a:t>Ca ngợi truyện </a:t>
            </a:r>
            <a:r>
              <a:rPr lang="vi-VN" altLang="en-US" sz="3733" b="1">
                <a:solidFill>
                  <a:prstClr val="black"/>
                </a:solidFill>
                <a:latin typeface="HP001 4 hàng" panose="020B0603050302020204" pitchFamily="34" charset="0"/>
                <a:cs typeface="Times New Roman" panose="02020603050405020304" pitchFamily="18" charset="0"/>
              </a:rPr>
              <a:t>cổ nư</a:t>
            </a:r>
            <a:r>
              <a:rPr lang="en-US" altLang="en-US" sz="3733" b="1">
                <a:solidFill>
                  <a:prstClr val="black"/>
                </a:solidFill>
                <a:latin typeface="HP001 4 hàng" panose="020B0603050302020204" pitchFamily="34" charset="0"/>
                <a:cs typeface="Times New Roman" panose="02020603050405020304" pitchFamily="18" charset="0"/>
              </a:rPr>
              <a:t>ớc</a:t>
            </a:r>
            <a:r>
              <a:rPr lang="vi-VN" altLang="en-US" sz="3733" b="1">
                <a:solidFill>
                  <a:prstClr val="black"/>
                </a:solidFill>
                <a:latin typeface="HP001 4 hàng" panose="020B0603050302020204" pitchFamily="34" charset="0"/>
                <a:cs typeface="Times New Roman" panose="02020603050405020304" pitchFamily="18" charset="0"/>
              </a:rPr>
              <a:t> </a:t>
            </a:r>
            <a:r>
              <a:rPr lang="vi-VN" altLang="en-US" sz="3733" b="1" dirty="0">
                <a:solidFill>
                  <a:prstClr val="black"/>
                </a:solidFill>
                <a:latin typeface="HP001 4 hàng" panose="020B0603050302020204" pitchFamily="34" charset="0"/>
                <a:cs typeface="Times New Roman" panose="02020603050405020304" pitchFamily="18" charset="0"/>
              </a:rPr>
              <a:t>ta vừa nhân hậu, thông minh vừa chứa đựng kinh nghiệm quý báu của cha ông.</a:t>
            </a:r>
            <a:endParaRPr lang="en-US" sz="3733" b="1" dirty="0">
              <a:solidFill>
                <a:prstClr val="black"/>
              </a:solidFill>
              <a:latin typeface="HP001 4 hàng" panose="020B0603050302020204" pitchFamily="34" charset="0"/>
            </a:endParaRPr>
          </a:p>
        </p:txBody>
      </p:sp>
      <p:sp>
        <p:nvSpPr>
          <p:cNvPr id="9" name="TextBox 8">
            <a:extLst>
              <a:ext uri="{FF2B5EF4-FFF2-40B4-BE49-F238E27FC236}">
                <a16:creationId xmlns:a16="http://schemas.microsoft.com/office/drawing/2014/main" id="{3181D803-BD2E-4E12-836C-CC5A571F80AC}"/>
              </a:ext>
            </a:extLst>
          </p:cNvPr>
          <p:cNvSpPr txBox="1"/>
          <p:nvPr/>
        </p:nvSpPr>
        <p:spPr>
          <a:xfrm>
            <a:off x="4564886" y="975302"/>
            <a:ext cx="5006775" cy="666786"/>
          </a:xfrm>
          <a:prstGeom prst="rect">
            <a:avLst/>
          </a:prstGeom>
          <a:noFill/>
        </p:spPr>
        <p:txBody>
          <a:bodyPr wrap="square" rtlCol="0">
            <a:spAutoFit/>
          </a:bodyPr>
          <a:lstStyle/>
          <a:p>
            <a:r>
              <a:rPr lang="en-US" sz="3733" b="1">
                <a:solidFill>
                  <a:schemeClr val="accent6">
                    <a:lumMod val="75000"/>
                  </a:schemeClr>
                </a:solidFill>
                <a:latin typeface="Times New Roman" panose="02020603050405020304" pitchFamily="18" charset="0"/>
                <a:cs typeface="Times New Roman" panose="02020603050405020304" pitchFamily="18" charset="0"/>
              </a:rPr>
              <a:t>Truyện cổ n</a:t>
            </a:r>
            <a:r>
              <a:rPr lang="vi-VN" sz="3733" b="1">
                <a:solidFill>
                  <a:schemeClr val="accent6">
                    <a:lumMod val="75000"/>
                  </a:schemeClr>
                </a:solidFill>
                <a:latin typeface="Times New Roman" panose="02020603050405020304" pitchFamily="18" charset="0"/>
                <a:cs typeface="Times New Roman" panose="02020603050405020304" pitchFamily="18" charset="0"/>
              </a:rPr>
              <a:t>ư</a:t>
            </a:r>
            <a:r>
              <a:rPr lang="en-US" sz="3733" b="1">
                <a:solidFill>
                  <a:schemeClr val="accent6">
                    <a:lumMod val="75000"/>
                  </a:schemeClr>
                </a:solidFill>
                <a:latin typeface="Times New Roman" panose="02020603050405020304" pitchFamily="18" charset="0"/>
                <a:cs typeface="Times New Roman" panose="02020603050405020304" pitchFamily="18" charset="0"/>
              </a:rPr>
              <a:t>ớc mình</a:t>
            </a:r>
            <a:endParaRPr lang="en-US" sz="3733"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99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f27-zpg.zdn.vn/1674946606169966248/ccb47c2adc5d200379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8"/>
            <a:ext cx="12190413" cy="68976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89194" y="1399558"/>
            <a:ext cx="7012023" cy="172529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1" b="1" i="1" dirty="0" err="1">
                <a:latin typeface="Times New Roman" pitchFamily="18" charset="0"/>
                <a:cs typeface="Times New Roman" pitchFamily="18" charset="0"/>
              </a:rPr>
              <a:t>Em</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thích</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nhất</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truyện</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cổ</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nào</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của</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nước</a:t>
            </a:r>
            <a:r>
              <a:rPr lang="en-US" sz="4401" b="1" i="1" dirty="0">
                <a:latin typeface="Times New Roman" pitchFamily="18" charset="0"/>
                <a:cs typeface="Times New Roman" pitchFamily="18" charset="0"/>
              </a:rPr>
              <a:t> ta? </a:t>
            </a:r>
            <a:r>
              <a:rPr lang="en-US" sz="4401" b="1" i="1" dirty="0" err="1">
                <a:latin typeface="Times New Roman" pitchFamily="18" charset="0"/>
                <a:cs typeface="Times New Roman" pitchFamily="18" charset="0"/>
              </a:rPr>
              <a:t>Vì</a:t>
            </a:r>
            <a:r>
              <a:rPr lang="en-US" sz="4401" b="1" i="1" dirty="0">
                <a:latin typeface="Times New Roman" pitchFamily="18" charset="0"/>
                <a:cs typeface="Times New Roman" pitchFamily="18" charset="0"/>
              </a:rPr>
              <a:t> </a:t>
            </a:r>
            <a:r>
              <a:rPr lang="en-US" sz="4401" b="1" i="1" dirty="0" err="1">
                <a:latin typeface="Times New Roman" pitchFamily="18" charset="0"/>
                <a:cs typeface="Times New Roman" pitchFamily="18" charset="0"/>
              </a:rPr>
              <a:t>sao</a:t>
            </a:r>
            <a:r>
              <a:rPr lang="en-US" sz="4401" b="1" i="1" dirty="0">
                <a:latin typeface="Times New Roman" pitchFamily="18" charset="0"/>
                <a:cs typeface="Times New Roman" pitchFamily="18" charset="0"/>
              </a:rPr>
              <a:t>?</a:t>
            </a:r>
          </a:p>
        </p:txBody>
      </p:sp>
    </p:spTree>
    <p:extLst>
      <p:ext uri="{BB962C8B-B14F-4D97-AF65-F5344CB8AC3E}">
        <p14:creationId xmlns:p14="http://schemas.microsoft.com/office/powerpoint/2010/main" val="354900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E6ADB-FA74-4570-BAED-998C32E6D46B}"/>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25</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EFE2B8AC-1527-4127-9BF7-EF2602DFB3B4}"/>
              </a:ext>
            </a:extLst>
          </p:cNvPr>
          <p:cNvSpPr/>
          <p:nvPr/>
        </p:nvSpPr>
        <p:spPr>
          <a:xfrm>
            <a:off x="2644677" y="2469585"/>
            <a:ext cx="7208389" cy="1631216"/>
          </a:xfrm>
          <a:prstGeom prst="rect">
            <a:avLst/>
          </a:prstGeom>
        </p:spPr>
        <p:txBody>
          <a:bodyPr wrap="square">
            <a:spAutoFit/>
          </a:bodyPr>
          <a:lstStyle/>
          <a:p>
            <a:pPr algn="ctr"/>
            <a:r>
              <a:rPr lang="en-US" altLang="zh-CN" sz="5000" b="1">
                <a:solidFill>
                  <a:srgbClr val="FFFF00"/>
                </a:solidFill>
                <a:latin typeface="Times New Roman" panose="02020603050405020304" pitchFamily="18" charset="0"/>
                <a:ea typeface="华文中宋" panose="02010600040101010101" pitchFamily="2" charset="-122"/>
                <a:cs typeface="Times New Roman" panose="02020603050405020304" pitchFamily="18" charset="0"/>
              </a:rPr>
              <a:t>LUYỆN ĐỌC DIỄN CẢM </a:t>
            </a:r>
            <a:endParaRPr lang="zh-CN" altLang="en-US" sz="5000" b="1" dirty="0">
              <a:solidFill>
                <a:srgbClr val="FFFF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8476995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2991" y="-96364"/>
            <a:ext cx="1612886" cy="1743833"/>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4" y="-32575"/>
            <a:ext cx="12705120" cy="3548457"/>
          </a:xfrm>
          <a:prstGeom prst="rect">
            <a:avLst/>
          </a:prstGeom>
        </p:spPr>
      </p:pic>
      <p:sp>
        <p:nvSpPr>
          <p:cNvPr id="4" name="Rectangle: Rounded Corners 3">
            <a:extLst>
              <a:ext uri="{FF2B5EF4-FFF2-40B4-BE49-F238E27FC236}">
                <a16:creationId xmlns:a16="http://schemas.microsoft.com/office/drawing/2014/main" id="{D2608DA7-A6EA-4299-8C32-859A07F9B467}"/>
              </a:ext>
            </a:extLst>
          </p:cNvPr>
          <p:cNvSpPr/>
          <p:nvPr/>
        </p:nvSpPr>
        <p:spPr>
          <a:xfrm>
            <a:off x="710343" y="2039182"/>
            <a:ext cx="10769726" cy="3033610"/>
          </a:xfrm>
          <a:prstGeom prst="roundRect">
            <a:avLst/>
          </a:prstGeom>
          <a:solidFill>
            <a:srgbClr val="C5E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266" b="1" dirty="0">
              <a:solidFill>
                <a:schemeClr val="accent5">
                  <a:lumMod val="50000"/>
                </a:schemeClr>
              </a:solidFill>
            </a:endParaRPr>
          </a:p>
          <a:p>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Toàn</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bài</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thơ</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đọc</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giọng</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nhẹ</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nhàng</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tình</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cảm</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trầm</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lắng</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pha</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lẫn</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niềm</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hào</a:t>
            </a:r>
            <a:r>
              <a:rPr lang="en-US" sz="4266" b="1" dirty="0">
                <a:solidFill>
                  <a:schemeClr val="accent5">
                    <a:lumMod val="50000"/>
                  </a:schemeClr>
                </a:solidFill>
                <a:latin typeface="Times New Roman" panose="02020603050405020304" pitchFamily="18" charset="0"/>
                <a:cs typeface="Times New Roman" panose="02020603050405020304" pitchFamily="18" charset="0"/>
              </a:rPr>
              <a:t>.</a:t>
            </a:r>
          </a:p>
          <a:p>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Chú</a:t>
            </a:r>
            <a:r>
              <a:rPr lang="en-US" sz="4266" b="1" dirty="0">
                <a:solidFill>
                  <a:schemeClr val="accent5">
                    <a:lumMod val="50000"/>
                  </a:schemeClr>
                </a:solidFill>
                <a:latin typeface="Times New Roman" panose="02020603050405020304" pitchFamily="18" charset="0"/>
                <a:cs typeface="Times New Roman" panose="02020603050405020304" pitchFamily="18" charset="0"/>
              </a:rPr>
              <a:t> ý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ngắt</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nghỉ</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hơi</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nhịp</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thơ</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nhấn</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giọng</a:t>
            </a:r>
            <a:r>
              <a:rPr lang="en-US" sz="4266" b="1" dirty="0">
                <a:solidFill>
                  <a:schemeClr val="accent5">
                    <a:lumMod val="50000"/>
                  </a:schemeClr>
                </a:solidFill>
                <a:latin typeface="Times New Roman" panose="02020603050405020304" pitchFamily="18" charset="0"/>
                <a:cs typeface="Times New Roman" panose="02020603050405020304" pitchFamily="18" charset="0"/>
              </a:rPr>
              <a:t> ở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gợi</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tả</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gợi</a:t>
            </a:r>
            <a:r>
              <a:rPr lang="en-US" sz="4266" b="1" dirty="0">
                <a:solidFill>
                  <a:schemeClr val="accent5">
                    <a:lumMod val="50000"/>
                  </a:schemeClr>
                </a:solidFill>
                <a:latin typeface="Times New Roman" panose="02020603050405020304" pitchFamily="18" charset="0"/>
                <a:cs typeface="Times New Roman" panose="02020603050405020304" pitchFamily="18" charset="0"/>
              </a:rPr>
              <a:t> </a:t>
            </a:r>
            <a:r>
              <a:rPr lang="en-US" sz="4266" b="1" dirty="0" err="1">
                <a:solidFill>
                  <a:schemeClr val="accent5">
                    <a:lumMod val="50000"/>
                  </a:schemeClr>
                </a:solidFill>
                <a:latin typeface="Times New Roman" panose="02020603050405020304" pitchFamily="18" charset="0"/>
                <a:cs typeface="Times New Roman" panose="02020603050405020304" pitchFamily="18" charset="0"/>
              </a:rPr>
              <a:t>cảm</a:t>
            </a:r>
            <a:r>
              <a:rPr lang="en-US" sz="4266" b="1" dirty="0">
                <a:solidFill>
                  <a:schemeClr val="accent5">
                    <a:lumMod val="50000"/>
                  </a:schemeClr>
                </a:solidFill>
                <a:latin typeface="Times New Roman" panose="02020603050405020304" pitchFamily="18" charset="0"/>
                <a:cs typeface="Times New Roman" panose="02020603050405020304" pitchFamily="18" charset="0"/>
              </a:rPr>
              <a:t>.</a:t>
            </a:r>
          </a:p>
          <a:p>
            <a:pPr marL="609539" indent="-609539">
              <a:buFontTx/>
              <a:buChar char="-"/>
            </a:pPr>
            <a:endParaRPr lang="en-US" sz="4266" b="1" dirty="0">
              <a:solidFill>
                <a:schemeClr val="accent5">
                  <a:lumMod val="50000"/>
                </a:schemeClr>
              </a:solidFill>
            </a:endParaRPr>
          </a:p>
        </p:txBody>
      </p:sp>
      <p:sp>
        <p:nvSpPr>
          <p:cNvPr id="6" name="TextBox 5">
            <a:extLst>
              <a:ext uri="{FF2B5EF4-FFF2-40B4-BE49-F238E27FC236}">
                <a16:creationId xmlns:a16="http://schemas.microsoft.com/office/drawing/2014/main" id="{2217BFA7-BD8A-4E2F-AE8B-409BA4263D32}"/>
              </a:ext>
            </a:extLst>
          </p:cNvPr>
          <p:cNvSpPr txBox="1"/>
          <p:nvPr/>
        </p:nvSpPr>
        <p:spPr>
          <a:xfrm>
            <a:off x="2501172" y="254508"/>
            <a:ext cx="7580448" cy="748795"/>
          </a:xfrm>
          <a:prstGeom prst="rect">
            <a:avLst/>
          </a:prstGeom>
          <a:noFill/>
        </p:spPr>
        <p:txBody>
          <a:bodyPr wrap="square" rtlCol="0">
            <a:spAutoFit/>
          </a:bodyPr>
          <a:lstStyle/>
          <a:p>
            <a:r>
              <a:rPr lang="en-US" sz="4266" b="1" dirty="0" err="1">
                <a:solidFill>
                  <a:schemeClr val="accent6">
                    <a:lumMod val="75000"/>
                  </a:schemeClr>
                </a:solidFill>
                <a:latin typeface="Times New Roman" panose="02020603050405020304" pitchFamily="18" charset="0"/>
                <a:cs typeface="Times New Roman" panose="02020603050405020304" pitchFamily="18" charset="0"/>
              </a:rPr>
              <a:t>Hướng</a:t>
            </a:r>
            <a:r>
              <a:rPr lang="en-US" sz="4266" b="1" dirty="0">
                <a:solidFill>
                  <a:schemeClr val="accent6">
                    <a:lumMod val="75000"/>
                  </a:schemeClr>
                </a:solidFill>
                <a:latin typeface="Times New Roman" panose="02020603050405020304" pitchFamily="18" charset="0"/>
                <a:cs typeface="Times New Roman" panose="02020603050405020304" pitchFamily="18" charset="0"/>
              </a:rPr>
              <a:t> </a:t>
            </a:r>
            <a:r>
              <a:rPr lang="en-US" sz="4266" b="1" err="1">
                <a:solidFill>
                  <a:schemeClr val="accent6">
                    <a:lumMod val="75000"/>
                  </a:schemeClr>
                </a:solidFill>
                <a:latin typeface="Times New Roman" panose="02020603050405020304" pitchFamily="18" charset="0"/>
                <a:cs typeface="Times New Roman" panose="02020603050405020304" pitchFamily="18" charset="0"/>
              </a:rPr>
              <a:t>dẫn</a:t>
            </a:r>
            <a:r>
              <a:rPr lang="en-US" sz="4266" b="1">
                <a:solidFill>
                  <a:schemeClr val="accent6">
                    <a:lumMod val="75000"/>
                  </a:schemeClr>
                </a:solidFill>
                <a:latin typeface="Times New Roman" panose="02020603050405020304" pitchFamily="18" charset="0"/>
                <a:cs typeface="Times New Roman" panose="02020603050405020304" pitchFamily="18" charset="0"/>
              </a:rPr>
              <a:t> đọc </a:t>
            </a:r>
            <a:r>
              <a:rPr lang="en-US" sz="4266" b="1" dirty="0" err="1">
                <a:solidFill>
                  <a:schemeClr val="accent6">
                    <a:lumMod val="75000"/>
                  </a:schemeClr>
                </a:solidFill>
                <a:latin typeface="Times New Roman" panose="02020603050405020304" pitchFamily="18" charset="0"/>
                <a:cs typeface="Times New Roman" panose="02020603050405020304" pitchFamily="18" charset="0"/>
              </a:rPr>
              <a:t>diễn</a:t>
            </a:r>
            <a:r>
              <a:rPr lang="en-US" sz="4266" b="1" dirty="0">
                <a:solidFill>
                  <a:schemeClr val="accent6">
                    <a:lumMod val="75000"/>
                  </a:schemeClr>
                </a:solidFill>
                <a:latin typeface="Times New Roman" panose="02020603050405020304" pitchFamily="18" charset="0"/>
                <a:cs typeface="Times New Roman" panose="02020603050405020304" pitchFamily="18" charset="0"/>
              </a:rPr>
              <a:t> </a:t>
            </a:r>
            <a:r>
              <a:rPr lang="en-US" sz="4266" b="1" dirty="0" err="1">
                <a:solidFill>
                  <a:schemeClr val="accent6">
                    <a:lumMod val="75000"/>
                  </a:schemeClr>
                </a:solidFill>
                <a:latin typeface="Times New Roman" panose="02020603050405020304" pitchFamily="18" charset="0"/>
                <a:cs typeface="Times New Roman" panose="02020603050405020304" pitchFamily="18" charset="0"/>
              </a:rPr>
              <a:t>cảm</a:t>
            </a:r>
            <a:endParaRPr lang="en-US" sz="4266"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3" name="图片 4">
            <a:extLst>
              <a:ext uri="{FF2B5EF4-FFF2-40B4-BE49-F238E27FC236}">
                <a16:creationId xmlns:a16="http://schemas.microsoft.com/office/drawing/2014/main" id="{5DDB8A5C-C4BF-4A49-8A55-5ECDCDA8B987}"/>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9913489" y="-271155"/>
            <a:ext cx="1981225" cy="2057952"/>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80458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1">
            <a:extLst>
              <a:ext uri="{FF2B5EF4-FFF2-40B4-BE49-F238E27FC236}">
                <a16:creationId xmlns:a16="http://schemas.microsoft.com/office/drawing/2014/main" id="{E9C1CCA0-C6AA-4EEF-95B9-325704F2E1A2}"/>
              </a:ext>
            </a:extLst>
          </p:cNvPr>
          <p:cNvSpPr txBox="1">
            <a:spLocks noChangeArrowheads="1"/>
          </p:cNvSpPr>
          <p:nvPr/>
        </p:nvSpPr>
        <p:spPr bwMode="auto">
          <a:xfrm>
            <a:off x="1240790" y="1050562"/>
            <a:ext cx="9144000" cy="580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Tôi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truyện</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cổ</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nước</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tôi</a:t>
            </a:r>
            <a:endPar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Vừa</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hậu</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lại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tuyệt</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vời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sâu</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a:t>
            </a:r>
            <a:endPar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Thương</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rồi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mới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thương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ta</a:t>
            </a: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Yêu</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nhau</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mấy</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cũng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tìm</a:t>
            </a:r>
            <a:endPar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Ở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hiền</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thì</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lại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gặp</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hiền</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9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ngay</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thì</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được</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phật</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tiên</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độ</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trì</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Mang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theo</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truyện</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cổ</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tôi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Nghe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trong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cuộc</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sống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thầm</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thì</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tiếng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xưa</a:t>
            </a:r>
            <a:endPar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cơn</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nắng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en-US" sz="29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trắng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cơn</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mưa</a:t>
            </a:r>
            <a:endPar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Con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sông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chảy</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có</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rặng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dừa</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nghiêng</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2900" b="1"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soi</a:t>
            </a:r>
            <a:r>
              <a:rPr kumimoji="0" lang="en-US" altLang="en-US" sz="29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905ADF5D-8DC5-4EBD-997E-B9E39C17EF0A}"/>
              </a:ext>
            </a:extLst>
          </p:cNvPr>
          <p:cNvSpPr txBox="1"/>
          <p:nvPr/>
        </p:nvSpPr>
        <p:spPr>
          <a:xfrm>
            <a:off x="3331328" y="137555"/>
            <a:ext cx="5527755" cy="769441"/>
          </a:xfrm>
          <a:prstGeom prst="rect">
            <a:avLst/>
          </a:prstGeom>
          <a:noFill/>
        </p:spPr>
        <p:txBody>
          <a:bodyPr wrap="square" rtlCol="0">
            <a:spAutoFit/>
          </a:bodyPr>
          <a:lstStyle/>
          <a:p>
            <a:pPr defTabSz="1219078">
              <a:defRPr/>
            </a:pPr>
            <a:r>
              <a:rPr lang="en-US" sz="4400" b="1">
                <a:solidFill>
                  <a:srgbClr val="FF0000"/>
                </a:solidFill>
                <a:latin typeface="Miama Nueva" panose="02000603000000000000" pitchFamily="2" charset="-52"/>
              </a:rPr>
              <a:t>Truyện cổ n</a:t>
            </a:r>
            <a:r>
              <a:rPr lang="vi-VN" sz="4400" b="1">
                <a:solidFill>
                  <a:srgbClr val="FF0000"/>
                </a:solidFill>
                <a:latin typeface="Miama Nueva" panose="02000603000000000000" pitchFamily="2" charset="-52"/>
              </a:rPr>
              <a:t>ư</a:t>
            </a:r>
            <a:r>
              <a:rPr lang="en-US" sz="4400" b="1">
                <a:solidFill>
                  <a:srgbClr val="FF0000"/>
                </a:solidFill>
                <a:latin typeface="Miama Nueva" panose="02000603000000000000" pitchFamily="2" charset="-52"/>
              </a:rPr>
              <a:t>ớc tôi</a:t>
            </a:r>
            <a:endParaRPr lang="en-US" sz="4400" b="1" dirty="0">
              <a:solidFill>
                <a:srgbClr val="FF0000"/>
              </a:solidFill>
              <a:latin typeface="Miama Nueva" panose="02000603000000000000" pitchFamily="2" charset="-52"/>
            </a:endParaRPr>
          </a:p>
        </p:txBody>
      </p:sp>
    </p:spTree>
    <p:extLst>
      <p:ext uri="{BB962C8B-B14F-4D97-AF65-F5344CB8AC3E}">
        <p14:creationId xmlns:p14="http://schemas.microsoft.com/office/powerpoint/2010/main" val="287651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796765-72EF-4613-B414-32F323770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Rectangle 1">
            <a:extLst>
              <a:ext uri="{FF2B5EF4-FFF2-40B4-BE49-F238E27FC236}">
                <a16:creationId xmlns:a16="http://schemas.microsoft.com/office/drawing/2014/main" id="{1D4139F7-FC54-4AEE-8C7E-490D49218557}"/>
              </a:ext>
            </a:extLst>
          </p:cNvPr>
          <p:cNvSpPr/>
          <p:nvPr/>
        </p:nvSpPr>
        <p:spPr>
          <a:xfrm>
            <a:off x="1420837" y="1675286"/>
            <a:ext cx="9608234" cy="3170099"/>
          </a:xfrm>
          <a:prstGeom prst="rect">
            <a:avLst/>
          </a:prstGeom>
        </p:spPr>
        <p:txBody>
          <a:bodyPr wrap="square">
            <a:spAutoFit/>
          </a:bodyPr>
          <a:lstStyle/>
          <a:p>
            <a:pPr algn="ctr"/>
            <a:r>
              <a:rPr lang="en-US" altLang="en-US" sz="4000" b="1" u="sng">
                <a:solidFill>
                  <a:srgbClr val="FF0000"/>
                </a:solidFill>
                <a:latin typeface="Times New Roman" panose="02020603050405020304" pitchFamily="18" charset="0"/>
                <a:cs typeface="Times New Roman" panose="02020603050405020304" pitchFamily="18" charset="0"/>
              </a:rPr>
              <a:t>Truyện cổ nước mình </a:t>
            </a:r>
          </a:p>
          <a:p>
            <a:pPr algn="ctr"/>
            <a:r>
              <a:rPr lang="vi-VN" altLang="en-US" sz="4000" b="1" u="sng">
                <a:solidFill>
                  <a:srgbClr val="0070C0"/>
                </a:solidFill>
                <a:latin typeface="Times New Roman" panose="02020603050405020304" pitchFamily="18" charset="0"/>
                <a:cs typeface="Times New Roman" panose="02020603050405020304" pitchFamily="18" charset="0"/>
              </a:rPr>
              <a:t>Nội dung</a:t>
            </a:r>
            <a:r>
              <a:rPr lang="en-US" altLang="en-US" sz="4000" b="1">
                <a:solidFill>
                  <a:srgbClr val="0070C0"/>
                </a:solidFill>
                <a:latin typeface="Times New Roman" panose="02020603050405020304" pitchFamily="18" charset="0"/>
                <a:cs typeface="Times New Roman" panose="02020603050405020304" pitchFamily="18" charset="0"/>
              </a:rPr>
              <a:t>: </a:t>
            </a:r>
            <a:r>
              <a:rPr lang="vi-VN" altLang="en-US" sz="4000" b="1">
                <a:solidFill>
                  <a:schemeClr val="accent6">
                    <a:lumMod val="50000"/>
                  </a:schemeClr>
                </a:solidFill>
                <a:latin typeface="Times New Roman" panose="02020603050405020304" pitchFamily="18" charset="0"/>
                <a:cs typeface="Times New Roman" panose="02020603050405020304" pitchFamily="18" charset="0"/>
              </a:rPr>
              <a:t>Ca ngợi truyện cổ nư</a:t>
            </a:r>
            <a:r>
              <a:rPr lang="en-US" altLang="en-US" sz="4000" b="1">
                <a:solidFill>
                  <a:schemeClr val="accent6">
                    <a:lumMod val="50000"/>
                  </a:schemeClr>
                </a:solidFill>
                <a:latin typeface="Times New Roman" panose="02020603050405020304" pitchFamily="18" charset="0"/>
                <a:cs typeface="Times New Roman" panose="02020603050405020304" pitchFamily="18" charset="0"/>
              </a:rPr>
              <a:t>ớc</a:t>
            </a:r>
            <a:r>
              <a:rPr lang="el-GR" altLang="en-US" sz="4000" b="1">
                <a:solidFill>
                  <a:schemeClr val="accent6">
                    <a:lumMod val="50000"/>
                  </a:schemeClr>
                </a:solidFill>
                <a:latin typeface="Times New Roman" panose="02020603050405020304" pitchFamily="18" charset="0"/>
                <a:cs typeface="Times New Roman" panose="02020603050405020304" pitchFamily="18" charset="0"/>
              </a:rPr>
              <a:t> </a:t>
            </a:r>
            <a:r>
              <a:rPr lang="vi-VN" altLang="en-US" sz="4000" b="1">
                <a:solidFill>
                  <a:schemeClr val="accent6">
                    <a:lumMod val="50000"/>
                  </a:schemeClr>
                </a:solidFill>
                <a:latin typeface="Times New Roman" panose="02020603050405020304" pitchFamily="18" charset="0"/>
                <a:cs typeface="Times New Roman" panose="02020603050405020304" pitchFamily="18" charset="0"/>
              </a:rPr>
              <a:t>ta vừa nhân hậu, thông minh vừa chứa đựng kinh nghiệm quý báu của cha ông.</a:t>
            </a:r>
          </a:p>
          <a:p>
            <a:pPr algn="ctr"/>
            <a:endParaRPr lang="zh-CN" altLang="en-US" sz="40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26967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383424" y="-139763"/>
            <a:ext cx="12705120" cy="7139113"/>
          </a:xfrm>
          <a:prstGeom prst="rect">
            <a:avLst/>
          </a:prstGeom>
        </p:spPr>
      </p:pic>
      <p:pic>
        <p:nvPicPr>
          <p:cNvPr id="17" name="图片占位符 9"/>
          <p:cNvPicPr>
            <a:picLocks noGrp="1" noChangeAspect="1"/>
          </p:cNvPicPr>
          <p:nvPr/>
        </p:nvPicPr>
        <p:blipFill>
          <a:blip r:embed="rId4" cstate="print">
            <a:extLst>
              <a:ext uri="{28A0092B-C50C-407E-A947-70E740481C1C}">
                <a14:useLocalDpi xmlns:a14="http://schemas.microsoft.com/office/drawing/2010/main" val="0"/>
              </a:ext>
            </a:extLst>
          </a:blip>
          <a:srcRect l="11704" r="11704"/>
          <a:stretch>
            <a:fillRect/>
          </a:stretch>
        </p:blipFill>
        <p:spPr>
          <a:xfrm rot="20959912">
            <a:off x="9433799" y="979884"/>
            <a:ext cx="2657494" cy="2737336"/>
          </a:xfrm>
          <a:prstGeom prst="rect">
            <a:avLst/>
          </a:prstGeom>
          <a:ln>
            <a:noFill/>
          </a:ln>
          <a:effectLst>
            <a:outerShdw blurRad="292100" dist="139700" dir="2700000" algn="tl" rotWithShape="0">
              <a:srgbClr val="333333">
                <a:alpha val="65000"/>
              </a:srgbClr>
            </a:outerShdw>
          </a:effectLst>
        </p:spPr>
      </p:pic>
      <p:pic>
        <p:nvPicPr>
          <p:cNvPr id="16" name="图片占位符 7"/>
          <p:cNvPicPr>
            <a:picLocks noGrp="1" noChangeAspect="1"/>
          </p:cNvPicPr>
          <p:nvPr/>
        </p:nvPicPr>
        <p:blipFill>
          <a:blip r:embed="rId5" cstate="print">
            <a:extLst>
              <a:ext uri="{28A0092B-C50C-407E-A947-70E740481C1C}">
                <a14:useLocalDpi xmlns:a14="http://schemas.microsoft.com/office/drawing/2010/main" val="0"/>
              </a:ext>
            </a:extLst>
          </a:blip>
          <a:srcRect t="37" b="37"/>
          <a:stretch>
            <a:fillRect/>
          </a:stretch>
        </p:blipFill>
        <p:spPr>
          <a:xfrm rot="748643">
            <a:off x="2282504" y="1278703"/>
            <a:ext cx="2752219" cy="2879625"/>
          </a:xfrm>
          <a:prstGeom prst="rect">
            <a:avLst/>
          </a:prstGeom>
          <a:ln>
            <a:noFill/>
          </a:ln>
          <a:effectLst>
            <a:outerShdw blurRad="292100" dist="139700" dir="2700000" algn="tl" rotWithShape="0">
              <a:srgbClr val="333333">
                <a:alpha val="65000"/>
              </a:srgbClr>
            </a:outerShdw>
          </a:effectLst>
        </p:spPr>
      </p:pic>
      <p:pic>
        <p:nvPicPr>
          <p:cNvPr id="20" name="图片占位符 5"/>
          <p:cNvPicPr>
            <a:picLocks noGrp="1" noChangeAspect="1"/>
          </p:cNvPicPr>
          <p:nvPr/>
        </p:nvPicPr>
        <p:blipFill>
          <a:blip r:embed="rId6" cstate="print">
            <a:extLst>
              <a:ext uri="{28A0092B-C50C-407E-A947-70E740481C1C}">
                <a14:useLocalDpi xmlns:a14="http://schemas.microsoft.com/office/drawing/2010/main" val="0"/>
              </a:ext>
            </a:extLst>
          </a:blip>
          <a:srcRect l="14959" r="14959"/>
          <a:stretch>
            <a:fillRect/>
          </a:stretch>
        </p:blipFill>
        <p:spPr>
          <a:xfrm rot="21428750">
            <a:off x="5901952" y="668376"/>
            <a:ext cx="2646046" cy="3207277"/>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27391" b="27382"/>
          <a:stretch>
            <a:fillRect/>
          </a:stretch>
        </p:blipFill>
        <p:spPr>
          <a:xfrm>
            <a:off x="-329710" y="-471038"/>
            <a:ext cx="12849832" cy="5870153"/>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4624" y="-306879"/>
            <a:ext cx="1743833" cy="1743833"/>
          </a:xfrm>
          <a:prstGeom prst="rect">
            <a:avLst/>
          </a:prstGeom>
          <a:effectLst>
            <a:outerShdw blurRad="50800" dist="38100" dir="10800000" algn="r" rotWithShape="0">
              <a:prstClr val="black">
                <a:alpha val="40000"/>
              </a:prstClr>
            </a:outerShdw>
          </a:effectLst>
        </p:spPr>
      </p:pic>
      <p:pic>
        <p:nvPicPr>
          <p:cNvPr id="22" name="Picture 21">
            <a:hlinkClick r:id="rId9" action="ppaction://hlinksldjump"/>
            <a:extLst>
              <a:ext uri="{FF2B5EF4-FFF2-40B4-BE49-F238E27FC236}">
                <a16:creationId xmlns:a16="http://schemas.microsoft.com/office/drawing/2014/main" id="{DBE136AB-BB90-4CBA-9FC8-F3628D6F40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1887" y="3603990"/>
            <a:ext cx="4084520" cy="4085308"/>
          </a:xfrm>
          <a:prstGeom prst="rect">
            <a:avLst/>
          </a:prstGeom>
        </p:spPr>
      </p:pic>
      <p:pic>
        <p:nvPicPr>
          <p:cNvPr id="23" name="图片 1">
            <a:extLst>
              <a:ext uri="{FF2B5EF4-FFF2-40B4-BE49-F238E27FC236}">
                <a16:creationId xmlns:a16="http://schemas.microsoft.com/office/drawing/2014/main" id="{181D5F39-352F-49CE-8F30-705C4AE440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9663" y="1255332"/>
            <a:ext cx="1379223" cy="3642631"/>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C0E18FFF-1D66-437C-85FA-00F4B3705544}"/>
              </a:ext>
            </a:extLst>
          </p:cNvPr>
          <p:cNvSpPr/>
          <p:nvPr/>
        </p:nvSpPr>
        <p:spPr>
          <a:xfrm rot="749288">
            <a:off x="2292257" y="1222043"/>
            <a:ext cx="2686254" cy="3527826"/>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 </a:t>
            </a:r>
            <a:r>
              <a:rPr lang="en-US" sz="3200" b="1" dirty="0" err="1">
                <a:solidFill>
                  <a:schemeClr val="tx1"/>
                </a:solidFill>
                <a:latin typeface="Times New Roman" panose="02020603050405020304" pitchFamily="18" charset="0"/>
                <a:cs typeface="Times New Roman" panose="02020603050405020304" pitchFamily="18" charset="0"/>
              </a:rPr>
              <a:t>Viết</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Nội dung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vở</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a:t>
            </a:r>
          </a:p>
          <a:p>
            <a:pPr algn="ctr"/>
            <a:endParaRPr lang="en-US" sz="3200" b="1" dirty="0">
              <a:solidFill>
                <a:schemeClr val="tx1"/>
              </a:solidFill>
            </a:endParaRPr>
          </a:p>
        </p:txBody>
      </p:sp>
      <p:sp>
        <p:nvSpPr>
          <p:cNvPr id="3" name="Rectangle 2">
            <a:extLst>
              <a:ext uri="{FF2B5EF4-FFF2-40B4-BE49-F238E27FC236}">
                <a16:creationId xmlns:a16="http://schemas.microsoft.com/office/drawing/2014/main" id="{5FEF807A-8789-4883-B15D-37100FC18E54}"/>
              </a:ext>
            </a:extLst>
          </p:cNvPr>
          <p:cNvSpPr/>
          <p:nvPr/>
        </p:nvSpPr>
        <p:spPr>
          <a:xfrm rot="21405883">
            <a:off x="5928192" y="675514"/>
            <a:ext cx="2682051" cy="349536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Rèn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diễn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thuộc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lòng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27507D62-692D-4527-AEE8-B4F46D52E023}"/>
              </a:ext>
            </a:extLst>
          </p:cNvPr>
          <p:cNvSpPr/>
          <p:nvPr/>
        </p:nvSpPr>
        <p:spPr>
          <a:xfrm rot="20962377">
            <a:off x="9512745" y="926001"/>
            <a:ext cx="2623984" cy="3040323"/>
          </a:xfrm>
          <a:prstGeom prst="rect">
            <a:avLst/>
          </a:prstGeom>
          <a:solidFill>
            <a:srgbClr val="D8BF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9503297E-4E3C-4B32-99AD-78B877D776A0}"/>
              </a:ext>
            </a:extLst>
          </p:cNvPr>
          <p:cNvSpPr txBox="1"/>
          <p:nvPr/>
        </p:nvSpPr>
        <p:spPr>
          <a:xfrm>
            <a:off x="9862314" y="1596077"/>
            <a:ext cx="2254768" cy="2062103"/>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Xem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(Trang 25).</a:t>
            </a:r>
          </a:p>
        </p:txBody>
      </p:sp>
      <p:pic>
        <p:nvPicPr>
          <p:cNvPr id="24" name="图片 9">
            <a:extLst>
              <a:ext uri="{FF2B5EF4-FFF2-40B4-BE49-F238E27FC236}">
                <a16:creationId xmlns:a16="http://schemas.microsoft.com/office/drawing/2014/main" id="{3AA28A08-36D0-4F9D-84A9-C5F747142C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35681" flipH="1">
            <a:off x="-193923" y="4979208"/>
            <a:ext cx="2781590" cy="1916145"/>
          </a:xfrm>
          <a:prstGeom prst="rect">
            <a:avLst/>
          </a:prstGeom>
          <a:effectLst>
            <a:outerShdw blurRad="50800" dist="38100" dir="10800000" algn="r" rotWithShape="0">
              <a:prstClr val="black">
                <a:alpha val="40000"/>
              </a:prstClr>
            </a:outerShdw>
          </a:effectLst>
        </p:spPr>
      </p:pic>
      <p:sp>
        <p:nvSpPr>
          <p:cNvPr id="7" name="Oval 6">
            <a:extLst>
              <a:ext uri="{FF2B5EF4-FFF2-40B4-BE49-F238E27FC236}">
                <a16:creationId xmlns:a16="http://schemas.microsoft.com/office/drawing/2014/main" id="{F1A2C78D-D172-4E8A-83F3-0410B1459923}"/>
              </a:ext>
            </a:extLst>
          </p:cNvPr>
          <p:cNvSpPr/>
          <p:nvPr/>
        </p:nvSpPr>
        <p:spPr>
          <a:xfrm>
            <a:off x="2923867" y="4588755"/>
            <a:ext cx="5141970" cy="2124145"/>
          </a:xfrm>
          <a:prstGeom prst="ellipse">
            <a:avLst/>
          </a:prstGeom>
          <a:solidFill>
            <a:srgbClr val="D1050F"/>
          </a:solidFill>
          <a:ln>
            <a:solidFill>
              <a:srgbClr val="FD5F67"/>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99" b="1" dirty="0" err="1">
                <a:solidFill>
                  <a:schemeClr val="bg1"/>
                </a:solidFill>
                <a:latin typeface="HP001 4 hàng" panose="020B0603050302020204" pitchFamily="34" charset="0"/>
              </a:rPr>
              <a:t>Dặn</a:t>
            </a:r>
            <a:r>
              <a:rPr lang="en-US" sz="6399" b="1" dirty="0">
                <a:solidFill>
                  <a:schemeClr val="bg1"/>
                </a:solidFill>
                <a:latin typeface="HP001 4 hàng" panose="020B0603050302020204" pitchFamily="34" charset="0"/>
              </a:rPr>
              <a:t> </a:t>
            </a:r>
            <a:r>
              <a:rPr lang="en-US" sz="6399" b="1" dirty="0" err="1">
                <a:solidFill>
                  <a:schemeClr val="bg1"/>
                </a:solidFill>
                <a:latin typeface="HP001 4 hàng" panose="020B0603050302020204" pitchFamily="34" charset="0"/>
              </a:rPr>
              <a:t>dò</a:t>
            </a:r>
            <a:endParaRPr lang="en-US" sz="6399" b="1" dirty="0">
              <a:solidFill>
                <a:schemeClr val="bg1"/>
              </a:solidFill>
              <a:latin typeface="HP001 4 hàng" panose="020B06030503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33E64B-D6D9-4FE3-9F4E-7D5B69F9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326"/>
            <a:ext cx="12190413" cy="6910399"/>
          </a:xfrm>
          <a:prstGeom prst="rect">
            <a:avLst/>
          </a:prstGeom>
        </p:spPr>
      </p:pic>
      <p:pic>
        <p:nvPicPr>
          <p:cNvPr id="11" name="Graphic 10">
            <a:extLst>
              <a:ext uri="{FF2B5EF4-FFF2-40B4-BE49-F238E27FC236}">
                <a16:creationId xmlns:a16="http://schemas.microsoft.com/office/drawing/2014/main" id="{9C7CD56C-E9FC-432A-BFA9-2B7AB8BFDB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7307" y="1952072"/>
            <a:ext cx="1962147" cy="3662675"/>
          </a:xfrm>
          <a:prstGeom prst="rect">
            <a:avLst/>
          </a:prstGeom>
        </p:spPr>
      </p:pic>
      <p:pic>
        <p:nvPicPr>
          <p:cNvPr id="12" name="Graphic 11">
            <a:extLst>
              <a:ext uri="{FF2B5EF4-FFF2-40B4-BE49-F238E27FC236}">
                <a16:creationId xmlns:a16="http://schemas.microsoft.com/office/drawing/2014/main" id="{0B47E767-4288-4075-AA46-BB7AF1C4AF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1160" y="2798307"/>
            <a:ext cx="2158679" cy="2824439"/>
          </a:xfrm>
          <a:prstGeom prst="rect">
            <a:avLst/>
          </a:prstGeom>
        </p:spPr>
      </p:pic>
      <p:pic>
        <p:nvPicPr>
          <p:cNvPr id="13" name="Graphic 12">
            <a:extLst>
              <a:ext uri="{FF2B5EF4-FFF2-40B4-BE49-F238E27FC236}">
                <a16:creationId xmlns:a16="http://schemas.microsoft.com/office/drawing/2014/main" id="{F3DBEB0F-136D-4932-A7B6-6A72D685FC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08708" y="1697964"/>
            <a:ext cx="2546109" cy="3568018"/>
          </a:xfrm>
          <a:prstGeom prst="rect">
            <a:avLst/>
          </a:prstGeom>
        </p:spPr>
      </p:pic>
      <p:pic>
        <p:nvPicPr>
          <p:cNvPr id="5" name="xe ô tô">
            <a:extLst>
              <a:ext uri="{FF2B5EF4-FFF2-40B4-BE49-F238E27FC236}">
                <a16:creationId xmlns:a16="http://schemas.microsoft.com/office/drawing/2014/main" id="{E6734BE3-E187-45AF-82FC-A14CD15B19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18221" y="4405411"/>
            <a:ext cx="3330430" cy="2103430"/>
          </a:xfrm>
          <a:prstGeom prst="rect">
            <a:avLst/>
          </a:prstGeom>
        </p:spPr>
      </p:pic>
      <p:sp>
        <p:nvSpPr>
          <p:cNvPr id="19" name="khung câu hỏi">
            <a:extLst>
              <a:ext uri="{FF2B5EF4-FFF2-40B4-BE49-F238E27FC236}">
                <a16:creationId xmlns:a16="http://schemas.microsoft.com/office/drawing/2014/main" id="{8FD535D0-2E9C-4008-9290-DB7C6951FC52}"/>
              </a:ext>
            </a:extLst>
          </p:cNvPr>
          <p:cNvSpPr/>
          <p:nvPr/>
        </p:nvSpPr>
        <p:spPr>
          <a:xfrm>
            <a:off x="2332093" y="139529"/>
            <a:ext cx="7936044" cy="3477426"/>
          </a:xfrm>
          <a:prstGeom prst="roundRect">
            <a:avLst>
              <a:gd name="adj" fmla="val 6014"/>
            </a:avLst>
          </a:prstGeom>
          <a:solidFill>
            <a:schemeClr val="bg1"/>
          </a:solidFill>
          <a:ln w="38100">
            <a:solidFill>
              <a:srgbClr val="5F79E6"/>
            </a:solidFill>
          </a:ln>
        </p:spPr>
        <p:style>
          <a:lnRef idx="2">
            <a:schemeClr val="accent1">
              <a:shade val="50000"/>
            </a:schemeClr>
          </a:lnRef>
          <a:fillRef idx="1">
            <a:schemeClr val="accent1"/>
          </a:fillRef>
          <a:effectRef idx="0">
            <a:schemeClr val="accent1"/>
          </a:effectRef>
          <a:fontRef idx="minor">
            <a:schemeClr val="lt1"/>
          </a:fontRef>
        </p:style>
        <p:txBody>
          <a:bodyPr lIns="91459" tIns="45730" rIns="91459" bIns="45730" rtlCol="0" anchor="ctr"/>
          <a:lstStyle/>
          <a:p>
            <a:pPr algn="ctr">
              <a:defRPr/>
            </a:pPr>
            <a:endParaRPr lang="en-US">
              <a:solidFill>
                <a:prstClr val="white"/>
              </a:solidFill>
            </a:endParaRPr>
          </a:p>
        </p:txBody>
      </p:sp>
      <p:pic>
        <p:nvPicPr>
          <p:cNvPr id="10" name="tảng đá" descr="A picture containing logo&#10;&#10;Description automatically generated">
            <a:extLst>
              <a:ext uri="{FF2B5EF4-FFF2-40B4-BE49-F238E27FC236}">
                <a16:creationId xmlns:a16="http://schemas.microsoft.com/office/drawing/2014/main" id="{4F5FA1D6-71F4-41B4-936D-6F4E6B362A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169923" y="5487980"/>
            <a:ext cx="1180755" cy="1020861"/>
          </a:xfrm>
          <a:prstGeom prst="rect">
            <a:avLst/>
          </a:prstGeom>
        </p:spPr>
      </p:pic>
      <p:sp>
        <p:nvSpPr>
          <p:cNvPr id="14" name="TextBox 13">
            <a:extLst>
              <a:ext uri="{FF2B5EF4-FFF2-40B4-BE49-F238E27FC236}">
                <a16:creationId xmlns:a16="http://schemas.microsoft.com/office/drawing/2014/main" id="{05328307-E75D-462D-8D65-472B4999B796}"/>
              </a:ext>
            </a:extLst>
          </p:cNvPr>
          <p:cNvSpPr txBox="1">
            <a:spLocks noChangeArrowheads="1"/>
          </p:cNvSpPr>
          <p:nvPr/>
        </p:nvSpPr>
        <p:spPr bwMode="auto">
          <a:xfrm>
            <a:off x="2710524" y="150283"/>
            <a:ext cx="6709534" cy="107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9" tIns="45730" rIns="91459" bIns="457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1" b="1" dirty="0">
                <a:solidFill>
                  <a:srgbClr val="7030A0"/>
                </a:solidFill>
                <a:latin typeface="Times New Roman" panose="02020603050405020304" pitchFamily="18" charset="0"/>
                <a:cs typeface="Times New Roman" panose="02020603050405020304" pitchFamily="18" charset="0"/>
              </a:rPr>
              <a:t> </a:t>
            </a:r>
            <a:r>
              <a:rPr lang="vi-VN" altLang="en-US" sz="3201" b="1" dirty="0">
                <a:solidFill>
                  <a:srgbClr val="FF0000"/>
                </a:solidFill>
                <a:latin typeface="Times New Roman" panose="02020603050405020304" pitchFamily="18" charset="0"/>
                <a:cs typeface="Times New Roman" panose="02020603050405020304" pitchFamily="18" charset="0"/>
              </a:rPr>
              <a:t>Qua bài «Dế Mèn bênh vực kẻ yếu» chúng ta học được điều gì ?</a:t>
            </a:r>
            <a:r>
              <a:rPr lang="en-US" altLang="en-US" sz="3201" b="1" dirty="0">
                <a:solidFill>
                  <a:srgbClr val="FF0000"/>
                </a:solidFill>
                <a:latin typeface="Times New Roman" panose="02020603050405020304" pitchFamily="18" charset="0"/>
                <a:cs typeface="Times New Roman" panose="02020603050405020304" pitchFamily="18" charset="0"/>
              </a:rPr>
              <a:t>:</a:t>
            </a:r>
            <a:endParaRPr lang="vi-VN" altLang="en-US" sz="3201"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376230-E604-4EBE-BF3E-49B83E46C42D}"/>
              </a:ext>
            </a:extLst>
          </p:cNvPr>
          <p:cNvSpPr txBox="1">
            <a:spLocks noChangeArrowheads="1"/>
          </p:cNvSpPr>
          <p:nvPr/>
        </p:nvSpPr>
        <p:spPr bwMode="auto">
          <a:xfrm>
            <a:off x="2791500" y="1227778"/>
            <a:ext cx="7234520" cy="58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9" tIns="45730" rIns="91459" bIns="457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1" b="1" dirty="0">
                <a:solidFill>
                  <a:srgbClr val="002060"/>
                </a:solidFill>
                <a:latin typeface="Times New Roman" panose="02020603050405020304" pitchFamily="18" charset="0"/>
                <a:cs typeface="Times New Roman" panose="02020603050405020304" pitchFamily="18" charset="0"/>
              </a:rPr>
              <a:t>A.</a:t>
            </a:r>
            <a:r>
              <a:rPr lang="vi-VN" altLang="en-US" sz="3201" b="1" dirty="0">
                <a:solidFill>
                  <a:srgbClr val="002060"/>
                </a:solidFill>
                <a:latin typeface="Times New Roman" panose="02020603050405020304" pitchFamily="18" charset="0"/>
                <a:cs typeface="Times New Roman" panose="02020603050405020304" pitchFamily="18" charset="0"/>
              </a:rPr>
              <a:t>Cần có tấm lòng nghĩa hiệp</a:t>
            </a:r>
            <a:r>
              <a:rPr lang="en-US" altLang="en-US" sz="3201" b="1" dirty="0">
                <a:solidFill>
                  <a:srgbClr val="003366"/>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CB05E1F8-A505-4D04-B5B1-88F1DBB85B1A}"/>
              </a:ext>
            </a:extLst>
          </p:cNvPr>
          <p:cNvSpPr txBox="1">
            <a:spLocks noChangeArrowheads="1"/>
          </p:cNvSpPr>
          <p:nvPr/>
        </p:nvSpPr>
        <p:spPr bwMode="auto">
          <a:xfrm>
            <a:off x="2714836" y="1812657"/>
            <a:ext cx="7771329" cy="107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9" tIns="45730" rIns="91459" bIns="457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1" b="1" dirty="0">
                <a:solidFill>
                  <a:srgbClr val="002060"/>
                </a:solidFill>
                <a:latin typeface="Times New Roman" panose="02020603050405020304" pitchFamily="18" charset="0"/>
                <a:cs typeface="Times New Roman" panose="02020603050405020304" pitchFamily="18" charset="0"/>
              </a:rPr>
              <a:t>B. </a:t>
            </a:r>
            <a:r>
              <a:rPr lang="vi-VN" altLang="en-US" sz="3201" b="1" dirty="0">
                <a:solidFill>
                  <a:srgbClr val="002060"/>
                </a:solidFill>
                <a:latin typeface="Times New Roman" panose="02020603050405020304" pitchFamily="18" charset="0"/>
                <a:cs typeface="Times New Roman" panose="02020603050405020304" pitchFamily="18" charset="0"/>
              </a:rPr>
              <a:t>Dũng cảm bênh vực, giúp đỡ những người xung quanh khi họ gặp khó khăn</a:t>
            </a:r>
            <a:r>
              <a:rPr lang="en-US" altLang="en-US" sz="3201" b="1" dirty="0">
                <a:solidFill>
                  <a:srgbClr val="003366"/>
                </a:solidFill>
                <a:latin typeface="Times New Roman" panose="02020603050405020304" pitchFamily="18" charset="0"/>
                <a:cs typeface="Times New Roman" panose="02020603050405020304" pitchFamily="18" charset="0"/>
              </a:rPr>
              <a:t>.</a:t>
            </a:r>
            <a:endParaRPr lang="vi-VN" altLang="en-US" sz="3201" b="1"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DA1355F-F25C-4652-85EE-CA83ACCA0394}"/>
              </a:ext>
            </a:extLst>
          </p:cNvPr>
          <p:cNvSpPr txBox="1">
            <a:spLocks noChangeArrowheads="1"/>
          </p:cNvSpPr>
          <p:nvPr/>
        </p:nvSpPr>
        <p:spPr bwMode="auto">
          <a:xfrm>
            <a:off x="2710509" y="2904384"/>
            <a:ext cx="6613071"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9" tIns="45730" rIns="91459" bIns="457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1" b="1" dirty="0">
                <a:solidFill>
                  <a:prstClr val="black"/>
                </a:solidFill>
                <a:latin typeface="Times New Roman" panose="02020603050405020304" pitchFamily="18" charset="0"/>
                <a:cs typeface="Times New Roman" panose="02020603050405020304" pitchFamily="18" charset="0"/>
              </a:rPr>
              <a:t> </a:t>
            </a:r>
            <a:r>
              <a:rPr lang="en-US" altLang="en-US" sz="3201" b="1" dirty="0">
                <a:solidFill>
                  <a:srgbClr val="002060"/>
                </a:solidFill>
                <a:latin typeface="Times New Roman" panose="02020603050405020304" pitchFamily="18" charset="0"/>
                <a:cs typeface="Times New Roman" panose="02020603050405020304" pitchFamily="18" charset="0"/>
              </a:rPr>
              <a:t>C. </a:t>
            </a:r>
            <a:r>
              <a:rPr lang="en-US" altLang="en-US" sz="3201" b="1" dirty="0" err="1">
                <a:solidFill>
                  <a:srgbClr val="002060"/>
                </a:solidFill>
                <a:latin typeface="Times New Roman" panose="02020603050405020304" pitchFamily="18" charset="0"/>
                <a:cs typeface="Times New Roman" panose="02020603050405020304" pitchFamily="18" charset="0"/>
              </a:rPr>
              <a:t>Cả</a:t>
            </a:r>
            <a:r>
              <a:rPr lang="en-US" altLang="en-US" sz="3201" b="1" dirty="0">
                <a:solidFill>
                  <a:srgbClr val="002060"/>
                </a:solidFill>
                <a:latin typeface="Times New Roman" panose="02020603050405020304" pitchFamily="18" charset="0"/>
                <a:cs typeface="Times New Roman" panose="02020603050405020304" pitchFamily="18" charset="0"/>
              </a:rPr>
              <a:t> </a:t>
            </a:r>
            <a:r>
              <a:rPr lang="en-US" altLang="en-US" sz="3201" b="1" dirty="0" err="1">
                <a:solidFill>
                  <a:srgbClr val="002060"/>
                </a:solidFill>
                <a:latin typeface="Times New Roman" panose="02020603050405020304" pitchFamily="18" charset="0"/>
                <a:cs typeface="Times New Roman" panose="02020603050405020304" pitchFamily="18" charset="0"/>
              </a:rPr>
              <a:t>hai</a:t>
            </a:r>
            <a:r>
              <a:rPr lang="en-US" altLang="en-US" sz="3201" b="1" dirty="0">
                <a:solidFill>
                  <a:srgbClr val="002060"/>
                </a:solidFill>
                <a:latin typeface="Times New Roman" panose="02020603050405020304" pitchFamily="18" charset="0"/>
                <a:cs typeface="Times New Roman" panose="02020603050405020304" pitchFamily="18" charset="0"/>
              </a:rPr>
              <a:t> ý </a:t>
            </a:r>
            <a:r>
              <a:rPr lang="en-US" altLang="en-US" sz="3201" b="1" dirty="0" err="1">
                <a:solidFill>
                  <a:srgbClr val="002060"/>
                </a:solidFill>
                <a:latin typeface="Times New Roman" panose="02020603050405020304" pitchFamily="18" charset="0"/>
                <a:cs typeface="Times New Roman" panose="02020603050405020304" pitchFamily="18" charset="0"/>
              </a:rPr>
              <a:t>trên</a:t>
            </a:r>
            <a:r>
              <a:rPr lang="en-US" altLang="en-US" sz="3201" b="1" dirty="0">
                <a:solidFill>
                  <a:srgbClr val="002060"/>
                </a:solidFill>
                <a:latin typeface="Times New Roman" panose="02020603050405020304" pitchFamily="18" charset="0"/>
                <a:cs typeface="Times New Roman" panose="02020603050405020304" pitchFamily="18" charset="0"/>
              </a:rPr>
              <a:t>.</a:t>
            </a:r>
            <a:endParaRPr lang="vi-VN" altLang="en-US" sz="3201" b="1" dirty="0">
              <a:solidFill>
                <a:srgbClr val="00206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72233BC-370D-450D-A2CC-75E343B97434}"/>
              </a:ext>
            </a:extLst>
          </p:cNvPr>
          <p:cNvSpPr/>
          <p:nvPr/>
        </p:nvSpPr>
        <p:spPr>
          <a:xfrm>
            <a:off x="2875011" y="2942492"/>
            <a:ext cx="400143" cy="546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59" tIns="45730" rIns="91459" bIns="45730" anchor="ctr"/>
          <a:lstStyle/>
          <a:p>
            <a:pPr algn="ctr">
              <a:defRPr/>
            </a:pPr>
            <a:endParaRPr lang="en-US" sz="3201">
              <a:solidFill>
                <a:srgbClr val="FF0000"/>
              </a:solidFill>
            </a:endParaRPr>
          </a:p>
        </p:txBody>
      </p:sp>
    </p:spTree>
    <p:extLst>
      <p:ext uri="{BB962C8B-B14F-4D97-AF65-F5344CB8AC3E}">
        <p14:creationId xmlns:p14="http://schemas.microsoft.com/office/powerpoint/2010/main" val="1778168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7 L 0.30703 0.00069 " pathEditMode="relative" rAng="0" ptsTypes="AA">
                                      <p:cBhvr>
                                        <p:cTn id="6" dur="2000" fill="hold"/>
                                        <p:tgtEl>
                                          <p:spTgt spid="5"/>
                                        </p:tgtEl>
                                        <p:attrNameLst>
                                          <p:attrName>ppt_x</p:attrName>
                                          <p:attrName>ppt_y</p:attrName>
                                        </p:attrNameLst>
                                      </p:cBhvr>
                                      <p:rCtr x="15352" y="23"/>
                                    </p:animMotion>
                                  </p:childTnLst>
                                </p:cTn>
                              </p:par>
                              <p:par>
                                <p:cTn id="7" presetID="14" presetClass="exit" presetSubtype="10" fill="hold" nodeType="withEffect">
                                  <p:stCondLst>
                                    <p:cond delay="0"/>
                                  </p:stCondLst>
                                  <p:childTnLst>
                                    <p:animEffect transition="out" filter="randombar(horizontal)">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1500"/>
                                        <p:tgtEl>
                                          <p:spTgt spid="19"/>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4" presetClass="exit" presetSubtype="10" fill="hold" grpId="1" nodeType="withEffect">
                                  <p:stCondLst>
                                    <p:cond delay="1000"/>
                                  </p:stCondLst>
                                  <p:childTnLst>
                                    <p:animEffect transition="out" filter="randombar(horizontal)">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P spid="19" grpId="1" animBg="1"/>
      <p:bldP spid="14" grpId="0"/>
      <p:bldP spid="15" grpId="0"/>
      <p:bldP spid="16" grpId="0"/>
      <p:bldP spid="17"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F803CE-924D-48C8-B3D4-97DAFEA6A5A4}"/>
              </a:ext>
            </a:extLst>
          </p:cNvPr>
          <p:cNvGrpSpPr/>
          <p:nvPr/>
        </p:nvGrpSpPr>
        <p:grpSpPr>
          <a:xfrm>
            <a:off x="2282668" y="1241843"/>
            <a:ext cx="7625076" cy="4147608"/>
            <a:chOff x="2219084" y="1185426"/>
            <a:chExt cx="7875639" cy="3248654"/>
          </a:xfrm>
          <a:solidFill>
            <a:schemeClr val="accent1">
              <a:lumMod val="60000"/>
              <a:lumOff val="40000"/>
            </a:schemeClr>
          </a:solidFill>
        </p:grpSpPr>
        <p:sp>
          <p:nvSpPr>
            <p:cNvPr id="5" name="任意多边形: 形状 10">
              <a:extLst>
                <a:ext uri="{FF2B5EF4-FFF2-40B4-BE49-F238E27FC236}">
                  <a16:creationId xmlns:a16="http://schemas.microsoft.com/office/drawing/2014/main" id="{8611AC2B-E747-4F7C-B4DF-9E1759E9853D}"/>
                </a:ext>
              </a:extLst>
            </p:cNvPr>
            <p:cNvSpPr/>
            <p:nvPr/>
          </p:nvSpPr>
          <p:spPr>
            <a:xfrm>
              <a:off x="2219084" y="1185426"/>
              <a:ext cx="7875639" cy="3248654"/>
            </a:xfrm>
            <a:custGeom>
              <a:avLst/>
              <a:gdLst>
                <a:gd name="connsiteX0" fmla="*/ 382726 w 8927477"/>
                <a:gd name="connsiteY0" fmla="*/ 424867 h 3828467"/>
                <a:gd name="connsiteX1" fmla="*/ 293826 w 8927477"/>
                <a:gd name="connsiteY1" fmla="*/ 424867 h 3828467"/>
                <a:gd name="connsiteX2" fmla="*/ 2579826 w 8927477"/>
                <a:gd name="connsiteY2" fmla="*/ 18467 h 3828467"/>
                <a:gd name="connsiteX3" fmla="*/ 3900626 w 8927477"/>
                <a:gd name="connsiteY3" fmla="*/ 69267 h 3828467"/>
                <a:gd name="connsiteX4" fmla="*/ 5627826 w 8927477"/>
                <a:gd name="connsiteY4" fmla="*/ 69267 h 3828467"/>
                <a:gd name="connsiteX5" fmla="*/ 6961326 w 8927477"/>
                <a:gd name="connsiteY5" fmla="*/ 259767 h 3828467"/>
                <a:gd name="connsiteX6" fmla="*/ 8371026 w 8927477"/>
                <a:gd name="connsiteY6" fmla="*/ 424867 h 3828467"/>
                <a:gd name="connsiteX7" fmla="*/ 8891726 w 8927477"/>
                <a:gd name="connsiteY7" fmla="*/ 1110667 h 3828467"/>
                <a:gd name="connsiteX8" fmla="*/ 8828226 w 8927477"/>
                <a:gd name="connsiteY8" fmla="*/ 2456867 h 3828467"/>
                <a:gd name="connsiteX9" fmla="*/ 8396426 w 8927477"/>
                <a:gd name="connsiteY9" fmla="*/ 3345867 h 3828467"/>
                <a:gd name="connsiteX10" fmla="*/ 6300926 w 8927477"/>
                <a:gd name="connsiteY10" fmla="*/ 3625267 h 3828467"/>
                <a:gd name="connsiteX11" fmla="*/ 4091126 w 8927477"/>
                <a:gd name="connsiteY11" fmla="*/ 3828467 h 3828467"/>
                <a:gd name="connsiteX12" fmla="*/ 2643326 w 8927477"/>
                <a:gd name="connsiteY12" fmla="*/ 3625267 h 3828467"/>
                <a:gd name="connsiteX13" fmla="*/ 903426 w 8927477"/>
                <a:gd name="connsiteY13" fmla="*/ 3333167 h 3828467"/>
                <a:gd name="connsiteX14" fmla="*/ 90626 w 8927477"/>
                <a:gd name="connsiteY14" fmla="*/ 2266367 h 3828467"/>
                <a:gd name="connsiteX15" fmla="*/ 52526 w 8927477"/>
                <a:gd name="connsiteY15" fmla="*/ 1288467 h 3828467"/>
                <a:gd name="connsiteX16" fmla="*/ 382726 w 8927477"/>
                <a:gd name="connsiteY16" fmla="*/ 424867 h 3828467"/>
                <a:gd name="connsiteX0" fmla="*/ 382726 w 8927477"/>
                <a:gd name="connsiteY0" fmla="*/ 423907 h 3827507"/>
                <a:gd name="connsiteX1" fmla="*/ 393838 w 8927477"/>
                <a:gd name="connsiteY1" fmla="*/ 409619 h 3827507"/>
                <a:gd name="connsiteX2" fmla="*/ 2579826 w 8927477"/>
                <a:gd name="connsiteY2" fmla="*/ 17507 h 3827507"/>
                <a:gd name="connsiteX3" fmla="*/ 3900626 w 8927477"/>
                <a:gd name="connsiteY3" fmla="*/ 68307 h 3827507"/>
                <a:gd name="connsiteX4" fmla="*/ 5627826 w 8927477"/>
                <a:gd name="connsiteY4" fmla="*/ 68307 h 3827507"/>
                <a:gd name="connsiteX5" fmla="*/ 6961326 w 8927477"/>
                <a:gd name="connsiteY5" fmla="*/ 258807 h 3827507"/>
                <a:gd name="connsiteX6" fmla="*/ 8371026 w 8927477"/>
                <a:gd name="connsiteY6" fmla="*/ 423907 h 3827507"/>
                <a:gd name="connsiteX7" fmla="*/ 8891726 w 8927477"/>
                <a:gd name="connsiteY7" fmla="*/ 1109707 h 3827507"/>
                <a:gd name="connsiteX8" fmla="*/ 8828226 w 8927477"/>
                <a:gd name="connsiteY8" fmla="*/ 2455907 h 3827507"/>
                <a:gd name="connsiteX9" fmla="*/ 8396426 w 8927477"/>
                <a:gd name="connsiteY9" fmla="*/ 3344907 h 3827507"/>
                <a:gd name="connsiteX10" fmla="*/ 6300926 w 8927477"/>
                <a:gd name="connsiteY10" fmla="*/ 3624307 h 3827507"/>
                <a:gd name="connsiteX11" fmla="*/ 4091126 w 8927477"/>
                <a:gd name="connsiteY11" fmla="*/ 3827507 h 3827507"/>
                <a:gd name="connsiteX12" fmla="*/ 2643326 w 8927477"/>
                <a:gd name="connsiteY12" fmla="*/ 3624307 h 3827507"/>
                <a:gd name="connsiteX13" fmla="*/ 903426 w 8927477"/>
                <a:gd name="connsiteY13" fmla="*/ 3332207 h 3827507"/>
                <a:gd name="connsiteX14" fmla="*/ 90626 w 8927477"/>
                <a:gd name="connsiteY14" fmla="*/ 2265407 h 3827507"/>
                <a:gd name="connsiteX15" fmla="*/ 52526 w 8927477"/>
                <a:gd name="connsiteY15" fmla="*/ 1287507 h 3827507"/>
                <a:gd name="connsiteX16" fmla="*/ 382726 w 8927477"/>
                <a:gd name="connsiteY16" fmla="*/ 423907 h 3827507"/>
                <a:gd name="connsiteX0" fmla="*/ 347418 w 8925506"/>
                <a:gd name="connsiteY0" fmla="*/ 533444 h 3827507"/>
                <a:gd name="connsiteX1" fmla="*/ 391867 w 8925506"/>
                <a:gd name="connsiteY1" fmla="*/ 409619 h 3827507"/>
                <a:gd name="connsiteX2" fmla="*/ 2577855 w 8925506"/>
                <a:gd name="connsiteY2" fmla="*/ 17507 h 3827507"/>
                <a:gd name="connsiteX3" fmla="*/ 3898655 w 8925506"/>
                <a:gd name="connsiteY3" fmla="*/ 68307 h 3827507"/>
                <a:gd name="connsiteX4" fmla="*/ 5625855 w 8925506"/>
                <a:gd name="connsiteY4" fmla="*/ 68307 h 3827507"/>
                <a:gd name="connsiteX5" fmla="*/ 6959355 w 8925506"/>
                <a:gd name="connsiteY5" fmla="*/ 258807 h 3827507"/>
                <a:gd name="connsiteX6" fmla="*/ 8369055 w 8925506"/>
                <a:gd name="connsiteY6" fmla="*/ 423907 h 3827507"/>
                <a:gd name="connsiteX7" fmla="*/ 8889755 w 8925506"/>
                <a:gd name="connsiteY7" fmla="*/ 1109707 h 3827507"/>
                <a:gd name="connsiteX8" fmla="*/ 8826255 w 8925506"/>
                <a:gd name="connsiteY8" fmla="*/ 2455907 h 3827507"/>
                <a:gd name="connsiteX9" fmla="*/ 8394455 w 8925506"/>
                <a:gd name="connsiteY9" fmla="*/ 3344907 h 3827507"/>
                <a:gd name="connsiteX10" fmla="*/ 6298955 w 8925506"/>
                <a:gd name="connsiteY10" fmla="*/ 3624307 h 3827507"/>
                <a:gd name="connsiteX11" fmla="*/ 4089155 w 8925506"/>
                <a:gd name="connsiteY11" fmla="*/ 3827507 h 3827507"/>
                <a:gd name="connsiteX12" fmla="*/ 2641355 w 8925506"/>
                <a:gd name="connsiteY12" fmla="*/ 3624307 h 3827507"/>
                <a:gd name="connsiteX13" fmla="*/ 901455 w 8925506"/>
                <a:gd name="connsiteY13" fmla="*/ 3332207 h 3827507"/>
                <a:gd name="connsiteX14" fmla="*/ 88655 w 8925506"/>
                <a:gd name="connsiteY14" fmla="*/ 2265407 h 3827507"/>
                <a:gd name="connsiteX15" fmla="*/ 50555 w 8925506"/>
                <a:gd name="connsiteY15" fmla="*/ 1287507 h 3827507"/>
                <a:gd name="connsiteX16" fmla="*/ 347418 w 8925506"/>
                <a:gd name="connsiteY16" fmla="*/ 533444 h 3827507"/>
                <a:gd name="connsiteX0" fmla="*/ 347418 w 8925506"/>
                <a:gd name="connsiteY0" fmla="*/ 527522 h 3821585"/>
                <a:gd name="connsiteX1" fmla="*/ 853830 w 8925506"/>
                <a:gd name="connsiteY1" fmla="*/ 313210 h 3821585"/>
                <a:gd name="connsiteX2" fmla="*/ 2577855 w 8925506"/>
                <a:gd name="connsiteY2" fmla="*/ 11585 h 3821585"/>
                <a:gd name="connsiteX3" fmla="*/ 3898655 w 8925506"/>
                <a:gd name="connsiteY3" fmla="*/ 62385 h 3821585"/>
                <a:gd name="connsiteX4" fmla="*/ 5625855 w 8925506"/>
                <a:gd name="connsiteY4" fmla="*/ 62385 h 3821585"/>
                <a:gd name="connsiteX5" fmla="*/ 6959355 w 8925506"/>
                <a:gd name="connsiteY5" fmla="*/ 252885 h 3821585"/>
                <a:gd name="connsiteX6" fmla="*/ 8369055 w 8925506"/>
                <a:gd name="connsiteY6" fmla="*/ 417985 h 3821585"/>
                <a:gd name="connsiteX7" fmla="*/ 8889755 w 8925506"/>
                <a:gd name="connsiteY7" fmla="*/ 1103785 h 3821585"/>
                <a:gd name="connsiteX8" fmla="*/ 8826255 w 8925506"/>
                <a:gd name="connsiteY8" fmla="*/ 2449985 h 3821585"/>
                <a:gd name="connsiteX9" fmla="*/ 8394455 w 8925506"/>
                <a:gd name="connsiteY9" fmla="*/ 3338985 h 3821585"/>
                <a:gd name="connsiteX10" fmla="*/ 6298955 w 8925506"/>
                <a:gd name="connsiteY10" fmla="*/ 3618385 h 3821585"/>
                <a:gd name="connsiteX11" fmla="*/ 4089155 w 8925506"/>
                <a:gd name="connsiteY11" fmla="*/ 3821585 h 3821585"/>
                <a:gd name="connsiteX12" fmla="*/ 2641355 w 8925506"/>
                <a:gd name="connsiteY12" fmla="*/ 3618385 h 3821585"/>
                <a:gd name="connsiteX13" fmla="*/ 901455 w 8925506"/>
                <a:gd name="connsiteY13" fmla="*/ 3326285 h 3821585"/>
                <a:gd name="connsiteX14" fmla="*/ 88655 w 8925506"/>
                <a:gd name="connsiteY14" fmla="*/ 2259485 h 3821585"/>
                <a:gd name="connsiteX15" fmla="*/ 50555 w 8925506"/>
                <a:gd name="connsiteY15" fmla="*/ 1281585 h 3821585"/>
                <a:gd name="connsiteX16" fmla="*/ 347418 w 8925506"/>
                <a:gd name="connsiteY16" fmla="*/ 527522 h 38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5506" h="3821585">
                  <a:moveTo>
                    <a:pt x="347418" y="527522"/>
                  </a:moveTo>
                  <a:cubicBezTo>
                    <a:pt x="481297" y="366126"/>
                    <a:pt x="482091" y="399199"/>
                    <a:pt x="853830" y="313210"/>
                  </a:cubicBezTo>
                  <a:cubicBezTo>
                    <a:pt x="1225569" y="227221"/>
                    <a:pt x="2070384" y="53389"/>
                    <a:pt x="2577855" y="11585"/>
                  </a:cubicBezTo>
                  <a:cubicBezTo>
                    <a:pt x="3085326" y="-30219"/>
                    <a:pt x="3390655" y="53918"/>
                    <a:pt x="3898655" y="62385"/>
                  </a:cubicBezTo>
                  <a:cubicBezTo>
                    <a:pt x="4406655" y="70852"/>
                    <a:pt x="5115738" y="30635"/>
                    <a:pt x="5625855" y="62385"/>
                  </a:cubicBezTo>
                  <a:cubicBezTo>
                    <a:pt x="6135972" y="94135"/>
                    <a:pt x="6502155" y="193618"/>
                    <a:pt x="6959355" y="252885"/>
                  </a:cubicBezTo>
                  <a:cubicBezTo>
                    <a:pt x="7416555" y="312152"/>
                    <a:pt x="8047322" y="276168"/>
                    <a:pt x="8369055" y="417985"/>
                  </a:cubicBezTo>
                  <a:cubicBezTo>
                    <a:pt x="8690788" y="559802"/>
                    <a:pt x="8813555" y="765118"/>
                    <a:pt x="8889755" y="1103785"/>
                  </a:cubicBezTo>
                  <a:cubicBezTo>
                    <a:pt x="8965955" y="1442452"/>
                    <a:pt x="8908805" y="2077452"/>
                    <a:pt x="8826255" y="2449985"/>
                  </a:cubicBezTo>
                  <a:cubicBezTo>
                    <a:pt x="8743705" y="2822518"/>
                    <a:pt x="8815672" y="3144252"/>
                    <a:pt x="8394455" y="3338985"/>
                  </a:cubicBezTo>
                  <a:cubicBezTo>
                    <a:pt x="7973238" y="3533718"/>
                    <a:pt x="7016505" y="3537952"/>
                    <a:pt x="6298955" y="3618385"/>
                  </a:cubicBezTo>
                  <a:cubicBezTo>
                    <a:pt x="5581405" y="3698818"/>
                    <a:pt x="4698755" y="3821585"/>
                    <a:pt x="4089155" y="3821585"/>
                  </a:cubicBezTo>
                  <a:cubicBezTo>
                    <a:pt x="3479555" y="3821585"/>
                    <a:pt x="3172638" y="3700935"/>
                    <a:pt x="2641355" y="3618385"/>
                  </a:cubicBezTo>
                  <a:cubicBezTo>
                    <a:pt x="2110072" y="3535835"/>
                    <a:pt x="1326905" y="3552768"/>
                    <a:pt x="901455" y="3326285"/>
                  </a:cubicBezTo>
                  <a:cubicBezTo>
                    <a:pt x="476005" y="3099802"/>
                    <a:pt x="230472" y="2600268"/>
                    <a:pt x="88655" y="2259485"/>
                  </a:cubicBezTo>
                  <a:cubicBezTo>
                    <a:pt x="-53162" y="1918702"/>
                    <a:pt x="7428" y="1570246"/>
                    <a:pt x="50555" y="1281585"/>
                  </a:cubicBezTo>
                  <a:cubicBezTo>
                    <a:pt x="93682" y="992925"/>
                    <a:pt x="213539" y="688918"/>
                    <a:pt x="347418" y="527522"/>
                  </a:cubicBezTo>
                  <a:close/>
                </a:path>
              </a:pathLst>
            </a:custGeom>
            <a:grpFill/>
            <a:ln w="7620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atin typeface="Times New Roman" panose="02020603050405020304" pitchFamily="18" charset="0"/>
                <a:cs typeface="Times New Roman" panose="02020603050405020304" pitchFamily="18" charset="0"/>
              </a:endParaRPr>
            </a:p>
          </p:txBody>
        </p:sp>
        <p:sp>
          <p:nvSpPr>
            <p:cNvPr id="6" name="文本框 11">
              <a:extLst>
                <a:ext uri="{FF2B5EF4-FFF2-40B4-BE49-F238E27FC236}">
                  <a16:creationId xmlns:a16="http://schemas.microsoft.com/office/drawing/2014/main" id="{C53F533D-8098-4DC6-85CB-13FAF1936BE0}"/>
                </a:ext>
              </a:extLst>
            </p:cNvPr>
            <p:cNvSpPr txBox="1"/>
            <p:nvPr/>
          </p:nvSpPr>
          <p:spPr>
            <a:xfrm>
              <a:off x="3532782" y="1834262"/>
              <a:ext cx="4694179" cy="1518534"/>
            </a:xfrm>
            <a:prstGeom prst="rect">
              <a:avLst/>
            </a:prstGeom>
            <a:grpFill/>
          </p:spPr>
          <p:txBody>
            <a:bodyPr wrap="none" rtlCol="0">
              <a:spAutoFit/>
            </a:bodyPr>
            <a:lstStyle/>
            <a:p>
              <a:pPr algn="ctr" defTabSz="685714"/>
              <a:r>
                <a:rPr lang="en-US" altLang="zh-CN" sz="5999" b="1" dirty="0" err="1">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Chúc</a:t>
              </a:r>
              <a:r>
                <a:rPr lang="en-US" altLang="zh-CN" sz="5999"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5999" b="1" dirty="0" err="1">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các</a:t>
              </a:r>
              <a:r>
                <a:rPr lang="en-US" altLang="zh-CN" sz="5999"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con</a:t>
              </a:r>
            </a:p>
            <a:p>
              <a:pPr algn="ctr" defTabSz="685714"/>
              <a:r>
                <a:rPr lang="en-US" altLang="zh-CN" sz="5999" b="1" dirty="0" err="1">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học</a:t>
              </a:r>
              <a:r>
                <a:rPr lang="en-US" altLang="zh-CN" sz="5999"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5999" b="1" dirty="0" err="1">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tốt</a:t>
              </a:r>
              <a:r>
                <a:rPr lang="en-US" altLang="zh-CN" sz="5999"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5999" b="1" dirty="0" err="1">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nhé</a:t>
              </a:r>
              <a:r>
                <a:rPr lang="en-US" altLang="zh-CN" sz="5999"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a:t>
              </a:r>
              <a:endParaRPr lang="zh-CN" altLang="en-US" sz="5999"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endParaRPr>
            </a:p>
          </p:txBody>
        </p:sp>
      </p:grpSp>
      <p:pic>
        <p:nvPicPr>
          <p:cNvPr id="7" name="图片 21">
            <a:extLst>
              <a:ext uri="{FF2B5EF4-FFF2-40B4-BE49-F238E27FC236}">
                <a16:creationId xmlns:a16="http://schemas.microsoft.com/office/drawing/2014/main" id="{A94F08A6-C8F4-4E0F-851E-378F34C0C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1379" y="506411"/>
            <a:ext cx="1594963" cy="2355308"/>
          </a:xfrm>
          <a:prstGeom prst="rect">
            <a:avLst/>
          </a:prstGeom>
        </p:spPr>
      </p:pic>
      <p:pic>
        <p:nvPicPr>
          <p:cNvPr id="8" name="图片 3">
            <a:extLst>
              <a:ext uri="{FF2B5EF4-FFF2-40B4-BE49-F238E27FC236}">
                <a16:creationId xmlns:a16="http://schemas.microsoft.com/office/drawing/2014/main" id="{9206AA1A-0C21-4580-97D6-7668E03307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73" t="61505" r="16018"/>
          <a:stretch/>
        </p:blipFill>
        <p:spPr>
          <a:xfrm flipH="1">
            <a:off x="7827543" y="3039590"/>
            <a:ext cx="2352063" cy="1979713"/>
          </a:xfrm>
          <a:prstGeom prst="rect">
            <a:avLst/>
          </a:prstGeom>
        </p:spPr>
      </p:pic>
      <p:pic>
        <p:nvPicPr>
          <p:cNvPr id="9" name="图片 20">
            <a:extLst>
              <a:ext uri="{FF2B5EF4-FFF2-40B4-BE49-F238E27FC236}">
                <a16:creationId xmlns:a16="http://schemas.microsoft.com/office/drawing/2014/main" id="{D1CD56B8-0791-4250-81B2-CC516F5E2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4435" y="506411"/>
            <a:ext cx="898686" cy="735432"/>
          </a:xfrm>
          <a:prstGeom prst="rect">
            <a:avLst/>
          </a:prstGeom>
        </p:spPr>
      </p:pic>
    </p:spTree>
    <p:extLst>
      <p:ext uri="{BB962C8B-B14F-4D97-AF65-F5344CB8AC3E}">
        <p14:creationId xmlns:p14="http://schemas.microsoft.com/office/powerpoint/2010/main" val="29061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33E64B-D6D9-4FE3-9F4E-7D5B69F9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326"/>
            <a:ext cx="12190413" cy="6910399"/>
          </a:xfrm>
          <a:prstGeom prst="rect">
            <a:avLst/>
          </a:prstGeom>
        </p:spPr>
      </p:pic>
      <p:pic>
        <p:nvPicPr>
          <p:cNvPr id="9" name="Graphic 8">
            <a:extLst>
              <a:ext uri="{FF2B5EF4-FFF2-40B4-BE49-F238E27FC236}">
                <a16:creationId xmlns:a16="http://schemas.microsoft.com/office/drawing/2014/main" id="{B77EA470-5F93-4C51-84B4-CC4FAF0A4C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7294" y="1952068"/>
            <a:ext cx="1962147" cy="3662675"/>
          </a:xfrm>
          <a:prstGeom prst="rect">
            <a:avLst/>
          </a:prstGeom>
        </p:spPr>
      </p:pic>
      <p:pic>
        <p:nvPicPr>
          <p:cNvPr id="6" name="Graphic 5">
            <a:extLst>
              <a:ext uri="{FF2B5EF4-FFF2-40B4-BE49-F238E27FC236}">
                <a16:creationId xmlns:a16="http://schemas.microsoft.com/office/drawing/2014/main" id="{1CD3C7C8-6B8B-4A7C-A371-A82ED5A2BB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1160" y="2798281"/>
            <a:ext cx="2158679" cy="2824439"/>
          </a:xfrm>
          <a:prstGeom prst="rect">
            <a:avLst/>
          </a:prstGeom>
        </p:spPr>
      </p:pic>
      <p:pic>
        <p:nvPicPr>
          <p:cNvPr id="3" name="Graphic 2">
            <a:extLst>
              <a:ext uri="{FF2B5EF4-FFF2-40B4-BE49-F238E27FC236}">
                <a16:creationId xmlns:a16="http://schemas.microsoft.com/office/drawing/2014/main" id="{A62A0264-EE2A-4CEE-92F2-69B0DAF1D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08708" y="1697964"/>
            <a:ext cx="2546109" cy="3568018"/>
          </a:xfrm>
          <a:prstGeom prst="rect">
            <a:avLst/>
          </a:prstGeom>
        </p:spPr>
      </p:pic>
      <p:pic>
        <p:nvPicPr>
          <p:cNvPr id="17" name="khúc gỗ" descr="A picture containing dark&#10;&#10;Description automatically generated">
            <a:extLst>
              <a:ext uri="{FF2B5EF4-FFF2-40B4-BE49-F238E27FC236}">
                <a16:creationId xmlns:a16="http://schemas.microsoft.com/office/drawing/2014/main" id="{FDF80030-EA6F-440C-9A2E-CC823D592A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0928">
            <a:off x="8236371" y="5446426"/>
            <a:ext cx="1571823" cy="1047882"/>
          </a:xfrm>
          <a:prstGeom prst="rect">
            <a:avLst/>
          </a:prstGeom>
        </p:spPr>
      </p:pic>
      <p:sp>
        <p:nvSpPr>
          <p:cNvPr id="19" name="khung câu hỏi">
            <a:extLst>
              <a:ext uri="{FF2B5EF4-FFF2-40B4-BE49-F238E27FC236}">
                <a16:creationId xmlns:a16="http://schemas.microsoft.com/office/drawing/2014/main" id="{8FD535D0-2E9C-4008-9290-DB7C6951FC52}"/>
              </a:ext>
            </a:extLst>
          </p:cNvPr>
          <p:cNvSpPr/>
          <p:nvPr/>
        </p:nvSpPr>
        <p:spPr>
          <a:xfrm>
            <a:off x="1945830" y="213355"/>
            <a:ext cx="6020862" cy="3477426"/>
          </a:xfrm>
          <a:prstGeom prst="roundRect">
            <a:avLst>
              <a:gd name="adj" fmla="val 6014"/>
            </a:avLst>
          </a:prstGeom>
          <a:solidFill>
            <a:schemeClr val="bg1"/>
          </a:solidFill>
          <a:ln w="38100">
            <a:solidFill>
              <a:srgbClr val="5F79E6"/>
            </a:solidFill>
          </a:ln>
        </p:spPr>
        <p:style>
          <a:lnRef idx="2">
            <a:schemeClr val="accent1">
              <a:shade val="50000"/>
            </a:schemeClr>
          </a:lnRef>
          <a:fillRef idx="1">
            <a:schemeClr val="accent1"/>
          </a:fillRef>
          <a:effectRef idx="0">
            <a:schemeClr val="accent1"/>
          </a:effectRef>
          <a:fontRef idx="minor">
            <a:schemeClr val="lt1"/>
          </a:fontRef>
        </p:style>
        <p:txBody>
          <a:bodyPr lIns="91459" tIns="45730" rIns="91459" bIns="45730" rtlCol="0" anchor="ctr"/>
          <a:lstStyle/>
          <a:p>
            <a:pPr algn="ctr">
              <a:defRPr/>
            </a:pPr>
            <a:endParaRPr lang="en-US">
              <a:solidFill>
                <a:prstClr val="white"/>
              </a:solidFill>
            </a:endParaRPr>
          </a:p>
        </p:txBody>
      </p:sp>
      <p:sp>
        <p:nvSpPr>
          <p:cNvPr id="20" name="câu hỏi">
            <a:extLst>
              <a:ext uri="{FF2B5EF4-FFF2-40B4-BE49-F238E27FC236}">
                <a16:creationId xmlns:a16="http://schemas.microsoft.com/office/drawing/2014/main" id="{354C7F80-69D4-4E93-9C9C-5369128A5FC4}"/>
              </a:ext>
            </a:extLst>
          </p:cNvPr>
          <p:cNvSpPr txBox="1"/>
          <p:nvPr/>
        </p:nvSpPr>
        <p:spPr>
          <a:xfrm>
            <a:off x="2163555" y="495886"/>
            <a:ext cx="5101293" cy="1200605"/>
          </a:xfrm>
          <a:prstGeom prst="rect">
            <a:avLst/>
          </a:prstGeom>
          <a:noFill/>
        </p:spPr>
        <p:txBody>
          <a:bodyPr wrap="square" lIns="91459" tIns="45730" rIns="91459" bIns="45730" rtlCol="0">
            <a:spAutoFit/>
          </a:bodyPr>
          <a:lstStyle/>
          <a:p>
            <a:pPr>
              <a:defRPr/>
            </a:pPr>
            <a:r>
              <a:rPr lang="vi-VN" altLang="en-US" sz="3601" b="1" dirty="0">
                <a:solidFill>
                  <a:srgbClr val="FF0000"/>
                </a:solidFill>
                <a:latin typeface="Times New Roman" pitchFamily="18" charset="0"/>
                <a:cs typeface="Times New Roman" pitchFamily="18" charset="0"/>
              </a:rPr>
              <a:t>Chúng ta nên tặng cho Dế Mèn danh hiệu gì ?</a:t>
            </a:r>
            <a:endParaRPr lang="vi-VN" sz="3601" b="1" dirty="0">
              <a:solidFill>
                <a:srgbClr val="FF0000"/>
              </a:solidFill>
              <a:latin typeface="Times New Roman" pitchFamily="18" charset="0"/>
              <a:cs typeface="Times New Roman" pitchFamily="18" charset="0"/>
            </a:endParaRPr>
          </a:p>
        </p:txBody>
      </p:sp>
      <p:pic>
        <p:nvPicPr>
          <p:cNvPr id="5" name="xe ô tô">
            <a:extLst>
              <a:ext uri="{FF2B5EF4-FFF2-40B4-BE49-F238E27FC236}">
                <a16:creationId xmlns:a16="http://schemas.microsoft.com/office/drawing/2014/main" id="{E6734BE3-E187-45AF-82FC-A14CD15B19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4812" y="4406273"/>
            <a:ext cx="3330430" cy="2103430"/>
          </a:xfrm>
          <a:prstGeom prst="rect">
            <a:avLst/>
          </a:prstGeom>
        </p:spPr>
      </p:pic>
      <p:sp>
        <p:nvSpPr>
          <p:cNvPr id="11" name="TextBox 10">
            <a:extLst>
              <a:ext uri="{FF2B5EF4-FFF2-40B4-BE49-F238E27FC236}">
                <a16:creationId xmlns:a16="http://schemas.microsoft.com/office/drawing/2014/main" id="{F66645D8-E6A8-4FCA-9582-64CCC71BF00A}"/>
              </a:ext>
            </a:extLst>
          </p:cNvPr>
          <p:cNvSpPr txBox="1">
            <a:spLocks noChangeArrowheads="1"/>
          </p:cNvSpPr>
          <p:nvPr/>
        </p:nvSpPr>
        <p:spPr bwMode="auto">
          <a:xfrm>
            <a:off x="4708386" y="2910540"/>
            <a:ext cx="6516608"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9" tIns="45730" rIns="91459" bIns="457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1" b="1" dirty="0">
                <a:solidFill>
                  <a:prstClr val="black"/>
                </a:solidFill>
                <a:latin typeface="Times New Roman" panose="02020603050405020304" pitchFamily="18" charset="0"/>
                <a:cs typeface="Times New Roman" panose="02020603050405020304" pitchFamily="18" charset="0"/>
              </a:rPr>
              <a:t> </a:t>
            </a:r>
            <a:r>
              <a:rPr lang="en-US" altLang="en-US" sz="3201" b="1" dirty="0">
                <a:solidFill>
                  <a:srgbClr val="002060"/>
                </a:solidFill>
                <a:latin typeface="Times New Roman" panose="02020603050405020304" pitchFamily="18" charset="0"/>
                <a:cs typeface="Times New Roman" panose="02020603050405020304" pitchFamily="18" charset="0"/>
              </a:rPr>
              <a:t>C. </a:t>
            </a:r>
            <a:r>
              <a:rPr lang="vi-VN" altLang="en-US" sz="3201" b="1" dirty="0">
                <a:solidFill>
                  <a:srgbClr val="002060"/>
                </a:solidFill>
                <a:latin typeface="Times New Roman" panose="02020603050405020304" pitchFamily="18" charset="0"/>
                <a:cs typeface="Times New Roman" panose="02020603050405020304" pitchFamily="18" charset="0"/>
              </a:rPr>
              <a:t>Võ sĩ</a:t>
            </a:r>
            <a:r>
              <a:rPr lang="en-US" altLang="en-US" sz="3201" b="1" dirty="0">
                <a:solidFill>
                  <a:srgbClr val="002060"/>
                </a:solidFill>
                <a:latin typeface="Times New Roman" panose="02020603050405020304" pitchFamily="18" charset="0"/>
                <a:cs typeface="Times New Roman" panose="02020603050405020304" pitchFamily="18" charset="0"/>
              </a:rPr>
              <a:t>.</a:t>
            </a:r>
            <a:endParaRPr lang="vi-VN" altLang="en-US" sz="3201"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062C3A1-E9F1-4EFE-972A-7DDFF0FEFD8D}"/>
              </a:ext>
            </a:extLst>
          </p:cNvPr>
          <p:cNvSpPr txBox="1">
            <a:spLocks noChangeArrowheads="1"/>
          </p:cNvSpPr>
          <p:nvPr/>
        </p:nvSpPr>
        <p:spPr bwMode="auto">
          <a:xfrm>
            <a:off x="2381049" y="1659897"/>
            <a:ext cx="6520181"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9" tIns="45730" rIns="91459" bIns="457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1" b="1" dirty="0">
                <a:solidFill>
                  <a:srgbClr val="002060"/>
                </a:solidFill>
                <a:latin typeface="Times New Roman" panose="02020603050405020304" pitchFamily="18" charset="0"/>
                <a:cs typeface="Times New Roman" panose="02020603050405020304" pitchFamily="18" charset="0"/>
              </a:rPr>
              <a:t>A. </a:t>
            </a:r>
            <a:r>
              <a:rPr lang="vi-VN" altLang="en-US" sz="3201" b="1" dirty="0">
                <a:solidFill>
                  <a:srgbClr val="002060"/>
                </a:solidFill>
                <a:latin typeface="Times New Roman" panose="02020603050405020304" pitchFamily="18" charset="0"/>
                <a:cs typeface="Times New Roman" panose="02020603050405020304" pitchFamily="18" charset="0"/>
              </a:rPr>
              <a:t>Tráng sĩ</a:t>
            </a:r>
            <a:r>
              <a:rPr lang="en-US" altLang="en-US" sz="3201" b="1" dirty="0">
                <a:solidFill>
                  <a:srgbClr val="002060"/>
                </a:solidFill>
                <a:latin typeface="Times New Roman" panose="02020603050405020304" pitchFamily="18" charset="0"/>
                <a:cs typeface="Times New Roman" panose="02020603050405020304" pitchFamily="18" charset="0"/>
              </a:rPr>
              <a:t>.</a:t>
            </a:r>
            <a:endParaRPr lang="vi-VN" altLang="en-US" sz="3201"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C42ADEB-B450-4358-82B9-CF56F8282BB0}"/>
              </a:ext>
            </a:extLst>
          </p:cNvPr>
          <p:cNvSpPr txBox="1">
            <a:spLocks noChangeArrowheads="1"/>
          </p:cNvSpPr>
          <p:nvPr/>
        </p:nvSpPr>
        <p:spPr bwMode="auto">
          <a:xfrm>
            <a:off x="3742878" y="2271965"/>
            <a:ext cx="6520181" cy="5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9" tIns="45730" rIns="91459" bIns="457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1" b="1" dirty="0">
                <a:solidFill>
                  <a:srgbClr val="002060"/>
                </a:solidFill>
                <a:latin typeface="Times New Roman" panose="02020603050405020304" pitchFamily="18" charset="0"/>
                <a:cs typeface="Times New Roman" panose="02020603050405020304" pitchFamily="18" charset="0"/>
              </a:rPr>
              <a:t>B. </a:t>
            </a:r>
            <a:r>
              <a:rPr lang="vi-VN" altLang="en-US" sz="3201" b="1" dirty="0">
                <a:solidFill>
                  <a:srgbClr val="002060"/>
                </a:solidFill>
                <a:latin typeface="Times New Roman" panose="02020603050405020304" pitchFamily="18" charset="0"/>
                <a:cs typeface="Times New Roman" panose="02020603050405020304" pitchFamily="18" charset="0"/>
              </a:rPr>
              <a:t>Hiệp sĩ</a:t>
            </a:r>
            <a:r>
              <a:rPr lang="en-US" altLang="en-US" sz="3201" b="1" dirty="0">
                <a:solidFill>
                  <a:srgbClr val="002060"/>
                </a:solidFill>
                <a:latin typeface="Times New Roman" panose="02020603050405020304" pitchFamily="18" charset="0"/>
                <a:cs typeface="Times New Roman" panose="02020603050405020304" pitchFamily="18" charset="0"/>
              </a:rPr>
              <a:t>.</a:t>
            </a:r>
            <a:endParaRPr lang="vi-VN" altLang="en-US" sz="3201" b="1" dirty="0">
              <a:solidFill>
                <a:srgbClr val="002060"/>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87374E71-5D20-4B4C-995A-63FB4C57A4C8}"/>
              </a:ext>
            </a:extLst>
          </p:cNvPr>
          <p:cNvSpPr/>
          <p:nvPr/>
        </p:nvSpPr>
        <p:spPr>
          <a:xfrm>
            <a:off x="3742876" y="2335352"/>
            <a:ext cx="400143" cy="546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59" tIns="45730" rIns="91459" bIns="45730" anchor="ctr"/>
          <a:lstStyle/>
          <a:p>
            <a:pPr algn="ctr">
              <a:defRPr/>
            </a:pPr>
            <a:endParaRPr lang="en-US" sz="3201">
              <a:solidFill>
                <a:srgbClr val="FF0000"/>
              </a:solidFill>
            </a:endParaRPr>
          </a:p>
        </p:txBody>
      </p:sp>
    </p:spTree>
    <p:extLst>
      <p:ext uri="{BB962C8B-B14F-4D97-AF65-F5344CB8AC3E}">
        <p14:creationId xmlns:p14="http://schemas.microsoft.com/office/powerpoint/2010/main" val="4006576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7 L 0.30703 0.00069 " pathEditMode="relative" rAng="0" ptsTypes="AA">
                                      <p:cBhvr>
                                        <p:cTn id="6" dur="2000" fill="hold"/>
                                        <p:tgtEl>
                                          <p:spTgt spid="5"/>
                                        </p:tgtEl>
                                        <p:attrNameLst>
                                          <p:attrName>ppt_x</p:attrName>
                                          <p:attrName>ppt_y</p:attrName>
                                        </p:attrNameLst>
                                      </p:cBhvr>
                                      <p:rCtr x="15352" y="23"/>
                                    </p:animMotion>
                                  </p:childTnLst>
                                </p:cTn>
                              </p:par>
                              <p:par>
                                <p:cTn id="7" presetID="14" presetClass="exit" presetSubtype="10" fill="hold" nodeType="withEffect">
                                  <p:stCondLst>
                                    <p:cond delay="0"/>
                                  </p:stCondLst>
                                  <p:childTnLst>
                                    <p:animEffect transition="out" filter="randombar(horizontal)">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1" nodeType="withEffect">
                                  <p:stCondLst>
                                    <p:cond delay="1000"/>
                                  </p:stCondLst>
                                  <p:childTnLst>
                                    <p:animEffect transition="out" filter="randombar(horizontal)">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P spid="19" grpId="1" animBg="1"/>
      <p:bldP spid="20" grpId="0"/>
      <p:bldP spid="11" grpId="0"/>
      <p:bldP spid="12" grpId="0"/>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3240F-0D19-4636-AEF7-89F6C844C7FF}"/>
              </a:ext>
            </a:extLst>
          </p:cNvPr>
          <p:cNvPicPr>
            <a:picLocks noChangeAspect="1"/>
          </p:cNvPicPr>
          <p:nvPr/>
        </p:nvPicPr>
        <p:blipFill>
          <a:blip r:embed="rId2"/>
          <a:stretch>
            <a:fillRect/>
          </a:stretch>
        </p:blipFill>
        <p:spPr>
          <a:xfrm>
            <a:off x="0" y="24887"/>
            <a:ext cx="12190413" cy="6809814"/>
          </a:xfrm>
          <a:prstGeom prst="rect">
            <a:avLst/>
          </a:prstGeom>
        </p:spPr>
      </p:pic>
      <p:grpSp>
        <p:nvGrpSpPr>
          <p:cNvPr id="16" name="Group 15">
            <a:extLst>
              <a:ext uri="{FF2B5EF4-FFF2-40B4-BE49-F238E27FC236}">
                <a16:creationId xmlns:a16="http://schemas.microsoft.com/office/drawing/2014/main" id="{8835D2A3-F8BE-4458-B071-8075CA8312A4}"/>
              </a:ext>
            </a:extLst>
          </p:cNvPr>
          <p:cNvGrpSpPr/>
          <p:nvPr/>
        </p:nvGrpSpPr>
        <p:grpSpPr>
          <a:xfrm>
            <a:off x="3308106" y="1094032"/>
            <a:ext cx="6878892" cy="4038892"/>
            <a:chOff x="3097090" y="24887"/>
            <a:chExt cx="6878892" cy="4038892"/>
          </a:xfrm>
        </p:grpSpPr>
        <p:sp>
          <p:nvSpPr>
            <p:cNvPr id="3" name="Rectangle 2">
              <a:extLst>
                <a:ext uri="{FF2B5EF4-FFF2-40B4-BE49-F238E27FC236}">
                  <a16:creationId xmlns:a16="http://schemas.microsoft.com/office/drawing/2014/main" id="{2EEF1063-B7E9-4392-AAB2-F96F69383DB4}"/>
                </a:ext>
              </a:extLst>
            </p:cNvPr>
            <p:cNvSpPr/>
            <p:nvPr/>
          </p:nvSpPr>
          <p:spPr>
            <a:xfrm>
              <a:off x="4098354" y="24887"/>
              <a:ext cx="4357907" cy="708050"/>
            </a:xfrm>
            <a:prstGeom prst="rect">
              <a:avLst/>
            </a:prstGeom>
            <a:noFill/>
          </p:spPr>
          <p:txBody>
            <a:bodyPr wrap="none" lIns="91461" tIns="45731" rIns="91461" bIns="45731">
              <a:spAutoFit/>
            </a:bodyPr>
            <a:lstStyle/>
            <a:p>
              <a:pPr algn="ctr"/>
              <a:r>
                <a:rPr lang="en-US" sz="400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Truyện</a:t>
              </a:r>
              <a:r>
                <a:rPr lang="en-US" sz="400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cổ</a:t>
              </a:r>
              <a:r>
                <a:rPr lang="en-US" sz="400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Việt</a:t>
              </a:r>
              <a:r>
                <a:rPr lang="en-US" sz="400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Nam</a:t>
              </a:r>
            </a:p>
          </p:txBody>
        </p:sp>
        <p:pic>
          <p:nvPicPr>
            <p:cNvPr id="4" name="Picture 3">
              <a:extLst>
                <a:ext uri="{FF2B5EF4-FFF2-40B4-BE49-F238E27FC236}">
                  <a16:creationId xmlns:a16="http://schemas.microsoft.com/office/drawing/2014/main" id="{243E11B1-FA8A-4D2B-A19C-C1929BB6B505}"/>
                </a:ext>
              </a:extLst>
            </p:cNvPr>
            <p:cNvPicPr>
              <a:picLocks noChangeAspect="1"/>
            </p:cNvPicPr>
            <p:nvPr/>
          </p:nvPicPr>
          <p:blipFill>
            <a:blip r:embed="rId3"/>
            <a:stretch>
              <a:fillRect/>
            </a:stretch>
          </p:blipFill>
          <p:spPr>
            <a:xfrm>
              <a:off x="6642635" y="1040964"/>
              <a:ext cx="1739391" cy="2922176"/>
            </a:xfrm>
            <a:prstGeom prst="rect">
              <a:avLst/>
            </a:prstGeom>
          </p:spPr>
        </p:pic>
        <p:pic>
          <p:nvPicPr>
            <p:cNvPr id="5" name="Picture 4">
              <a:extLst>
                <a:ext uri="{FF2B5EF4-FFF2-40B4-BE49-F238E27FC236}">
                  <a16:creationId xmlns:a16="http://schemas.microsoft.com/office/drawing/2014/main" id="{283471C3-DD76-4199-93B3-736A086D4898}"/>
                </a:ext>
              </a:extLst>
            </p:cNvPr>
            <p:cNvPicPr>
              <a:picLocks noChangeAspect="1"/>
            </p:cNvPicPr>
            <p:nvPr/>
          </p:nvPicPr>
          <p:blipFill>
            <a:blip r:embed="rId4"/>
            <a:stretch>
              <a:fillRect/>
            </a:stretch>
          </p:blipFill>
          <p:spPr>
            <a:xfrm>
              <a:off x="3097090" y="944720"/>
              <a:ext cx="1639068" cy="3059595"/>
            </a:xfrm>
            <a:prstGeom prst="rect">
              <a:avLst/>
            </a:prstGeom>
          </p:spPr>
        </p:pic>
        <p:pic>
          <p:nvPicPr>
            <p:cNvPr id="6" name="Picture 2" descr="Truyện Cổ Tích Việt Nam Đặc Sắc - Sự Tích Dưa Hấu – abbooks.com.vn">
              <a:extLst>
                <a:ext uri="{FF2B5EF4-FFF2-40B4-BE49-F238E27FC236}">
                  <a16:creationId xmlns:a16="http://schemas.microsoft.com/office/drawing/2014/main" id="{78A7A0B9-7B47-41E0-853B-198372D4C6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89" t="1201" r="14892" b="1910"/>
            <a:stretch/>
          </p:blipFill>
          <p:spPr bwMode="auto">
            <a:xfrm>
              <a:off x="4847178" y="940637"/>
              <a:ext cx="1704834" cy="31231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ruyện Cổ Tích Việt Nam Dành Cho Thiếu Nhi - Sọ Dừa | Freeship Fahasa">
              <a:extLst>
                <a:ext uri="{FF2B5EF4-FFF2-40B4-BE49-F238E27FC236}">
                  <a16:creationId xmlns:a16="http://schemas.microsoft.com/office/drawing/2014/main" id="{A6995153-2D19-4401-BFF9-FFE121E18E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92" r="15463"/>
            <a:stretch/>
          </p:blipFill>
          <p:spPr bwMode="auto">
            <a:xfrm>
              <a:off x="8472827" y="940577"/>
              <a:ext cx="1503155" cy="29282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665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ubuque精美钢琴曲">
            <a:hlinkClick r:id="" action="ppaction://media"/>
            <a:extLst>
              <a:ext uri="{FF2B5EF4-FFF2-40B4-BE49-F238E27FC236}">
                <a16:creationId xmlns:a16="http://schemas.microsoft.com/office/drawing/2014/main" id="{F57380F8-8431-44BF-9300-52047EA3E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6093" y="-1396459"/>
            <a:ext cx="609600" cy="609600"/>
          </a:xfrm>
          <a:prstGeom prst="rect">
            <a:avLst/>
          </a:prstGeom>
        </p:spPr>
      </p:pic>
      <p:pic>
        <p:nvPicPr>
          <p:cNvPr id="3" name="图片 2">
            <a:extLst>
              <a:ext uri="{FF2B5EF4-FFF2-40B4-BE49-F238E27FC236}">
                <a16:creationId xmlns:a16="http://schemas.microsoft.com/office/drawing/2014/main" id="{029C58AD-61BF-4F89-A687-5938BDEF0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Rectangle 1">
            <a:extLst>
              <a:ext uri="{FF2B5EF4-FFF2-40B4-BE49-F238E27FC236}">
                <a16:creationId xmlns:a16="http://schemas.microsoft.com/office/drawing/2014/main" id="{C8982CF7-B539-442B-9746-F2DE7247498C}"/>
              </a:ext>
            </a:extLst>
          </p:cNvPr>
          <p:cNvSpPr/>
          <p:nvPr/>
        </p:nvSpPr>
        <p:spPr>
          <a:xfrm>
            <a:off x="1349757" y="1506189"/>
            <a:ext cx="9490897" cy="2985433"/>
          </a:xfrm>
          <a:prstGeom prst="rect">
            <a:avLst/>
          </a:prstGeom>
        </p:spPr>
        <p:txBody>
          <a:bodyPr wrap="square">
            <a:spAutoFit/>
          </a:bodyPr>
          <a:lstStyle/>
          <a:p>
            <a:pPr algn="ctr">
              <a:defRPr/>
            </a:pPr>
            <a:r>
              <a:rPr lang="en-US" sz="2400" b="1">
                <a:latin typeface="Miama Nueva" panose="02000603000000000000" pitchFamily="2" charset="-52"/>
                <a:cs typeface="Times New Roman" panose="02020603050405020304" pitchFamily="18" charset="0"/>
              </a:rPr>
              <a:t>Thứ sáu ngày 16 tháng 9 năm 2022</a:t>
            </a:r>
          </a:p>
          <a:p>
            <a:pPr algn="ctr">
              <a:defRPr/>
            </a:pPr>
            <a:endParaRPr lang="en-US" sz="2400" b="1">
              <a:latin typeface="Miama Nueva" panose="02000603000000000000" pitchFamily="2" charset="-52"/>
              <a:cs typeface="Times New Roman" panose="02020603050405020304" pitchFamily="18" charset="0"/>
            </a:endParaRPr>
          </a:p>
          <a:p>
            <a:pPr algn="ctr">
              <a:defRPr/>
            </a:pPr>
            <a:r>
              <a:rPr lang="en-US" sz="3600" b="1" u="sng">
                <a:solidFill>
                  <a:schemeClr val="tx2"/>
                </a:solidFill>
                <a:latin typeface="Times New Roman" panose="02020603050405020304" pitchFamily="18" charset="0"/>
                <a:cs typeface="Times New Roman" panose="02020603050405020304" pitchFamily="18" charset="0"/>
              </a:rPr>
              <a:t>TẬP ĐỌC</a:t>
            </a:r>
          </a:p>
          <a:p>
            <a:pPr algn="ctr">
              <a:defRPr/>
            </a:pPr>
            <a:endParaRPr lang="en-US" sz="3600" b="1" u="sng">
              <a:solidFill>
                <a:schemeClr val="tx2"/>
              </a:solidFill>
              <a:latin typeface="Times New Roman" panose="02020603050405020304" pitchFamily="18" charset="0"/>
              <a:cs typeface="Times New Roman" panose="02020603050405020304" pitchFamily="18" charset="0"/>
            </a:endParaRPr>
          </a:p>
          <a:p>
            <a:pPr algn="ctr">
              <a:defRPr/>
            </a:pPr>
            <a:r>
              <a:rPr lang="en-US" sz="4800" b="1">
                <a:solidFill>
                  <a:srgbClr val="00B050"/>
                </a:solidFill>
                <a:latin typeface="Times New Roman" panose="02020603050405020304" pitchFamily="18" charset="0"/>
                <a:cs typeface="Times New Roman" panose="02020603050405020304" pitchFamily="18" charset="0"/>
              </a:rPr>
              <a:t>Truyện cổ nước mình</a:t>
            </a:r>
          </a:p>
          <a:p>
            <a:pPr algn="ctr">
              <a:defRPr/>
            </a:pPr>
            <a:r>
              <a:rPr lang="en-US" sz="2000" b="1">
                <a:solidFill>
                  <a:srgbClr val="00B050"/>
                </a:solidFill>
                <a:latin typeface="Signika"/>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E914AC51-ACBE-4B28-8A19-9740388ED6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5" name="MH_Number_1">
            <a:extLst>
              <a:ext uri="{FF2B5EF4-FFF2-40B4-BE49-F238E27FC236}">
                <a16:creationId xmlns:a16="http://schemas.microsoft.com/office/drawing/2014/main" id="{8511A339-4790-45DA-9836-C533D66C83B6}"/>
              </a:ext>
            </a:extLst>
          </p:cNvPr>
          <p:cNvSpPr/>
          <p:nvPr>
            <p:custDataLst>
              <p:tags r:id="rId1"/>
            </p:custDataLst>
          </p:nvPr>
        </p:nvSpPr>
        <p:spPr>
          <a:xfrm>
            <a:off x="2968209" y="3017792"/>
            <a:ext cx="495180" cy="497252"/>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1</a:t>
            </a:r>
            <a:endParaRPr lang="zh-CN" altLang="en-US"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36" name="MH_Entry_1">
            <a:extLst>
              <a:ext uri="{FF2B5EF4-FFF2-40B4-BE49-F238E27FC236}">
                <a16:creationId xmlns:a16="http://schemas.microsoft.com/office/drawing/2014/main" id="{E7EC95D4-9C71-4347-A42B-BB978B2A347F}"/>
              </a:ext>
            </a:extLst>
          </p:cNvPr>
          <p:cNvSpPr/>
          <p:nvPr>
            <p:custDataLst>
              <p:tags r:id="rId2"/>
            </p:custDataLst>
          </p:nvPr>
        </p:nvSpPr>
        <p:spPr>
          <a:xfrm>
            <a:off x="3730943" y="3015593"/>
            <a:ext cx="2466975"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zh-CN" altLang="en-US"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识字识词</a:t>
            </a:r>
            <a:endParaRPr lang="en-US" altLang="zh-CN"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eaLnBrk="1" hangingPunct="1">
              <a:defRPr/>
            </a:pPr>
            <a:r>
              <a:rPr lang="en-US" altLang="zh-CN"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37" name="MH_Number_2">
            <a:extLst>
              <a:ext uri="{FF2B5EF4-FFF2-40B4-BE49-F238E27FC236}">
                <a16:creationId xmlns:a16="http://schemas.microsoft.com/office/drawing/2014/main" id="{BE815927-9F67-40CC-A9CA-0C589DD76ECD}"/>
              </a:ext>
            </a:extLst>
          </p:cNvPr>
          <p:cNvSpPr/>
          <p:nvPr>
            <p:custDataLst>
              <p:tags r:id="rId3"/>
            </p:custDataLst>
          </p:nvPr>
        </p:nvSpPr>
        <p:spPr>
          <a:xfrm>
            <a:off x="2968209" y="3831740"/>
            <a:ext cx="495180" cy="495180"/>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2</a:t>
            </a:r>
            <a:endParaRPr lang="zh-CN" altLang="en-US"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38" name="MH_Entry_2">
            <a:extLst>
              <a:ext uri="{FF2B5EF4-FFF2-40B4-BE49-F238E27FC236}">
                <a16:creationId xmlns:a16="http://schemas.microsoft.com/office/drawing/2014/main" id="{E030107F-1CCF-444A-8A09-487E62D80FDE}"/>
              </a:ext>
            </a:extLst>
          </p:cNvPr>
          <p:cNvSpPr/>
          <p:nvPr>
            <p:custDataLst>
              <p:tags r:id="rId4"/>
            </p:custDataLst>
          </p:nvPr>
        </p:nvSpPr>
        <p:spPr>
          <a:xfrm>
            <a:off x="3730943" y="3829299"/>
            <a:ext cx="2466975"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课文赏析</a:t>
            </a:r>
            <a:endParaRPr lang="en-US" altLang="zh-CN"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lvl="0">
              <a:defRPr/>
            </a:pPr>
            <a:r>
              <a:rPr lang="en-US" altLang="zh-CN"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39" name="MH_Number_3">
            <a:extLst>
              <a:ext uri="{FF2B5EF4-FFF2-40B4-BE49-F238E27FC236}">
                <a16:creationId xmlns:a16="http://schemas.microsoft.com/office/drawing/2014/main" id="{0F040004-6478-496E-B6A8-48C1AC9C2B1B}"/>
              </a:ext>
            </a:extLst>
          </p:cNvPr>
          <p:cNvSpPr/>
          <p:nvPr>
            <p:custDataLst>
              <p:tags r:id="rId5"/>
            </p:custDataLst>
          </p:nvPr>
        </p:nvSpPr>
        <p:spPr>
          <a:xfrm>
            <a:off x="6186304" y="3018034"/>
            <a:ext cx="495180" cy="495180"/>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3</a:t>
            </a:r>
            <a:endParaRPr lang="zh-CN" altLang="en-US"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40" name="MH_Entry_3">
            <a:extLst>
              <a:ext uri="{FF2B5EF4-FFF2-40B4-BE49-F238E27FC236}">
                <a16:creationId xmlns:a16="http://schemas.microsoft.com/office/drawing/2014/main" id="{99D7CA69-D798-404D-B015-C796D8A7DD76}"/>
              </a:ext>
            </a:extLst>
          </p:cNvPr>
          <p:cNvSpPr/>
          <p:nvPr>
            <p:custDataLst>
              <p:tags r:id="rId6"/>
            </p:custDataLst>
          </p:nvPr>
        </p:nvSpPr>
        <p:spPr>
          <a:xfrm>
            <a:off x="6949038" y="3015593"/>
            <a:ext cx="2466975" cy="5730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随堂测试</a:t>
            </a:r>
            <a:endParaRPr lang="en-US" altLang="zh-CN"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lvl="0">
              <a:defRPr/>
            </a:pPr>
            <a:r>
              <a:rPr lang="en-US" altLang="zh-CN"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41" name="MH_Number_4">
            <a:extLst>
              <a:ext uri="{FF2B5EF4-FFF2-40B4-BE49-F238E27FC236}">
                <a16:creationId xmlns:a16="http://schemas.microsoft.com/office/drawing/2014/main" id="{508ED8DA-A51A-4DC9-B151-79045DA12433}"/>
              </a:ext>
            </a:extLst>
          </p:cNvPr>
          <p:cNvSpPr/>
          <p:nvPr>
            <p:custDataLst>
              <p:tags r:id="rId7"/>
            </p:custDataLst>
          </p:nvPr>
        </p:nvSpPr>
        <p:spPr>
          <a:xfrm>
            <a:off x="6186304" y="3831740"/>
            <a:ext cx="495180" cy="495180"/>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4</a:t>
            </a:r>
            <a:endParaRPr lang="zh-CN" altLang="en-US" sz="211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42" name="MH_Entry_4">
            <a:extLst>
              <a:ext uri="{FF2B5EF4-FFF2-40B4-BE49-F238E27FC236}">
                <a16:creationId xmlns:a16="http://schemas.microsoft.com/office/drawing/2014/main" id="{A00ED6D8-842F-434F-B945-3DBCE58BF38F}"/>
              </a:ext>
            </a:extLst>
          </p:cNvPr>
          <p:cNvSpPr/>
          <p:nvPr>
            <p:custDataLst>
              <p:tags r:id="rId8"/>
            </p:custDataLst>
          </p:nvPr>
        </p:nvSpPr>
        <p:spPr>
          <a:xfrm>
            <a:off x="6949038" y="3829299"/>
            <a:ext cx="2466975" cy="5730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拓展学习</a:t>
            </a:r>
            <a:endParaRPr lang="en-US" altLang="zh-CN" sz="253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lvl="0">
              <a:defRPr/>
            </a:pPr>
            <a:r>
              <a:rPr lang="en-US" altLang="zh-CN"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12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43" name="矩形: 圆角 42">
            <a:extLst>
              <a:ext uri="{FF2B5EF4-FFF2-40B4-BE49-F238E27FC236}">
                <a16:creationId xmlns:a16="http://schemas.microsoft.com/office/drawing/2014/main" id="{3E83D21E-4497-4F45-B7CA-0F253ABB8334}"/>
              </a:ext>
            </a:extLst>
          </p:cNvPr>
          <p:cNvSpPr/>
          <p:nvPr/>
        </p:nvSpPr>
        <p:spPr>
          <a:xfrm>
            <a:off x="4254195" y="1796143"/>
            <a:ext cx="3528184" cy="844606"/>
          </a:xfrm>
          <a:prstGeom prst="roundRect">
            <a:avLst>
              <a:gd name="adj" fmla="val 0"/>
            </a:avLst>
          </a:prstGeom>
          <a:solidFill>
            <a:srgbClr val="019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spc="600" dirty="0">
              <a:solidFill>
                <a:schemeClr val="bg1"/>
              </a:solidFill>
              <a:latin typeface="Bad Script" panose="02000000000000000000" pitchFamily="2" charset="0"/>
              <a:ea typeface="华文中宋" panose="02010600040101010101" pitchFamily="2" charset="-122"/>
            </a:endParaRPr>
          </a:p>
        </p:txBody>
      </p:sp>
      <p:sp>
        <p:nvSpPr>
          <p:cNvPr id="12" name="矩形: 圆角 42">
            <a:extLst>
              <a:ext uri="{FF2B5EF4-FFF2-40B4-BE49-F238E27FC236}">
                <a16:creationId xmlns:a16="http://schemas.microsoft.com/office/drawing/2014/main" id="{3E83D21E-4497-4F45-B7CA-0F253ABB8334}"/>
              </a:ext>
            </a:extLst>
          </p:cNvPr>
          <p:cNvSpPr/>
          <p:nvPr/>
        </p:nvSpPr>
        <p:spPr>
          <a:xfrm>
            <a:off x="4254195" y="1910533"/>
            <a:ext cx="3528184" cy="8446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spc="600" dirty="0">
                <a:solidFill>
                  <a:schemeClr val="bg1"/>
                </a:solidFill>
                <a:latin typeface="Bad Script" panose="02000000000000000000" pitchFamily="2" charset="0"/>
                <a:ea typeface="华文中宋" panose="02010600040101010101" pitchFamily="2" charset="-122"/>
              </a:rPr>
              <a:t>Contents</a:t>
            </a:r>
            <a:endParaRPr lang="zh-CN" altLang="en-US" sz="4800" b="1" spc="600" dirty="0">
              <a:solidFill>
                <a:schemeClr val="bg1"/>
              </a:solidFill>
              <a:latin typeface="Bad Script" panose="02000000000000000000" pitchFamily="2" charset="0"/>
              <a:ea typeface="华文中宋" panose="02010600040101010101" pitchFamily="2" charset="-122"/>
            </a:endParaRPr>
          </a:p>
        </p:txBody>
      </p:sp>
      <p:pic>
        <p:nvPicPr>
          <p:cNvPr id="13" name="Picture 12">
            <a:extLst>
              <a:ext uri="{FF2B5EF4-FFF2-40B4-BE49-F238E27FC236}">
                <a16:creationId xmlns:a16="http://schemas.microsoft.com/office/drawing/2014/main" id="{362CC204-3C66-4E21-90E9-518A94781A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76935" y="40294"/>
            <a:ext cx="8082990" cy="4585083"/>
          </a:xfrm>
          <a:prstGeom prst="rect">
            <a:avLst/>
          </a:prstGeom>
        </p:spPr>
      </p:pic>
      <p:grpSp>
        <p:nvGrpSpPr>
          <p:cNvPr id="3" name="Group 2">
            <a:extLst>
              <a:ext uri="{FF2B5EF4-FFF2-40B4-BE49-F238E27FC236}">
                <a16:creationId xmlns:a16="http://schemas.microsoft.com/office/drawing/2014/main" id="{D64DE72D-D399-4324-B8C4-AFDFE21E88ED}"/>
              </a:ext>
            </a:extLst>
          </p:cNvPr>
          <p:cNvGrpSpPr/>
          <p:nvPr/>
        </p:nvGrpSpPr>
        <p:grpSpPr>
          <a:xfrm>
            <a:off x="1876935" y="4625377"/>
            <a:ext cx="8082990" cy="2060227"/>
            <a:chOff x="2073884" y="4716482"/>
            <a:chExt cx="8082990" cy="2060227"/>
          </a:xfrm>
        </p:grpSpPr>
        <p:pic>
          <p:nvPicPr>
            <p:cNvPr id="14" name="Picture 13">
              <a:extLst>
                <a:ext uri="{FF2B5EF4-FFF2-40B4-BE49-F238E27FC236}">
                  <a16:creationId xmlns:a16="http://schemas.microsoft.com/office/drawing/2014/main" id="{AABF0D6F-EE39-493E-8660-D6B22A46454A}"/>
                </a:ext>
              </a:extLst>
            </p:cNvPr>
            <p:cNvPicPr>
              <a:picLocks noChangeAspect="1"/>
            </p:cNvPicPr>
            <p:nvPr/>
          </p:nvPicPr>
          <p:blipFill>
            <a:blip r:embed="rId13"/>
            <a:stretch>
              <a:fillRect/>
            </a:stretch>
          </p:blipFill>
          <p:spPr>
            <a:xfrm>
              <a:off x="2073884" y="4716482"/>
              <a:ext cx="8082990" cy="2060227"/>
            </a:xfrm>
            <a:prstGeom prst="rect">
              <a:avLst/>
            </a:prstGeom>
          </p:spPr>
        </p:pic>
        <p:sp>
          <p:nvSpPr>
            <p:cNvPr id="2" name="Rectangle 1">
              <a:extLst>
                <a:ext uri="{FF2B5EF4-FFF2-40B4-BE49-F238E27FC236}">
                  <a16:creationId xmlns:a16="http://schemas.microsoft.com/office/drawing/2014/main" id="{F5367BFC-C6FC-4340-942A-A10CAC727523}"/>
                </a:ext>
              </a:extLst>
            </p:cNvPr>
            <p:cNvSpPr/>
            <p:nvPr/>
          </p:nvSpPr>
          <p:spPr>
            <a:xfrm>
              <a:off x="2360688" y="4971816"/>
              <a:ext cx="7709095" cy="1384995"/>
            </a:xfrm>
            <a:prstGeom prst="rect">
              <a:avLst/>
            </a:prstGeom>
          </p:spPr>
          <p:txBody>
            <a:bodyPr wrap="square">
              <a:spAutoFit/>
            </a:bodyPr>
            <a:lstStyle/>
            <a:p>
              <a:r>
                <a:rPr lang="vi-VN" sz="2800">
                  <a:solidFill>
                    <a:prstClr val="black"/>
                  </a:solidFill>
                  <a:latin typeface="+mj-lt"/>
                  <a:cs typeface="Times New Roman" pitchFamily="18" charset="0"/>
                </a:rPr>
                <a:t>Lâm Thị Mỹ Dạ (sinh ngày </a:t>
              </a:r>
              <a:r>
                <a:rPr lang="vi-VN" sz="2800">
                  <a:solidFill>
                    <a:srgbClr val="FF0000"/>
                  </a:solidFill>
                  <a:latin typeface="+mj-lt"/>
                  <a:cs typeface="Times New Roman" pitchFamily="18" charset="0"/>
                  <a:hlinkClick r:id="rId14" tooltip="18 tháng 9">
                    <a:extLst>
                      <a:ext uri="{A12FA001-AC4F-418D-AE19-62706E023703}">
                        <ahyp:hlinkClr xmlns:ahyp="http://schemas.microsoft.com/office/drawing/2018/hyperlinkcolor" val="tx"/>
                      </a:ext>
                    </a:extLst>
                  </a:hlinkClick>
                </a:rPr>
                <a:t>18 tháng</a:t>
              </a:r>
              <a:r>
                <a:rPr lang="vi-VN" sz="2800">
                  <a:solidFill>
                    <a:schemeClr val="accent5">
                      <a:lumMod val="50000"/>
                    </a:schemeClr>
                  </a:solidFill>
                  <a:latin typeface="+mj-lt"/>
                  <a:cs typeface="Times New Roman" pitchFamily="18" charset="0"/>
                  <a:hlinkClick r:id="rId14" tooltip="18 tháng 9">
                    <a:extLst>
                      <a:ext uri="{A12FA001-AC4F-418D-AE19-62706E023703}">
                        <ahyp:hlinkClr xmlns:ahyp="http://schemas.microsoft.com/office/drawing/2018/hyperlinkcolor" val="tx"/>
                      </a:ext>
                    </a:extLst>
                  </a:hlinkClick>
                </a:rPr>
                <a:t> </a:t>
              </a:r>
              <a:r>
                <a:rPr lang="vi-VN" sz="2800">
                  <a:solidFill>
                    <a:srgbClr val="FF0000"/>
                  </a:solidFill>
                  <a:latin typeface="+mj-lt"/>
                  <a:cs typeface="Times New Roman" pitchFamily="18" charset="0"/>
                  <a:hlinkClick r:id="rId14" tooltip="18 tháng 9">
                    <a:extLst>
                      <a:ext uri="{A12FA001-AC4F-418D-AE19-62706E023703}">
                        <ahyp:hlinkClr xmlns:ahyp="http://schemas.microsoft.com/office/drawing/2018/hyperlinkcolor" val="tx"/>
                      </a:ext>
                    </a:extLst>
                  </a:hlinkClick>
                </a:rPr>
                <a:t>9</a:t>
              </a:r>
              <a:r>
                <a:rPr lang="vi-VN" sz="2800">
                  <a:solidFill>
                    <a:prstClr val="black"/>
                  </a:solidFill>
                  <a:latin typeface="+mj-lt"/>
                  <a:cs typeface="Times New Roman" pitchFamily="18" charset="0"/>
                </a:rPr>
                <a:t> năm </a:t>
              </a:r>
              <a:r>
                <a:rPr lang="vi-VN" sz="2800">
                  <a:solidFill>
                    <a:srgbClr val="FF0000"/>
                  </a:solidFill>
                  <a:latin typeface="+mj-lt"/>
                  <a:cs typeface="Times New Roman" pitchFamily="18" charset="0"/>
                  <a:hlinkClick r:id="rId15" tooltip="1949">
                    <a:extLst>
                      <a:ext uri="{A12FA001-AC4F-418D-AE19-62706E023703}">
                        <ahyp:hlinkClr xmlns:ahyp="http://schemas.microsoft.com/office/drawing/2018/hyperlinkcolor" val="tx"/>
                      </a:ext>
                    </a:extLst>
                  </a:hlinkClick>
                </a:rPr>
                <a:t>1949</a:t>
              </a:r>
              <a:r>
                <a:rPr lang="vi-VN" sz="2800">
                  <a:solidFill>
                    <a:prstClr val="black"/>
                  </a:solidFill>
                  <a:latin typeface="+mj-lt"/>
                  <a:cs typeface="Times New Roman" pitchFamily="18" charset="0"/>
                </a:rPr>
                <a:t>), là một nữ thi sĩ </a:t>
              </a:r>
              <a:r>
                <a:rPr lang="vi-VN" sz="2800">
                  <a:solidFill>
                    <a:srgbClr val="FF0000"/>
                  </a:solidFill>
                  <a:latin typeface="+mj-lt"/>
                  <a:cs typeface="Times New Roman" pitchFamily="18" charset="0"/>
                  <a:hlinkClick r:id="rId16" tooltip="Việt Nam">
                    <a:extLst>
                      <a:ext uri="{A12FA001-AC4F-418D-AE19-62706E023703}">
                        <ahyp:hlinkClr xmlns:ahyp="http://schemas.microsoft.com/office/drawing/2018/hyperlinkcolor" val="tx"/>
                      </a:ext>
                    </a:extLst>
                  </a:hlinkClick>
                </a:rPr>
                <a:t>Việt Nam</a:t>
              </a:r>
              <a:r>
                <a:rPr lang="vi-VN" sz="2800">
                  <a:solidFill>
                    <a:prstClr val="black"/>
                  </a:solidFill>
                  <a:latin typeface="+mj-lt"/>
                  <a:cs typeface="Times New Roman" pitchFamily="18" charset="0"/>
                </a:rPr>
                <a:t>. Bà được tặng</a:t>
              </a:r>
              <a:r>
                <a:rPr lang="vi-VN" sz="2800">
                  <a:solidFill>
                    <a:srgbClr val="FF0000"/>
                  </a:solidFill>
                  <a:latin typeface="+mj-lt"/>
                  <a:cs typeface="Times New Roman" pitchFamily="18" charset="0"/>
                </a:rPr>
                <a:t> </a:t>
              </a:r>
              <a:r>
                <a:rPr lang="vi-VN" sz="2800">
                  <a:solidFill>
                    <a:srgbClr val="FF0000"/>
                  </a:solidFill>
                  <a:latin typeface="+mj-lt"/>
                  <a:cs typeface="Times New Roman" pitchFamily="18" charset="0"/>
                  <a:hlinkClick r:id="rId17" tooltip="Giải thưởng Nhà nước (Việt Nam)">
                    <a:extLst>
                      <a:ext uri="{A12FA001-AC4F-418D-AE19-62706E023703}">
                        <ahyp:hlinkClr xmlns:ahyp="http://schemas.microsoft.com/office/drawing/2018/hyperlinkcolor" val="tx"/>
                      </a:ext>
                    </a:extLst>
                  </a:hlinkClick>
                </a:rPr>
                <a:t>Giải thưởng Nhà nước</a:t>
              </a:r>
              <a:r>
                <a:rPr lang="vi-VN" sz="2800">
                  <a:solidFill>
                    <a:prstClr val="black"/>
                  </a:solidFill>
                  <a:latin typeface="+mj-lt"/>
                  <a:cs typeface="Times New Roman" pitchFamily="18" charset="0"/>
                </a:rPr>
                <a:t> về Văn học nghệ thuật năm </a:t>
              </a:r>
              <a:r>
                <a:rPr lang="vi-VN" sz="2800">
                  <a:solidFill>
                    <a:srgbClr val="FF0000"/>
                  </a:solidFill>
                  <a:latin typeface="+mj-lt"/>
                  <a:cs typeface="Times New Roman" pitchFamily="18" charset="0"/>
                  <a:hlinkClick r:id="rId18" tooltip="2007">
                    <a:extLst>
                      <a:ext uri="{A12FA001-AC4F-418D-AE19-62706E023703}">
                        <ahyp:hlinkClr xmlns:ahyp="http://schemas.microsoft.com/office/drawing/2018/hyperlinkcolor" val="tx"/>
                      </a:ext>
                    </a:extLst>
                  </a:hlinkClick>
                </a:rPr>
                <a:t>2007</a:t>
              </a:r>
              <a:r>
                <a:rPr lang="vi-VN" sz="2800">
                  <a:solidFill>
                    <a:srgbClr val="FF0000"/>
                  </a:solidFill>
                  <a:latin typeface="+mj-lt"/>
                  <a:cs typeface="Times New Roman" pitchFamily="18" charset="0"/>
                </a:rPr>
                <a:t>.</a:t>
              </a:r>
              <a:endParaRPr lang="en-US" sz="2800" dirty="0">
                <a:solidFill>
                  <a:srgbClr val="FF0000"/>
                </a:solidFill>
                <a:latin typeface="+mj-lt"/>
                <a:cs typeface="Times New Roman" pitchFamily="18" charset="0"/>
              </a:endParaRP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796765-72EF-4613-B414-32F323770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圆角 11">
            <a:extLst>
              <a:ext uri="{FF2B5EF4-FFF2-40B4-BE49-F238E27FC236}">
                <a16:creationId xmlns:a16="http://schemas.microsoft.com/office/drawing/2014/main" id="{57F636A2-6941-4CBF-BC2F-63797EBF8A38}"/>
              </a:ext>
            </a:extLst>
          </p:cNvPr>
          <p:cNvSpPr/>
          <p:nvPr/>
        </p:nvSpPr>
        <p:spPr>
          <a:xfrm>
            <a:off x="3968384" y="1510709"/>
            <a:ext cx="4253644" cy="937852"/>
          </a:xfrm>
          <a:prstGeom prst="roundRect">
            <a:avLst>
              <a:gd name="adj" fmla="val 0"/>
            </a:avLst>
          </a:prstGeom>
          <a:solidFill>
            <a:srgbClr val="019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solidFill>
                  <a:schemeClr val="bg1"/>
                </a:solidFill>
                <a:latin typeface="华文中宋" panose="02010600040101010101" pitchFamily="2" charset="-122"/>
                <a:ea typeface="华文中宋" panose="02010600040101010101" pitchFamily="2" charset="-122"/>
              </a:rPr>
              <a:t>I. Luyện đọc</a:t>
            </a:r>
            <a:endParaRPr lang="zh-CN" altLang="en-US" sz="4800" dirty="0">
              <a:solidFill>
                <a:schemeClr val="bg1"/>
              </a:solidFill>
              <a:latin typeface="华文中宋" panose="02010600040101010101" pitchFamily="2" charset="-122"/>
              <a:ea typeface="华文中宋" panose="02010600040101010101" pitchFamily="2" charset="-122"/>
            </a:endParaRPr>
          </a:p>
        </p:txBody>
      </p:sp>
      <p:sp>
        <p:nvSpPr>
          <p:cNvPr id="2" name="Rectangle 1">
            <a:extLst>
              <a:ext uri="{FF2B5EF4-FFF2-40B4-BE49-F238E27FC236}">
                <a16:creationId xmlns:a16="http://schemas.microsoft.com/office/drawing/2014/main" id="{1CE50D73-F076-45A6-B53F-1B54F7EF40C7}"/>
              </a:ext>
            </a:extLst>
          </p:cNvPr>
          <p:cNvSpPr/>
          <p:nvPr/>
        </p:nvSpPr>
        <p:spPr>
          <a:xfrm>
            <a:off x="1544320" y="2794334"/>
            <a:ext cx="9103360" cy="1938992"/>
          </a:xfrm>
          <a:prstGeom prst="rect">
            <a:avLst/>
          </a:prstGeom>
        </p:spPr>
        <p:txBody>
          <a:bodyPr wrap="square">
            <a:spAutoFit/>
          </a:bodyPr>
          <a:lstStyle/>
          <a:p>
            <a:r>
              <a:rPr lang="en-US" sz="4000">
                <a:solidFill>
                  <a:srgbClr val="FF0000"/>
                </a:solidFill>
                <a:latin typeface="+mj-lt"/>
                <a:cs typeface="Times New Roman" panose="02020603050405020304" pitchFamily="18" charset="0"/>
              </a:rPr>
              <a:t>	</a:t>
            </a:r>
            <a:r>
              <a:rPr lang="vi-VN" sz="4000">
                <a:solidFill>
                  <a:srgbClr val="FF0000"/>
                </a:solidFill>
                <a:latin typeface="+mj-lt"/>
                <a:cs typeface="Times New Roman" panose="02020603050405020304" pitchFamily="18" charset="0"/>
              </a:rPr>
              <a:t>Giọng</a:t>
            </a:r>
            <a:r>
              <a:rPr lang="vi-VN" sz="4000">
                <a:solidFill>
                  <a:srgbClr val="FF0000"/>
                </a:solidFill>
                <a:latin typeface="+mj-lt"/>
              </a:rPr>
              <a:t> </a:t>
            </a:r>
            <a:r>
              <a:rPr lang="vi-VN" sz="4000">
                <a:solidFill>
                  <a:srgbClr val="FF0000"/>
                </a:solidFill>
                <a:latin typeface="+mj-lt"/>
                <a:cs typeface="Times New Roman" pitchFamily="18" charset="0"/>
              </a:rPr>
              <a:t>đọc</a:t>
            </a:r>
            <a:r>
              <a:rPr lang="en-US" sz="4000">
                <a:solidFill>
                  <a:srgbClr val="FF0000"/>
                </a:solidFill>
                <a:latin typeface="+mj-lt"/>
                <a:cs typeface="Times New Roman" pitchFamily="18" charset="0"/>
              </a:rPr>
              <a:t>: </a:t>
            </a:r>
            <a:r>
              <a:rPr lang="da-DK" sz="4000">
                <a:latin typeface="+mj-lt"/>
                <a:ea typeface="Times New Roman"/>
                <a:cs typeface="Times New Roman"/>
              </a:rPr>
              <a:t>Đọc bài </a:t>
            </a:r>
            <a:r>
              <a:rPr lang="da-DK" sz="4000" i="1">
                <a:solidFill>
                  <a:srgbClr val="00B050"/>
                </a:solidFill>
                <a:latin typeface="+mj-lt"/>
                <a:ea typeface="Times New Roman"/>
                <a:cs typeface="Times New Roman"/>
              </a:rPr>
              <a:t>Truyện cổ nước mình</a:t>
            </a:r>
            <a:r>
              <a:rPr lang="da-DK" sz="4000" i="1">
                <a:latin typeface="+mj-lt"/>
                <a:ea typeface="Times New Roman"/>
                <a:cs typeface="Times New Roman"/>
              </a:rPr>
              <a:t> </a:t>
            </a:r>
            <a:r>
              <a:rPr lang="da-DK" sz="4000">
                <a:latin typeface="+mj-lt"/>
                <a:ea typeface="Times New Roman"/>
                <a:cs typeface="Times New Roman"/>
              </a:rPr>
              <a:t>với giọng tự hào, tình cảm.</a:t>
            </a:r>
            <a:br>
              <a:rPr lang="en-US" sz="4000">
                <a:latin typeface="+mj-lt"/>
                <a:ea typeface="Times New Roman"/>
                <a:cs typeface="Times New Roman"/>
              </a:rPr>
            </a:br>
            <a:endParaRPr lang="en-US" sz="4000">
              <a:latin typeface="+mj-lt"/>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uyen co nuoc minh">
            <a:extLst>
              <a:ext uri="{FF2B5EF4-FFF2-40B4-BE49-F238E27FC236}">
                <a16:creationId xmlns:a16="http://schemas.microsoft.com/office/drawing/2014/main" id="{5C706CB7-F29B-4413-8A33-090BB1808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380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5249</TotalTime>
  <Words>1372</Words>
  <Application>Microsoft Office PowerPoint</Application>
  <PresentationFormat>Custom</PresentationFormat>
  <Paragraphs>181</Paragraphs>
  <Slides>30</Slides>
  <Notes>18</Notes>
  <HiddenSlides>0</HiddenSlides>
  <MMClips>1</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30</vt:i4>
      </vt:variant>
    </vt:vector>
  </HeadingPairs>
  <TitlesOfParts>
    <vt:vector size="59" baseType="lpstr">
      <vt:lpstr>等线</vt:lpstr>
      <vt:lpstr>等线 Light</vt:lpstr>
      <vt:lpstr>宋体</vt:lpstr>
      <vt:lpstr>华文中宋</vt:lpstr>
      <vt:lpstr>Arial</vt:lpstr>
      <vt:lpstr>Bad Script</vt:lpstr>
      <vt:lpstr>Calibri</vt:lpstr>
      <vt:lpstr>Calibri Light</vt:lpstr>
      <vt:lpstr>HP001 4 hàng</vt:lpstr>
      <vt:lpstr>Impact</vt:lpstr>
      <vt:lpstr>ITC Avant Garde Std Bk</vt:lpstr>
      <vt:lpstr>LiHei Pro</vt:lpstr>
      <vt:lpstr>Miama Nueva</vt:lpstr>
      <vt:lpstr>Open Sans Extrabold</vt:lpstr>
      <vt:lpstr>Signika</vt:lpstr>
      <vt:lpstr>Spartan</vt:lpstr>
      <vt:lpstr>Times New Roman</vt:lpstr>
      <vt:lpstr>思源黑体旧字形 Normal</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人教版五年级教学课件PPT模板-走遍天下书为侣</dc:title>
  <dc:creator>lxl</dc:creator>
  <cp:lastModifiedBy>GV679412 Giang Đoàn Thi Hương</cp:lastModifiedBy>
  <cp:revision>3196</cp:revision>
  <dcterms:created xsi:type="dcterms:W3CDTF">2015-12-01T09:06:39Z</dcterms:created>
  <dcterms:modified xsi:type="dcterms:W3CDTF">2022-09-15T11:01:11Z</dcterms:modified>
</cp:coreProperties>
</file>