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7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F44C6-E6E6-48EB-A27B-B752B387627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7F888-A872-4D7C-8720-27425FAA7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01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575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133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944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391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895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774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400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211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553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698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797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49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851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606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72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113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968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43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4D72F-5C06-4F7C-A7FC-67A3ABA36DA1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EBE-F599-4B0A-AD73-607D68C5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62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4D72F-5C06-4F7C-A7FC-67A3ABA36DA1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EBE-F599-4B0A-AD73-607D68C5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65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4D72F-5C06-4F7C-A7FC-67A3ABA36DA1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EBE-F599-4B0A-AD73-607D68C5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04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4D72F-5C06-4F7C-A7FC-67A3ABA36DA1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EBE-F599-4B0A-AD73-607D68C5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03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4D72F-5C06-4F7C-A7FC-67A3ABA36DA1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EBE-F599-4B0A-AD73-607D68C5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94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4D72F-5C06-4F7C-A7FC-67A3ABA36DA1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EBE-F599-4B0A-AD73-607D68C5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83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4D72F-5C06-4F7C-A7FC-67A3ABA36DA1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EBE-F599-4B0A-AD73-607D68C5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54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4D72F-5C06-4F7C-A7FC-67A3ABA36DA1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EBE-F599-4B0A-AD73-607D68C5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36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4D72F-5C06-4F7C-A7FC-67A3ABA36DA1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EBE-F599-4B0A-AD73-607D68C5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17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4D72F-5C06-4F7C-A7FC-67A3ABA36DA1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EBE-F599-4B0A-AD73-607D68C5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94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4D72F-5C06-4F7C-A7FC-67A3ABA36DA1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EBE-F599-4B0A-AD73-607D68C5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3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4D72F-5C06-4F7C-A7FC-67A3ABA36DA1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A0EBE-F599-4B0A-AD73-607D68C5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3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63FA8266-32FE-475F-9FAA-A8927DA22FA1}"/>
              </a:ext>
            </a:extLst>
          </p:cNvPr>
          <p:cNvGrpSpPr/>
          <p:nvPr/>
        </p:nvGrpSpPr>
        <p:grpSpPr>
          <a:xfrm>
            <a:off x="1371599" y="1153175"/>
            <a:ext cx="6400802" cy="5199924"/>
            <a:chOff x="1828799" y="1153175"/>
            <a:chExt cx="8534402" cy="5199924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171B1335-0BBD-4412-A54C-8A877F0A9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BF95CE4B-C0B5-4FB4-852D-E0D756FA6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1513E8E3-312D-43B0-A4FC-6AA977A6BBA3}"/>
                </a:ext>
              </a:extLst>
            </p:cNvPr>
            <p:cNvSpPr txBox="1"/>
            <p:nvPr/>
          </p:nvSpPr>
          <p:spPr>
            <a:xfrm>
              <a:off x="4608048" y="1153175"/>
              <a:ext cx="293285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Đạo</a:t>
              </a:r>
              <a:r>
                <a:rPr lang="en-US" sz="4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đức</a:t>
              </a:r>
              <a:endPara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50BFA50-8B81-4CC8-9B63-DE7C61CB0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7" y="1868491"/>
            <a:ext cx="1937777" cy="5198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0361323-32E1-44D9-A5C6-2BC372C5E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3211" y="1828800"/>
            <a:ext cx="2052416" cy="4858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403F035-22F6-445D-B92F-204748081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9280" y="5334277"/>
            <a:ext cx="3598334" cy="13998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D06F51F-2946-468E-AFB8-6F3EE38265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1131" y="2209800"/>
            <a:ext cx="4334632" cy="7559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6694C28-CF42-4522-BB90-2BEE2E2340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9426" y="2970850"/>
            <a:ext cx="5733785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2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654" y="782865"/>
            <a:ext cx="8746694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endParaRPr lang="en-US" sz="1799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-50737" y="117497"/>
            <a:ext cx="11023537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907854" y="1504056"/>
            <a:ext cx="2724056" cy="1745051"/>
            <a:chOff x="7577135" y="1450874"/>
            <a:chExt cx="3633020" cy="1745505"/>
          </a:xfrm>
        </p:grpSpPr>
        <p:sp>
          <p:nvSpPr>
            <p:cNvPr id="5" name="Rectangle 4"/>
            <p:cNvSpPr/>
            <p:nvPr/>
          </p:nvSpPr>
          <p:spPr>
            <a:xfrm>
              <a:off x="7969795" y="2276872"/>
              <a:ext cx="3240360" cy="9195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26"/>
              <a:r>
                <a:rPr lang="en-US" sz="2799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799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799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2799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799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799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799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799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799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26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7135" y="1450874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文本框 18">
            <a:extLst>
              <a:ext uri="{FF2B5EF4-FFF2-40B4-BE49-F238E27FC236}">
                <a16:creationId xmlns=""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6525093" y="1696971"/>
            <a:ext cx="1124449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2799" b="1" dirty="0" err="1">
                <a:solidFill>
                  <a:prstClr val="black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Gợi</a:t>
            </a:r>
            <a:r>
              <a:rPr lang="en-US" altLang="zh-CN" sz="2799" b="1" dirty="0">
                <a:solidFill>
                  <a:prstClr val="black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prstClr val="black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ý:</a:t>
            </a:r>
            <a:endParaRPr lang="zh-CN" altLang="en-US" sz="2799" dirty="0">
              <a:solidFill>
                <a:prstClr val="black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98686" y="3701251"/>
            <a:ext cx="4054562" cy="2159678"/>
            <a:chOff x="8147352" y="3147116"/>
            <a:chExt cx="3733799" cy="2472176"/>
          </a:xfrm>
        </p:grpSpPr>
        <p:grpSp>
          <p:nvGrpSpPr>
            <p:cNvPr id="11" name="Group 10"/>
            <p:cNvGrpSpPr/>
            <p:nvPr/>
          </p:nvGrpSpPr>
          <p:grpSpPr>
            <a:xfrm>
              <a:off x="8147352" y="3147116"/>
              <a:ext cx="3733799" cy="2472176"/>
              <a:chOff x="8147352" y="3147116"/>
              <a:chExt cx="3733799" cy="2472176"/>
            </a:xfrm>
          </p:grpSpPr>
          <p:pic>
            <p:nvPicPr>
              <p:cNvPr id="16" name="图片 40966" descr="1-39"/>
              <p:cNvPicPr>
                <a:picLocks noChangeAspect="1"/>
              </p:cNvPicPr>
              <p:nvPr/>
            </p:nvPicPr>
            <p:blipFill rotWithShape="1">
              <a:blip r:embed="rId5"/>
              <a:srcRect l="66799"/>
              <a:stretch/>
            </p:blipFill>
            <p:spPr>
              <a:xfrm>
                <a:off x="8147352" y="3147116"/>
                <a:ext cx="3733799" cy="247217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" name="文本框 18">
                <a:extLst>
                  <a:ext uri="{FF2B5EF4-FFF2-40B4-BE49-F238E27FC236}">
                    <a16:creationId xmlns="" xmlns:a16="http://schemas.microsoft.com/office/drawing/2014/main" id="{94AAAAED-4D83-41E3-BB60-D604328DBD4C}"/>
                  </a:ext>
                </a:extLst>
              </p:cNvPr>
              <p:cNvSpPr txBox="1"/>
              <p:nvPr/>
            </p:nvSpPr>
            <p:spPr>
              <a:xfrm>
                <a:off x="8431781" y="3507881"/>
                <a:ext cx="3104506" cy="669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126"/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仓耳今楷05-6763 W05" panose="02020400000000000000" pitchFamily="18" charset="-122"/>
                    <a:cs typeface="Times New Roman" pitchFamily="18" charset="0"/>
                  </a:rPr>
                  <a:t>Thảo</a:t>
                </a:r>
                <a:r>
                  <a:rPr lang="en-US" altLang="zh-CN" sz="3199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仓耳今楷05-6763 W05" panose="02020400000000000000" pitchFamily="18" charset="-122"/>
                    <a:cs typeface="Times New Roman" pitchFamily="18" charset="0"/>
                  </a:rPr>
                  <a:t> </a:t>
                </a:r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仓耳今楷05-6763 W05" panose="02020400000000000000" pitchFamily="18" charset="-122"/>
                    <a:cs typeface="Times New Roman" pitchFamily="18" charset="0"/>
                  </a:rPr>
                  <a:t>luận</a:t>
                </a:r>
                <a:r>
                  <a:rPr lang="en-US" altLang="zh-CN" sz="3199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仓耳今楷05-6763 W05" panose="02020400000000000000" pitchFamily="18" charset="-122"/>
                    <a:cs typeface="Times New Roman" pitchFamily="18" charset="0"/>
                  </a:rPr>
                  <a:t> </a:t>
                </a:r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仓耳今楷05-6763 W05" panose="02020400000000000000" pitchFamily="18" charset="-122"/>
                    <a:cs typeface="Times New Roman" pitchFamily="18" charset="0"/>
                  </a:rPr>
                  <a:t>nhóm</a:t>
                </a:r>
                <a:endParaRPr lang="zh-CN" altLang="en-US" sz="3199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仓耳今楷05-6763 W05" panose="02020400000000000000" pitchFamily="18" charset="-122"/>
                  <a:cs typeface="Times New Roman" pitchFamily="18" charset="0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4" r="20516" b="29000"/>
            <a:stretch/>
          </p:blipFill>
          <p:spPr>
            <a:xfrm>
              <a:off x="10318318" y="4231085"/>
              <a:ext cx="1160044" cy="817986"/>
            </a:xfrm>
            <a:prstGeom prst="rect">
              <a:avLst/>
            </a:prstGeom>
          </p:spPr>
        </p:pic>
      </p:grpSp>
      <p:sp>
        <p:nvSpPr>
          <p:cNvPr id="21" name="文本框 18">
            <a:extLst>
              <a:ext uri="{FF2B5EF4-FFF2-40B4-BE49-F238E27FC236}">
                <a16:creationId xmlns=""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480274" y="207567"/>
            <a:ext cx="8465074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2. Quan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sát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các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tình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huống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trong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tranh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và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thảo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luận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: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Em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sẽ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khuyên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bạn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điều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gì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?</a:t>
            </a:r>
            <a:endParaRPr lang="zh-CN" altLang="en-US" sz="3599" dirty="0">
              <a:solidFill>
                <a:prstClr val="black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C8A9AB4-CE68-4905-880B-B9D83B24F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584" y="1696971"/>
            <a:ext cx="360045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7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709" y="990600"/>
            <a:ext cx="9144000" cy="58665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8">
            <a:extLst>
              <a:ext uri="{FF2B5EF4-FFF2-40B4-BE49-F238E27FC236}">
                <a16:creationId xmlns=""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 rot="21173180">
            <a:off x="3181809" y="1861966"/>
            <a:ext cx="29770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5000" b="1" dirty="0">
                <a:solidFill>
                  <a:srgbClr val="C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Chia </a:t>
            </a:r>
            <a:r>
              <a:rPr lang="en-US" altLang="zh-CN" sz="5000" b="1" dirty="0" err="1">
                <a:solidFill>
                  <a:srgbClr val="C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sẻ</a:t>
            </a:r>
            <a:r>
              <a:rPr lang="en-US" altLang="zh-CN" sz="5000" b="1" dirty="0">
                <a:solidFill>
                  <a:srgbClr val="C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000" b="1" dirty="0" err="1">
                <a:solidFill>
                  <a:srgbClr val="C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trước</a:t>
            </a:r>
            <a:r>
              <a:rPr lang="en-US" altLang="zh-CN" sz="5000" b="1" dirty="0">
                <a:solidFill>
                  <a:srgbClr val="C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000" b="1" dirty="0" err="1">
                <a:solidFill>
                  <a:srgbClr val="C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lớp</a:t>
            </a:r>
            <a:endParaRPr lang="zh-CN" altLang="en-US" sz="5000" b="1" dirty="0">
              <a:solidFill>
                <a:srgbClr val="C0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97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654" y="782865"/>
            <a:ext cx="8746694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41192" y="1537853"/>
            <a:ext cx="5121808" cy="4266793"/>
            <a:chOff x="7471676" y="1492976"/>
            <a:chExt cx="6830855" cy="4267904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33273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914126"/>
              <a:r>
                <a:rPr lang="vi-VN" sz="3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Bạn </a:t>
              </a:r>
              <a:r>
                <a:rPr lang="vi-VN" sz="38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ơi</a:t>
              </a:r>
              <a:r>
                <a:rPr lang="en-US" sz="38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vi-VN" sz="38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nên </a:t>
              </a:r>
              <a:r>
                <a:rPr lang="vi-VN" sz="3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ra chào cờ cùng với các bạn trong lớp. </a:t>
              </a:r>
              <a:r>
                <a:rPr lang="vi-VN" sz="38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Bạn </a:t>
              </a:r>
              <a:r>
                <a:rPr lang="vi-VN" sz="3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cố gắng tập hát để khi chào cờ hát </a:t>
              </a:r>
              <a:r>
                <a:rPr lang="en-US" sz="3800" dirty="0" err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thật</a:t>
              </a:r>
              <a:r>
                <a:rPr lang="vi-VN" sz="38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hay </a:t>
              </a:r>
              <a:r>
                <a:rPr lang="vi-VN" sz="38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nhé</a:t>
              </a:r>
              <a:r>
                <a:rPr lang="en-US" sz="38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!</a:t>
              </a:r>
              <a:endParaRPr lang="en-US" sz="3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676" y="1492976"/>
              <a:ext cx="996237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96645" y="-1683129"/>
            <a:ext cx="457081" cy="609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3C0E5C1-1075-4E5B-A8E0-360697CD31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150" y="2195031"/>
            <a:ext cx="3669298" cy="258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8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654" y="782865"/>
            <a:ext cx="8746694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94018" y="1828800"/>
            <a:ext cx="4751291" cy="3975846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Bạn nên bỏ mũ xuống và không nên tranh giành khi chào cờ</a:t>
              </a: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96645" y="-1683129"/>
            <a:ext cx="457081" cy="609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8593112-E58F-4902-A2F7-BBB189D0DA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266" y="2357754"/>
            <a:ext cx="3702807" cy="24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6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="" xmlns:a16="http://schemas.microsoft.com/office/drawing/2014/main" id="{56E36CD1-C9DB-4E5B-8843-CE0451A99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312537" y="2813175"/>
            <a:ext cx="2024861" cy="3774144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="" xmlns:a16="http://schemas.microsoft.com/office/drawing/2014/main" id="{A9F1092D-C352-4AB6-9161-656793B81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999" y="2542494"/>
            <a:ext cx="3670613" cy="489415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CE126A4-6A11-4A97-BEFF-0DABB94B6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1905000"/>
            <a:ext cx="4724400" cy="251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0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1480" y="396241"/>
            <a:ext cx="8526780" cy="5913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="" xmlns:a16="http://schemas.microsoft.com/office/drawing/2014/main" id="{02650B61-9D68-4A5B-99C1-0303D38AA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116" y="1143000"/>
            <a:ext cx="3431924" cy="2456057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Chia </a:t>
            </a:r>
            <a:r>
              <a:rPr lang="en-US" altLang="en-US" sz="32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sẻ</a:t>
            </a: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những</a:t>
            </a: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việc</a:t>
            </a: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em</a:t>
            </a: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cần</a:t>
            </a: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thực</a:t>
            </a: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hiện</a:t>
            </a: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khi</a:t>
            </a: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chào</a:t>
            </a: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cờ</a:t>
            </a: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và</a:t>
            </a: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hát</a:t>
            </a: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Quốc</a:t>
            </a: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ca.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="" xmlns:a16="http://schemas.microsoft.com/office/drawing/2014/main" id="{A7EA9BA7-C28E-4C3C-B585-1A9D3F042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6" y="3758439"/>
            <a:ext cx="3208838" cy="21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3428A223-8581-4C99-B6B2-373E57F43957}"/>
              </a:ext>
            </a:extLst>
          </p:cNvPr>
          <p:cNvGrpSpPr/>
          <p:nvPr/>
        </p:nvGrpSpPr>
        <p:grpSpPr>
          <a:xfrm>
            <a:off x="3382343" y="3352801"/>
            <a:ext cx="5590553" cy="1911841"/>
            <a:chOff x="552970" y="1599754"/>
            <a:chExt cx="6652502" cy="843661"/>
          </a:xfrm>
        </p:grpSpPr>
        <p:grpSp>
          <p:nvGrpSpPr>
            <p:cNvPr id="16" name="组合 18">
              <a:extLst>
                <a:ext uri="{FF2B5EF4-FFF2-40B4-BE49-F238E27FC236}">
                  <a16:creationId xmlns="" xmlns:a16="http://schemas.microsoft.com/office/drawing/2014/main" id="{716BF46F-F6FE-40C8-A4C3-D893478B1A9A}"/>
                </a:ext>
              </a:extLst>
            </p:cNvPr>
            <p:cNvGrpSpPr/>
            <p:nvPr/>
          </p:nvGrpSpPr>
          <p:grpSpPr>
            <a:xfrm>
              <a:off x="1241740" y="1604971"/>
              <a:ext cx="5963732" cy="833385"/>
              <a:chOff x="1317" y="3128"/>
              <a:chExt cx="16681" cy="3890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="" xmlns:a16="http://schemas.microsoft.com/office/drawing/2014/main" id="{099BC160-08C9-4371-B25C-5ECD4E53262C}"/>
                  </a:ext>
                </a:extLst>
              </p:cNvPr>
              <p:cNvGrpSpPr/>
              <p:nvPr/>
            </p:nvGrpSpPr>
            <p:grpSpPr>
              <a:xfrm>
                <a:off x="1317" y="3128"/>
                <a:ext cx="16681" cy="3890"/>
                <a:chOff x="1020" y="2481"/>
                <a:chExt cx="11012" cy="8016"/>
              </a:xfrm>
            </p:grpSpPr>
            <p:sp>
              <p:nvSpPr>
                <p:cNvPr id="21" name="圆角矩形 14">
                  <a:extLst>
                    <a:ext uri="{FF2B5EF4-FFF2-40B4-BE49-F238E27FC236}">
                      <a16:creationId xmlns="" xmlns:a16="http://schemas.microsoft.com/office/drawing/2014/main" id="{BAD3E750-F32C-43CA-93F4-1738E7E34BE8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2" name="圆角矩形 13">
                  <a:extLst>
                    <a:ext uri="{FF2B5EF4-FFF2-40B4-BE49-F238E27FC236}">
                      <a16:creationId xmlns="" xmlns:a16="http://schemas.microsoft.com/office/drawing/2014/main" id="{841CC107-CAAB-4F00-BC79-19863C44530E}"/>
                    </a:ext>
                  </a:extLst>
                </p:cNvPr>
                <p:cNvSpPr/>
                <p:nvPr/>
              </p:nvSpPr>
              <p:spPr>
                <a:xfrm>
                  <a:off x="1020" y="2682"/>
                  <a:ext cx="10812" cy="734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文本框 17">
                <a:extLst>
                  <a:ext uri="{FF2B5EF4-FFF2-40B4-BE49-F238E27FC236}">
                    <a16:creationId xmlns="" xmlns:a16="http://schemas.microsoft.com/office/drawing/2014/main" id="{63794FD1-4C69-4614-84EA-BF9FE5993363}"/>
                  </a:ext>
                </a:extLst>
              </p:cNvPr>
              <p:cNvSpPr txBox="1"/>
              <p:nvPr/>
            </p:nvSpPr>
            <p:spPr>
              <a:xfrm>
                <a:off x="2071" y="3532"/>
                <a:ext cx="15577" cy="3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b="1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Kể </a:t>
                </a:r>
                <a:r>
                  <a:rPr lang="nl-NL" sz="2800" b="1" dirty="0" smtClean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nhanh, ngắn </a:t>
                </a:r>
                <a:r>
                  <a:rPr lang="nl-NL" sz="2800" b="1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gọn những việc em cần thực hiện </a:t>
                </a:r>
                <a:r>
                  <a:rPr lang="en-US" altLang="en-US" sz="2800" b="1" dirty="0" err="1">
                    <a:latin typeface="Times New Roman" pitchFamily="18" charset="0"/>
                    <a:ea typeface="Microsoft YaHei" panose="020B0503020204020204" pitchFamily="34" charset="-122"/>
                    <a:cs typeface="Times New Roman" pitchFamily="18" charset="0"/>
                  </a:rPr>
                  <a:t>khi</a:t>
                </a:r>
                <a:r>
                  <a:rPr lang="en-US" altLang="en-US" sz="2800" b="1" dirty="0">
                    <a:latin typeface="Times New Roman" pitchFamily="18" charset="0"/>
                    <a:ea typeface="Microsoft YaHei" panose="020B0503020204020204" pitchFamily="34" charset="-122"/>
                    <a:cs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  <a:ea typeface="Microsoft YaHei" panose="020B0503020204020204" pitchFamily="34" charset="-122"/>
                    <a:cs typeface="Times New Roman" pitchFamily="18" charset="0"/>
                  </a:rPr>
                  <a:t>chào</a:t>
                </a:r>
                <a:r>
                  <a:rPr lang="en-US" altLang="en-US" sz="2800" b="1" dirty="0">
                    <a:latin typeface="Times New Roman" pitchFamily="18" charset="0"/>
                    <a:ea typeface="Microsoft YaHei" panose="020B0503020204020204" pitchFamily="34" charset="-122"/>
                    <a:cs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  <a:ea typeface="Microsoft YaHei" panose="020B0503020204020204" pitchFamily="34" charset="-122"/>
                    <a:cs typeface="Times New Roman" pitchFamily="18" charset="0"/>
                  </a:rPr>
                  <a:t>cờ</a:t>
                </a:r>
                <a:r>
                  <a:rPr lang="en-US" altLang="en-US" sz="2800" b="1" dirty="0">
                    <a:latin typeface="Times New Roman" pitchFamily="18" charset="0"/>
                    <a:ea typeface="Microsoft YaHei" panose="020B0503020204020204" pitchFamily="34" charset="-122"/>
                    <a:cs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  <a:ea typeface="Microsoft YaHei" panose="020B0503020204020204" pitchFamily="34" charset="-122"/>
                    <a:cs typeface="Times New Roman" pitchFamily="18" charset="0"/>
                  </a:rPr>
                  <a:t>và</a:t>
                </a:r>
                <a:r>
                  <a:rPr lang="en-US" altLang="en-US" sz="2800" b="1" dirty="0">
                    <a:latin typeface="Times New Roman" pitchFamily="18" charset="0"/>
                    <a:ea typeface="Microsoft YaHei" panose="020B0503020204020204" pitchFamily="34" charset="-122"/>
                    <a:cs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  <a:ea typeface="Microsoft YaHei" panose="020B0503020204020204" pitchFamily="34" charset="-122"/>
                    <a:cs typeface="Times New Roman" pitchFamily="18" charset="0"/>
                  </a:rPr>
                  <a:t>hát</a:t>
                </a:r>
                <a:r>
                  <a:rPr lang="en-US" altLang="en-US" sz="2800" b="1" dirty="0">
                    <a:latin typeface="Times New Roman" pitchFamily="18" charset="0"/>
                    <a:ea typeface="Microsoft YaHei" panose="020B0503020204020204" pitchFamily="34" charset="-122"/>
                    <a:cs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  <a:ea typeface="Microsoft YaHei" panose="020B0503020204020204" pitchFamily="34" charset="-122"/>
                    <a:cs typeface="Times New Roman" pitchFamily="18" charset="0"/>
                  </a:rPr>
                  <a:t>Quốc</a:t>
                </a:r>
                <a:r>
                  <a:rPr lang="en-US" altLang="en-US" sz="2800" b="1" dirty="0">
                    <a:latin typeface="Times New Roman" pitchFamily="18" charset="0"/>
                    <a:ea typeface="Microsoft YaHei" panose="020B0503020204020204" pitchFamily="34" charset="-122"/>
                    <a:cs typeface="Times New Roman" pitchFamily="18" charset="0"/>
                  </a:rPr>
                  <a:t> </a:t>
                </a:r>
                <a:r>
                  <a:rPr lang="en-US" altLang="en-US" sz="2800" b="1" dirty="0" smtClean="0">
                    <a:latin typeface="Times New Roman" pitchFamily="18" charset="0"/>
                    <a:ea typeface="Microsoft YaHei" panose="020B0503020204020204" pitchFamily="34" charset="-122"/>
                    <a:cs typeface="Times New Roman" pitchFamily="18" charset="0"/>
                  </a:rPr>
                  <a:t>ca.</a:t>
                </a:r>
                <a:endParaRPr lang="en-US" sz="2800" b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8" name="图片 25" descr="卡通人物&#10;&#10;中度可信度描述已自动生成">
              <a:extLst>
                <a:ext uri="{FF2B5EF4-FFF2-40B4-BE49-F238E27FC236}">
                  <a16:creationId xmlns="" xmlns:a16="http://schemas.microsoft.com/office/drawing/2014/main" id="{76F1164F-EDA7-4AD0-934E-F11AF8BDD7E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552970" y="1599754"/>
              <a:ext cx="1269229" cy="843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660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8A8BC5F5-FE9B-45B3-9B12-623A64FC672A}"/>
              </a:ext>
            </a:extLst>
          </p:cNvPr>
          <p:cNvSpPr/>
          <p:nvPr/>
        </p:nvSpPr>
        <p:spPr>
          <a:xfrm>
            <a:off x="372291" y="378823"/>
            <a:ext cx="8415746" cy="6126480"/>
          </a:xfrm>
          <a:prstGeom prst="roundRect">
            <a:avLst/>
          </a:prstGeom>
          <a:solidFill>
            <a:sysClr val="window" lastClr="FFFFFF">
              <a:alpha val="73000"/>
            </a:sysClr>
          </a:solidFill>
          <a:ln w="57150" cap="flat" cmpd="sng" algn="ctr">
            <a:solidFill>
              <a:srgbClr val="10853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07A670A-CC52-4865-89C8-76A197316FDF}"/>
              </a:ext>
            </a:extLst>
          </p:cNvPr>
          <p:cNvSpPr txBox="1"/>
          <p:nvPr/>
        </p:nvSpPr>
        <p:spPr>
          <a:xfrm>
            <a:off x="707672" y="1046015"/>
            <a:ext cx="7780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40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Times New Roman" pitchFamily="18" charset="0"/>
                <a:cs typeface="Times New Roman" pitchFamily="18" charset="0"/>
              </a:rPr>
              <a:t>hững việc em cần thực hiện khi chào cờ và hát Quốc ca</a:t>
            </a:r>
            <a:endParaRPr lang="en-US" sz="4000" b="1" dirty="0">
              <a:ln>
                <a:solidFill>
                  <a:srgbClr val="108539"/>
                </a:solidFill>
              </a:ln>
              <a:solidFill>
                <a:srgbClr val="03C4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81F383E-5B17-45C6-A78B-43497737E5A1}"/>
              </a:ext>
            </a:extLst>
          </p:cNvPr>
          <p:cNvGrpSpPr/>
          <p:nvPr/>
        </p:nvGrpSpPr>
        <p:grpSpPr>
          <a:xfrm>
            <a:off x="-10531" y="2454655"/>
            <a:ext cx="8798568" cy="1247817"/>
            <a:chOff x="106911" y="1398014"/>
            <a:chExt cx="7098561" cy="1247817"/>
          </a:xfrm>
        </p:grpSpPr>
        <p:grpSp>
          <p:nvGrpSpPr>
            <p:cNvPr id="7" name="组合 18">
              <a:extLst>
                <a:ext uri="{FF2B5EF4-FFF2-40B4-BE49-F238E27FC236}">
                  <a16:creationId xmlns="" xmlns:a16="http://schemas.microsoft.com/office/drawing/2014/main" id="{C38139C6-951F-4123-B365-BB8F33F89B62}"/>
                </a:ext>
              </a:extLst>
            </p:cNvPr>
            <p:cNvGrpSpPr/>
            <p:nvPr/>
          </p:nvGrpSpPr>
          <p:grpSpPr>
            <a:xfrm>
              <a:off x="976463" y="1588903"/>
              <a:ext cx="6229009" cy="849453"/>
              <a:chOff x="575" y="3053"/>
              <a:chExt cx="17423" cy="3965"/>
            </a:xfrm>
          </p:grpSpPr>
          <p:grpSp>
            <p:nvGrpSpPr>
              <p:cNvPr id="9" name="组合 15">
                <a:extLst>
                  <a:ext uri="{FF2B5EF4-FFF2-40B4-BE49-F238E27FC236}">
                    <a16:creationId xmlns="" xmlns:a16="http://schemas.microsoft.com/office/drawing/2014/main" id="{9B20378A-6831-4B68-928F-0FD3B92C45B2}"/>
                  </a:ext>
                </a:extLst>
              </p:cNvPr>
              <p:cNvGrpSpPr/>
              <p:nvPr/>
            </p:nvGrpSpPr>
            <p:grpSpPr>
              <a:xfrm>
                <a:off x="575" y="3053"/>
                <a:ext cx="17423" cy="3965"/>
                <a:chOff x="530" y="2328"/>
                <a:chExt cx="11502" cy="8169"/>
              </a:xfrm>
            </p:grpSpPr>
            <p:sp>
              <p:nvSpPr>
                <p:cNvPr id="13" name="圆角矩形 14">
                  <a:extLst>
                    <a:ext uri="{FF2B5EF4-FFF2-40B4-BE49-F238E27FC236}">
                      <a16:creationId xmlns="" xmlns:a16="http://schemas.microsoft.com/office/drawing/2014/main" id="{3EBF3BBA-4BC3-461B-9C88-9AFEC3C3076F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圆角矩形 13">
                  <a:extLst>
                    <a:ext uri="{FF2B5EF4-FFF2-40B4-BE49-F238E27FC236}">
                      <a16:creationId xmlns="" xmlns:a16="http://schemas.microsoft.com/office/drawing/2014/main" id="{2A861767-1A44-42A0-A97B-931439600319}"/>
                    </a:ext>
                  </a:extLst>
                </p:cNvPr>
                <p:cNvSpPr/>
                <p:nvPr/>
              </p:nvSpPr>
              <p:spPr>
                <a:xfrm>
                  <a:off x="530" y="2328"/>
                  <a:ext cx="1130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" name="文本框 17">
                <a:extLst>
                  <a:ext uri="{FF2B5EF4-FFF2-40B4-BE49-F238E27FC236}">
                    <a16:creationId xmlns="" xmlns:a16="http://schemas.microsoft.com/office/drawing/2014/main" id="{8698D335-7690-46B5-B173-D08EA19350AB}"/>
                  </a:ext>
                </a:extLst>
              </p:cNvPr>
              <p:cNvSpPr txBox="1"/>
              <p:nvPr/>
            </p:nvSpPr>
            <p:spPr>
              <a:xfrm>
                <a:off x="822" y="3416"/>
                <a:ext cx="1684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nl-NL" sz="30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Chỉnh đốn trang phục ngay ngắn, gọn gàng.</a:t>
                </a:r>
                <a:endPara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Palatino Linotype" panose="02040502050505030304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8" name="图片 25" descr="卡通人物&#10;&#10;中度可信度描述已自动生成">
              <a:extLst>
                <a:ext uri="{FF2B5EF4-FFF2-40B4-BE49-F238E27FC236}">
                  <a16:creationId xmlns="" xmlns:a16="http://schemas.microsoft.com/office/drawing/2014/main" id="{1D01E2ED-AE58-44D0-9144-3735E412E517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106911" y="1398014"/>
              <a:ext cx="1247817" cy="124781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BB29BAEA-8D0E-4AAB-BC5A-4B7E2A0A6027}"/>
              </a:ext>
            </a:extLst>
          </p:cNvPr>
          <p:cNvGrpSpPr/>
          <p:nvPr/>
        </p:nvGrpSpPr>
        <p:grpSpPr>
          <a:xfrm>
            <a:off x="-15573" y="3593884"/>
            <a:ext cx="8830942" cy="1247817"/>
            <a:chOff x="217122" y="1294069"/>
            <a:chExt cx="7336929" cy="1247817"/>
          </a:xfrm>
        </p:grpSpPr>
        <p:grpSp>
          <p:nvGrpSpPr>
            <p:cNvPr id="16" name="组合 18">
              <a:extLst>
                <a:ext uri="{FF2B5EF4-FFF2-40B4-BE49-F238E27FC236}">
                  <a16:creationId xmlns="" xmlns:a16="http://schemas.microsoft.com/office/drawing/2014/main" id="{CBC3009B-4729-4DA9-9D22-742A9BE6919B}"/>
                </a:ext>
              </a:extLst>
            </p:cNvPr>
            <p:cNvGrpSpPr/>
            <p:nvPr/>
          </p:nvGrpSpPr>
          <p:grpSpPr>
            <a:xfrm>
              <a:off x="1241740" y="1588903"/>
              <a:ext cx="6312311" cy="849453"/>
              <a:chOff x="1317" y="3053"/>
              <a:chExt cx="17656" cy="3965"/>
            </a:xfrm>
          </p:grpSpPr>
          <p:grpSp>
            <p:nvGrpSpPr>
              <p:cNvPr id="18" name="组合 15">
                <a:extLst>
                  <a:ext uri="{FF2B5EF4-FFF2-40B4-BE49-F238E27FC236}">
                    <a16:creationId xmlns="" xmlns:a16="http://schemas.microsoft.com/office/drawing/2014/main" id="{69684A66-BF6F-4C63-8718-A3FEBBAF9B44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7593" cy="3965"/>
                <a:chOff x="1020" y="2328"/>
                <a:chExt cx="11614" cy="8169"/>
              </a:xfrm>
            </p:grpSpPr>
            <p:sp>
              <p:nvSpPr>
                <p:cNvPr id="20" name="圆角矩形 14">
                  <a:extLst>
                    <a:ext uri="{FF2B5EF4-FFF2-40B4-BE49-F238E27FC236}">
                      <a16:creationId xmlns="" xmlns:a16="http://schemas.microsoft.com/office/drawing/2014/main" id="{A319128C-8BF2-4202-B9BE-C23912432AC6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1414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圆角矩形 13">
                  <a:extLst>
                    <a:ext uri="{FF2B5EF4-FFF2-40B4-BE49-F238E27FC236}">
                      <a16:creationId xmlns="" xmlns:a16="http://schemas.microsoft.com/office/drawing/2014/main" id="{96F49CD7-8962-409B-B71A-27E97917EF4C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1614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9" name="文本框 17">
                <a:extLst>
                  <a:ext uri="{FF2B5EF4-FFF2-40B4-BE49-F238E27FC236}">
                    <a16:creationId xmlns="" xmlns:a16="http://schemas.microsoft.com/office/drawing/2014/main" id="{C48CA75D-C996-456D-8927-CA194A46A9CD}"/>
                  </a:ext>
                </a:extLst>
              </p:cNvPr>
              <p:cNvSpPr txBox="1"/>
              <p:nvPr/>
            </p:nvSpPr>
            <p:spPr>
              <a:xfrm>
                <a:off x="1684" y="3416"/>
                <a:ext cx="17289" cy="2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0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Xếp hàng ngay ngắn, không chen lấn xô đẩy.</a:t>
                </a:r>
                <a:endPara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Palatino Linotype" panose="02040502050505030304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7" name="图片 25" descr="卡通人物&#10;&#10;中度可信度描述已自动生成">
              <a:extLst>
                <a:ext uri="{FF2B5EF4-FFF2-40B4-BE49-F238E27FC236}">
                  <a16:creationId xmlns="" xmlns:a16="http://schemas.microsoft.com/office/drawing/2014/main" id="{C648CF72-DF69-4156-8D52-050FFFEE239E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217122" y="1294069"/>
              <a:ext cx="1247817" cy="124781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0D0BA0E0-C71E-430E-86B7-06D2DF1BD3EF}"/>
              </a:ext>
            </a:extLst>
          </p:cNvPr>
          <p:cNvGrpSpPr/>
          <p:nvPr/>
        </p:nvGrpSpPr>
        <p:grpSpPr>
          <a:xfrm>
            <a:off x="207258" y="4882124"/>
            <a:ext cx="8204393" cy="1247817"/>
            <a:chOff x="212368" y="3645986"/>
            <a:chExt cx="8000884" cy="1247817"/>
          </a:xfrm>
        </p:grpSpPr>
        <p:grpSp>
          <p:nvGrpSpPr>
            <p:cNvPr id="23" name="组合 18">
              <a:extLst>
                <a:ext uri="{FF2B5EF4-FFF2-40B4-BE49-F238E27FC236}">
                  <a16:creationId xmlns="" xmlns:a16="http://schemas.microsoft.com/office/drawing/2014/main" id="{72488095-3AB9-4D81-AB4D-9C8DDE9882CC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849453"/>
              <a:chOff x="1317" y="3053"/>
              <a:chExt cx="16631" cy="3965"/>
            </a:xfrm>
          </p:grpSpPr>
          <p:grpSp>
            <p:nvGrpSpPr>
              <p:cNvPr id="25" name="组合 15">
                <a:extLst>
                  <a:ext uri="{FF2B5EF4-FFF2-40B4-BE49-F238E27FC236}">
                    <a16:creationId xmlns="" xmlns:a16="http://schemas.microsoft.com/office/drawing/2014/main" id="{BCD2442B-EF89-4249-9456-E5AF1990A81C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27" name="圆角矩形 14">
                  <a:extLst>
                    <a:ext uri="{FF2B5EF4-FFF2-40B4-BE49-F238E27FC236}">
                      <a16:creationId xmlns="" xmlns:a16="http://schemas.microsoft.com/office/drawing/2014/main" id="{1F79B535-5D66-48A5-B8CF-BD003CB07B7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圆角矩形 13">
                  <a:extLst>
                    <a:ext uri="{FF2B5EF4-FFF2-40B4-BE49-F238E27FC236}">
                      <a16:creationId xmlns="" xmlns:a16="http://schemas.microsoft.com/office/drawing/2014/main" id="{3AE90120-99D4-447C-83A9-D2A0ED39252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6" name="文本框 17">
                <a:extLst>
                  <a:ext uri="{FF2B5EF4-FFF2-40B4-BE49-F238E27FC236}">
                    <a16:creationId xmlns="" xmlns:a16="http://schemas.microsoft.com/office/drawing/2014/main" id="{BB17DADB-43B0-43E6-A073-1867C276BAD1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2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0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Không cười đùa, cãi nhau trong hàng</a:t>
                </a:r>
                <a:endPara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Palatino Linotype" panose="02040502050505030304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24" name="图片 25" descr="卡通人物&#10;&#10;中度可信度描述已自动生成">
              <a:extLst>
                <a:ext uri="{FF2B5EF4-FFF2-40B4-BE49-F238E27FC236}">
                  <a16:creationId xmlns="" xmlns:a16="http://schemas.microsoft.com/office/drawing/2014/main" id="{DF78A7FD-BD3D-40A7-922C-DC2CF181D08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212368" y="3645986"/>
              <a:ext cx="1247817" cy="1247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393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8A8BC5F5-FE9B-45B3-9B12-623A64FC672A}"/>
              </a:ext>
            </a:extLst>
          </p:cNvPr>
          <p:cNvSpPr/>
          <p:nvPr/>
        </p:nvSpPr>
        <p:spPr>
          <a:xfrm>
            <a:off x="372291" y="378823"/>
            <a:ext cx="8415746" cy="6126480"/>
          </a:xfrm>
          <a:prstGeom prst="roundRect">
            <a:avLst/>
          </a:prstGeom>
          <a:solidFill>
            <a:sysClr val="window" lastClr="FFFFFF">
              <a:alpha val="73000"/>
            </a:sysClr>
          </a:solidFill>
          <a:ln w="57150" cap="flat" cmpd="sng" algn="ctr">
            <a:solidFill>
              <a:srgbClr val="10853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图片 8">
            <a:extLst>
              <a:ext uri="{FF2B5EF4-FFF2-40B4-BE49-F238E27FC236}">
                <a16:creationId xmlns="" xmlns:a16="http://schemas.microsoft.com/office/drawing/2014/main" id="{2D54BF7C-A982-4A29-8172-6A2B738574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5486" y="2385527"/>
            <a:ext cx="3273300" cy="4364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26678BF5-5226-4A12-B1F6-38E5D05A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49" y="653110"/>
            <a:ext cx="8067903" cy="2141705"/>
          </a:xfrm>
          <a:prstGeom prst="rect">
            <a:avLst/>
          </a:prstGeom>
        </p:spPr>
      </p:pic>
      <p:pic>
        <p:nvPicPr>
          <p:cNvPr id="32" name="图片 23">
            <a:extLst>
              <a:ext uri="{FF2B5EF4-FFF2-40B4-BE49-F238E27FC236}">
                <a16:creationId xmlns="" xmlns:a16="http://schemas.microsoft.com/office/drawing/2014/main" id="{8CBA751F-7A34-4555-B429-B74FD2DC59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43661" y="4688114"/>
            <a:ext cx="1000696" cy="2169886"/>
          </a:xfrm>
          <a:prstGeom prst="rect">
            <a:avLst/>
          </a:prstGeom>
        </p:spPr>
      </p:pic>
      <p:pic>
        <p:nvPicPr>
          <p:cNvPr id="33" name="图片 23">
            <a:extLst>
              <a:ext uri="{FF2B5EF4-FFF2-40B4-BE49-F238E27FC236}">
                <a16:creationId xmlns="" xmlns:a16="http://schemas.microsoft.com/office/drawing/2014/main" id="{A2C6808E-87C5-4DD0-A506-A684A42650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8163592" y="0"/>
            <a:ext cx="1000696" cy="216988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22733555-7734-432E-808F-1EC46183A6A2}"/>
              </a:ext>
            </a:extLst>
          </p:cNvPr>
          <p:cNvSpPr txBox="1"/>
          <p:nvPr/>
        </p:nvSpPr>
        <p:spPr>
          <a:xfrm>
            <a:off x="851834" y="2543971"/>
            <a:ext cx="66189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Tổng hợp Lá Cờ Việt Nam Png giá rẻ, bán chạy tháng 7/2022 - BeeCost">
            <a:extLst>
              <a:ext uri="{FF2B5EF4-FFF2-40B4-BE49-F238E27FC236}">
                <a16:creationId xmlns="" xmlns:a16="http://schemas.microsoft.com/office/drawing/2014/main" id="{AA0D14B9-61F9-41D8-A5EB-AB65B1440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320860"/>
            <a:ext cx="3467100" cy="189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439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1480" y="396241"/>
            <a:ext cx="8526780" cy="5913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="" xmlns:a16="http://schemas.microsoft.com/office/drawing/2014/main" id="{02650B61-9D68-4A5B-99C1-0303D38AA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78660"/>
            <a:ext cx="7924800" cy="63171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Chuẩn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bị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giấy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bút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màu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để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vẽ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lá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cờ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Tổ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Quốc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2" name="Hướng Dẫn Vẽ Lá Cờ Các Quốc Gia Trên Thế Giới">
            <a:hlinkClick r:id="" action="ppaction://media"/>
            <a:extLst>
              <a:ext uri="{FF2B5EF4-FFF2-40B4-BE49-F238E27FC236}">
                <a16:creationId xmlns="" xmlns:a16="http://schemas.microsoft.com/office/drawing/2014/main" id="{DB4803DF-6B9A-4AA7-B177-F597C08C8F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1521279"/>
            <a:ext cx="8153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956420-CB06-402A-8FAB-BFD8ADEBF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599" y="1557011"/>
            <a:ext cx="6400802" cy="4796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72D5837-7BFE-4F88-8CE6-2EA62FF38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7" y="1868491"/>
            <a:ext cx="1937777" cy="5198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4F69CA8-E161-4875-BDAC-B06A10954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3211" y="1828800"/>
            <a:ext cx="2052416" cy="4858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0E42843-81F1-49E6-BFA6-35A2699DF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8514" y="2674749"/>
            <a:ext cx="4759865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4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0350" cy="719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1600200"/>
            <a:ext cx="851535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HS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ca.</a:t>
            </a:r>
          </a:p>
          <a:p>
            <a:pPr algn="just">
              <a:lnSpc>
                <a:spcPct val="150000"/>
              </a:lnSpc>
            </a:pPr>
            <a:r>
              <a:rPr lang="en-US" alt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vi.</a:t>
            </a:r>
          </a:p>
          <a:p>
            <a:pPr algn="just">
              <a:lnSpc>
                <a:spcPct val="150000"/>
              </a:lnSpc>
            </a:pP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8600" y="900560"/>
            <a:ext cx="4800600" cy="8763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16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6193570" y="-1341098"/>
            <a:ext cx="3034097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556" y="363862"/>
            <a:ext cx="6123368" cy="64932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7B6BDFE-E1AA-482E-A73C-3FBEF0DEF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190" y="2734961"/>
            <a:ext cx="475986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2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="" xmlns:a16="http://schemas.microsoft.com/office/drawing/2014/main" id="{56E36CD1-C9DB-4E5B-8843-CE0451A99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312537" y="2813175"/>
            <a:ext cx="2024861" cy="3774144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="" xmlns:a16="http://schemas.microsoft.com/office/drawing/2014/main" id="{A9F1092D-C352-4AB6-9161-656793B81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999" y="2542494"/>
            <a:ext cx="3670613" cy="489415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2C399FC-B4D7-4010-81C0-F9416BB54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7337" y="2186340"/>
            <a:ext cx="478272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5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6193570" y="-1341098"/>
            <a:ext cx="3034097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88" y="363862"/>
            <a:ext cx="6717279" cy="64932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8">
            <a:extLst>
              <a:ext uri="{FF2B5EF4-FFF2-40B4-BE49-F238E27FC236}">
                <a16:creationId xmlns=""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561357" y="2743200"/>
            <a:ext cx="49020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sv-SE" altLang="zh-CN" sz="6600" b="1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Nhận xét hành vi</a:t>
            </a:r>
            <a:endParaRPr lang="zh-CN" altLang="en-US" sz="6600" b="1" dirty="0">
              <a:solidFill>
                <a:srgbClr val="C0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49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654" y="782865"/>
            <a:ext cx="8746694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198653" y="117497"/>
            <a:ext cx="10926547" cy="1330303"/>
            <a:chOff x="1849115" y="3861048"/>
            <a:chExt cx="3296042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96042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6645" y="-1683129"/>
            <a:ext cx="457081" cy="609441"/>
          </a:xfrm>
          <a:prstGeom prst="rect">
            <a:avLst/>
          </a:prstGeom>
        </p:spPr>
      </p:pic>
      <p:sp>
        <p:nvSpPr>
          <p:cNvPr id="14" name="文本框 18">
            <a:extLst>
              <a:ext uri="{FF2B5EF4-FFF2-40B4-BE49-F238E27FC236}">
                <a16:creationId xmlns=""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480274" y="207567"/>
            <a:ext cx="8125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/>
            <a:r>
              <a:rPr lang="en-US" altLang="zh-CN" sz="3000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1. </a:t>
            </a:r>
            <a:r>
              <a:rPr lang="vi-VN" altLang="zh-CN" sz="3000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Em đồng tình hoặc không đồng tình với tư thế, hành vi của bạn nào trong bức tranh sau? Vì sao?</a:t>
            </a:r>
            <a:endParaRPr lang="zh-CN" altLang="en-US" sz="3000" dirty="0">
              <a:solidFill>
                <a:prstClr val="black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4713971-4DE4-401D-BF81-D889F49143A0}"/>
              </a:ext>
            </a:extLst>
          </p:cNvPr>
          <p:cNvPicPr/>
          <p:nvPr/>
        </p:nvPicPr>
        <p:blipFill rotWithShape="1">
          <a:blip r:embed="rId6"/>
          <a:srcRect l="9113" t="37870" r="54674" b="28468"/>
          <a:stretch/>
        </p:blipFill>
        <p:spPr bwMode="auto">
          <a:xfrm>
            <a:off x="480274" y="1729665"/>
            <a:ext cx="8206526" cy="46224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28AA0E3-9FDB-47C4-98F7-16DFF400C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5063" y="4191000"/>
            <a:ext cx="2346848" cy="203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2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192" y="3852663"/>
            <a:ext cx="9152633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190" y="4707953"/>
            <a:ext cx="9141620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99444" y="4077532"/>
            <a:ext cx="8952341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1181" y="2844921"/>
            <a:ext cx="607807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98513">
            <a:off x="1625787" y="-100060"/>
            <a:ext cx="1143758" cy="2729768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1259" flipH="1">
            <a:off x="5619877" y="-204437"/>
            <a:ext cx="1143758" cy="2729768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8330" y="-58312"/>
            <a:ext cx="3595178" cy="476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=""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1225014" y="3029269"/>
            <a:ext cx="6539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5400" b="1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Trình</a:t>
            </a:r>
            <a:r>
              <a:rPr lang="en-US" altLang="zh-CN" sz="5400" b="1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bày</a:t>
            </a:r>
            <a:r>
              <a:rPr lang="en-US" altLang="zh-CN" sz="5400" b="1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trước</a:t>
            </a:r>
            <a:r>
              <a:rPr lang="en-US" altLang="zh-CN" sz="5400" b="1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lớp</a:t>
            </a:r>
            <a:endParaRPr lang="zh-CN" altLang="en-US" sz="5400" dirty="0">
              <a:solidFill>
                <a:srgbClr val="C0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66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0944" y="599441"/>
            <a:ext cx="8869146" cy="59970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96634" y="93874"/>
            <a:ext cx="5148714" cy="6248352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150326"/>
              <a:ext cx="6042406" cy="3610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26"/>
              <a:endParaRPr lang="en-US" sz="3199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3807341-CCBD-4E7E-8332-765F19467A7D}"/>
              </a:ext>
            </a:extLst>
          </p:cNvPr>
          <p:cNvPicPr/>
          <p:nvPr/>
        </p:nvPicPr>
        <p:blipFill rotWithShape="1">
          <a:blip r:embed="rId5"/>
          <a:srcRect l="9113" t="37870" r="54674" b="28468"/>
          <a:stretch/>
        </p:blipFill>
        <p:spPr bwMode="auto">
          <a:xfrm>
            <a:off x="258369" y="1591182"/>
            <a:ext cx="3756315" cy="36096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E1326E3-9137-4F02-AD71-D75B2684AE2C}"/>
              </a:ext>
            </a:extLst>
          </p:cNvPr>
          <p:cNvSpPr txBox="1"/>
          <p:nvPr/>
        </p:nvSpPr>
        <p:spPr>
          <a:xfrm>
            <a:off x="4014684" y="893620"/>
            <a:ext cx="4656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126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C49A9C32-EFBE-453E-998A-3A003D8FC9C3}"/>
              </a:ext>
            </a:extLst>
          </p:cNvPr>
          <p:cNvSpPr/>
          <p:nvPr/>
        </p:nvSpPr>
        <p:spPr>
          <a:xfrm>
            <a:off x="198652" y="2477070"/>
            <a:ext cx="2803628" cy="242005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0E0F84A-DCB5-4976-AE56-99BA7C484C55}"/>
              </a:ext>
            </a:extLst>
          </p:cNvPr>
          <p:cNvSpPr txBox="1"/>
          <p:nvPr/>
        </p:nvSpPr>
        <p:spPr>
          <a:xfrm>
            <a:off x="4033361" y="2310353"/>
            <a:ext cx="46568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126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Hành vi chưa đúng: </a:t>
            </a: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bạn nữ đứng sau nói chuyện trong lúc chào cờ; bạn nam đội mũ quần áo xộc xệch; bạn nam bên 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ạ</a:t>
            </a: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 khoác vai bạn, không nhìn cờ mà nhìn bạn.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EF8F290D-9BD8-419F-8997-018E92C56337}"/>
              </a:ext>
            </a:extLst>
          </p:cNvPr>
          <p:cNvSpPr/>
          <p:nvPr/>
        </p:nvSpPr>
        <p:spPr>
          <a:xfrm>
            <a:off x="258369" y="1950720"/>
            <a:ext cx="2183748" cy="9376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19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6193570" y="-1341098"/>
            <a:ext cx="3034097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88" y="363862"/>
            <a:ext cx="6717279" cy="64932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8">
            <a:extLst>
              <a:ext uri="{FF2B5EF4-FFF2-40B4-BE49-F238E27FC236}">
                <a16:creationId xmlns=""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415650" y="2812470"/>
            <a:ext cx="54633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126"/>
            <a:r>
              <a:rPr lang="sv-SE" altLang="zh-CN" sz="6600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Em sẽ khuyên bạn điều gì?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56968" y="363862"/>
            <a:ext cx="931618" cy="1861576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97" b="1" i="0" u="none" strike="noStrike" kern="1200" cap="none" spc="0" normalizeH="0" baseline="0" noProof="0" dirty="0">
                <a:ln w="6600">
                  <a:solidFill>
                    <a:srgbClr val="DD8047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DD8047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515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456</Words>
  <Application>Microsoft Office PowerPoint</Application>
  <PresentationFormat>On-screen Show (4:3)</PresentationFormat>
  <Paragraphs>53</Paragraphs>
  <Slides>19</Slides>
  <Notes>18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20</cp:revision>
  <dcterms:created xsi:type="dcterms:W3CDTF">2022-09-11T09:59:31Z</dcterms:created>
  <dcterms:modified xsi:type="dcterms:W3CDTF">2022-09-19T06:41:53Z</dcterms:modified>
</cp:coreProperties>
</file>