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2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audio3.wav" ContentType="audio/x-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1" r:id="rId2"/>
    <p:sldMasterId id="2147483698" r:id="rId3"/>
  </p:sldMasterIdLst>
  <p:notesMasterIdLst>
    <p:notesMasterId r:id="rId25"/>
  </p:notesMasterIdLst>
  <p:sldIdLst>
    <p:sldId id="2007577167" r:id="rId4"/>
    <p:sldId id="2007577140" r:id="rId5"/>
    <p:sldId id="2007577158" r:id="rId6"/>
    <p:sldId id="2007577141" r:id="rId7"/>
    <p:sldId id="2007577144" r:id="rId8"/>
    <p:sldId id="2007577147" r:id="rId9"/>
    <p:sldId id="2007577146" r:id="rId10"/>
    <p:sldId id="2007577145" r:id="rId11"/>
    <p:sldId id="2007577148" r:id="rId12"/>
    <p:sldId id="2007577149" r:id="rId13"/>
    <p:sldId id="2007577150" r:id="rId14"/>
    <p:sldId id="2007577151" r:id="rId15"/>
    <p:sldId id="2007577152" r:id="rId16"/>
    <p:sldId id="2007577161" r:id="rId17"/>
    <p:sldId id="2007577160" r:id="rId18"/>
    <p:sldId id="2007577156" r:id="rId19"/>
    <p:sldId id="2007577162" r:id="rId20"/>
    <p:sldId id="2007577163" r:id="rId21"/>
    <p:sldId id="2007577164" r:id="rId22"/>
    <p:sldId id="2007577165" r:id="rId23"/>
    <p:sldId id="2007577166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48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27/9/2022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74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27/9/2022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8067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A4FB36-4B07-4EF2-8C02-2AC29D80D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7572E4E-F0BD-4133-A342-0D21F627C8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E28027-A257-433F-95CE-DD24B72FB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B1D3F2-8694-43D3-B587-8038DC489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C7942E-2DB7-469D-B511-0512E3020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86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94A362-7D4B-49DE-AA55-E9787B684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2AB003-D425-4B28-BC51-1A0945827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629F3E-7DC0-4CC1-B18F-B1D9C7AB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15442F-1564-4A2F-8A58-F3527FDA2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024252-9AA2-4D83-AD86-8C416E1A2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74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68F6DA-97DC-49FC-8822-465FD4CCA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90461A-A04F-4251-9262-9AD466970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545F0E-22BF-4336-A424-F78AC270E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CEED28-6E18-44B7-9539-AD832228F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126442-76B5-4F4D-80B3-381EF712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68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31398D-89A8-4ED0-BA24-7C008E3E8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AE35AB-6602-4C2F-80EA-D4A28853B4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42AB0E1-E328-4E76-822F-3E7485C1D6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BE7A1A-E4CC-46FF-A066-03ED53B19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D322E6C-7E3A-4828-8DED-92C351D7A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D4FCAC-A958-42BB-A2DD-3C5E350F5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48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F05460-903F-4DD3-8639-56B9B8D69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A1629FA-45ED-4836-8E4A-560D579EC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35CBB2B-D17C-4FB7-ABA4-13C551B2CB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8B1945C-F6B4-48D2-ABDD-559E1E8C6A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86ED97A-D23E-4E31-82C5-E7A676DDBD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6F8D921-98E7-47B6-94BE-B819C32D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51D0BDF-21A4-4DED-AEEF-EB705AB9D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E09E56E-22D4-45C6-A22B-43714D54C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85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7B9177-0E83-494B-A302-6A14947F0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3CBD170-287F-4E33-8EDB-501A42BA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B2D1905-6086-4C17-9CE4-CDF8D8C17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F3BAF2C-A06B-4D7A-89DD-FA9C6020B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17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66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53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90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26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11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03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00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48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F56058-064F-4B8A-8E5F-A2D22631E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495CF1-F80C-4D58-8D9E-6C6E00740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6C365E4-5D26-4644-8670-218CB581E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DE8FB4-2399-447B-8C3A-030A46C14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DCEF96-C17D-47B6-B3BB-6C9C4AB85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0D51C65-C529-40D6-8DF3-DCE57A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2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DF12D6-AAB8-45FD-BCC3-EBEB0F6C3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B95C075-F54C-4C26-8AC4-AE939F5D8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EFE2F49-4B4C-4B55-BDA5-C3E919A7E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F715B4F-93B8-47B3-AF7E-FAF2FFDD3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702F54-5919-4C1F-A6A9-4AB95B065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D97C814-01AF-4BC4-AEC5-2A4F9B3C3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01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E0C8B1-311C-40B8-BAE9-C28177A34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F6A4F8A-F376-423B-AEF6-7963030BA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220B96-9EF8-4D48-8438-68C21784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27FF9B-D969-44B9-9022-70229E3E0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E31A8B-B8B1-4F0D-BE6E-31D932665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75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AB4A66C-68B6-4438-BB44-EF19716C40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823DD45-950D-48DA-9CA7-39E3F8FCB0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83C4D4-E4C6-49BB-8A0C-AC0C47EF1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A7D6AE-72E2-405B-A9AA-0451749FE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9B1D89-E498-4AEE-81B2-8EE30405E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91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14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32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50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262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91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10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783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235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893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0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36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4FBC58-3A4E-4E7D-A386-71D0AC149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5832689-A4CA-4D1E-9B83-21C40880B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724FD1E-C1CA-439D-9369-F55D4956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24B936C-F93F-4E54-A704-B1FF5DE6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679D6DD-B1B3-4378-96D3-14AAD57BBA82}"/>
              </a:ext>
            </a:extLst>
          </p:cNvPr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4ED5608-87F5-4884-B3F3-DDCF00C1312B}"/>
              </a:ext>
            </a:extLst>
          </p:cNvPr>
          <p:cNvSpPr/>
          <p:nvPr userDrawn="1"/>
        </p:nvSpPr>
        <p:spPr>
          <a:xfrm>
            <a:off x="0" y="6721475"/>
            <a:ext cx="12192000" cy="12689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36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9406361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2674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644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485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1108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3941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0713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4226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B7474-AC18-4462-9967-766FB798D0E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9A019-0009-41E6-843E-D66C74BC76A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613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72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569F218-1B3A-4032-A681-4A5BA77E0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277D00D-D1DD-4C87-BBC9-EB6BD1BA5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86930-83B1-4DB4-B720-45842DB34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9AEB88-12FE-47D1-82B8-C4F9D1D2E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451BC-13B6-45E1-B1E0-94D34812A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325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721" r:id="rId8"/>
    <p:sldLayoutId id="2147483720" r:id="rId9"/>
    <p:sldLayoutId id="2147483719" r:id="rId10"/>
    <p:sldLayoutId id="214748371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717" r:id="rId20"/>
    <p:sldLayoutId id="2147483716" r:id="rId21"/>
    <p:sldLayoutId id="2147483715" r:id="rId22"/>
    <p:sldLayoutId id="2147483714" r:id="rId23"/>
    <p:sldLayoutId id="2147483713" r:id="rId24"/>
    <p:sldLayoutId id="2147483712" r:id="rId25"/>
    <p:sldLayoutId id="2147483711" r:id="rId26"/>
    <p:sldLayoutId id="2147483710" r:id="rId27"/>
    <p:sldLayoutId id="2147483709" r:id="rId28"/>
    <p:sldLayoutId id="2147483708" r:id="rId29"/>
    <p:sldLayoutId id="2147483697" r:id="rId30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654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7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Relationship Id="rId6" Type="http://schemas.microsoft.com/office/2007/relationships/hdphoto" Target="../media/hdphoto3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52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5.gif"/><Relationship Id="rId5" Type="http://schemas.openxmlformats.org/officeDocument/2006/relationships/image" Target="../media/image54.gif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2.wav"/><Relationship Id="rId7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5.gif"/><Relationship Id="rId5" Type="http://schemas.openxmlformats.org/officeDocument/2006/relationships/image" Target="../media/image54.gif"/><Relationship Id="rId4" Type="http://schemas.openxmlformats.org/officeDocument/2006/relationships/audio" Target="../media/audio3.wav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5.gif"/><Relationship Id="rId5" Type="http://schemas.openxmlformats.org/officeDocument/2006/relationships/image" Target="../media/image54.gif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00391"/>
            <a:ext cx="121920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A</a:t>
            </a:r>
          </a:p>
          <a:p>
            <a:pPr algn="ctr"/>
            <a:r>
              <a:rPr lang="en-US" sz="6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LỚP 3</a:t>
            </a:r>
          </a:p>
          <a:p>
            <a:pPr algn="ctr"/>
            <a:r>
              <a:rPr lang="en-US" sz="6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6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  <a:p>
            <a:pPr algn="ctr"/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181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F673E21C-AD4A-4D36-BC0D-624E633AB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569852" y="0"/>
            <a:ext cx="1389679" cy="8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68714" y="114759"/>
            <a:ext cx="9090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/>
              <a:t>Đặt</a:t>
            </a:r>
            <a:r>
              <a:rPr lang="en-US" sz="3200" dirty="0" smtClean="0"/>
              <a:t> 1 </a:t>
            </a:r>
            <a:r>
              <a:rPr lang="en-US" sz="3200" dirty="0" err="1" smtClean="0"/>
              <a:t>câu</a:t>
            </a:r>
            <a:r>
              <a:rPr lang="en-US" sz="3200" dirty="0" smtClean="0"/>
              <a:t> </a:t>
            </a:r>
            <a:r>
              <a:rPr lang="en-US" sz="3200" dirty="0" err="1" smtClean="0"/>
              <a:t>giới</a:t>
            </a:r>
            <a:r>
              <a:rPr lang="en-US" sz="3200" dirty="0" smtClean="0"/>
              <a:t> </a:t>
            </a:r>
            <a:r>
              <a:rPr lang="en-US" sz="3200" dirty="0" err="1" smtClean="0"/>
              <a:t>thiệu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F673E21C-AD4A-4D36-BC0D-624E633AB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460669" y="1601674"/>
            <a:ext cx="1389679" cy="8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59531" y="1716433"/>
            <a:ext cx="9090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/>
              <a:t>Thế</a:t>
            </a:r>
            <a:r>
              <a:rPr lang="en-US" sz="3200" dirty="0" smtClean="0"/>
              <a:t> </a:t>
            </a:r>
            <a:r>
              <a:rPr lang="en-US" sz="3200" dirty="0" err="1" smtClean="0"/>
              <a:t>nào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câu</a:t>
            </a:r>
            <a:r>
              <a:rPr lang="en-US" sz="3200" dirty="0" smtClean="0"/>
              <a:t> </a:t>
            </a:r>
            <a:r>
              <a:rPr lang="en-US" sz="3200" dirty="0" err="1" smtClean="0"/>
              <a:t>giới</a:t>
            </a:r>
            <a:r>
              <a:rPr lang="en-US" sz="3200" dirty="0" smtClean="0"/>
              <a:t> </a:t>
            </a:r>
            <a:r>
              <a:rPr lang="en-US" sz="3200" dirty="0" err="1" smtClean="0"/>
              <a:t>thiệu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F673E21C-AD4A-4D36-BC0D-624E633AB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351486" y="3211069"/>
            <a:ext cx="1389679" cy="8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50348" y="3325828"/>
            <a:ext cx="9090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/>
              <a:t>Đặt</a:t>
            </a:r>
            <a:r>
              <a:rPr lang="en-US" sz="3200" dirty="0" smtClean="0"/>
              <a:t> 1 </a:t>
            </a:r>
            <a:r>
              <a:rPr lang="en-US" sz="3200" dirty="0" err="1" smtClean="0"/>
              <a:t>câu</a:t>
            </a:r>
            <a:r>
              <a:rPr lang="en-US" sz="3200" dirty="0" smtClean="0"/>
              <a:t> </a:t>
            </a:r>
            <a:r>
              <a:rPr lang="en-US" sz="3200" dirty="0" err="1" smtClean="0"/>
              <a:t>nêu</a:t>
            </a:r>
            <a:r>
              <a:rPr lang="en-US" sz="3200" dirty="0" smtClean="0"/>
              <a:t> </a:t>
            </a:r>
            <a:r>
              <a:rPr lang="en-US" sz="3200" dirty="0" err="1" smtClean="0"/>
              <a:t>hoạt</a:t>
            </a:r>
            <a:r>
              <a:rPr lang="en-US" sz="3200" dirty="0" smtClean="0"/>
              <a:t> </a:t>
            </a:r>
            <a:r>
              <a:rPr lang="en-US" sz="3200" dirty="0" err="1" smtClean="0"/>
              <a:t>động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F673E21C-AD4A-4D36-BC0D-624E633AB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460669" y="4927502"/>
            <a:ext cx="1389679" cy="8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959531" y="5042261"/>
            <a:ext cx="9090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/>
              <a:t>Thế</a:t>
            </a:r>
            <a:r>
              <a:rPr lang="en-US" sz="3200" dirty="0" smtClean="0"/>
              <a:t> </a:t>
            </a:r>
            <a:r>
              <a:rPr lang="en-US" sz="3200" dirty="0" err="1" smtClean="0"/>
              <a:t>nào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/>
              <a:t> </a:t>
            </a:r>
            <a:r>
              <a:rPr lang="en-US" sz="3200" dirty="0" err="1"/>
              <a:t>nêu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 smtClean="0"/>
              <a:t>động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1850348" y="854357"/>
            <a:ext cx="9090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Ví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dụ</a:t>
            </a:r>
            <a:r>
              <a:rPr lang="en-US" sz="3200" dirty="0" smtClean="0">
                <a:solidFill>
                  <a:srgbClr val="FF0000"/>
                </a:solidFill>
              </a:rPr>
              <a:t>: </a:t>
            </a:r>
            <a:r>
              <a:rPr lang="pt-BR" sz="3200" dirty="0">
                <a:solidFill>
                  <a:srgbClr val="FF0000"/>
                </a:solidFill>
              </a:rPr>
              <a:t>Mẹ </a:t>
            </a:r>
            <a:r>
              <a:rPr lang="pt-BR" sz="3200" dirty="0" smtClean="0">
                <a:solidFill>
                  <a:srgbClr val="FF0000"/>
                </a:solidFill>
              </a:rPr>
              <a:t>em  </a:t>
            </a:r>
            <a:r>
              <a:rPr lang="pt-BR" sz="3200" dirty="0">
                <a:solidFill>
                  <a:srgbClr val="FF0000"/>
                </a:solidFill>
              </a:rPr>
              <a:t>là </a:t>
            </a:r>
            <a:r>
              <a:rPr lang="pt-BR" sz="3200" dirty="0" smtClean="0">
                <a:solidFill>
                  <a:srgbClr val="FF0000"/>
                </a:solidFill>
              </a:rPr>
              <a:t> giáo </a:t>
            </a:r>
            <a:r>
              <a:rPr lang="pt-BR" sz="3200" dirty="0">
                <a:solidFill>
                  <a:srgbClr val="FF0000"/>
                </a:solidFill>
              </a:rPr>
              <a:t>viên.</a:t>
            </a:r>
            <a:r>
              <a:rPr lang="en-US" sz="3200" dirty="0" smtClean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05469" y="2490667"/>
            <a:ext cx="110865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 Dùng để giới thiệu, nhận xét về sự vật ( phải có từ “ là” 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58101" y="814294"/>
            <a:ext cx="464024" cy="78738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264691" y="4190753"/>
            <a:ext cx="11086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Ví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dụ</a:t>
            </a:r>
            <a:r>
              <a:rPr lang="en-US" sz="3200" dirty="0" smtClean="0">
                <a:solidFill>
                  <a:srgbClr val="FF0000"/>
                </a:solidFill>
              </a:rPr>
              <a:t> : </a:t>
            </a:r>
            <a:r>
              <a:rPr lang="it-IT" sz="3200" dirty="0">
                <a:solidFill>
                  <a:srgbClr val="FF0000"/>
                </a:solidFill>
              </a:rPr>
              <a:t>Con trâu đang ăn cỏ.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2150" y="5811043"/>
            <a:ext cx="110865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 Dùng để kể về hoạt động của sự vật . ( có từ chỉ hoạt động)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148918" y="4775528"/>
            <a:ext cx="163773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04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0" grpId="0"/>
      <p:bldP spid="11" grpId="0"/>
      <p:bldP spid="14" grpId="0" animBg="1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421" y="229696"/>
            <a:ext cx="99492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2888E1"/>
                </a:solidFill>
                <a:latin typeface="+mj-lt"/>
              </a:rPr>
              <a:t>Câu </a:t>
            </a:r>
            <a:r>
              <a:rPr lang="vi-VN" sz="3200" b="1" dirty="0" smtClean="0">
                <a:solidFill>
                  <a:srgbClr val="2888E1"/>
                </a:solidFill>
                <a:latin typeface="+mj-lt"/>
              </a:rPr>
              <a:t>2</a:t>
            </a:r>
            <a:r>
              <a:rPr lang="en-US" sz="3200" dirty="0" smtClean="0">
                <a:solidFill>
                  <a:srgbClr val="000000"/>
                </a:solidFill>
                <a:latin typeface="+mj-lt"/>
              </a:rPr>
              <a:t>: </a:t>
            </a:r>
            <a:r>
              <a:rPr lang="vi-VN" sz="3200" b="1" dirty="0" smtClean="0">
                <a:solidFill>
                  <a:srgbClr val="000000"/>
                </a:solidFill>
                <a:latin typeface="+mj-lt"/>
              </a:rPr>
              <a:t>Dựa </a:t>
            </a:r>
            <a:r>
              <a:rPr lang="vi-VN" sz="3200" b="1" dirty="0">
                <a:solidFill>
                  <a:srgbClr val="000000"/>
                </a:solidFill>
                <a:latin typeface="+mj-lt"/>
              </a:rPr>
              <a:t>vào từ ngữ tìm được ở bài tập 1, đặt </a:t>
            </a:r>
            <a:r>
              <a:rPr lang="vi-VN" sz="3200" b="1" dirty="0" smtClean="0">
                <a:solidFill>
                  <a:srgbClr val="000000"/>
                </a:solidFill>
                <a:latin typeface="+mj-lt"/>
              </a:rPr>
              <a:t>câu</a:t>
            </a:r>
            <a:r>
              <a:rPr lang="en-US" sz="3200" b="1" dirty="0" smtClean="0">
                <a:solidFill>
                  <a:srgbClr val="000000"/>
                </a:solidFill>
                <a:latin typeface="+mj-lt"/>
              </a:rPr>
              <a:t>.</a:t>
            </a:r>
            <a:endParaRPr lang="en-US" sz="320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2166" y="1128929"/>
            <a:ext cx="3661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2165" y="1641981"/>
            <a:ext cx="104814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Các cô bác nông dân là những người làm ra lúa gạo</a:t>
            </a: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2166" y="3522614"/>
            <a:ext cx="4637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2165" y="4164294"/>
            <a:ext cx="76700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7434" y="2283661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i="1" dirty="0">
                <a:solidFill>
                  <a:srgbClr val="FF0000"/>
                </a:solidFill>
                <a:latin typeface="+mj-lt"/>
              </a:rPr>
              <a:t>- Thả diều là trò chơi của tuổi thơ.</a:t>
            </a:r>
          </a:p>
          <a:p>
            <a:pPr algn="just"/>
            <a:r>
              <a:rPr lang="vi-VN" sz="3200" b="1" i="1" dirty="0">
                <a:solidFill>
                  <a:srgbClr val="FF0000"/>
                </a:solidFill>
                <a:latin typeface="+mj-lt"/>
              </a:rPr>
              <a:t>- Chuồn chuồn là một loài động vật nhỏ bé</a:t>
            </a:r>
            <a:r>
              <a:rPr lang="vi-VN" sz="3200" b="1" i="1" dirty="0" smtClean="0">
                <a:solidFill>
                  <a:srgbClr val="FF0000"/>
                </a:solidFill>
                <a:latin typeface="+mj-lt"/>
              </a:rPr>
              <a:t>.</a:t>
            </a:r>
            <a:endParaRPr lang="vi-VN" sz="3200" b="1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2165" y="4844598"/>
            <a:ext cx="96216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 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xa, bạn nhỏ đang thả diều.</a:t>
            </a:r>
          </a:p>
          <a:p>
            <a:pPr algn="just"/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Đàn vịt đang bơi lội dưới con sông nhỏ</a:t>
            </a:r>
            <a:r>
              <a:rPr lang="vi-VN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528354" y="834863"/>
            <a:ext cx="6165669" cy="3651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151223" y="838566"/>
            <a:ext cx="1123406" cy="125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39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772" y="173083"/>
            <a:ext cx="113685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2888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2888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2888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946" y="1762977"/>
            <a:ext cx="9253181" cy="398273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567543" y="795676"/>
            <a:ext cx="824266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0267405" y="795676"/>
            <a:ext cx="10319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09979" y="1301394"/>
            <a:ext cx="23764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81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E1090F9-6494-465A-8746-56E1D89B3B6F}"/>
              </a:ext>
            </a:extLst>
          </p:cNvPr>
          <p:cNvSpPr txBox="1"/>
          <p:nvPr/>
        </p:nvSpPr>
        <p:spPr>
          <a:xfrm>
            <a:off x="3453732" y="530018"/>
            <a:ext cx="5618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VN-Gretoon" panose="02040603050506020204" pitchFamily="18" charset="0"/>
              </a:rPr>
              <a:t>THẢO LUẬN </a:t>
            </a:r>
            <a:r>
              <a:rPr lang="en-US" sz="4000" dirty="0" smtClean="0">
                <a:solidFill>
                  <a:srgbClr val="FF0000"/>
                </a:solidFill>
                <a:latin typeface="SVN-Gretoon" panose="02040603050506020204" pitchFamily="18" charset="0"/>
              </a:rPr>
              <a:t>NHÓM 2</a:t>
            </a:r>
            <a:endParaRPr lang="en-US" sz="4000" dirty="0">
              <a:solidFill>
                <a:srgbClr val="FF0000"/>
              </a:solidFill>
              <a:latin typeface="SVN-Gretoon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659" y="1735753"/>
            <a:ext cx="7388103" cy="387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9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9832" y="1397922"/>
            <a:ext cx="54557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#9Slide03 Sympathique Alt" panose="02000506000000020002" pitchFamily="2" charset="0"/>
              </a:rPr>
              <a:t>TRÒ CHƠI</a:t>
            </a:r>
            <a:endParaRPr lang="en-US" sz="6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#9Slide03 Sympathique Alt" panose="02000506000000020002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99546" y="3057098"/>
            <a:ext cx="7833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……………………………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01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4681983" y="236896"/>
            <a:ext cx="2605921" cy="2219701"/>
            <a:chOff x="4681983" y="236896"/>
            <a:chExt cx="2865504" cy="251416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/>
            <a:srcRect t="10317" b="17146"/>
            <a:stretch/>
          </p:blipFill>
          <p:spPr>
            <a:xfrm>
              <a:off x="4681983" y="236896"/>
              <a:ext cx="2865504" cy="2078560"/>
            </a:xfrm>
            <a:prstGeom prst="rect">
              <a:avLst/>
            </a:prstGeom>
          </p:spPr>
        </p:pic>
        <p:sp>
          <p:nvSpPr>
            <p:cNvPr id="15" name="Rectangle: Rounded Corners 22">
              <a:extLst>
                <a:ext uri="{FF2B5EF4-FFF2-40B4-BE49-F238E27FC236}">
                  <a16:creationId xmlns:a16="http://schemas.microsoft.com/office/drawing/2014/main" xmlns="" id="{0464818E-BC6F-4A98-9591-1C54790D21DA}"/>
                </a:ext>
              </a:extLst>
            </p:cNvPr>
            <p:cNvSpPr/>
            <p:nvPr/>
          </p:nvSpPr>
          <p:spPr>
            <a:xfrm>
              <a:off x="4913376" y="2064193"/>
              <a:ext cx="1850481" cy="686872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Bầy</a:t>
              </a:r>
              <a:r>
                <a:rPr lang="en-US" sz="2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ong</a:t>
              </a:r>
              <a:r>
                <a:rPr lang="en-US" sz="2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47828" y="96838"/>
            <a:ext cx="2263074" cy="2359759"/>
            <a:chOff x="747828" y="246962"/>
            <a:chExt cx="2863969" cy="3029788"/>
          </a:xfrm>
        </p:grpSpPr>
        <p:pic>
          <p:nvPicPr>
            <p:cNvPr id="9" name="Picture 6" descr="Cartoon blue bird collection set Royalty Free Vector Image">
              <a:extLst>
                <a:ext uri="{FF2B5EF4-FFF2-40B4-BE49-F238E27FC236}">
                  <a16:creationId xmlns:a16="http://schemas.microsoft.com/office/drawing/2014/main" xmlns="" id="{59F9B635-E090-4E6E-8CC6-4A1D175B2E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0" t="55840" r="53779" b="9479"/>
            <a:stretch/>
          </p:blipFill>
          <p:spPr bwMode="auto">
            <a:xfrm>
              <a:off x="747828" y="246962"/>
              <a:ext cx="2863969" cy="1831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: Rounded Corners 33">
              <a:extLst>
                <a:ext uri="{FF2B5EF4-FFF2-40B4-BE49-F238E27FC236}">
                  <a16:creationId xmlns:a16="http://schemas.microsoft.com/office/drawing/2014/main" xmlns="" id="{B0AF1E0D-E7A3-4103-BF37-ABE1724F26DC}"/>
                </a:ext>
              </a:extLst>
            </p:cNvPr>
            <p:cNvSpPr/>
            <p:nvPr/>
          </p:nvSpPr>
          <p:spPr>
            <a:xfrm>
              <a:off x="941695" y="2305388"/>
              <a:ext cx="2504034" cy="971362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Chim</a:t>
              </a:r>
              <a:r>
                <a:rPr lang="en-US" sz="2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chóc</a:t>
              </a:r>
              <a:r>
                <a:rPr lang="en-US" sz="2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B6E3F16-BEF4-4A44-A295-0A1EA5F065E2}"/>
              </a:ext>
            </a:extLst>
          </p:cNvPr>
          <p:cNvSpPr/>
          <p:nvPr/>
        </p:nvSpPr>
        <p:spPr>
          <a:xfrm>
            <a:off x="10882795" y="92347"/>
            <a:ext cx="69850" cy="404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8370942" y="246962"/>
            <a:ext cx="3545544" cy="2359759"/>
            <a:chOff x="8370942" y="246962"/>
            <a:chExt cx="3545544" cy="280631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0464818E-BC6F-4A98-9591-1C54790D21DA}"/>
                </a:ext>
              </a:extLst>
            </p:cNvPr>
            <p:cNvSpPr/>
            <p:nvPr/>
          </p:nvSpPr>
          <p:spPr>
            <a:xfrm>
              <a:off x="9349174" y="2315455"/>
              <a:ext cx="1850481" cy="737824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 smtClean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Đàn</a:t>
              </a:r>
              <a:r>
                <a:rPr lang="en-US" sz="2800" dirty="0" smtClean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endPara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70942" y="246962"/>
              <a:ext cx="3545544" cy="2113550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5346" t="21144" r="13330" b="8889"/>
          <a:stretch/>
        </p:blipFill>
        <p:spPr>
          <a:xfrm>
            <a:off x="501463" y="3854579"/>
            <a:ext cx="1758114" cy="151299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17659" y="5614343"/>
            <a:ext cx="2920621" cy="5271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5346" t="21144" r="13330" b="8889"/>
          <a:stretch/>
        </p:blipFill>
        <p:spPr>
          <a:xfrm>
            <a:off x="4263370" y="3854579"/>
            <a:ext cx="1758114" cy="1512999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438337" y="5600696"/>
            <a:ext cx="4745821" cy="5407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5346" t="21144" r="13330" b="8889"/>
          <a:stretch/>
        </p:blipFill>
        <p:spPr>
          <a:xfrm>
            <a:off x="9309248" y="3811350"/>
            <a:ext cx="1758114" cy="1512999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8484216" y="5557467"/>
            <a:ext cx="3707784" cy="5840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bơi dưới hồ nước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7546" y="6373504"/>
            <a:ext cx="6359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GHI CHÚ: </a:t>
            </a:r>
            <a:r>
              <a:rPr lang="en-US" dirty="0" err="1" smtClean="0"/>
              <a:t>Bấm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ảnh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tìm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con </a:t>
            </a:r>
            <a:r>
              <a:rPr lang="en-US" dirty="0" err="1" smtClean="0"/>
              <a:t>vật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28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463 C 0.00494 -0.01157 0.02239 -0.01782 0.02877 -0.01782 C 0.06836 -0.01782 0.10924 0.08773 0.10924 0.19398 C 0.10924 0.14028 0.12955 0.08773 0.14869 0.08773 C 0.16901 0.08773 0.18802 0.14097 0.18802 0.19398 C 0.18802 0.16713 0.19817 0.14028 0.20846 0.14028 C 0.21862 0.14028 0.2289 0.16644 0.2289 0.19398 C 0.2289 0.17986 0.23411 0.16713 0.23906 0.16713 C 0.24401 0.16713 0.24909 0.18056 0.24909 0.19398 C 0.24909 0.18658 0.25156 0.17986 0.25416 0.17986 C 0.2556 0.17986 0.25937 0.18658 0.25937 0.19398 C 0.25937 0.19005 0.26067 0.18658 0.26185 0.18658 C 0.26185 0.1875 0.26432 0.18982 0.26432 0.19398 C 0.26432 0.19167 0.26432 0.19005 0.26562 0.19005 C 0.26562 0.19097 0.26705 0.19167 0.26705 0.19398 C 0.26705 0.19259 0.26705 0.19167 0.26705 0.19097 C 0.26849 0.19097 0.26849 0.19167 0.26849 0.19259 C 0.26953 0.19259 0.26953 0.19167 0.26953 0.19097 C 0.27109 0.19097 0.27109 0.19167 0.27109 0.19259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55" y="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17 0.03055 C -0.15547 0.02453 -0.16823 0.01898 -0.17292 0.01898 C -0.20144 0.01898 -0.23086 0.11018 -0.23086 0.20162 C -0.23086 0.15555 -0.24558 0.11018 -0.25938 0.11018 C -0.27409 0.11018 -0.2879 0.15625 -0.2879 0.20162 C -0.2879 0.17893 -0.29519 0.15555 -0.30261 0.15555 C -0.3099 0.15555 -0.31732 0.17824 -0.31732 0.20162 C -0.31732 0.18981 -0.32097 0.17893 -0.32461 0.17893 C -0.32839 0.17893 -0.33191 0.19051 -0.33191 0.20162 C -0.33191 0.1956 -0.33373 0.18981 -0.33568 0.18981 C -0.33659 0.18981 -0.33933 0.19583 -0.33933 0.20162 C -0.33933 0.19861 -0.34024 0.1956 -0.34115 0.1956 C -0.34115 0.1949 -0.34297 0.19838 -0.34297 0.20162 C -0.34297 0.2 -0.34297 0.19861 -0.34388 0.19861 C -0.34388 0.1993 -0.3448 0.20023 -0.3448 0.20162 C -0.3448 0.20092 -0.3448 0.2 -0.3448 0.1993 C -0.34584 0.1993 -0.34584 0.2 -0.34584 0.20092 C -0.34675 0.20092 -0.34675 0.20023 -0.34675 0.1993 C -0.34766 0.1993 -0.34766 0.2 -0.34766 0.20092 " pathEditMode="relative" rAng="0" ptsTypes="AAAAAAAAAAAAAAAAAAA">
                                      <p:cBhvr>
                                        <p:cTn id="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05" y="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 -0.02407 C -0.09805 0.00093 -0.03698 0.02292 0.03998 0.02384 C 0.10104 0.02593 0.15104 0.01389 0.15195 -0.00116 C 0.15195 -0.01597 0.103 -0.03009 0.04102 -0.03102 C 0.01003 -0.03102 -0.01797 -0.02916 -0.03802 -0.02407 C -0.06706 -0.01713 -0.08398 -0.00602 -0.08398 0.00695 C -0.08398 0.01389 -0.07904 0.02084 -0.07005 0.02685 C -0.04896 0.03982 -0.00794 0.04884 0.03893 0.05 C 0.09401 0.05185 0.13893 0.04097 0.13893 0.02801 C 0.13998 0.01389 0.09505 0.00185 0.03998 -1.85185E-6 C 0.01198 -1.85185E-6 -0.01302 0.00185 -0.03203 0.00602 C -0.05703 0.01296 -0.07305 0.02384 -0.07305 0.03496 C -0.07305 0.04097 -0.06797 0.04699 -0.06002 0.05301 C -0.04101 0.06389 -0.00495 0.07292 0.03802 0.07384 C 0.08802 0.075 0.128 0.06482 0.128 0.05301 C 0.12904 0.04097 0.08893 0.02986 0.03893 0.02894 C 0.01393 0.02801 -0.00898 0.02986 -0.02604 0.03403 C -0.04896 0.03982 -0.06198 0.04884 -0.06198 0.05996 C -0.06198 0.06482 -0.05794 0.07084 -0.05104 0.07593 C -0.03398 0.08588 -0.00104 0.09398 0.03698 0.09491 C 0.08203 0.09491 0.11797 0.08704 0.11797 0.07593 C 0.11797 0.06482 0.08294 0.05486 0.03802 0.05394 C 0.01602 0.05394 -0.00495 0.05602 -0.02005 0.05903 C -0.04101 0.06389 -0.05299 0.07292 -0.05404 0.08195 C -0.05404 0.08704 -0.04896 0.0919 -0.04297 0.09584 C -0.02799 0.10602 0.00195 0.11296 0.03594 0.11296 C 0.07604 0.11389 0.10899 0.10695 0.10899 0.09699 C 0.11003 0.08704 0.07695 0.07801 0.03698 0.07685 C 0.01706 0.07685 -0.00195 0.07801 -0.01497 0.08195 C -0.03398 0.08588 -0.04505 0.09398 -0.04505 0.10185 C -0.04505 0.10695 -0.04206 0.11088 -0.03607 0.11482 C -0.022 0.12384 0.00404 0.12986 0.03503 0.13102 C 0.07201 0.13102 0.10104 0.125 0.10104 0.11597 C 0.10195 0.10695 0.07305 0.09884 0.03594 0.09792 C 0.01797 0.09792 0.00195 0.09884 -0.01002 0.10185 C -0.02695 0.10602 -0.03698 0.11296 -0.03698 0.12084 C -0.03698 0.125 -0.03398 0.12801 -0.02904 0.13195 C -0.01706 0.13982 0.00703 0.14491 0.03503 0.14584 C 0.06797 0.14699 0.09401 0.14097 0.09401 0.13195 C 0.09401 0.125 0.06901 0.1169 0.03594 0.1169 C 0.01901 0.11597 0.00404 0.11783 -0.00703 0.11991 C -0.022 0.12384 -0.03099 0.12986 -0.03099 0.13704 C -0.03099 0.14097 -0.02799 0.14398 -0.02305 0.14699 C -0.01198 0.15394 0.01003 0.15903 0.03399 0.15996 C 0.06393 0.16088 0.08802 0.15486 0.08802 0.14792 C 0.08802 0.13982 0.06393 0.13403 0.03503 0.13287 C 0.02096 0.13287 0.00703 0.13403 -0.00299 0.13704 C -0.01706 0.13982 -0.025 0.14491 -0.025 0.15185 C -0.025 0.15486 -0.022 0.15787 -0.01797 0.16088 C -0.00794 0.1669 0.01094 0.17199 0.03399 0.17199 C 0.06003 0.17292 0.08203 0.16783 0.08203 0.16088 C 0.08203 0.15486 0.06094 0.14884 0.03399 0.14884 C 0.02201 0.14792 0.00899 0.14884 -1.04167E-6 0.15093 C -0.01198 0.15486 -0.01901 0.15996 -0.01901 0.16482 C -0.01901 0.16783 -0.01706 0.17084 -0.01302 0.17292 C -0.00404 0.17894 0.01302 0.18287 0.03399 0.18403 C 0.05794 0.18403 0.07695 0.17894 0.07695 0.17384 C 0.07695 0.16783 0.05794 0.16204 0.03399 0.16204 C 0.02201 0.16204 0.01094 0.16296 0.00404 0.16482 C -0.00794 0.1669 -0.01406 0.17199 -0.01406 0.17685 C -0.01406 0.17894 -0.01198 0.18195 -0.00898 0.18403 C -0.00104 0.18982 0.01498 0.19283 0.03294 0.19398 C 0.05495 0.19398 0.07201 0.18982 0.07201 0.18496 C 0.07201 0.17894 0.05495 0.175 0.03399 0.17384 C 0.02305 0.17384 0.01302 0.175 0.00599 0.17685 C -0.00404 0.17894 -0.01002 0.18287 -0.01002 0.18796 C -0.01002 0.18982 -0.00794 0.1919 -0.00495 0.19398 " pathEditMode="relative" rAng="0" ptsTypes="AAAAAAAAAAAAAAAAAAAAAAAAAAAAAAAAAAAAAAAAAAAAAAAAAAAAAAAAAAAAAAAAA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73E21C-AD4A-4D36-BC0D-624E633AB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212476" y="4462623"/>
            <a:ext cx="1389679" cy="8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11338" y="4577382"/>
            <a:ext cx="9090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805218" y="5584812"/>
            <a:ext cx="535577" cy="3004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76207" y="5442648"/>
            <a:ext cx="9090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err="1" smtClean="0">
                <a:solidFill>
                  <a:srgbClr val="FF0000"/>
                </a:solidFill>
              </a:rPr>
              <a:t>Câu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nêu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hoạt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động</a:t>
            </a:r>
            <a:r>
              <a:rPr lang="en-US" sz="3200" b="1" i="1" dirty="0" smtClean="0">
                <a:solidFill>
                  <a:srgbClr val="FF0000"/>
                </a:solidFill>
              </a:rPr>
              <a:t>.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476" y="1686228"/>
            <a:ext cx="3608897" cy="25369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6098" y="1589090"/>
            <a:ext cx="3550287" cy="25602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1110" y="1686228"/>
            <a:ext cx="3903260" cy="25369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70164" y="0"/>
            <a:ext cx="81022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Tx/>
              <a:buChar char="-"/>
            </a:pP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chóc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70164" y="493439"/>
            <a:ext cx="44855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Tx/>
              <a:buChar char="-"/>
            </a:pP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010239" y="1004315"/>
            <a:ext cx="46842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49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12" grpId="0"/>
      <p:bldP spid="14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️⃣】 Tổng hợp đáp án game Đuổi hình bắt chữ (2710 câu) mới và đầy đủ nhất -  Tin Công Nghệ - Trường Thịnh ™">
            <a:extLst>
              <a:ext uri="{FF2B5EF4-FFF2-40B4-BE49-F238E27FC236}">
                <a16:creationId xmlns:a16="http://schemas.microsoft.com/office/drawing/2014/main" xmlns="" id="{1BA4A692-54F6-4BF7-8C0C-C7971AC892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9669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4">
            <a:extLst>
              <a:ext uri="{FF2B5EF4-FFF2-40B4-BE49-F238E27FC236}">
                <a16:creationId xmlns:a16="http://schemas.microsoft.com/office/drawing/2014/main" xmlns="" id="{1E6B83A8-847A-4B66-990C-2E3D1541F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335578"/>
            <a:ext cx="891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defTabSz="1219170" eaLnBrk="1" hangingPunct="1">
              <a:buClr>
                <a:srgbClr val="000000"/>
              </a:buClr>
            </a:pPr>
            <a:r>
              <a:rPr lang="en-US" sz="4400" b="1" kern="0" dirty="0" err="1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Câu</a:t>
            </a:r>
            <a:r>
              <a:rPr lang="en-US" sz="4400" b="1" kern="0" dirty="0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 1:</a:t>
            </a:r>
            <a:endParaRPr lang="en-US" sz="3600" b="1" kern="0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sp>
        <p:nvSpPr>
          <p:cNvPr id="32" name="Text Box 7">
            <a:extLst>
              <a:ext uri="{FF2B5EF4-FFF2-40B4-BE49-F238E27FC236}">
                <a16:creationId xmlns:a16="http://schemas.microsoft.com/office/drawing/2014/main" xmlns="" id="{76C7E3C2-4B92-46F0-ABF4-E92593DF1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7118" y="5284857"/>
            <a:ext cx="7737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1219170" eaLnBrk="1" hangingPunct="1">
              <a:spcBef>
                <a:spcPct val="50000"/>
              </a:spcBef>
              <a:buClr>
                <a:srgbClr val="000000"/>
              </a:buClr>
            </a:pP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Đáp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án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: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Chúc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Tết</a:t>
            </a:r>
            <a:endParaRPr lang="en-US" sz="4000" b="1" kern="0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pic>
        <p:nvPicPr>
          <p:cNvPr id="33" name="Picture 8" descr="tht25788865">
            <a:extLst>
              <a:ext uri="{FF2B5EF4-FFF2-40B4-BE49-F238E27FC236}">
                <a16:creationId xmlns:a16="http://schemas.microsoft.com/office/drawing/2014/main" xmlns="" id="{C89EDD20-F3F4-4645-B9FA-5FF57D95A4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9" descr="tht25788865">
            <a:extLst>
              <a:ext uri="{FF2B5EF4-FFF2-40B4-BE49-F238E27FC236}">
                <a16:creationId xmlns:a16="http://schemas.microsoft.com/office/drawing/2014/main" xmlns="" id="{CBF89B1B-3906-4FF6-950E-7E744953C1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0" descr="tht25788865">
            <a:extLst>
              <a:ext uri="{FF2B5EF4-FFF2-40B4-BE49-F238E27FC236}">
                <a16:creationId xmlns:a16="http://schemas.microsoft.com/office/drawing/2014/main" xmlns="" id="{0603BD82-1C6A-4BDF-906C-8D61A30C40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1" descr="tht25788865">
            <a:extLst>
              <a:ext uri="{FF2B5EF4-FFF2-40B4-BE49-F238E27FC236}">
                <a16:creationId xmlns:a16="http://schemas.microsoft.com/office/drawing/2014/main" xmlns="" id="{FE878D1D-110E-42A4-B1F6-C581A5FD82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799" y="0"/>
            <a:ext cx="3819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3" descr="F9849DCFA90C473196ECD16214E77005">
            <a:extLst>
              <a:ext uri="{FF2B5EF4-FFF2-40B4-BE49-F238E27FC236}">
                <a16:creationId xmlns:a16="http://schemas.microsoft.com/office/drawing/2014/main" xmlns="" id="{D117C044-90F8-4EBD-AD85-83CDF282C0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5486400"/>
            <a:ext cx="2819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AutoShape 38">
            <a:extLst>
              <a:ext uri="{FF2B5EF4-FFF2-40B4-BE49-F238E27FC236}">
                <a16:creationId xmlns:a16="http://schemas.microsoft.com/office/drawing/2014/main" xmlns="" id="{81A08EC1-88FA-4046-A28D-8CBC44414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FF0000"/>
                </a:solidFill>
                <a:latin typeface="Arial" charset="0"/>
                <a:cs typeface="Arial"/>
                <a:sym typeface="Arial"/>
              </a:rPr>
              <a:t>0</a:t>
            </a:r>
          </a:p>
        </p:txBody>
      </p:sp>
      <p:sp>
        <p:nvSpPr>
          <p:cNvPr id="39" name="AutoShape 39">
            <a:extLst>
              <a:ext uri="{FF2B5EF4-FFF2-40B4-BE49-F238E27FC236}">
                <a16:creationId xmlns:a16="http://schemas.microsoft.com/office/drawing/2014/main" xmlns="" id="{27B0FE45-9729-4034-A8C3-3064A52A4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800000"/>
                </a:solidFill>
                <a:latin typeface="Arial" charset="0"/>
                <a:cs typeface="Arial"/>
                <a:sym typeface="Arial"/>
              </a:rPr>
              <a:t>1</a:t>
            </a:r>
          </a:p>
        </p:txBody>
      </p:sp>
      <p:sp>
        <p:nvSpPr>
          <p:cNvPr id="40" name="AutoShape 40">
            <a:extLst>
              <a:ext uri="{FF2B5EF4-FFF2-40B4-BE49-F238E27FC236}">
                <a16:creationId xmlns:a16="http://schemas.microsoft.com/office/drawing/2014/main" xmlns="" id="{4859CD73-7940-4271-B996-4DBBDC28B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2</a:t>
            </a:r>
          </a:p>
        </p:txBody>
      </p:sp>
      <p:sp>
        <p:nvSpPr>
          <p:cNvPr id="41" name="AutoShape 41">
            <a:extLst>
              <a:ext uri="{FF2B5EF4-FFF2-40B4-BE49-F238E27FC236}">
                <a16:creationId xmlns:a16="http://schemas.microsoft.com/office/drawing/2014/main" xmlns="" id="{FDFB79EA-244B-48AC-A8F3-12BA8A674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3</a:t>
            </a:r>
          </a:p>
        </p:txBody>
      </p:sp>
      <p:sp>
        <p:nvSpPr>
          <p:cNvPr id="42" name="AutoShape 75">
            <a:extLst>
              <a:ext uri="{FF2B5EF4-FFF2-40B4-BE49-F238E27FC236}">
                <a16:creationId xmlns:a16="http://schemas.microsoft.com/office/drawing/2014/main" xmlns="" id="{6F4FC47B-B0DF-4397-80D1-EACC5024C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4</a:t>
            </a:r>
          </a:p>
        </p:txBody>
      </p:sp>
      <p:sp>
        <p:nvSpPr>
          <p:cNvPr id="43" name="AutoShape 76">
            <a:extLst>
              <a:ext uri="{FF2B5EF4-FFF2-40B4-BE49-F238E27FC236}">
                <a16:creationId xmlns:a16="http://schemas.microsoft.com/office/drawing/2014/main" xmlns="" id="{E64EAB3B-ED0F-4398-8280-07F64AB33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5</a:t>
            </a:r>
          </a:p>
        </p:txBody>
      </p:sp>
      <p:sp>
        <p:nvSpPr>
          <p:cNvPr id="44" name="AutoShape 77">
            <a:extLst>
              <a:ext uri="{FF2B5EF4-FFF2-40B4-BE49-F238E27FC236}">
                <a16:creationId xmlns:a16="http://schemas.microsoft.com/office/drawing/2014/main" xmlns="" id="{83719523-6030-4B89-B82C-118C1E84B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6</a:t>
            </a:r>
          </a:p>
        </p:txBody>
      </p:sp>
      <p:sp>
        <p:nvSpPr>
          <p:cNvPr id="45" name="AutoShape 78">
            <a:extLst>
              <a:ext uri="{FF2B5EF4-FFF2-40B4-BE49-F238E27FC236}">
                <a16:creationId xmlns:a16="http://schemas.microsoft.com/office/drawing/2014/main" xmlns="" id="{3F04C00C-9C0E-468B-8C78-D2C3A24A2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7</a:t>
            </a:r>
          </a:p>
        </p:txBody>
      </p:sp>
      <p:sp>
        <p:nvSpPr>
          <p:cNvPr id="46" name="AutoShape 79">
            <a:extLst>
              <a:ext uri="{FF2B5EF4-FFF2-40B4-BE49-F238E27FC236}">
                <a16:creationId xmlns:a16="http://schemas.microsoft.com/office/drawing/2014/main" xmlns="" id="{360FB143-D9BB-44BD-83DA-6955F7EA7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8</a:t>
            </a:r>
          </a:p>
        </p:txBody>
      </p:sp>
      <p:sp>
        <p:nvSpPr>
          <p:cNvPr id="68" name="AutoShape 80">
            <a:extLst>
              <a:ext uri="{FF2B5EF4-FFF2-40B4-BE49-F238E27FC236}">
                <a16:creationId xmlns:a16="http://schemas.microsoft.com/office/drawing/2014/main" xmlns="" id="{4FC6BBCC-CE0C-4FAA-931A-D0C84536A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9</a:t>
            </a:r>
          </a:p>
        </p:txBody>
      </p:sp>
      <p:sp>
        <p:nvSpPr>
          <p:cNvPr id="69" name="AutoShape 81">
            <a:extLst>
              <a:ext uri="{FF2B5EF4-FFF2-40B4-BE49-F238E27FC236}">
                <a16:creationId xmlns:a16="http://schemas.microsoft.com/office/drawing/2014/main" xmlns="" id="{B13EA978-D1F9-40FC-AF18-8CCD02BDA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10</a:t>
            </a:r>
          </a:p>
        </p:txBody>
      </p:sp>
      <p:sp>
        <p:nvSpPr>
          <p:cNvPr id="70" name="AutoShape 82">
            <a:extLst>
              <a:ext uri="{FF2B5EF4-FFF2-40B4-BE49-F238E27FC236}">
                <a16:creationId xmlns:a16="http://schemas.microsoft.com/office/drawing/2014/main" xmlns="" id="{3DBB8BC3-9F07-4BBE-9FCA-F07EB4C5B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11</a:t>
            </a:r>
          </a:p>
        </p:txBody>
      </p:sp>
      <p:sp>
        <p:nvSpPr>
          <p:cNvPr id="71" name="AutoShape 83">
            <a:extLst>
              <a:ext uri="{FF2B5EF4-FFF2-40B4-BE49-F238E27FC236}">
                <a16:creationId xmlns:a16="http://schemas.microsoft.com/office/drawing/2014/main" xmlns="" id="{FE16FA01-C313-49B9-87D5-89D87F0D7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12</a:t>
            </a:r>
          </a:p>
        </p:txBody>
      </p:sp>
      <p:sp>
        <p:nvSpPr>
          <p:cNvPr id="72" name="AutoShape 84">
            <a:extLst>
              <a:ext uri="{FF2B5EF4-FFF2-40B4-BE49-F238E27FC236}">
                <a16:creationId xmlns:a16="http://schemas.microsoft.com/office/drawing/2014/main" xmlns="" id="{6DA8B3F9-892B-4393-9FB7-FFD2CB3F3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13</a:t>
            </a:r>
          </a:p>
        </p:txBody>
      </p:sp>
      <p:sp>
        <p:nvSpPr>
          <p:cNvPr id="73" name="AutoShape 85">
            <a:extLst>
              <a:ext uri="{FF2B5EF4-FFF2-40B4-BE49-F238E27FC236}">
                <a16:creationId xmlns:a16="http://schemas.microsoft.com/office/drawing/2014/main" xmlns="" id="{BFC8FF47-8DBB-425C-97D1-875919206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14</a:t>
            </a:r>
          </a:p>
        </p:txBody>
      </p:sp>
      <p:sp>
        <p:nvSpPr>
          <p:cNvPr id="74" name="AutoShape 86">
            <a:extLst>
              <a:ext uri="{FF2B5EF4-FFF2-40B4-BE49-F238E27FC236}">
                <a16:creationId xmlns:a16="http://schemas.microsoft.com/office/drawing/2014/main" xmlns="" id="{0CC92E75-5055-44DF-9CB4-9374649A5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199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15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2D4A3DC3-7200-4077-9B1B-0378236227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686" y="504825"/>
            <a:ext cx="4676775" cy="467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455294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1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4">
            <a:extLst>
              <a:ext uri="{FF2B5EF4-FFF2-40B4-BE49-F238E27FC236}">
                <a16:creationId xmlns:a16="http://schemas.microsoft.com/office/drawing/2014/main" xmlns="" id="{62144F74-6E4A-422E-A23B-CD28F6373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81001"/>
            <a:ext cx="891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defTabSz="1219170" eaLnBrk="1" hangingPunct="1">
              <a:buClr>
                <a:srgbClr val="000000"/>
              </a:buClr>
            </a:pPr>
            <a:r>
              <a:rPr lang="en-US" sz="4400" b="1" kern="0" dirty="0" err="1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Câu</a:t>
            </a:r>
            <a:r>
              <a:rPr lang="en-US" sz="4400" b="1" kern="0" dirty="0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 2:</a:t>
            </a:r>
            <a:endParaRPr lang="en-US" sz="3600" b="1" kern="0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sp>
        <p:nvSpPr>
          <p:cNvPr id="28" name="Text Box 7">
            <a:extLst>
              <a:ext uri="{FF2B5EF4-FFF2-40B4-BE49-F238E27FC236}">
                <a16:creationId xmlns:a16="http://schemas.microsoft.com/office/drawing/2014/main" xmlns="" id="{53F137A5-3373-4F64-B1E5-2D6F547B5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2436" y="5470525"/>
            <a:ext cx="7737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1219170" eaLnBrk="1" hangingPunct="1">
              <a:spcBef>
                <a:spcPct val="50000"/>
              </a:spcBef>
              <a:buClr>
                <a:srgbClr val="000000"/>
              </a:buClr>
            </a:pP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Đáp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án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: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Hoa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đào</a:t>
            </a:r>
            <a:endParaRPr lang="en-US" sz="4000" b="1" kern="0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pic>
        <p:nvPicPr>
          <p:cNvPr id="29" name="Picture 8" descr="tht25788865">
            <a:extLst>
              <a:ext uri="{FF2B5EF4-FFF2-40B4-BE49-F238E27FC236}">
                <a16:creationId xmlns:a16="http://schemas.microsoft.com/office/drawing/2014/main" xmlns="" id="{795F9270-8B3A-474B-9398-3D369311F5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9" descr="tht25788865">
            <a:extLst>
              <a:ext uri="{FF2B5EF4-FFF2-40B4-BE49-F238E27FC236}">
                <a16:creationId xmlns:a16="http://schemas.microsoft.com/office/drawing/2014/main" xmlns="" id="{E7A9BDE3-EDB4-4624-8B30-C43BD03B99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0" descr="tht25788865">
            <a:extLst>
              <a:ext uri="{FF2B5EF4-FFF2-40B4-BE49-F238E27FC236}">
                <a16:creationId xmlns:a16="http://schemas.microsoft.com/office/drawing/2014/main" xmlns="" id="{BACE0167-CC78-41A9-BECB-95D0620577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1" descr="tht25788865">
            <a:extLst>
              <a:ext uri="{FF2B5EF4-FFF2-40B4-BE49-F238E27FC236}">
                <a16:creationId xmlns:a16="http://schemas.microsoft.com/office/drawing/2014/main" xmlns="" id="{595844F4-19FA-4302-9D51-C56CCFA8FE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13" descr="F9849DCFA90C473196ECD16214E77005">
            <a:extLst>
              <a:ext uri="{FF2B5EF4-FFF2-40B4-BE49-F238E27FC236}">
                <a16:creationId xmlns:a16="http://schemas.microsoft.com/office/drawing/2014/main" xmlns="" id="{79BF3438-6C72-4482-A631-9B8AD10B5B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5486400"/>
            <a:ext cx="2819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AutoShape 38">
            <a:extLst>
              <a:ext uri="{FF2B5EF4-FFF2-40B4-BE49-F238E27FC236}">
                <a16:creationId xmlns:a16="http://schemas.microsoft.com/office/drawing/2014/main" xmlns="" id="{61546E42-70E3-47FA-9333-482EAB18A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FF0000"/>
                </a:solidFill>
                <a:latin typeface="Arial" charset="0"/>
                <a:cs typeface="Arial"/>
                <a:sym typeface="Arial"/>
              </a:rPr>
              <a:t>0</a:t>
            </a:r>
          </a:p>
        </p:txBody>
      </p:sp>
      <p:sp>
        <p:nvSpPr>
          <p:cNvPr id="51" name="AutoShape 39">
            <a:extLst>
              <a:ext uri="{FF2B5EF4-FFF2-40B4-BE49-F238E27FC236}">
                <a16:creationId xmlns:a16="http://schemas.microsoft.com/office/drawing/2014/main" xmlns="" id="{B95C13E1-0889-4EC9-8FA2-69205A62D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800000"/>
                </a:solidFill>
                <a:latin typeface="Arial" charset="0"/>
                <a:cs typeface="Arial"/>
                <a:sym typeface="Arial"/>
              </a:rPr>
              <a:t>1</a:t>
            </a:r>
          </a:p>
        </p:txBody>
      </p:sp>
      <p:sp>
        <p:nvSpPr>
          <p:cNvPr id="52" name="AutoShape 40">
            <a:extLst>
              <a:ext uri="{FF2B5EF4-FFF2-40B4-BE49-F238E27FC236}">
                <a16:creationId xmlns:a16="http://schemas.microsoft.com/office/drawing/2014/main" xmlns="" id="{F08EA19F-BC16-447A-BE6C-0C718FC6D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2</a:t>
            </a:r>
          </a:p>
        </p:txBody>
      </p:sp>
      <p:sp>
        <p:nvSpPr>
          <p:cNvPr id="53" name="AutoShape 41">
            <a:extLst>
              <a:ext uri="{FF2B5EF4-FFF2-40B4-BE49-F238E27FC236}">
                <a16:creationId xmlns:a16="http://schemas.microsoft.com/office/drawing/2014/main" xmlns="" id="{58A5FA56-DDAA-4132-96A9-A55E917AA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3</a:t>
            </a:r>
          </a:p>
        </p:txBody>
      </p:sp>
      <p:sp>
        <p:nvSpPr>
          <p:cNvPr id="54" name="AutoShape 75">
            <a:extLst>
              <a:ext uri="{FF2B5EF4-FFF2-40B4-BE49-F238E27FC236}">
                <a16:creationId xmlns:a16="http://schemas.microsoft.com/office/drawing/2014/main" xmlns="" id="{DE000E8D-FA91-4E5B-B8F9-2397BE679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4</a:t>
            </a:r>
          </a:p>
        </p:txBody>
      </p:sp>
      <p:sp>
        <p:nvSpPr>
          <p:cNvPr id="55" name="AutoShape 76">
            <a:extLst>
              <a:ext uri="{FF2B5EF4-FFF2-40B4-BE49-F238E27FC236}">
                <a16:creationId xmlns:a16="http://schemas.microsoft.com/office/drawing/2014/main" xmlns="" id="{F9897ED9-AD67-4DBE-84FF-9AE08091F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5</a:t>
            </a:r>
          </a:p>
        </p:txBody>
      </p:sp>
      <p:sp>
        <p:nvSpPr>
          <p:cNvPr id="56" name="AutoShape 77">
            <a:extLst>
              <a:ext uri="{FF2B5EF4-FFF2-40B4-BE49-F238E27FC236}">
                <a16:creationId xmlns:a16="http://schemas.microsoft.com/office/drawing/2014/main" xmlns="" id="{1FF82CCB-B842-4B0A-8A7E-C902D65C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6</a:t>
            </a:r>
          </a:p>
        </p:txBody>
      </p:sp>
      <p:sp>
        <p:nvSpPr>
          <p:cNvPr id="57" name="AutoShape 78">
            <a:extLst>
              <a:ext uri="{FF2B5EF4-FFF2-40B4-BE49-F238E27FC236}">
                <a16:creationId xmlns:a16="http://schemas.microsoft.com/office/drawing/2014/main" xmlns="" id="{C1996F82-5C49-471A-B169-F17CFF6E8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7</a:t>
            </a:r>
          </a:p>
        </p:txBody>
      </p:sp>
      <p:sp>
        <p:nvSpPr>
          <p:cNvPr id="58" name="AutoShape 79">
            <a:extLst>
              <a:ext uri="{FF2B5EF4-FFF2-40B4-BE49-F238E27FC236}">
                <a16:creationId xmlns:a16="http://schemas.microsoft.com/office/drawing/2014/main" xmlns="" id="{ADEAA3F0-EECD-4F44-B2DB-593068C55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8</a:t>
            </a:r>
          </a:p>
        </p:txBody>
      </p:sp>
      <p:sp>
        <p:nvSpPr>
          <p:cNvPr id="59" name="AutoShape 80">
            <a:extLst>
              <a:ext uri="{FF2B5EF4-FFF2-40B4-BE49-F238E27FC236}">
                <a16:creationId xmlns:a16="http://schemas.microsoft.com/office/drawing/2014/main" xmlns="" id="{62163E91-8481-45B1-A15D-4A592CEF4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9</a:t>
            </a:r>
          </a:p>
        </p:txBody>
      </p:sp>
      <p:sp>
        <p:nvSpPr>
          <p:cNvPr id="60" name="AutoShape 81">
            <a:extLst>
              <a:ext uri="{FF2B5EF4-FFF2-40B4-BE49-F238E27FC236}">
                <a16:creationId xmlns:a16="http://schemas.microsoft.com/office/drawing/2014/main" xmlns="" id="{D794CF04-694C-4142-9563-EF39BDA61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10</a:t>
            </a:r>
          </a:p>
        </p:txBody>
      </p:sp>
      <p:sp>
        <p:nvSpPr>
          <p:cNvPr id="61" name="AutoShape 82">
            <a:extLst>
              <a:ext uri="{FF2B5EF4-FFF2-40B4-BE49-F238E27FC236}">
                <a16:creationId xmlns:a16="http://schemas.microsoft.com/office/drawing/2014/main" xmlns="" id="{CF38A77F-D71E-4E13-AA6A-C56733DDE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11</a:t>
            </a:r>
          </a:p>
        </p:txBody>
      </p:sp>
      <p:sp>
        <p:nvSpPr>
          <p:cNvPr id="62" name="AutoShape 83">
            <a:extLst>
              <a:ext uri="{FF2B5EF4-FFF2-40B4-BE49-F238E27FC236}">
                <a16:creationId xmlns:a16="http://schemas.microsoft.com/office/drawing/2014/main" xmlns="" id="{772CDBBE-2BB6-4C74-B3BF-2B7702AB1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12</a:t>
            </a:r>
          </a:p>
        </p:txBody>
      </p:sp>
      <p:sp>
        <p:nvSpPr>
          <p:cNvPr id="63" name="AutoShape 84">
            <a:extLst>
              <a:ext uri="{FF2B5EF4-FFF2-40B4-BE49-F238E27FC236}">
                <a16:creationId xmlns:a16="http://schemas.microsoft.com/office/drawing/2014/main" xmlns="" id="{061DA309-343C-4E0E-9548-8C257A61F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13</a:t>
            </a:r>
          </a:p>
        </p:txBody>
      </p:sp>
      <p:sp>
        <p:nvSpPr>
          <p:cNvPr id="64" name="AutoShape 85">
            <a:extLst>
              <a:ext uri="{FF2B5EF4-FFF2-40B4-BE49-F238E27FC236}">
                <a16:creationId xmlns:a16="http://schemas.microsoft.com/office/drawing/2014/main" xmlns="" id="{84ACB6B7-D9E1-4219-9482-E8D6E3DF07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14</a:t>
            </a:r>
          </a:p>
        </p:txBody>
      </p:sp>
      <p:sp>
        <p:nvSpPr>
          <p:cNvPr id="65" name="AutoShape 86">
            <a:extLst>
              <a:ext uri="{FF2B5EF4-FFF2-40B4-BE49-F238E27FC236}">
                <a16:creationId xmlns:a16="http://schemas.microsoft.com/office/drawing/2014/main" xmlns="" id="{51196DCD-3D7C-4437-85BC-8B1384466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15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DE4C0F8A-7D46-436C-9B42-4018F6DA46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2600" y="2123700"/>
            <a:ext cx="4667808" cy="2373567"/>
          </a:xfrm>
          <a:prstGeom prst="rect">
            <a:avLst/>
          </a:prstGeom>
        </p:spPr>
      </p:pic>
      <p:pic>
        <p:nvPicPr>
          <p:cNvPr id="67" name="Picture 2" descr="Món ăn thuốc từ quả đào">
            <a:extLst>
              <a:ext uri="{FF2B5EF4-FFF2-40B4-BE49-F238E27FC236}">
                <a16:creationId xmlns:a16="http://schemas.microsoft.com/office/drawing/2014/main" xmlns="" id="{33DAD74A-6BD8-4B95-B024-12D21E5BE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50" b="99750" l="0" r="976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519" y="1439367"/>
            <a:ext cx="4069712" cy="3493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01200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1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4127050"/>
            <a:ext cx="12209444" cy="2730950"/>
          </a:xfrm>
          <a:prstGeom prst="rect">
            <a:avLst/>
          </a:prstGeom>
        </p:spPr>
      </p:pic>
      <p:pic>
        <p:nvPicPr>
          <p:cNvPr id="8" name="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9" name="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429" y="72054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5C3F0EA5-D3AA-4CCB-8053-CA26C4C18711}"/>
              </a:ext>
            </a:extLst>
          </p:cNvPr>
          <p:cNvGrpSpPr/>
          <p:nvPr/>
        </p:nvGrpSpPr>
        <p:grpSpPr>
          <a:xfrm>
            <a:off x="7739645" y="4280996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22" name="6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8097" y="295339"/>
            <a:ext cx="3947815" cy="205879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F90713A-6815-4BD0-86DE-AFB7213DCC70}"/>
              </a:ext>
            </a:extLst>
          </p:cNvPr>
          <p:cNvSpPr/>
          <p:nvPr/>
        </p:nvSpPr>
        <p:spPr>
          <a:xfrm>
            <a:off x="1773224" y="1701570"/>
            <a:ext cx="767057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thầy</a:t>
            </a:r>
            <a:r>
              <a:rPr kumimoji="0" lang="en-US" altLang="zh-CN" sz="4000" b="1" i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cô</a:t>
            </a:r>
            <a:r>
              <a:rPr kumimoji="0" lang="en-US" altLang="zh-CN" sz="40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việt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263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1752600" y="381001"/>
            <a:ext cx="891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defTabSz="914377" eaLnBrk="1" hangingPunct="1"/>
            <a:r>
              <a:rPr lang="en-US" sz="4400" b="1" dirty="0" err="1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Câu</a:t>
            </a:r>
            <a:r>
              <a:rPr lang="en-US" sz="4400" b="1" dirty="0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 3:</a:t>
            </a:r>
            <a:endParaRPr lang="en-US" sz="3600" b="1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1482436" y="5470525"/>
            <a:ext cx="7737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914377" eaLnBrk="1" hangingPunct="1">
              <a:spcBef>
                <a:spcPct val="50000"/>
              </a:spcBef>
            </a:pPr>
            <a:r>
              <a:rPr lang="en-US" sz="4000" b="1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Đáp</a:t>
            </a:r>
            <a:r>
              <a:rPr lang="en-US" sz="4000" b="1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án</a:t>
            </a:r>
            <a:r>
              <a:rPr lang="en-US" sz="4000" b="1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: </a:t>
            </a:r>
            <a:r>
              <a:rPr lang="en-US" sz="4000" b="1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Pháo</a:t>
            </a:r>
            <a:r>
              <a:rPr lang="en-US" sz="4000" b="1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hoa</a:t>
            </a:r>
            <a:endParaRPr lang="en-US" sz="4000" b="1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pic>
        <p:nvPicPr>
          <p:cNvPr id="5125" name="Picture 8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9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0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1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3" descr="F9849DCFA90C473196ECD16214E7700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5486400"/>
            <a:ext cx="2819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AutoShape 38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FF0000"/>
                </a:solidFill>
                <a:latin typeface="Arial" charset="0"/>
                <a:cs typeface="Arial"/>
                <a:sym typeface="Arial"/>
              </a:rPr>
              <a:t>0</a:t>
            </a:r>
          </a:p>
        </p:txBody>
      </p:sp>
      <p:sp>
        <p:nvSpPr>
          <p:cNvPr id="32" name="AutoShape 39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800000"/>
                </a:solidFill>
                <a:latin typeface="Arial" charset="0"/>
                <a:cs typeface="Arial"/>
                <a:sym typeface="Arial"/>
              </a:rPr>
              <a:t>1</a:t>
            </a:r>
          </a:p>
        </p:txBody>
      </p:sp>
      <p:sp>
        <p:nvSpPr>
          <p:cNvPr id="33" name="AutoShape 40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2</a:t>
            </a:r>
          </a:p>
        </p:txBody>
      </p:sp>
      <p:sp>
        <p:nvSpPr>
          <p:cNvPr id="34" name="AutoShape 41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3</a:t>
            </a:r>
          </a:p>
        </p:txBody>
      </p:sp>
      <p:sp>
        <p:nvSpPr>
          <p:cNvPr id="35" name="AutoShape 75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4</a:t>
            </a:r>
          </a:p>
        </p:txBody>
      </p:sp>
      <p:sp>
        <p:nvSpPr>
          <p:cNvPr id="36" name="AutoShape 76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5</a:t>
            </a:r>
          </a:p>
        </p:txBody>
      </p:sp>
      <p:sp>
        <p:nvSpPr>
          <p:cNvPr id="37" name="AutoShape 77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6</a:t>
            </a:r>
          </a:p>
        </p:txBody>
      </p:sp>
      <p:sp>
        <p:nvSpPr>
          <p:cNvPr id="38" name="AutoShape 78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7</a:t>
            </a:r>
          </a:p>
        </p:txBody>
      </p:sp>
      <p:sp>
        <p:nvSpPr>
          <p:cNvPr id="39" name="AutoShape 79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8</a:t>
            </a:r>
          </a:p>
        </p:txBody>
      </p:sp>
      <p:sp>
        <p:nvSpPr>
          <p:cNvPr id="40" name="AutoShape 80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9</a:t>
            </a:r>
          </a:p>
        </p:txBody>
      </p:sp>
      <p:sp>
        <p:nvSpPr>
          <p:cNvPr id="41" name="AutoShape 81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10</a:t>
            </a:r>
          </a:p>
        </p:txBody>
      </p:sp>
      <p:sp>
        <p:nvSpPr>
          <p:cNvPr id="42" name="AutoShape 82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11</a:t>
            </a:r>
          </a:p>
        </p:txBody>
      </p:sp>
      <p:sp>
        <p:nvSpPr>
          <p:cNvPr id="43" name="AutoShape 83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12</a:t>
            </a:r>
          </a:p>
        </p:txBody>
      </p:sp>
      <p:sp>
        <p:nvSpPr>
          <p:cNvPr id="44" name="AutoShape 84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13</a:t>
            </a:r>
          </a:p>
        </p:txBody>
      </p:sp>
      <p:sp>
        <p:nvSpPr>
          <p:cNvPr id="45" name="AutoShape 85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14</a:t>
            </a:r>
          </a:p>
        </p:txBody>
      </p:sp>
      <p:sp>
        <p:nvSpPr>
          <p:cNvPr id="46" name="AutoShape 86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377"/>
            <a:r>
              <a:rPr lang="en-US" sz="4400" b="1" dirty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7560" y="1628864"/>
            <a:ext cx="5826080" cy="2962546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C1D5F2E0-F265-4987-B1E6-2DEE676B4A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72" y="786583"/>
            <a:ext cx="5142858" cy="514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4699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EA2DBC3-284E-4C10-AA33-DB2DBA0F0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448046AB-65A7-493A-98BD-292D41512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" y="4325261"/>
            <a:ext cx="12191999" cy="25327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2BDFC3D-4714-4C66-A4F6-808B2E8781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7" y="246989"/>
            <a:ext cx="3387206" cy="1417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19E46D1-B4C2-4D4C-9E38-795EEB6FF3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126" y="221033"/>
            <a:ext cx="2243020" cy="10235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F3DB995E-DE42-42A7-8912-5781616424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79" y="181539"/>
            <a:ext cx="1605310" cy="574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42B113F0-5CE1-46FB-95DC-B125045FD3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56" y="1551077"/>
            <a:ext cx="1495244" cy="6333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D76D1B4F-E427-436A-96E3-55E16F4FAD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9" y="2380857"/>
            <a:ext cx="1838651" cy="432526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4E65AAE6-23B5-46D8-9615-8AED374EDB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39" y="3103054"/>
            <a:ext cx="427526" cy="5954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0EE90087-FB6A-4CCE-9A72-FC287B6A73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178" y="2842535"/>
            <a:ext cx="1792923" cy="403360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23E48E2-B690-486B-8446-594E55D9D9C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037" y="0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CC360B3-B31F-4C0F-B4C5-53FF025555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D0137B64-1849-41C5-92E3-1AF1F997BA5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AB3CD22F-7870-4191-9B1A-5BCF46B9AC9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DBA262D-A0C0-4ACC-BCF7-A7471CE54CA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76521" y="1441781"/>
            <a:ext cx="729144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1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4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6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9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8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1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2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13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4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60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4" grpId="0" bldLvl="0" animBg="1"/>
      <p:bldP spid="4" grpId="1" bldLvl="0" animBg="1"/>
      <p:bldP spid="5" grpId="0" bldLvl="0" animBg="1"/>
      <p:bldP spid="5" grpId="1" bldLvl="0" animBg="1"/>
      <p:bldP spid="11" grpId="0" bldLvl="0" animBg="1"/>
      <p:bldP spid="11" grpId="1" bldLvl="0" animBg="1"/>
      <p:bldP spid="13" grpId="0" bldLvl="0" animBg="1"/>
      <p:bldP spid="13" grpId="1" bldLvl="0" animBg="1"/>
      <p:bldP spid="14" grpId="0" bldLvl="0" animBg="1"/>
      <p:bldP spid="14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22696" y="753628"/>
            <a:ext cx="7695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Thứ</a:t>
            </a:r>
            <a:r>
              <a:rPr lang="en-US" sz="3200" b="1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….  </a:t>
            </a:r>
            <a:r>
              <a:rPr lang="en-US" sz="3200" b="1" dirty="0" err="1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ngày</a:t>
            </a:r>
            <a:r>
              <a:rPr lang="en-US" sz="3200" b="1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….. </a:t>
            </a:r>
            <a:r>
              <a:rPr lang="en-US" sz="3200" b="1" dirty="0" err="1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tháng</a:t>
            </a:r>
            <a:r>
              <a:rPr lang="en-US" sz="3200" b="1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….. </a:t>
            </a:r>
            <a:r>
              <a:rPr lang="en-US" sz="3200" b="1" dirty="0" err="1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2022</a:t>
            </a:r>
          </a:p>
        </p:txBody>
      </p:sp>
      <p:sp>
        <p:nvSpPr>
          <p:cNvPr id="3" name="Rectangle 2"/>
          <p:cNvSpPr/>
          <p:nvPr/>
        </p:nvSpPr>
        <p:spPr>
          <a:xfrm>
            <a:off x="2692792" y="1440716"/>
            <a:ext cx="67548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200" b="1" dirty="0" err="1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Luyện</a:t>
            </a:r>
            <a:r>
              <a:rPr lang="en-US" sz="3200" b="1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tập</a:t>
            </a:r>
            <a:endParaRPr lang="en-US" sz="3200" b="1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98651" y="2127804"/>
            <a:ext cx="51443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200" b="1" dirty="0" err="1" smtClean="0">
                <a:solidFill>
                  <a:prstClr val="white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Từ</a:t>
            </a:r>
            <a:r>
              <a:rPr lang="en-US" sz="3200" b="1" dirty="0" smtClean="0">
                <a:solidFill>
                  <a:prstClr val="white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ngữ</a:t>
            </a:r>
            <a:r>
              <a:rPr lang="en-US" sz="3200" b="1" dirty="0" smtClean="0">
                <a:solidFill>
                  <a:prstClr val="white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chỉ</a:t>
            </a:r>
            <a:r>
              <a:rPr lang="en-US" sz="3200" b="1" dirty="0" smtClean="0">
                <a:solidFill>
                  <a:prstClr val="white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sự</a:t>
            </a:r>
            <a:r>
              <a:rPr lang="en-US" sz="3200" b="1" dirty="0" smtClean="0">
                <a:solidFill>
                  <a:prstClr val="white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vật</a:t>
            </a:r>
            <a:r>
              <a:rPr lang="en-US" sz="3200" b="1" dirty="0" smtClean="0">
                <a:solidFill>
                  <a:prstClr val="white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, </a:t>
            </a:r>
            <a:r>
              <a:rPr lang="en-US" sz="3200" b="1" dirty="0" err="1" smtClean="0">
                <a:solidFill>
                  <a:prstClr val="white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hoạt</a:t>
            </a:r>
            <a:r>
              <a:rPr lang="en-US" sz="3200" b="1" dirty="0" smtClean="0">
                <a:solidFill>
                  <a:prstClr val="white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động</a:t>
            </a:r>
            <a:r>
              <a:rPr lang="en-US" sz="3200" b="1" dirty="0" smtClean="0">
                <a:solidFill>
                  <a:prstClr val="white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;</a:t>
            </a:r>
            <a:endParaRPr lang="en-US" sz="3200" b="1" dirty="0">
              <a:solidFill>
                <a:prstClr val="white"/>
              </a:solidFill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73157" y="2814892"/>
            <a:ext cx="61494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200" b="1" dirty="0" err="1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Câu</a:t>
            </a:r>
            <a:r>
              <a:rPr lang="en-US" sz="3200" b="1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giới</a:t>
            </a:r>
            <a:r>
              <a:rPr lang="en-US" sz="3200" b="1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thiệu</a:t>
            </a:r>
            <a:r>
              <a:rPr lang="en-US" sz="3200" b="1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, </a:t>
            </a:r>
            <a:r>
              <a:rPr lang="en-US" sz="3200" b="1" dirty="0" err="1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câu</a:t>
            </a:r>
            <a:r>
              <a:rPr lang="en-US" sz="3200" b="1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nêu</a:t>
            </a:r>
            <a:r>
              <a:rPr lang="en-US" sz="3200" b="1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hoạt</a:t>
            </a:r>
            <a:r>
              <a:rPr lang="en-US" sz="3200" b="1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động</a:t>
            </a:r>
            <a:r>
              <a:rPr lang="en-US" sz="3200" b="1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.</a:t>
            </a:r>
            <a:endParaRPr lang="en-US" sz="3200" b="1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14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5495" y="-94654"/>
            <a:ext cx="97894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2888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2888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2888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081" y="1173633"/>
            <a:ext cx="8629650" cy="513303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720822" y="494731"/>
            <a:ext cx="2209733" cy="1023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229597" y="504967"/>
            <a:ext cx="146572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4413847" y="494731"/>
            <a:ext cx="331078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5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21086" cy="6840586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315018"/>
              </p:ext>
            </p:extLst>
          </p:nvPr>
        </p:nvGraphicFramePr>
        <p:xfrm>
          <a:off x="5421086" y="431072"/>
          <a:ext cx="6770913" cy="49900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56971">
                  <a:extLst>
                    <a:ext uri="{9D8B030D-6E8A-4147-A177-3AD203B41FA5}">
                      <a16:colId xmlns:a16="http://schemas.microsoft.com/office/drawing/2014/main" xmlns="" val="3357709529"/>
                    </a:ext>
                  </a:extLst>
                </a:gridCol>
                <a:gridCol w="2256971">
                  <a:extLst>
                    <a:ext uri="{9D8B030D-6E8A-4147-A177-3AD203B41FA5}">
                      <a16:colId xmlns:a16="http://schemas.microsoft.com/office/drawing/2014/main" xmlns="" val="1432440648"/>
                    </a:ext>
                  </a:extLst>
                </a:gridCol>
                <a:gridCol w="2256971">
                  <a:extLst>
                    <a:ext uri="{9D8B030D-6E8A-4147-A177-3AD203B41FA5}">
                      <a16:colId xmlns:a16="http://schemas.microsoft.com/office/drawing/2014/main" xmlns="" val="129103153"/>
                    </a:ext>
                  </a:extLst>
                </a:gridCol>
              </a:tblGrid>
              <a:tr h="998003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en-US" sz="2800" b="1" i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b="1" i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99527691"/>
                  </a:ext>
                </a:extLst>
              </a:tr>
              <a:tr h="998003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400" b="1" dirty="0">
                          <a:effectLst/>
                          <a:latin typeface="+mj-lt"/>
                        </a:rPr>
                        <a:t>Chỉ người</a:t>
                      </a:r>
                      <a:endParaRPr lang="vi-VN" sz="2400" b="0" dirty="0">
                        <a:effectLst/>
                        <a:latin typeface="+mj-lt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10740518"/>
                  </a:ext>
                </a:extLst>
              </a:tr>
              <a:tr h="9980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70387799"/>
                  </a:ext>
                </a:extLst>
              </a:tr>
              <a:tr h="9980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75303270"/>
                  </a:ext>
                </a:extLst>
              </a:tr>
              <a:tr h="998003">
                <a:tc>
                  <a:txBody>
                    <a:bodyPr/>
                    <a:lstStyle/>
                    <a:p>
                      <a:r>
                        <a:rPr lang="en-US" dirty="0" smtClean="0"/>
                        <a:t>   </a:t>
                      </a:r>
                    </a:p>
                    <a:p>
                      <a:r>
                        <a:rPr lang="en-US" dirty="0" smtClean="0"/>
                        <a:t>      (………….)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</a:t>
                      </a:r>
                    </a:p>
                    <a:p>
                      <a:r>
                        <a:rPr lang="en-US" dirty="0" smtClean="0"/>
                        <a:t>      (………….)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019797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617028" y="2595937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465943" y="1658983"/>
            <a:ext cx="1068251" cy="182444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18085" y="3850351"/>
            <a:ext cx="1068251" cy="77525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038075" y="3619519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169255" y="1595847"/>
            <a:ext cx="1068251" cy="182444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0429214" y="2613358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21416" y="3633670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Oval 15"/>
          <p:cNvSpPr/>
          <p:nvPr/>
        </p:nvSpPr>
        <p:spPr>
          <a:xfrm>
            <a:off x="4000137" y="2433475"/>
            <a:ext cx="1068251" cy="99345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6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0" grpId="1" animBg="1"/>
      <p:bldP spid="11" grpId="0" animBg="1"/>
      <p:bldP spid="11" grpId="1" animBg="1"/>
      <p:bldP spid="12" grpId="0"/>
      <p:bldP spid="13" grpId="0" animBg="1"/>
      <p:bldP spid="13" grpId="1" animBg="1"/>
      <p:bldP spid="14" grpId="0"/>
      <p:bldP spid="15" grpId="0"/>
      <p:bldP spid="16" grpId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3669"/>
            <a:ext cx="4767943" cy="52643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942" y="2606005"/>
            <a:ext cx="7302137" cy="42519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2056" y="163149"/>
            <a:ext cx="4022263" cy="23057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E1090F9-6494-465A-8746-56E1D89B3B6F}"/>
              </a:ext>
            </a:extLst>
          </p:cNvPr>
          <p:cNvSpPr txBox="1"/>
          <p:nvPr/>
        </p:nvSpPr>
        <p:spPr>
          <a:xfrm>
            <a:off x="4598123" y="270991"/>
            <a:ext cx="4582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SVN-Gretoon" panose="02040603050506020204" pitchFamily="18" charset="0"/>
              </a:rPr>
              <a:t>THẢO LUẬN </a:t>
            </a:r>
            <a:r>
              <a:rPr lang="en-US" sz="3200" dirty="0" smtClean="0">
                <a:solidFill>
                  <a:srgbClr val="FF0000"/>
                </a:solidFill>
                <a:latin typeface="SVN-Gretoon" panose="02040603050506020204" pitchFamily="18" charset="0"/>
              </a:rPr>
              <a:t>NHÓM 4</a:t>
            </a:r>
            <a:endParaRPr lang="en-US" sz="3200" dirty="0">
              <a:solidFill>
                <a:srgbClr val="FF0000"/>
              </a:solidFill>
              <a:latin typeface="SVN-Gretoo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26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485072"/>
              </p:ext>
            </p:extLst>
          </p:nvPr>
        </p:nvGraphicFramePr>
        <p:xfrm>
          <a:off x="4767609" y="331152"/>
          <a:ext cx="7436441" cy="64745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81385">
                  <a:extLst>
                    <a:ext uri="{9D8B030D-6E8A-4147-A177-3AD203B41FA5}">
                      <a16:colId xmlns:a16="http://schemas.microsoft.com/office/drawing/2014/main" xmlns="" val="3357709529"/>
                    </a:ext>
                  </a:extLst>
                </a:gridCol>
                <a:gridCol w="1886855">
                  <a:extLst>
                    <a:ext uri="{9D8B030D-6E8A-4147-A177-3AD203B41FA5}">
                      <a16:colId xmlns:a16="http://schemas.microsoft.com/office/drawing/2014/main" xmlns="" val="1432440648"/>
                    </a:ext>
                  </a:extLst>
                </a:gridCol>
                <a:gridCol w="3668201">
                  <a:extLst>
                    <a:ext uri="{9D8B030D-6E8A-4147-A177-3AD203B41FA5}">
                      <a16:colId xmlns:a16="http://schemas.microsoft.com/office/drawing/2014/main" xmlns="" val="129103153"/>
                    </a:ext>
                  </a:extLst>
                </a:gridCol>
              </a:tblGrid>
              <a:tr h="56612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en-US" sz="2800" b="1" i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b="1" i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99527691"/>
                  </a:ext>
                </a:extLst>
              </a:tr>
              <a:tr h="496389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400" b="1" dirty="0">
                          <a:effectLst/>
                          <a:latin typeface="+mj-lt"/>
                        </a:rPr>
                        <a:t>Chỉ người</a:t>
                      </a:r>
                      <a:endParaRPr lang="vi-VN" sz="2400" b="0" dirty="0">
                        <a:effectLst/>
                        <a:latin typeface="+mj-lt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10740518"/>
                  </a:ext>
                </a:extLst>
              </a:tr>
              <a:tr h="6687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70387799"/>
                  </a:ext>
                </a:extLst>
              </a:tr>
              <a:tr h="8857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75303270"/>
                  </a:ext>
                </a:extLst>
              </a:tr>
              <a:tr h="783771">
                <a:tc>
                  <a:txBody>
                    <a:bodyPr/>
                    <a:lstStyle/>
                    <a:p>
                      <a:r>
                        <a:rPr lang="en-US" dirty="0" smtClean="0"/>
                        <a:t>   </a:t>
                      </a: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</a:t>
                      </a:r>
                    </a:p>
                    <a:p>
                      <a:r>
                        <a:rPr lang="en-US" dirty="0" smtClean="0"/>
                        <a:t>     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0197978"/>
                  </a:ext>
                </a:extLst>
              </a:tr>
              <a:tr h="8882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73027379"/>
                  </a:ext>
                </a:extLst>
              </a:tr>
              <a:tr h="5918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6933766"/>
                  </a:ext>
                </a:extLst>
              </a:tr>
              <a:tr h="7053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03678624"/>
                  </a:ext>
                </a:extLst>
              </a:tr>
              <a:tr h="8882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9992681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767609" y="1444672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22863" y="4610206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84778" y="1436229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55881" y="4535886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661416" cy="66620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15824" y="2133776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67609" y="3100195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(………….)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6111" y="3066616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22863" y="5309041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65347" y="6013064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(………….)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20890" y="5828397"/>
            <a:ext cx="2048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30161" y="2904209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557960" y="1420910"/>
            <a:ext cx="1952559" cy="461665"/>
            <a:chOff x="10718126" y="3450885"/>
            <a:chExt cx="1952559" cy="461665"/>
          </a:xfrm>
        </p:grpSpPr>
        <p:cxnSp>
          <p:nvCxnSpPr>
            <p:cNvPr id="3" name="Straight Connector 2"/>
            <p:cNvCxnSpPr/>
            <p:nvPr/>
          </p:nvCxnSpPr>
          <p:spPr>
            <a:xfrm flipH="1">
              <a:off x="10718126" y="3520815"/>
              <a:ext cx="85998" cy="369331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0724320" y="3450885"/>
              <a:ext cx="19463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gặt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hái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0643529" y="1420333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10576483" y="1490840"/>
            <a:ext cx="109708" cy="4008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758893" y="2022002"/>
            <a:ext cx="2217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705520" y="2474391"/>
            <a:ext cx="2071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10605936" y="2023396"/>
            <a:ext cx="109708" cy="4008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793217" y="3268522"/>
            <a:ext cx="2717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10065583" y="2953623"/>
            <a:ext cx="109708" cy="4008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932720" y="3717967"/>
            <a:ext cx="1946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758893" y="3808087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933328" y="3808086"/>
            <a:ext cx="2717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9893575" y="3863692"/>
            <a:ext cx="109708" cy="4008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630118" y="5309041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324024" y="5309041"/>
            <a:ext cx="2717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 flipH="1">
            <a:off x="9172328" y="5339437"/>
            <a:ext cx="109708" cy="4008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8590978" y="5990782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284884" y="5990782"/>
            <a:ext cx="2717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9133188" y="6021178"/>
            <a:ext cx="109708" cy="4008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790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7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2" grpId="0"/>
      <p:bldP spid="13" grpId="0"/>
      <p:bldP spid="14" grpId="0"/>
      <p:bldP spid="15" grpId="0"/>
      <p:bldP spid="16" grpId="0"/>
      <p:bldP spid="18" grpId="0"/>
      <p:bldP spid="22" grpId="0"/>
      <p:bldP spid="31" grpId="0"/>
      <p:bldP spid="32" grpId="0"/>
      <p:bldP spid="23" grpId="0"/>
      <p:bldP spid="28" grpId="0"/>
      <p:bldP spid="34" grpId="0"/>
      <p:bldP spid="35" grpId="0"/>
      <p:bldP spid="41" grpId="0"/>
      <p:bldP spid="42" grpId="0"/>
      <p:bldP spid="44" grpId="0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F673E21C-AD4A-4D36-BC0D-624E633AB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679035" y="615016"/>
            <a:ext cx="1389679" cy="8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68714" y="844535"/>
            <a:ext cx="9090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/>
              <a:t>Tìm</a:t>
            </a:r>
            <a:r>
              <a:rPr lang="en-US" sz="3200" dirty="0" smtClean="0"/>
              <a:t> </a:t>
            </a:r>
            <a:r>
              <a:rPr lang="en-US" sz="3200" dirty="0" err="1" smtClean="0"/>
              <a:t>các</a:t>
            </a:r>
            <a:r>
              <a:rPr lang="en-US" sz="3200" dirty="0" smtClean="0"/>
              <a:t> </a:t>
            </a:r>
            <a:r>
              <a:rPr lang="en-US" sz="3200" dirty="0" err="1" smtClean="0"/>
              <a:t>từ</a:t>
            </a:r>
            <a:r>
              <a:rPr lang="en-US" sz="3200" dirty="0" smtClean="0"/>
              <a:t> </a:t>
            </a:r>
            <a:r>
              <a:rPr lang="en-US" sz="3200" dirty="0" err="1" smtClean="0"/>
              <a:t>chỉ</a:t>
            </a:r>
            <a:r>
              <a:rPr lang="en-US" sz="3200" dirty="0" smtClean="0"/>
              <a:t> </a:t>
            </a:r>
            <a:r>
              <a:rPr lang="en-US" sz="3200" dirty="0" err="1" smtClean="0"/>
              <a:t>sự</a:t>
            </a:r>
            <a:r>
              <a:rPr lang="en-US" sz="3200" dirty="0" smtClean="0"/>
              <a:t> </a:t>
            </a:r>
            <a:r>
              <a:rPr lang="en-US" sz="3200" dirty="0" err="1" smtClean="0"/>
              <a:t>vật</a:t>
            </a:r>
            <a:r>
              <a:rPr lang="en-US" sz="3200" dirty="0" smtClean="0"/>
              <a:t> , </a:t>
            </a:r>
            <a:r>
              <a:rPr lang="en-US" sz="3200" dirty="0" err="1" smtClean="0"/>
              <a:t>hoạt</a:t>
            </a:r>
            <a:r>
              <a:rPr lang="en-US" sz="3200" dirty="0" smtClean="0"/>
              <a:t> </a:t>
            </a:r>
            <a:r>
              <a:rPr lang="en-US" sz="3200" dirty="0" err="1" smtClean="0"/>
              <a:t>động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36" y="1658829"/>
            <a:ext cx="10479814" cy="481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6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3454078"/>
  <p:tag name="VIOLETTITLE" val="Từ ngữ chỉ sự vật, hoạt động;câu giới thiệu, nêu hoạt động"/>
  <p:tag name="VIOLETLESSON" val="-1"/>
  <p:tag name="VIOLETCATID" val="8617649"/>
  <p:tag name="VIOLETSUBJECT" val="Tiếng Việt 3"/>
  <p:tag name="VIOLETAUTHORID" val="1052031"/>
  <p:tag name="VIOLETAUTHORNAME" val="Nguyễn Quyền"/>
  <p:tag name="VIOLETAUTHORAVATAR" val="no_avatar.jpg"/>
  <p:tag name="VIOLETAUTHORADDRESS" val="THPT Nguyễn Trãi - Daklak"/>
  <p:tag name="VIOLETDATE" val="2022-08-20 22:14:48"/>
  <p:tag name="VIOLETHIT" val="242"/>
  <p:tag name="VIOLETLIKE" val="2"/>
  <p:tag name="INKNOELEADERBOARD" val="-19681515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1350</TotalTime>
  <Words>558</Words>
  <Application>Microsoft Office PowerPoint</Application>
  <PresentationFormat>Widescreen</PresentationFormat>
  <Paragraphs>149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宋体</vt:lpstr>
      <vt:lpstr>#9Slide03 Sympathique Alt</vt:lpstr>
      <vt:lpstr>Arial</vt:lpstr>
      <vt:lpstr>Arial-Rounded</vt:lpstr>
      <vt:lpstr>Calibri</vt:lpstr>
      <vt:lpstr>Calibri Light</vt:lpstr>
      <vt:lpstr>Franklin Gothic Medium</vt:lpstr>
      <vt:lpstr>FrankRuehl</vt:lpstr>
      <vt:lpstr>Montserrat Medium</vt:lpstr>
      <vt:lpstr>SVN-Gretoon</vt:lpstr>
      <vt:lpstr>Times New Roman</vt:lpstr>
      <vt:lpstr>等线</vt:lpstr>
      <vt:lpstr>Office Theme</vt:lpstr>
      <vt:lpstr>2_Office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60</cp:revision>
  <dcterms:created xsi:type="dcterms:W3CDTF">2021-07-20T01:55:21Z</dcterms:created>
  <dcterms:modified xsi:type="dcterms:W3CDTF">2022-09-27T05:09:52Z</dcterms:modified>
</cp:coreProperties>
</file>