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83" r:id="rId4"/>
    <p:sldId id="258" r:id="rId5"/>
    <p:sldId id="268" r:id="rId6"/>
    <p:sldId id="279" r:id="rId7"/>
    <p:sldId id="280" r:id="rId8"/>
    <p:sldId id="293" r:id="rId9"/>
    <p:sldId id="281" r:id="rId10"/>
    <p:sldId id="291" r:id="rId11"/>
    <p:sldId id="286" r:id="rId12"/>
    <p:sldId id="287" r:id="rId13"/>
    <p:sldId id="288" r:id="rId14"/>
    <p:sldId id="289" r:id="rId15"/>
    <p:sldId id="29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61"/>
            <p14:sldId id="257"/>
            <p14:sldId id="283"/>
            <p14:sldId id="258"/>
            <p14:sldId id="268"/>
            <p14:sldId id="279"/>
            <p14:sldId id="280"/>
            <p14:sldId id="293"/>
          </p14:sldIdLst>
        </p14:section>
        <p14:section name="Untitled Section" id="{85294405-4BB3-47FD-99BF-E33AE79C9E4F}">
          <p14:sldIdLst>
            <p14:sldId id="281"/>
            <p14:sldId id="291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EB"/>
    <a:srgbClr val="FBD75A"/>
    <a:srgbClr val="C6CAA2"/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4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Dựa vào đâu để biết</a:t>
            </a:r>
            <a:r>
              <a:rPr lang="en-US" baseline="0" dirty="0"/>
              <a:t> phân số đó lớn hơn1, bé hơn 1 hay bằng 1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1,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Khi so sánh</a:t>
            </a:r>
            <a:r>
              <a:rPr lang="en-US" baseline="0" dirty="0"/>
              <a:t> 2 phân số cùng tử số, cần chú ý gì?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2,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GV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QĐTS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QĐTS.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toán thuộc dạng toán gì?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6.jpeg"/><Relationship Id="rId15" Type="http://schemas.openxmlformats.org/officeDocument/2006/relationships/image" Target="../media/image47.png"/><Relationship Id="rId10" Type="http://schemas.openxmlformats.org/officeDocument/2006/relationships/image" Target="../media/image440.png"/><Relationship Id="rId4" Type="http://schemas.openxmlformats.org/officeDocument/2006/relationships/audio" Target="../media/audio3.wav"/><Relationship Id="rId9" Type="http://schemas.openxmlformats.org/officeDocument/2006/relationships/image" Target="../media/image430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490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6.jpeg"/><Relationship Id="rId15" Type="http://schemas.openxmlformats.org/officeDocument/2006/relationships/slide" Target="slide14.xml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6.jpeg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3DB8F-99C7-4953-9924-1B89476E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227" y="2021898"/>
            <a:ext cx="990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So sánh hai phân số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536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014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blipFill rotWithShape="1">
                <a:blip r:embed="rId10"/>
                <a:stretch>
                  <a:fillRect b="-89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Trong các phân số sau, phân số lớn hơn 1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800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blipFill rotWithShape="1">
                <a:blip r:embed="rId8"/>
                <a:stretch>
                  <a:fillRect b="-98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blipFill rotWithShape="1">
                <a:blip r:embed="rId9"/>
                <a:stretch>
                  <a:fillRect b="-30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blipFill rotWithShape="1">
                <a:blip r:embed="rId10"/>
                <a:stretch>
                  <a:fillRect t="-1653" b="-148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số lớn hơn trong ba phân số </a:t>
                </a:r>
              </a:p>
              <a:p>
                <a:pPr eaLnBrk="1" hangingPunct="1"/>
                <a:r>
                  <a:rPr lang="en-US" sz="3600" b="1" dirty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𝐯</m:t>
                    </m:r>
                    <m:r>
                      <a:rPr lang="en-US" sz="36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blipFill>
                <a:blip r:embed="rId13"/>
                <a:stretch>
                  <a:fillRect l="-1744" t="-7173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1">
                <a:blip r:embed="rId8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blipFill rotWithShape="1">
                <a:blip r:embed="rId10"/>
                <a:stretch>
                  <a:fillRect b="-106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Câu 3: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Các phân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</a:rPr>
                      <m:t>𝐯</m:t>
                    </m:r>
                    <m:r>
                      <a:rPr lang="en-US" sz="32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3200" b="1" noProof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theo thứ tự từ bé đến lớn là: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blipFill>
                <a:blip r:embed="rId13"/>
                <a:stretch>
                  <a:fillRect l="-1471" b="-14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D1E11B-5D17-4AA9-B671-02DFF7EF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8654" y="3129910"/>
            <a:ext cx="878205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so sánh hai phân số bằng cách khác.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54" y="4446538"/>
            <a:ext cx="10011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Phân số thập phân</a:t>
            </a:r>
          </a:p>
        </p:txBody>
      </p:sp>
      <p:sp>
        <p:nvSpPr>
          <p:cNvPr id="8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241151" y="3292609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241151" y="4609237"/>
            <a:ext cx="264213" cy="228600"/>
          </a:xfrm>
          <a:prstGeom prst="chevron">
            <a:avLst/>
          </a:prstGeom>
          <a:solidFill>
            <a:srgbClr val="65A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06E895B6-0C17-4308-A621-CD545D67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78" y="479060"/>
            <a:ext cx="1586772" cy="15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7D22A-6DFC-4D21-BFCA-E486E5D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25" y="2252036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>
            <a:extLst>
              <a:ext uri="{FF2B5EF4-FFF2-40B4-BE49-F238E27FC236}">
                <a16:creationId xmlns:a16="http://schemas.microsoft.com/office/drawing/2014/main" id="{DF8A059A-CD7E-4339-9C88-B4673BCC82EB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E18937C9-CC4B-4802-A5B1-3347DC5E0192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9AA1A4A-6E04-40BC-861C-A658D9C5FC1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95332" y="399677"/>
            <a:ext cx="5552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*So sánh các phân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1166818"/>
                <a:ext cx="46519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79571" y="1297137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4469" y="1292558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54469" y="2523301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571" y="2689214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C45C3-0CCE-452C-A08D-9899322B0E29}"/>
              </a:ext>
            </a:extLst>
          </p:cNvPr>
          <p:cNvSpPr txBox="1"/>
          <p:nvPr/>
        </p:nvSpPr>
        <p:spPr>
          <a:xfrm>
            <a:off x="5279571" y="1276672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/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2</m:t>
                          </m:r>
                        </m:den>
                      </m:f>
                      <m:r>
                        <a:rPr lang="vi-VN" sz="2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/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Giữ nguyên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blipFill>
                <a:blip r:embed="rId7"/>
                <a:stretch>
                  <a:fillRect l="-98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810F50D-B05A-4023-8107-46BA6650C353}"/>
              </a:ext>
            </a:extLst>
          </p:cNvPr>
          <p:cNvSpPr txBox="1"/>
          <p:nvPr/>
        </p:nvSpPr>
        <p:spPr>
          <a:xfrm>
            <a:off x="1977470" y="3803372"/>
            <a:ext cx="1155060" cy="9177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/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5B9827-33A8-44AB-8C39-EBEB4544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642" y="4713638"/>
            <a:ext cx="9781239" cy="523222"/>
            <a:chOff x="898574" y="4682149"/>
            <a:chExt cx="8645807" cy="522885"/>
          </a:xfrm>
        </p:grpSpPr>
        <p:sp>
          <p:nvSpPr>
            <p:cNvPr id="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toán về so sánh phân số.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20642" y="1818520"/>
            <a:ext cx="9365568" cy="1307537"/>
            <a:chOff x="833998" y="2483635"/>
            <a:chExt cx="8016211" cy="1305986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92970" y="2483635"/>
              <a:ext cx="7357239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phân số với đơn vị, so sánh hai phân số cùng tử số, khác mẫu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0642" y="3672240"/>
            <a:ext cx="9959736" cy="523220"/>
            <a:chOff x="907706" y="3670788"/>
            <a:chExt cx="9959684" cy="523219"/>
          </a:xfrm>
        </p:grpSpPr>
        <p:sp>
          <p:nvSpPr>
            <p:cNvPr id="11" name="Freeform 11"/>
            <p:cNvSpPr/>
            <p:nvPr/>
          </p:nvSpPr>
          <p:spPr>
            <a:xfrm>
              <a:off x="907706" y="3795818"/>
              <a:ext cx="625472" cy="36597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5A6E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8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hai phân số.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95FD04-D77F-4AE4-9522-4AD050BD911A}"/>
              </a:ext>
            </a:extLst>
          </p:cNvPr>
          <p:cNvSpPr txBox="1"/>
          <p:nvPr/>
        </p:nvSpPr>
        <p:spPr>
          <a:xfrm>
            <a:off x="4124325" y="321811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5B4C6-2F68-451F-9819-695059F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id="{A4C6076E-924A-4BB6-8CCC-F46BBCA71336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E27BE5C5-61F3-436C-89F3-2D95B9BF0453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DD92A94-6401-47D7-B35A-B7785A7CE07D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85394" y="1358767"/>
            <a:ext cx="520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73743" y="1416667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63224" y="14722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6575" y="516021"/>
            <a:ext cx="7199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u="sng" dirty="0">
                <a:latin typeface="Times New Roman" pitchFamily="18" charset="0"/>
              </a:rPr>
              <a:t>Bài 1:</a:t>
            </a:r>
            <a:r>
              <a:rPr lang="en-US" dirty="0">
                <a:latin typeface="Times New Roman" pitchFamily="18" charset="0"/>
              </a:rPr>
              <a:t> a) Điền dấu &lt;, &gt;, = vào chỗ chấm: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44947" y="1472713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0821" y="1363988"/>
            <a:ext cx="37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73800" y="1322858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01244" y="13002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302688" y="1282985"/>
            <a:ext cx="610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830477" y="136055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8241708" y="1387060"/>
            <a:ext cx="29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8805965" y="1387060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722256" y="128298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06688" y="273068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latin typeface="Times New Roman" pitchFamily="18" charset="0"/>
              </a:rPr>
              <a:t>   b) Nêu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ặc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iểm của phân số lớn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bé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bằng 1.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96575" y="3429000"/>
            <a:ext cx="119888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bé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lớn h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 Nếu phân số có tử số và mẫu số bằng nhau thì phân số </a:t>
            </a:r>
            <a:r>
              <a:rPr lang="vi-VN" dirty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ó bằng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9409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6" grpId="0"/>
      <p:bldP spid="5143" grpId="0"/>
      <p:bldP spid="5151" grpId="0"/>
      <p:bldP spid="5162" grpId="0"/>
      <p:bldP spid="5163" grpId="0"/>
      <p:bldP spid="5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9C669722-8D3A-4A92-9A6F-C234F2D3CC4E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1EE05B8C-9772-4D21-9A27-4935FCD2876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020AC15-573A-4D9E-97AE-992815C87C4F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0513714" y="1957754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337092" y="1869791"/>
            <a:ext cx="389816" cy="6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2352923" y="193383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854" y="701675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u="sng" dirty="0">
                <a:latin typeface="Times New Roman" panose="02020603050405020304" pitchFamily="18" charset="0"/>
              </a:rPr>
              <a:t>Bài 2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a) So sánh các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: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14672" y="18863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258249" y="188632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0356100" y="1920327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395050" y="3549358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F09C8"/>
                </a:solidFill>
                <a:latin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</a:rPr>
              <a:t>b) Nêu cách so sánh hai phân số có cùng tử số.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35478" y="4084853"/>
            <a:ext cx="7637027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Trong hai phân số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cùng tử 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mẫu số lớn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bé h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52" y="1763871"/>
                <a:ext cx="48122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61" y="1763871"/>
                <a:ext cx="481221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56" y="1711948"/>
                <a:ext cx="481222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4" y="1728493"/>
                <a:ext cx="48122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37" y="1756398"/>
                <a:ext cx="66396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418" y="1763871"/>
                <a:ext cx="66396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386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0" grpId="0"/>
      <p:bldP spid="6209" grpId="0"/>
      <p:bldP spid="6208" grpId="0"/>
      <p:bldP spid="6155" grpId="0"/>
      <p:bldP spid="6169" grpId="0"/>
      <p:bldP spid="617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id="{3E89FECA-7866-46D8-BAC8-4870879857C3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576C0651-F604-4890-9BB3-09F8FE93BC90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2EA3CCF-909C-41BC-86ED-C3539C9D1511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4" y="548575"/>
            <a:ext cx="44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Times New Roman" pitchFamily="18" charset="0"/>
              </a:rPr>
              <a:t>Bài 3</a:t>
            </a:r>
            <a:r>
              <a:rPr lang="en-US" altLang="en-US" sz="2800" b="1" dirty="0">
                <a:latin typeface="Times New Roman" pitchFamily="18" charset="0"/>
              </a:rPr>
              <a:t>: Phân số nào lớn hơn?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90" y="1469906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C8E4FDA-F701-40EA-A0C0-77563D49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607" y="1439128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A0A940B-45A5-4215-BF8A-DF9664FB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584" y="1418943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8" name="Text Box 146">
            <a:extLst>
              <a:ext uri="{FF2B5EF4-FFF2-40B4-BE49-F238E27FC236}">
                <a16:creationId xmlns:a16="http://schemas.microsoft.com/office/drawing/2014/main" id="{97139E11-2B18-4C05-BB10-C2353451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2" y="1408350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p:sp>
        <p:nvSpPr>
          <p:cNvPr id="9" name="Text Box 146">
            <a:extLst>
              <a:ext uri="{FF2B5EF4-FFF2-40B4-BE49-F238E27FC236}">
                <a16:creationId xmlns:a16="http://schemas.microsoft.com/office/drawing/2014/main" id="{401D31DA-DA52-469A-B28B-68EE9825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431" y="141894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/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26" y="1350909"/>
                <a:ext cx="437940" cy="791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/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01" y="1354764"/>
                <a:ext cx="45397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/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33" y="1401417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/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5" y="1350907"/>
                <a:ext cx="43794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/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69" y="1334578"/>
                <a:ext cx="437940" cy="79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/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825" y="1350908"/>
                <a:ext cx="4379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BF71EA-AAE3-4C70-9AED-260BDBC736A1}"/>
              </a:ext>
            </a:extLst>
          </p:cNvPr>
          <p:cNvSpPr txBox="1"/>
          <p:nvPr/>
        </p:nvSpPr>
        <p:spPr>
          <a:xfrm>
            <a:off x="1103266" y="1500682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2CB5-3BF2-4802-942D-A87954783138}"/>
              </a:ext>
            </a:extLst>
          </p:cNvPr>
          <p:cNvSpPr txBox="1"/>
          <p:nvPr/>
        </p:nvSpPr>
        <p:spPr>
          <a:xfrm>
            <a:off x="8707556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6EDD3-DE98-4759-A1C0-D2CC1361DB52}"/>
              </a:ext>
            </a:extLst>
          </p:cNvPr>
          <p:cNvSpPr txBox="1"/>
          <p:nvPr/>
        </p:nvSpPr>
        <p:spPr>
          <a:xfrm>
            <a:off x="4739094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F8B4F9-AFD4-4226-8B24-81E55ED3CD26}"/>
              </a:ext>
            </a:extLst>
          </p:cNvPr>
          <p:cNvCxnSpPr/>
          <p:nvPr/>
        </p:nvCxnSpPr>
        <p:spPr>
          <a:xfrm>
            <a:off x="4239778" y="2347363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80DB1F-3134-4D1E-B946-3DD9DA88D5BD}"/>
              </a:ext>
            </a:extLst>
          </p:cNvPr>
          <p:cNvCxnSpPr/>
          <p:nvPr/>
        </p:nvCxnSpPr>
        <p:spPr>
          <a:xfrm>
            <a:off x="8115092" y="2326562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/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95" y="2763963"/>
                <a:ext cx="2018630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/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52" y="3912205"/>
                <a:ext cx="2018630" cy="725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/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2" y="4986374"/>
                <a:ext cx="3779213" cy="725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5C18B8-4CC3-4925-AEF1-4AE301ADE21A}"/>
              </a:ext>
            </a:extLst>
          </p:cNvPr>
          <p:cNvSpPr txBox="1"/>
          <p:nvPr/>
        </p:nvSpPr>
        <p:spPr>
          <a:xfrm>
            <a:off x="443058" y="2787134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/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45" y="2784314"/>
                <a:ext cx="2018630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/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97" y="3912204"/>
                <a:ext cx="2018630" cy="693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/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79" y="4996160"/>
                <a:ext cx="3779213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ED4D475-8167-4742-AF01-2EDE2DAA528B}"/>
              </a:ext>
            </a:extLst>
          </p:cNvPr>
          <p:cNvSpPr txBox="1"/>
          <p:nvPr/>
        </p:nvSpPr>
        <p:spPr>
          <a:xfrm>
            <a:off x="4367968" y="2898418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/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ó: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à 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2784314"/>
                <a:ext cx="3779213" cy="725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/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49" y="3912204"/>
                <a:ext cx="3779213" cy="725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E648E0E1-D84A-439E-A68A-E69E149F3E4C}"/>
              </a:ext>
            </a:extLst>
          </p:cNvPr>
          <p:cNvGrpSpPr/>
          <p:nvPr/>
        </p:nvGrpSpPr>
        <p:grpSpPr>
          <a:xfrm>
            <a:off x="-232801" y="-116270"/>
            <a:ext cx="12560300" cy="7077070"/>
            <a:chOff x="-46090" y="-19004"/>
            <a:chExt cx="1713942" cy="112674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3FF1FC8-7E16-4D19-9E0C-9A0D24F984E9}"/>
                </a:ext>
              </a:extLst>
            </p:cNvPr>
            <p:cNvSpPr/>
            <p:nvPr/>
          </p:nvSpPr>
          <p:spPr>
            <a:xfrm>
              <a:off x="-46090" y="-19004"/>
              <a:ext cx="1713942" cy="1126742"/>
            </a:xfrm>
            <a:custGeom>
              <a:avLst/>
              <a:gdLst/>
              <a:ahLst/>
              <a:cxnLst/>
              <a:rect l="l" t="t" r="r" b="b"/>
              <a:pathLst>
                <a:path w="1617324" h="1050739">
                  <a:moveTo>
                    <a:pt x="1617324" y="1050739"/>
                  </a:moveTo>
                  <a:lnTo>
                    <a:pt x="0" y="1043119"/>
                  </a:lnTo>
                  <a:lnTo>
                    <a:pt x="0" y="377651"/>
                  </a:lnTo>
                  <a:lnTo>
                    <a:pt x="17780" y="19050"/>
                  </a:lnTo>
                  <a:lnTo>
                    <a:pt x="804305" y="0"/>
                  </a:lnTo>
                  <a:lnTo>
                    <a:pt x="1598274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7E71123-5928-49C4-A821-A83D43BBA34E}"/>
                </a:ext>
              </a:extLst>
            </p:cNvPr>
            <p:cNvSpPr/>
            <p:nvPr/>
          </p:nvSpPr>
          <p:spPr>
            <a:xfrm>
              <a:off x="-3810" y="0"/>
              <a:ext cx="1646534" cy="1077409"/>
            </a:xfrm>
            <a:custGeom>
              <a:avLst/>
              <a:gdLst/>
              <a:ahLst/>
              <a:cxnLst/>
              <a:rect l="l" t="t" r="r" b="b"/>
              <a:pathLst>
                <a:path w="1646534" h="1077409">
                  <a:moveTo>
                    <a:pt x="1612244" y="21590"/>
                  </a:moveTo>
                  <a:cubicBezTo>
                    <a:pt x="1613514" y="34290"/>
                    <a:pt x="1613514" y="44450"/>
                    <a:pt x="1614784" y="54610"/>
                  </a:cubicBezTo>
                  <a:cubicBezTo>
                    <a:pt x="1617324" y="79062"/>
                    <a:pt x="1618594" y="100373"/>
                    <a:pt x="1621134" y="120923"/>
                  </a:cubicBezTo>
                  <a:cubicBezTo>
                    <a:pt x="1621134" y="150606"/>
                    <a:pt x="1633834" y="735898"/>
                    <a:pt x="1640184" y="765582"/>
                  </a:cubicBezTo>
                  <a:cubicBezTo>
                    <a:pt x="1646534" y="810487"/>
                    <a:pt x="1642724" y="856153"/>
                    <a:pt x="1642724" y="901059"/>
                  </a:cubicBezTo>
                  <a:cubicBezTo>
                    <a:pt x="1642724" y="940636"/>
                    <a:pt x="1643994" y="977170"/>
                    <a:pt x="1645264" y="1016449"/>
                  </a:cubicBezTo>
                  <a:cubicBezTo>
                    <a:pt x="1645264" y="1038039"/>
                    <a:pt x="1645264" y="1052009"/>
                    <a:pt x="1645264" y="1076139"/>
                  </a:cubicBezTo>
                  <a:cubicBezTo>
                    <a:pt x="1622404" y="1076139"/>
                    <a:pt x="1602084" y="1077409"/>
                    <a:pt x="1581985" y="1076139"/>
                  </a:cubicBezTo>
                  <a:cubicBezTo>
                    <a:pt x="1502938" y="1071059"/>
                    <a:pt x="1422676" y="1077409"/>
                    <a:pt x="1343629" y="1072329"/>
                  </a:cubicBezTo>
                  <a:cubicBezTo>
                    <a:pt x="1296201" y="1068519"/>
                    <a:pt x="1249990" y="1071059"/>
                    <a:pt x="1202562" y="1068519"/>
                  </a:cubicBezTo>
                  <a:cubicBezTo>
                    <a:pt x="1180672" y="1067249"/>
                    <a:pt x="1158782" y="1065979"/>
                    <a:pt x="1136892" y="1064709"/>
                  </a:cubicBezTo>
                  <a:cubicBezTo>
                    <a:pt x="1123515" y="1064709"/>
                    <a:pt x="1111354" y="1065979"/>
                    <a:pt x="1097977" y="1065979"/>
                  </a:cubicBezTo>
                  <a:cubicBezTo>
                    <a:pt x="1063926" y="1064709"/>
                    <a:pt x="970287" y="1065979"/>
                    <a:pt x="936236" y="1064709"/>
                  </a:cubicBezTo>
                  <a:cubicBezTo>
                    <a:pt x="911914" y="1063439"/>
                    <a:pt x="425474" y="1072329"/>
                    <a:pt x="401153" y="1071059"/>
                  </a:cubicBezTo>
                  <a:cubicBezTo>
                    <a:pt x="395072" y="1071059"/>
                    <a:pt x="387775" y="1072329"/>
                    <a:pt x="381695" y="1072329"/>
                  </a:cubicBezTo>
                  <a:cubicBezTo>
                    <a:pt x="367102" y="1072329"/>
                    <a:pt x="353725" y="1073599"/>
                    <a:pt x="339131" y="1073599"/>
                  </a:cubicBezTo>
                  <a:cubicBezTo>
                    <a:pt x="302648" y="1073599"/>
                    <a:pt x="267382" y="1072329"/>
                    <a:pt x="230899" y="1071059"/>
                  </a:cubicBezTo>
                  <a:cubicBezTo>
                    <a:pt x="209009" y="1069789"/>
                    <a:pt x="187119" y="1068519"/>
                    <a:pt x="166445" y="1067249"/>
                  </a:cubicBezTo>
                  <a:cubicBezTo>
                    <a:pt x="127530" y="1065979"/>
                    <a:pt x="88615" y="1064709"/>
                    <a:pt x="48260" y="1064709"/>
                  </a:cubicBezTo>
                  <a:cubicBezTo>
                    <a:pt x="38100" y="1064709"/>
                    <a:pt x="29210" y="1064709"/>
                    <a:pt x="19050" y="1063439"/>
                  </a:cubicBezTo>
                  <a:cubicBezTo>
                    <a:pt x="10160" y="1062169"/>
                    <a:pt x="5080" y="1055819"/>
                    <a:pt x="7620" y="1046929"/>
                  </a:cubicBezTo>
                  <a:cubicBezTo>
                    <a:pt x="16510" y="1015225"/>
                    <a:pt x="12700" y="996197"/>
                    <a:pt x="11430" y="976408"/>
                  </a:cubicBezTo>
                  <a:cubicBezTo>
                    <a:pt x="10160" y="936070"/>
                    <a:pt x="6350" y="896492"/>
                    <a:pt x="7620" y="856153"/>
                  </a:cubicBezTo>
                  <a:cubicBezTo>
                    <a:pt x="5080" y="805920"/>
                    <a:pt x="0" y="184095"/>
                    <a:pt x="7620" y="133101"/>
                  </a:cubicBezTo>
                  <a:cubicBezTo>
                    <a:pt x="8890" y="123206"/>
                    <a:pt x="7620" y="112551"/>
                    <a:pt x="8890" y="102656"/>
                  </a:cubicBezTo>
                  <a:cubicBezTo>
                    <a:pt x="10160" y="86673"/>
                    <a:pt x="12700" y="691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13" y="30480"/>
                    <a:pt x="77670" y="29210"/>
                  </a:cubicBezTo>
                  <a:cubicBezTo>
                    <a:pt x="110505" y="25400"/>
                    <a:pt x="143340" y="22860"/>
                    <a:pt x="177390" y="20320"/>
                  </a:cubicBezTo>
                  <a:cubicBezTo>
                    <a:pt x="200496" y="17780"/>
                    <a:pt x="223602" y="16510"/>
                    <a:pt x="245492" y="13970"/>
                  </a:cubicBezTo>
                  <a:cubicBezTo>
                    <a:pt x="267382" y="11430"/>
                    <a:pt x="290488" y="8890"/>
                    <a:pt x="312377" y="8890"/>
                  </a:cubicBezTo>
                  <a:cubicBezTo>
                    <a:pt x="336699" y="7620"/>
                    <a:pt x="361021" y="10160"/>
                    <a:pt x="385343" y="8890"/>
                  </a:cubicBezTo>
                  <a:cubicBezTo>
                    <a:pt x="415746" y="8890"/>
                    <a:pt x="966639" y="6350"/>
                    <a:pt x="997041" y="5080"/>
                  </a:cubicBezTo>
                  <a:cubicBezTo>
                    <a:pt x="1026227" y="3810"/>
                    <a:pt x="1055414" y="2540"/>
                    <a:pt x="1085816" y="2540"/>
                  </a:cubicBezTo>
                  <a:cubicBezTo>
                    <a:pt x="1135676" y="1270"/>
                    <a:pt x="1184320" y="0"/>
                    <a:pt x="1234180" y="0"/>
                  </a:cubicBezTo>
                  <a:cubicBezTo>
                    <a:pt x="1254854" y="0"/>
                    <a:pt x="1276744" y="2540"/>
                    <a:pt x="1297417" y="2540"/>
                  </a:cubicBezTo>
                  <a:cubicBezTo>
                    <a:pt x="1354574" y="3810"/>
                    <a:pt x="1412947" y="5080"/>
                    <a:pt x="1470103" y="7620"/>
                  </a:cubicBezTo>
                  <a:cubicBezTo>
                    <a:pt x="1500506" y="8890"/>
                    <a:pt x="1530908" y="12700"/>
                    <a:pt x="1561311" y="16510"/>
                  </a:cubicBezTo>
                  <a:cubicBezTo>
                    <a:pt x="1568608" y="16510"/>
                    <a:pt x="1575904" y="16510"/>
                    <a:pt x="1581985" y="16510"/>
                  </a:cubicBezTo>
                  <a:cubicBezTo>
                    <a:pt x="1593194" y="17780"/>
                    <a:pt x="1602084" y="20320"/>
                    <a:pt x="1612244" y="21590"/>
                  </a:cubicBezTo>
                  <a:close/>
                  <a:moveTo>
                    <a:pt x="1622404" y="1059629"/>
                  </a:moveTo>
                  <a:cubicBezTo>
                    <a:pt x="1623674" y="1043119"/>
                    <a:pt x="1624944" y="1030419"/>
                    <a:pt x="1624944" y="1017719"/>
                  </a:cubicBezTo>
                  <a:cubicBezTo>
                    <a:pt x="1623674" y="973364"/>
                    <a:pt x="1622404" y="933025"/>
                    <a:pt x="1622404" y="889642"/>
                  </a:cubicBezTo>
                  <a:cubicBezTo>
                    <a:pt x="1622404" y="869853"/>
                    <a:pt x="1624944" y="850065"/>
                    <a:pt x="1623674" y="830276"/>
                  </a:cubicBezTo>
                  <a:cubicBezTo>
                    <a:pt x="1623674" y="812009"/>
                    <a:pt x="1622404" y="792981"/>
                    <a:pt x="1621134" y="774715"/>
                  </a:cubicBezTo>
                  <a:cubicBezTo>
                    <a:pt x="1616054" y="746554"/>
                    <a:pt x="1604624" y="163545"/>
                    <a:pt x="1604624" y="135384"/>
                  </a:cubicBezTo>
                  <a:cubicBezTo>
                    <a:pt x="1602084" y="111790"/>
                    <a:pt x="1599544" y="87434"/>
                    <a:pt x="1597004" y="63500"/>
                  </a:cubicBezTo>
                  <a:cubicBezTo>
                    <a:pt x="1595734" y="44450"/>
                    <a:pt x="1594464" y="43180"/>
                    <a:pt x="1578336" y="41910"/>
                  </a:cubicBezTo>
                  <a:cubicBezTo>
                    <a:pt x="1574688" y="41910"/>
                    <a:pt x="1572256" y="41910"/>
                    <a:pt x="1568608" y="40640"/>
                  </a:cubicBezTo>
                  <a:cubicBezTo>
                    <a:pt x="1538205" y="36830"/>
                    <a:pt x="1506586" y="31750"/>
                    <a:pt x="1476184" y="30480"/>
                  </a:cubicBezTo>
                  <a:cubicBezTo>
                    <a:pt x="1402002" y="26670"/>
                    <a:pt x="1326604" y="25400"/>
                    <a:pt x="1252422" y="22860"/>
                  </a:cubicBezTo>
                  <a:cubicBezTo>
                    <a:pt x="1241477" y="22860"/>
                    <a:pt x="1229316" y="22860"/>
                    <a:pt x="1218371" y="22860"/>
                  </a:cubicBezTo>
                  <a:cubicBezTo>
                    <a:pt x="1200130" y="22860"/>
                    <a:pt x="1181888" y="22860"/>
                    <a:pt x="1164863" y="22860"/>
                  </a:cubicBezTo>
                  <a:cubicBezTo>
                    <a:pt x="1125948" y="22860"/>
                    <a:pt x="1087032" y="22860"/>
                    <a:pt x="1049333" y="24130"/>
                  </a:cubicBezTo>
                  <a:cubicBezTo>
                    <a:pt x="1016499" y="25400"/>
                    <a:pt x="463174" y="29210"/>
                    <a:pt x="430339" y="29210"/>
                  </a:cubicBezTo>
                  <a:cubicBezTo>
                    <a:pt x="376831" y="29210"/>
                    <a:pt x="323322" y="26670"/>
                    <a:pt x="269814" y="33020"/>
                  </a:cubicBezTo>
                  <a:cubicBezTo>
                    <a:pt x="241844" y="36830"/>
                    <a:pt x="215089" y="36830"/>
                    <a:pt x="188335" y="38100"/>
                  </a:cubicBezTo>
                  <a:cubicBezTo>
                    <a:pt x="142123" y="41910"/>
                    <a:pt x="95912" y="45720"/>
                    <a:pt x="49530" y="50800"/>
                  </a:cubicBezTo>
                  <a:cubicBezTo>
                    <a:pt x="36830" y="50800"/>
                    <a:pt x="34290" y="53340"/>
                    <a:pt x="33020" y="66884"/>
                  </a:cubicBezTo>
                  <a:cubicBezTo>
                    <a:pt x="31750" y="80584"/>
                    <a:pt x="31750" y="94284"/>
                    <a:pt x="30480" y="107984"/>
                  </a:cubicBezTo>
                  <a:cubicBezTo>
                    <a:pt x="29210" y="130817"/>
                    <a:pt x="26670" y="152889"/>
                    <a:pt x="25400" y="175723"/>
                  </a:cubicBezTo>
                  <a:cubicBezTo>
                    <a:pt x="20320" y="200078"/>
                    <a:pt x="26670" y="795265"/>
                    <a:pt x="29210" y="819620"/>
                  </a:cubicBezTo>
                  <a:cubicBezTo>
                    <a:pt x="29210" y="845498"/>
                    <a:pt x="29210" y="872137"/>
                    <a:pt x="30480" y="898014"/>
                  </a:cubicBezTo>
                  <a:cubicBezTo>
                    <a:pt x="30480" y="917042"/>
                    <a:pt x="33020" y="936070"/>
                    <a:pt x="33020" y="955097"/>
                  </a:cubicBezTo>
                  <a:cubicBezTo>
                    <a:pt x="33020" y="975647"/>
                    <a:pt x="33020" y="996197"/>
                    <a:pt x="31750" y="1017719"/>
                  </a:cubicBezTo>
                  <a:cubicBezTo>
                    <a:pt x="31750" y="1021529"/>
                    <a:pt x="31750" y="1024069"/>
                    <a:pt x="31750" y="1027879"/>
                  </a:cubicBezTo>
                  <a:cubicBezTo>
                    <a:pt x="31750" y="1038039"/>
                    <a:pt x="35560" y="1041849"/>
                    <a:pt x="44450" y="1041849"/>
                  </a:cubicBezTo>
                  <a:cubicBezTo>
                    <a:pt x="60645" y="1041849"/>
                    <a:pt x="77670" y="1043119"/>
                    <a:pt x="93479" y="1043119"/>
                  </a:cubicBezTo>
                  <a:cubicBezTo>
                    <a:pt x="116585" y="1043119"/>
                    <a:pt x="140907" y="1040579"/>
                    <a:pt x="164013" y="1043119"/>
                  </a:cubicBezTo>
                  <a:cubicBezTo>
                    <a:pt x="201712" y="1046929"/>
                    <a:pt x="239411" y="1049469"/>
                    <a:pt x="277110" y="1048199"/>
                  </a:cubicBezTo>
                  <a:cubicBezTo>
                    <a:pt x="301432" y="1046929"/>
                    <a:pt x="324538" y="1049469"/>
                    <a:pt x="348860" y="1049469"/>
                  </a:cubicBezTo>
                  <a:cubicBezTo>
                    <a:pt x="384127" y="1049469"/>
                    <a:pt x="419394" y="1048199"/>
                    <a:pt x="454661" y="1049469"/>
                  </a:cubicBezTo>
                  <a:cubicBezTo>
                    <a:pt x="506953" y="1050739"/>
                    <a:pt x="1080952" y="1040579"/>
                    <a:pt x="1134460" y="1043119"/>
                  </a:cubicBezTo>
                  <a:cubicBezTo>
                    <a:pt x="1157566" y="1044389"/>
                    <a:pt x="1180672" y="1045659"/>
                    <a:pt x="1202562" y="1045659"/>
                  </a:cubicBezTo>
                  <a:cubicBezTo>
                    <a:pt x="1242693" y="1048199"/>
                    <a:pt x="1281608" y="1044389"/>
                    <a:pt x="1321739" y="1048199"/>
                  </a:cubicBezTo>
                  <a:cubicBezTo>
                    <a:pt x="1354574" y="1050739"/>
                    <a:pt x="1387409" y="1050739"/>
                    <a:pt x="1420243" y="1053279"/>
                  </a:cubicBezTo>
                  <a:cubicBezTo>
                    <a:pt x="1468887" y="1057089"/>
                    <a:pt x="1517531" y="1059629"/>
                    <a:pt x="1566175" y="1060899"/>
                  </a:cubicBezTo>
                  <a:cubicBezTo>
                    <a:pt x="1584417" y="1060899"/>
                    <a:pt x="1602084" y="1059629"/>
                    <a:pt x="1622404" y="1059629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8" name="Text Box 42"/>
          <p:cNvSpPr txBox="1">
            <a:spLocks noChangeArrowheads="1"/>
          </p:cNvSpPr>
          <p:nvPr/>
        </p:nvSpPr>
        <p:spPr bwMode="auto">
          <a:xfrm>
            <a:off x="4375420" y="3963046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Bài giải:</a:t>
            </a:r>
          </a:p>
        </p:txBody>
      </p:sp>
      <p:sp>
        <p:nvSpPr>
          <p:cNvPr id="99" name="Text Box 42"/>
          <p:cNvSpPr txBox="1">
            <a:spLocks noChangeArrowheads="1"/>
          </p:cNvSpPr>
          <p:nvPr/>
        </p:nvSpPr>
        <p:spPr bwMode="auto">
          <a:xfrm>
            <a:off x="4348971" y="1744974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3333FF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100" name="Text Box 42"/>
          <p:cNvSpPr txBox="1">
            <a:spLocks noChangeArrowheads="1"/>
          </p:cNvSpPr>
          <p:nvPr/>
        </p:nvSpPr>
        <p:spPr bwMode="auto">
          <a:xfrm>
            <a:off x="2039002" y="2362428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Chị: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2077474" y="3064477"/>
            <a:ext cx="69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Em</a:t>
            </a:r>
            <a:r>
              <a:rPr lang="en-US" altLang="en-US" sz="2000" dirty="0">
                <a:latin typeface="Times New Roman" pitchFamily="18" charset="0"/>
              </a:rPr>
              <a:t>: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3779221" y="2298382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3779220" y="3130714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883219" y="2483790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8" name="Text Box 42"/>
          <p:cNvSpPr txBox="1">
            <a:spLocks noChangeArrowheads="1"/>
          </p:cNvSpPr>
          <p:nvPr/>
        </p:nvSpPr>
        <p:spPr bwMode="auto">
          <a:xfrm>
            <a:off x="6479533" y="2606047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Ai nhiều quýt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43" y="3116791"/>
                <a:ext cx="385041" cy="670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0843082-D494-4302-AFF7-32695F3BC264}"/>
              </a:ext>
            </a:extLst>
          </p:cNvPr>
          <p:cNvGrpSpPr/>
          <p:nvPr/>
        </p:nvGrpSpPr>
        <p:grpSpPr>
          <a:xfrm>
            <a:off x="734938" y="338535"/>
            <a:ext cx="10838409" cy="1410349"/>
            <a:chOff x="734938" y="338535"/>
            <a:chExt cx="10838409" cy="1410349"/>
          </a:xfrm>
        </p:grpSpPr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756578" y="345695"/>
              <a:ext cx="10816769" cy="130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b="1" u="sng" dirty="0">
                  <a:solidFill>
                    <a:srgbClr val="C00000"/>
                  </a:solidFill>
                  <a:latin typeface="Times New Roman" pitchFamily="18" charset="0"/>
                </a:rPr>
                <a:t>Bài 4: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Mẹ có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một số quả quýt. Mẹ cho chị      số quả quýt đó, cho em      số quả quýt đó. Hỏi 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ai được mẹ cho nhiều quýt hơn?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443" y="338535"/>
                  <a:ext cx="437940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38" y="962707"/>
                  <a:ext cx="437940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90" y="2307807"/>
                <a:ext cx="38504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Clr>
                    <a:srgbClr val="E549C7"/>
                  </a:buClr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E549C7"/>
                  </a:buClr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mẹ cho em nhiều quýt hơn.</a:t>
                </a:r>
              </a:p>
            </p:txBody>
          </p:sp>
        </mc:Choice>
        <mc:Fallback xmlns="">
          <p:sp>
            <p:nvSpPr>
              <p:cNvPr id="4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5771" y="4405839"/>
                <a:ext cx="5965229" cy="2078198"/>
              </a:xfrm>
              <a:prstGeom prst="rect">
                <a:avLst/>
              </a:prstGeom>
              <a:blipFill>
                <a:blip r:embed="rId7"/>
                <a:stretch>
                  <a:fillRect l="-2145" b="-43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9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5" grpId="0"/>
      <p:bldP spid="109" grpId="0"/>
      <p:bldP spid="3" grpId="0" animBg="1"/>
      <p:bldP spid="118" grpId="0"/>
      <p:bldP spid="34" grpId="0"/>
      <p:bldP spid="5" grpId="0"/>
      <p:bldP spid="41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860</Words>
  <Application>Microsoft Office PowerPoint</Application>
  <PresentationFormat>Widescreen</PresentationFormat>
  <Paragraphs>142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54</cp:revision>
  <dcterms:created xsi:type="dcterms:W3CDTF">2021-08-20T13:24:13Z</dcterms:created>
  <dcterms:modified xsi:type="dcterms:W3CDTF">2021-09-09T05:42:14Z</dcterms:modified>
</cp:coreProperties>
</file>