
<file path=[Content_Types].xml><?xml version="1.0" encoding="utf-8"?>
<Types xmlns="http://schemas.openxmlformats.org/package/2006/content-types">
  <Default Extension="png" ContentType="image/png"/>
  <Default Extension="mp3" ContentType="audio/mpe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 id="2147483703" r:id="rId3"/>
    <p:sldMasterId id="2147483716" r:id="rId4"/>
  </p:sldMasterIdLst>
  <p:notesMasterIdLst>
    <p:notesMasterId r:id="rId16"/>
  </p:notesMasterIdLst>
  <p:sldIdLst>
    <p:sldId id="325" r:id="rId5"/>
    <p:sldId id="332" r:id="rId6"/>
    <p:sldId id="333" r:id="rId7"/>
    <p:sldId id="334" r:id="rId8"/>
    <p:sldId id="328" r:id="rId9"/>
    <p:sldId id="271" r:id="rId10"/>
    <p:sldId id="331" r:id="rId11"/>
    <p:sldId id="330" r:id="rId12"/>
    <p:sldId id="273" r:id="rId13"/>
    <p:sldId id="33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DD7DD-91AA-46E6-AF0E-3546B6129103}"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6BD5F-5BD8-47FE-BC4F-81E99935F1B6}" type="slidenum">
              <a:rPr lang="en-US" smtClean="0"/>
              <a:t>‹#›</a:t>
            </a:fld>
            <a:endParaRPr lang="en-US"/>
          </a:p>
        </p:txBody>
      </p:sp>
    </p:spTree>
    <p:extLst>
      <p:ext uri="{BB962C8B-B14F-4D97-AF65-F5344CB8AC3E}">
        <p14:creationId xmlns:p14="http://schemas.microsoft.com/office/powerpoint/2010/main" val="93077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182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2946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7E0B67-8FA0-4F66-9577-9C053E74A2A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3001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E0B67-8FA0-4F66-9577-9C053E74A2A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5605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E0B67-8FA0-4F66-9577-9C053E74A2A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09294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2021/9/10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2413252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694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300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3497"/>
            <a:ext cx="12192000" cy="10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49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7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268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62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63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E0B67-8FA0-4F66-9577-9C053E74A2A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408379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276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372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28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80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07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088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panose="020F0502020204030204"/>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2021/9/10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561845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71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300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3497"/>
            <a:ext cx="12192000" cy="10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54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5178-4611-4F81-9812-21B63F126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993FDB-7728-4B88-97E2-108955D0B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3A1FD-4198-4100-8BB3-E2CDA30095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05555F-2C4C-4F20-A4D3-9813F0CD86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249144-7E16-4AD6-8744-FE0B851A12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2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05384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EB45-F530-4DE9-B874-1E856C235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999AF-59A2-4573-B2A8-B0C50A2E31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88E31-75C4-43EB-B7F1-728AE65771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1D410B-C8F1-4C17-BDDE-3C2CD168EF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517A64-1276-4BC0-907E-CE8724634F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874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56A0-F761-428A-9652-090F18EFE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623946-316F-4118-83EA-4BD0528A7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62AC6-9144-4211-9B81-66C6882403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63C5683-91E7-459D-A590-464C868D98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AF1614A-7E8C-4BA8-BB2A-4A284E8668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800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57BE-CC13-436B-80FA-ABF75D7DC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BAEC2-6E78-439B-BDAD-4052E87D8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575F9-A0FB-4E53-B8CC-7488BFD7B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10424-B1BA-43F5-9956-CB65919CC3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88CD65-6695-45CD-B3FD-797E5F6BF0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E181A43-1300-4AB5-A8D8-FE180EC722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211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2B46-36B6-4B0B-A62D-AB50AC1A24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37563-52D2-4D89-A036-873C068FC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C672F-6730-4E03-8FDC-8FED6AD6A9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A9935-82E2-4AC3-8EAF-ABC4AB5B1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DFE83A-B135-4245-BE2B-23292EBADE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42230-2140-420A-A221-C50CFF3007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4DEC77C-B651-487F-8C3D-D7DD18FF53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FF8F908-7929-40F9-A4AF-2DE9BF67A7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25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FF2C-34DC-4F15-8E72-781A5DEF16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3C4C62-DD6B-4C1E-BD5D-A7AF17C7BA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457E565-1B22-45D1-8A4B-9BC3395A68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96E45CF-8859-4AF0-B87E-6810E330B0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04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B4294-4F62-4617-99FB-BD22695108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7B35F7A-E09A-4645-A305-6367BF763D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E6B4905-503C-41B0-BD62-BC87DD804B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308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2A99-746D-4C34-994F-323503990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833C3A-A0FC-4D2F-976C-ACF952C5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AFDB9-D945-4606-AE8D-EDFA5C2D5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B2E5C-E841-49F2-B873-850067FD1D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EAE57A4-516A-4D9D-848F-E6615894A0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C4716D5-5291-496C-BF1A-A129355038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491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B76A-E10D-43CB-A8E4-BD41BD000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48BFB9-0004-4463-AEC6-DB5892689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15D4B-68EC-4960-95F6-D005318B4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489F5-ED99-4705-85D8-7D66FAEFDE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5E440B0-1121-4336-AA75-D925438907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FC56E7-BEEE-4CBB-8AA1-A1F9F35A55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540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E4F0-9C2E-4865-ABFE-2CEC3CA58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E19957-2AB5-4DD5-AE1A-A9AA7A293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A0696-E11B-40AC-8A3E-AFF596A982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50A86B0-8052-4AA6-BFD7-8F26369582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EA5B3B-36C0-49C9-BA9A-E3D1BB9492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984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BC963B-A891-4931-8E0D-8711B9A0E9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775FF6-37D2-412C-BE30-26FB15D1D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F66EC-45F0-4CA3-B8D8-43E879268F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0FE2EF1-A77A-4DBB-8FDF-D27B895268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B3B71AB-0BEF-4E57-8F15-A63691C5E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48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E0B67-8FA0-4F66-9577-9C053E74A2A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503161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329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01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25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394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015586" y="1363664"/>
            <a:ext cx="1945478" cy="1945478"/>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3228973" y="3834823"/>
            <a:ext cx="2022476" cy="2022476"/>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6453187" y="3045619"/>
            <a:ext cx="2590800" cy="2592388"/>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642029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100746" y="2119783"/>
            <a:ext cx="2866542" cy="2720034"/>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57370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34380"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02357"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72221"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40197"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671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14502"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941904"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71341"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408299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Tree>
    <p:extLst>
      <p:ext uri="{BB962C8B-B14F-4D97-AF65-F5344CB8AC3E}">
        <p14:creationId xmlns:p14="http://schemas.microsoft.com/office/powerpoint/2010/main" val="1198439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71835" y="1651705"/>
            <a:ext cx="2624866" cy="266097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388628" y="3444460"/>
            <a:ext cx="2056679" cy="2079556"/>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408084" y="1555682"/>
            <a:ext cx="1906122" cy="19743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084639" y="1499621"/>
            <a:ext cx="2192282" cy="2297047"/>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2123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E0B67-8FA0-4F66-9577-9C053E74A2A9}"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923475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6354413"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354413"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图片占位符 12"/>
          <p:cNvSpPr>
            <a:spLocks noGrp="1"/>
          </p:cNvSpPr>
          <p:nvPr>
            <p:ph type="pic" sz="quarter" idx="10"/>
          </p:nvPr>
        </p:nvSpPr>
        <p:spPr>
          <a:xfrm>
            <a:off x="1509918"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509918"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4268314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2021/9/10</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44815302"/>
      </p:ext>
    </p:extLst>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E0B67-8FA0-4F66-9577-9C053E74A2A9}"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67093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8572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28607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508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9.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E0B67-8FA0-4F66-9577-9C053E74A2A9}" type="datetimeFigureOut">
              <a:rPr lang="en-US" smtClean="0"/>
              <a:t>9/10/2021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40857610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9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7389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B4D28-D3E4-4276-844B-C7023687D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A067F-B381-4175-B84B-5DE412584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66BC8-6D2A-48C7-9C72-1199BEBF9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60633A1-B453-406E-81A5-9031072D5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F28AEFD-1DAF-49DB-BA18-8006E3002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9003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rgbClr val="DBFBFD"/>
          </a:fgClr>
          <a:bgClr>
            <a:schemeClr val="bg1"/>
          </a:bgClr>
        </a:pattFill>
        <a:effectLst/>
      </p:bgPr>
    </p:bg>
    <p:spTree>
      <p:nvGrpSpPr>
        <p:cNvPr id="1" name=""/>
        <p:cNvGrpSpPr/>
        <p:nvPr/>
      </p:nvGrpSpPr>
      <p:grpSpPr>
        <a:xfrm>
          <a:off x="0" y="0"/>
          <a:ext cx="0" cy="0"/>
          <a:chOff x="0" y="0"/>
          <a:chExt cx="0" cy="0"/>
        </a:xfrm>
      </p:grpSpPr>
      <p:sp>
        <p:nvSpPr>
          <p:cNvPr id="7" name="矩形 6"/>
          <p:cNvSpPr/>
          <p:nvPr userDrawn="1"/>
        </p:nvSpPr>
        <p:spPr>
          <a:xfrm>
            <a:off x="0" y="6553200"/>
            <a:ext cx="12192000" cy="3048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p:cNvPicPr>
            <a:picLocks noChangeAspect="1"/>
          </p:cNvPicPr>
          <p:nvPr userDrawn="1"/>
        </p:nvPicPr>
        <p:blipFill>
          <a:blip r:embed="rId13"/>
          <a:stretch>
            <a:fillRect/>
          </a:stretch>
        </p:blipFill>
        <p:spPr>
          <a:xfrm>
            <a:off x="9093200" y="5970960"/>
            <a:ext cx="2815661" cy="747339"/>
          </a:xfrm>
          <a:prstGeom prst="rect">
            <a:avLst/>
          </a:prstGeom>
        </p:spPr>
      </p:pic>
      <p:pic>
        <p:nvPicPr>
          <p:cNvPr id="9" name="图片 8"/>
          <p:cNvPicPr>
            <a:picLocks noChangeAspect="1"/>
          </p:cNvPicPr>
          <p:nvPr userDrawn="1"/>
        </p:nvPicPr>
        <p:blipFill>
          <a:blip r:embed="rId14"/>
          <a:stretch>
            <a:fillRect/>
          </a:stretch>
        </p:blipFill>
        <p:spPr>
          <a:xfrm>
            <a:off x="390533" y="216861"/>
            <a:ext cx="1425567" cy="657468"/>
          </a:xfrm>
          <a:prstGeom prst="rect">
            <a:avLst/>
          </a:prstGeom>
        </p:spPr>
      </p:pic>
    </p:spTree>
    <p:extLst>
      <p:ext uri="{BB962C8B-B14F-4D97-AF65-F5344CB8AC3E}">
        <p14:creationId xmlns:p14="http://schemas.microsoft.com/office/powerpoint/2010/main" val="22065953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standing in front of a whiteboard&#10;&#10;Description automatically generated with low confidence">
            <a:extLst>
              <a:ext uri="{FF2B5EF4-FFF2-40B4-BE49-F238E27FC236}">
                <a16:creationId xmlns:a16="http://schemas.microsoft.com/office/drawing/2014/main" id="{ECBE9B68-41E3-410D-8808-604FA3D1B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63399"/>
          </a:xfrm>
          <a:prstGeom prst="rect">
            <a:avLst/>
          </a:prstGeom>
        </p:spPr>
      </p:pic>
      <p:sp>
        <p:nvSpPr>
          <p:cNvPr id="4" name="Rectangle 3">
            <a:extLst>
              <a:ext uri="{FF2B5EF4-FFF2-40B4-BE49-F238E27FC236}">
                <a16:creationId xmlns:a16="http://schemas.microsoft.com/office/drawing/2014/main" id="{E2C41686-61D4-404D-9E8F-DF7321B2DFBC}"/>
              </a:ext>
            </a:extLst>
          </p:cNvPr>
          <p:cNvSpPr/>
          <p:nvPr/>
        </p:nvSpPr>
        <p:spPr>
          <a:xfrm>
            <a:off x="2924333" y="1302642"/>
            <a:ext cx="6596549" cy="1107996"/>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rgbClr val="FF0000"/>
                </a:solidFill>
              </a:rPr>
              <a:t>LUYỆN </a:t>
            </a:r>
            <a:r>
              <a:rPr lang="en-US" sz="6600" b="1" dirty="0">
                <a:ln w="22225">
                  <a:solidFill>
                    <a:schemeClr val="accent2"/>
                  </a:solidFill>
                  <a:prstDash val="solid"/>
                </a:ln>
                <a:solidFill>
                  <a:srgbClr val="FF0000"/>
                </a:solidFill>
              </a:rPr>
              <a:t>VIẾT ĐOẠN</a:t>
            </a:r>
            <a:endParaRPr lang="en-US" sz="66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218293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pic>
        <p:nvPicPr>
          <p:cNvPr id="15" name="欢快卡通背景音乐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0547" y="3767541"/>
            <a:ext cx="609600" cy="609600"/>
          </a:xfrm>
          <a:prstGeom prst="rect">
            <a:avLst/>
          </a:prstGeom>
        </p:spPr>
      </p:pic>
      <p:sp>
        <p:nvSpPr>
          <p:cNvPr id="10" name="Rectangle 9">
            <a:extLst>
              <a:ext uri="{FF2B5EF4-FFF2-40B4-BE49-F238E27FC236}">
                <a16:creationId xmlns:a16="http://schemas.microsoft.com/office/drawing/2014/main" id="{BAB9E31F-D4BA-488A-8E6C-DC9A07F5473C}"/>
              </a:ext>
            </a:extLst>
          </p:cNvPr>
          <p:cNvSpPr/>
          <p:nvPr/>
        </p:nvSpPr>
        <p:spPr>
          <a:xfrm>
            <a:off x="1648691" y="1828550"/>
            <a:ext cx="9240982" cy="13441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Vận</a:t>
            </a:r>
            <a:r>
              <a:rPr kumimoji="0" lang="en-US" sz="8000" b="1"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dụng</a:t>
            </a:r>
            <a:r>
              <a:rPr kumimoji="0" lang="en-US" sz="8000" b="1"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thực</a:t>
            </a:r>
            <a:r>
              <a:rPr kumimoji="0" lang="en-US" sz="8000" b="1"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hành</a:t>
            </a:r>
            <a:endPar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7371566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hildren standing in front of a whiteboard&#10;&#10;Description automatically generated with low confidence">
            <a:extLst>
              <a:ext uri="{FF2B5EF4-FFF2-40B4-BE49-F238E27FC236}">
                <a16:creationId xmlns:a16="http://schemas.microsoft.com/office/drawing/2014/main" id="{52FAE17E-E4FD-481E-A4B8-60769CC10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9"/>
            <a:ext cx="12192001" cy="6863399"/>
          </a:xfrm>
          <a:prstGeom prst="rect">
            <a:avLst/>
          </a:prstGeom>
        </p:spPr>
      </p:pic>
      <p:sp>
        <p:nvSpPr>
          <p:cNvPr id="3" name="TextBox 2">
            <a:extLst>
              <a:ext uri="{FF2B5EF4-FFF2-40B4-BE49-F238E27FC236}">
                <a16:creationId xmlns:a16="http://schemas.microsoft.com/office/drawing/2014/main" id="{7F75BC83-C195-45A6-BA36-9FA130BD4C2A}"/>
              </a:ext>
            </a:extLst>
          </p:cNvPr>
          <p:cNvSpPr txBox="1"/>
          <p:nvPr/>
        </p:nvSpPr>
        <p:spPr>
          <a:xfrm>
            <a:off x="985393" y="1533474"/>
            <a:ext cx="10527734" cy="3046988"/>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Viết</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đoạn văn giới thiệu về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bản</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thân</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vào</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vở</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p>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ô li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làm</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smtClean="0">
                <a:ln>
                  <a:noFill/>
                </a:ln>
                <a:solidFill>
                  <a:srgbClr val="002060"/>
                </a:solidFill>
                <a:effectLst/>
                <a:uLnTx/>
                <a:uFillTx/>
                <a:latin typeface="Arial" panose="020B0604020202020204" pitchFamily="34" charset="0"/>
                <a:cs typeface="Arial" panose="020B0604020202020204" pitchFamily="34" charset="0"/>
              </a:rPr>
              <a:t>văn</a:t>
            </a:r>
            <a:r>
              <a:rPr kumimoji="0" lang="en-US" sz="3200" b="1" i="0"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Bài</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50000"/>
              </a:lnSpc>
              <a:spcBef>
                <a:spcPts val="0"/>
              </a:spcBef>
              <a:spcAft>
                <a:spcPts val="0"/>
              </a:spcAft>
              <a:buClrTx/>
              <a:buSzTx/>
              <a:tabLst/>
              <a:defRPr/>
            </a:pP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Lưu</a:t>
            </a:r>
            <a:r>
              <a:rPr lang="en-US" sz="3200" b="1" dirty="0" smtClean="0">
                <a:solidFill>
                  <a:srgbClr val="002060"/>
                </a:solidFill>
                <a:latin typeface="Arial" panose="020B0604020202020204" pitchFamily="34" charset="0"/>
                <a:cs typeface="Arial" panose="020B0604020202020204" pitchFamily="34" charset="0"/>
              </a:rPr>
              <a:t> ý </a:t>
            </a:r>
            <a:r>
              <a:rPr lang="en-US" sz="3200" b="1" dirty="0" err="1" smtClean="0">
                <a:solidFill>
                  <a:srgbClr val="002060"/>
                </a:solidFill>
                <a:latin typeface="Arial" panose="020B0604020202020204" pitchFamily="34" charset="0"/>
                <a:cs typeface="Arial" panose="020B0604020202020204" pitchFamily="34" charset="0"/>
              </a:rPr>
              <a:t>đầu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đoạn</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văn</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viết</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lui</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vào</a:t>
            </a:r>
            <a:r>
              <a:rPr lang="en-US" sz="3200" b="1" dirty="0" smtClean="0">
                <a:solidFill>
                  <a:srgbClr val="002060"/>
                </a:solidFill>
                <a:latin typeface="Arial" panose="020B0604020202020204" pitchFamily="34" charset="0"/>
                <a:cs typeface="Arial" panose="020B0604020202020204" pitchFamily="34" charset="0"/>
              </a:rPr>
              <a:t> 1 ô </a:t>
            </a:r>
            <a:r>
              <a:rPr lang="en-US" sz="3200" b="1" dirty="0" err="1" smtClean="0">
                <a:solidFill>
                  <a:srgbClr val="002060"/>
                </a:solidFill>
                <a:latin typeface="Arial" panose="020B0604020202020204" pitchFamily="34" charset="0"/>
                <a:cs typeface="Arial" panose="020B0604020202020204" pitchFamily="34" charset="0"/>
              </a:rPr>
              <a:t>từ</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lề</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Hết</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câu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dùng</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dấu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chấm</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Chữ</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cái</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đầu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câu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phải</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viết</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hoa</a:t>
            </a:r>
            <a:r>
              <a:rPr lang="en-US" sz="3200" b="1" dirty="0" smtClean="0">
                <a:solidFill>
                  <a:srgbClr val="002060"/>
                </a:solidFill>
                <a:latin typeface="Arial" panose="020B0604020202020204" pitchFamily="34" charset="0"/>
                <a:cs typeface="Arial" panose="020B0604020202020204" pitchFamily="34" charset="0"/>
              </a:rPr>
              <a:t>. </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658837" y="351763"/>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grpSp>
        <p:nvGrpSpPr>
          <p:cNvPr id="14" name="Group 13">
            <a:extLst>
              <a:ext uri="{FF2B5EF4-FFF2-40B4-BE49-F238E27FC236}">
                <a16:creationId xmlns:a16="http://schemas.microsoft.com/office/drawing/2014/main" id="{837C397C-C20B-45CA-9772-06C22B9DA5AC}"/>
              </a:ext>
            </a:extLst>
          </p:cNvPr>
          <p:cNvGrpSpPr/>
          <p:nvPr/>
        </p:nvGrpSpPr>
        <p:grpSpPr>
          <a:xfrm>
            <a:off x="2403514" y="1089937"/>
            <a:ext cx="9157785" cy="1300191"/>
            <a:chOff x="9566064" y="964372"/>
            <a:chExt cx="5446164" cy="698253"/>
          </a:xfrm>
        </p:grpSpPr>
        <p:sp>
          <p:nvSpPr>
            <p:cNvPr id="16" name="Rectangle 10">
              <a:extLst>
                <a:ext uri="{FF2B5EF4-FFF2-40B4-BE49-F238E27FC236}">
                  <a16:creationId xmlns:a16="http://schemas.microsoft.com/office/drawing/2014/main" id="{E3FC2F2F-3C6C-44F0-8C48-049F643EF503}"/>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0">
              <a:extLst>
                <a:ext uri="{FF2B5EF4-FFF2-40B4-BE49-F238E27FC236}">
                  <a16:creationId xmlns:a16="http://schemas.microsoft.com/office/drawing/2014/main" id="{5C6FD919-79BA-4162-B430-FC921F1AB432}"/>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0">
              <a:extLst>
                <a:ext uri="{FF2B5EF4-FFF2-40B4-BE49-F238E27FC236}">
                  <a16:creationId xmlns:a16="http://schemas.microsoft.com/office/drawing/2014/main" id="{D1BED3D0-72E0-4D07-97B9-7F41DBBD30A1}"/>
                </a:ext>
              </a:extLst>
            </p:cNvPr>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551F61C1-4F0F-428E-8737-BB9AD5B2E1C9}"/>
              </a:ext>
            </a:extLst>
          </p:cNvPr>
          <p:cNvGrpSpPr/>
          <p:nvPr/>
        </p:nvGrpSpPr>
        <p:grpSpPr>
          <a:xfrm>
            <a:off x="1352611" y="851944"/>
            <a:ext cx="1593890" cy="1567360"/>
            <a:chOff x="1212273" y="1084984"/>
            <a:chExt cx="992332" cy="992332"/>
          </a:xfrm>
          <a:solidFill>
            <a:srgbClr val="00B0F0"/>
          </a:solidFill>
          <a:scene3d>
            <a:camera prst="orthographicFront">
              <a:rot lat="0" lon="0" rev="0"/>
            </a:camera>
            <a:lightRig rig="balanced" dir="t">
              <a:rot lat="0" lon="0" rev="8700000"/>
            </a:lightRig>
          </a:scene3d>
        </p:grpSpPr>
        <p:sp>
          <p:nvSpPr>
            <p:cNvPr id="20" name="Oval 19">
              <a:extLst>
                <a:ext uri="{FF2B5EF4-FFF2-40B4-BE49-F238E27FC236}">
                  <a16:creationId xmlns:a16="http://schemas.microsoft.com/office/drawing/2014/main" id="{2C99E8A5-5F83-48F6-B207-DF5A5AB22806}"/>
                </a:ext>
              </a:extLst>
            </p:cNvPr>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F18D1D9-17A7-478D-9688-B2233C56C8E6}"/>
                </a:ext>
              </a:extLst>
            </p:cNvPr>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24BF438F-4EDE-4C2F-A135-3FC2C125FF3C}"/>
              </a:ext>
            </a:extLst>
          </p:cNvPr>
          <p:cNvSpPr txBox="1"/>
          <p:nvPr/>
        </p:nvSpPr>
        <p:spPr>
          <a:xfrm>
            <a:off x="852558" y="1320274"/>
            <a:ext cx="2593996" cy="67704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2</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3" name="TextBox 12">
            <a:extLst>
              <a:ext uri="{FF2B5EF4-FFF2-40B4-BE49-F238E27FC236}">
                <a16:creationId xmlns:a16="http://schemas.microsoft.com/office/drawing/2014/main" id="{0D16226C-66DF-4FC2-B66E-F0CE41D9A96A}"/>
              </a:ext>
            </a:extLst>
          </p:cNvPr>
          <p:cNvSpPr txBox="1"/>
          <p:nvPr/>
        </p:nvSpPr>
        <p:spPr>
          <a:xfrm>
            <a:off x="2817420" y="1303371"/>
            <a:ext cx="7804626"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Arial-Rounded" pitchFamily="34" charset="0"/>
                <a:cs typeface="Arial" panose="020B0604020202020204" pitchFamily="34" charset="0"/>
              </a:rPr>
              <a:t>NGÀY HÔM QUA ĐÂU RỒI ?</a:t>
            </a:r>
          </a:p>
        </p:txBody>
      </p:sp>
      <p:sp>
        <p:nvSpPr>
          <p:cNvPr id="23" name="Rectangle 22">
            <a:extLst>
              <a:ext uri="{FF2B5EF4-FFF2-40B4-BE49-F238E27FC236}">
                <a16:creationId xmlns:a16="http://schemas.microsoft.com/office/drawing/2014/main" id="{E2C41686-61D4-404D-9E8F-DF7321B2DFBC}"/>
              </a:ext>
            </a:extLst>
          </p:cNvPr>
          <p:cNvSpPr/>
          <p:nvPr/>
        </p:nvSpPr>
        <p:spPr>
          <a:xfrm>
            <a:off x="2886695" y="2582984"/>
            <a:ext cx="6671560" cy="1015663"/>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a:t>
            </a:r>
            <a:r>
              <a:rPr kumimoji="0" lang="en-US" sz="40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5. </a:t>
            </a:r>
            <a:r>
              <a:rPr kumimoji="0" lang="en-US" sz="4000" b="0" i="0" u="none" strike="noStrike" kern="1200" cap="none" spc="0" normalizeH="0" baseline="0" noProof="0" dirty="0" smtClean="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LUYỆN</a:t>
            </a:r>
            <a:r>
              <a:rPr kumimoji="0" lang="en-US" sz="4000" b="0" i="0" u="none" strike="noStrike" kern="1200" cap="none" spc="0" normalizeH="0" noProof="0" dirty="0" smtClean="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smtClean="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VIẾT ĐOẠN </a:t>
            </a:r>
            <a:endParaRPr kumimoji="0" lang="en-US" sz="4000" b="0" i="0" u="none" strike="noStrike" kern="1200" cap="none" spc="0" normalizeH="0" baseline="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32391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11141552-A717-4051-9DF4-51B2300838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139" y="4061589"/>
            <a:ext cx="3205836" cy="3032721"/>
          </a:xfrm>
          <a:prstGeom prst="rect">
            <a:avLst/>
          </a:prstGeom>
        </p:spPr>
      </p:pic>
      <p:sp>
        <p:nvSpPr>
          <p:cNvPr id="14" name="Title 1"/>
          <p:cNvSpPr txBox="1">
            <a:spLocks/>
          </p:cNvSpPr>
          <p:nvPr/>
        </p:nvSpPr>
        <p:spPr>
          <a:xfrm>
            <a:off x="961622" y="39829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0" marR="0" lvl="0" indent="0" algn="ctr" defTabSz="1219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1305CB"/>
                </a:solidFill>
                <a:effectLst/>
                <a:uLnTx/>
                <a:uFillTx/>
                <a:latin typeface="Arial" panose="020B0604020202020204" pitchFamily="34" charset="0"/>
                <a:ea typeface="+mj-ea"/>
                <a:cs typeface="Arial" panose="020B0604020202020204" pitchFamily="34" charset="0"/>
              </a:rPr>
              <a:t>Yêu</a:t>
            </a:r>
            <a:r>
              <a:rPr kumimoji="0" lang="en-US" sz="4400" b="0" i="0" u="none" strike="noStrike" kern="1200" cap="none" spc="0" normalizeH="0" baseline="0" noProof="0" dirty="0" smtClean="0">
                <a:ln>
                  <a:noFill/>
                </a:ln>
                <a:solidFill>
                  <a:srgbClr val="1305CB"/>
                </a:solidFill>
                <a:effectLst/>
                <a:uLnTx/>
                <a:uFillTx/>
                <a:latin typeface="Arial" panose="020B0604020202020204" pitchFamily="34" charset="0"/>
                <a:ea typeface="+mj-ea"/>
                <a:cs typeface="Arial" panose="020B0604020202020204" pitchFamily="34" charset="0"/>
              </a:rPr>
              <a:t> </a:t>
            </a:r>
            <a:r>
              <a:rPr kumimoji="0" lang="en-US" sz="4400" b="0" i="0" u="none" strike="noStrike" kern="1200" cap="none" spc="0" normalizeH="0" baseline="0" noProof="0" dirty="0" err="1" smtClean="0">
                <a:ln>
                  <a:noFill/>
                </a:ln>
                <a:solidFill>
                  <a:srgbClr val="1305CB"/>
                </a:solidFill>
                <a:effectLst/>
                <a:uLnTx/>
                <a:uFillTx/>
                <a:latin typeface="Arial" panose="020B0604020202020204" pitchFamily="34" charset="0"/>
                <a:ea typeface="+mj-ea"/>
                <a:cs typeface="Arial" panose="020B0604020202020204" pitchFamily="34" charset="0"/>
              </a:rPr>
              <a:t>cầu</a:t>
            </a:r>
            <a:r>
              <a:rPr kumimoji="0" lang="en-US" sz="4400" b="0" i="0" u="none" strike="noStrike" kern="1200" cap="none" spc="0" normalizeH="0" baseline="0" noProof="0" dirty="0" smtClean="0">
                <a:ln>
                  <a:noFill/>
                </a:ln>
                <a:solidFill>
                  <a:srgbClr val="1305CB"/>
                </a:solidFill>
                <a:effectLst/>
                <a:uLnTx/>
                <a:uFillTx/>
                <a:latin typeface="Arial" panose="020B0604020202020204" pitchFamily="34" charset="0"/>
                <a:ea typeface="+mj-ea"/>
                <a:cs typeface="Arial" panose="020B0604020202020204" pitchFamily="34" charset="0"/>
              </a:rPr>
              <a:t> </a:t>
            </a:r>
            <a:r>
              <a:rPr kumimoji="0" lang="en-US" sz="4400" b="0" i="0" u="none" strike="noStrike" kern="1200" cap="none" spc="0" normalizeH="0" baseline="0" noProof="0" dirty="0" err="1" smtClean="0">
                <a:ln>
                  <a:noFill/>
                </a:ln>
                <a:solidFill>
                  <a:srgbClr val="1305CB"/>
                </a:solidFill>
                <a:effectLst/>
                <a:uLnTx/>
                <a:uFillTx/>
                <a:latin typeface="Arial" panose="020B0604020202020204" pitchFamily="34" charset="0"/>
                <a:ea typeface="+mj-ea"/>
                <a:cs typeface="Arial" panose="020B0604020202020204" pitchFamily="34" charset="0"/>
              </a:rPr>
              <a:t>cần</a:t>
            </a:r>
            <a:r>
              <a:rPr kumimoji="0" lang="en-US" sz="4400" b="0" i="0" u="none" strike="noStrike" kern="1200" cap="none" spc="0" normalizeH="0" baseline="0" noProof="0" dirty="0" smtClean="0">
                <a:ln>
                  <a:noFill/>
                </a:ln>
                <a:solidFill>
                  <a:srgbClr val="1305CB"/>
                </a:solidFill>
                <a:effectLst/>
                <a:uLnTx/>
                <a:uFillTx/>
                <a:latin typeface="Arial" panose="020B0604020202020204" pitchFamily="34" charset="0"/>
                <a:ea typeface="+mj-ea"/>
                <a:cs typeface="Arial" panose="020B0604020202020204" pitchFamily="34" charset="0"/>
              </a:rPr>
              <a:t> </a:t>
            </a:r>
            <a:r>
              <a:rPr kumimoji="0" lang="en-US" sz="4400" b="0" i="0" u="none" strike="noStrike" kern="1200" cap="none" spc="0" normalizeH="0" baseline="0" noProof="0" dirty="0" err="1" smtClean="0">
                <a:ln>
                  <a:noFill/>
                </a:ln>
                <a:solidFill>
                  <a:srgbClr val="1305CB"/>
                </a:solidFill>
                <a:effectLst/>
                <a:uLnTx/>
                <a:uFillTx/>
                <a:latin typeface="Arial" panose="020B0604020202020204" pitchFamily="34" charset="0"/>
                <a:ea typeface="+mj-ea"/>
                <a:cs typeface="Arial" panose="020B0604020202020204" pitchFamily="34" charset="0"/>
              </a:rPr>
              <a:t>đạt</a:t>
            </a:r>
            <a:r>
              <a:rPr kumimoji="0" lang="en-US" sz="4400" b="0" i="0" u="none" strike="noStrike" kern="1200" cap="none" spc="0" normalizeH="0" baseline="0" noProof="0" dirty="0" smtClean="0">
                <a:ln>
                  <a:noFill/>
                </a:ln>
                <a:solidFill>
                  <a:srgbClr val="1305CB"/>
                </a:solidFill>
                <a:effectLst/>
                <a:uLnTx/>
                <a:uFillTx/>
                <a:latin typeface="Arial" panose="020B0604020202020204" pitchFamily="34" charset="0"/>
                <a:ea typeface="+mj-ea"/>
                <a:cs typeface="Arial" panose="020B0604020202020204" pitchFamily="34" charset="0"/>
              </a:rPr>
              <a:t>:</a:t>
            </a:r>
            <a:endParaRPr kumimoji="0" lang="en-US" sz="4400" b="0" i="0" u="none" strike="noStrike" kern="1200" cap="none" spc="0" normalizeH="0" baseline="0" noProof="0" dirty="0">
              <a:ln>
                <a:noFill/>
              </a:ln>
              <a:solidFill>
                <a:srgbClr val="1305CB"/>
              </a:solidFill>
              <a:effectLst/>
              <a:uLnTx/>
              <a:uFillTx/>
              <a:latin typeface="Arial" panose="020B0604020202020204" pitchFamily="34" charset="0"/>
              <a:ea typeface="+mj-ea"/>
              <a:cs typeface="Arial" panose="020B0604020202020204" pitchFamily="34" charset="0"/>
            </a:endParaRPr>
          </a:p>
        </p:txBody>
      </p:sp>
      <p:sp>
        <p:nvSpPr>
          <p:cNvPr id="15" name="Content Placeholder 2"/>
          <p:cNvSpPr txBox="1">
            <a:spLocks/>
          </p:cNvSpPr>
          <p:nvPr/>
        </p:nvSpPr>
        <p:spPr>
          <a:xfrm>
            <a:off x="961622" y="1735700"/>
            <a:ext cx="11230378" cy="2136929"/>
          </a:xfrm>
          <a:prstGeom prst="rect">
            <a:avLst/>
          </a:prstGeom>
        </p:spPr>
        <p:txBody>
          <a:bodyPr>
            <a:normAutofit/>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en-US" sz="4000" dirty="0" smtClean="0"/>
              <a:t>-  </a:t>
            </a:r>
            <a:r>
              <a:rPr lang="en-US" sz="4000" dirty="0" err="1" smtClean="0"/>
              <a:t>Luyện</a:t>
            </a:r>
            <a:r>
              <a:rPr lang="en-US" sz="4000" dirty="0" smtClean="0"/>
              <a:t> </a:t>
            </a:r>
            <a:r>
              <a:rPr lang="en-US" sz="4000" dirty="0" err="1" smtClean="0"/>
              <a:t>nói</a:t>
            </a:r>
            <a:r>
              <a:rPr lang="en-US" sz="4000" dirty="0" smtClean="0"/>
              <a:t> </a:t>
            </a:r>
            <a:r>
              <a:rPr lang="en-US" sz="4000" dirty="0" err="1" smtClean="0"/>
              <a:t>và</a:t>
            </a:r>
            <a:r>
              <a:rPr lang="en-US" sz="4000" dirty="0" smtClean="0"/>
              <a:t> </a:t>
            </a:r>
            <a:r>
              <a:rPr lang="en-US" sz="4000" dirty="0" err="1"/>
              <a:t>đáp</a:t>
            </a:r>
            <a:r>
              <a:rPr lang="en-US" sz="4000" dirty="0"/>
              <a:t> </a:t>
            </a:r>
            <a:r>
              <a:rPr lang="en-US" sz="4000" dirty="0" err="1"/>
              <a:t>lời</a:t>
            </a:r>
            <a:r>
              <a:rPr lang="en-US" sz="4000" dirty="0"/>
              <a:t> </a:t>
            </a:r>
            <a:r>
              <a:rPr lang="en-US" sz="4000" dirty="0" err="1"/>
              <a:t>giới</a:t>
            </a:r>
            <a:r>
              <a:rPr lang="en-US" sz="4000" dirty="0"/>
              <a:t> </a:t>
            </a:r>
            <a:r>
              <a:rPr lang="en-US" sz="4000" dirty="0" err="1"/>
              <a:t>thiệu</a:t>
            </a:r>
            <a:r>
              <a:rPr lang="en-US" sz="4000" dirty="0"/>
              <a:t> </a:t>
            </a:r>
            <a:r>
              <a:rPr lang="en-US" sz="4000" dirty="0" err="1"/>
              <a:t>về</a:t>
            </a:r>
            <a:r>
              <a:rPr lang="en-US" sz="4000" dirty="0"/>
              <a:t> </a:t>
            </a:r>
            <a:r>
              <a:rPr lang="en-US" sz="4000" dirty="0" err="1"/>
              <a:t>bản</a:t>
            </a:r>
            <a:r>
              <a:rPr lang="en-US" sz="4000" dirty="0"/>
              <a:t> </a:t>
            </a:r>
            <a:r>
              <a:rPr lang="en-US" sz="4000" dirty="0" err="1"/>
              <a:t>thân</a:t>
            </a:r>
            <a:r>
              <a:rPr lang="en-US" sz="4000" dirty="0"/>
              <a:t>.</a:t>
            </a:r>
          </a:p>
          <a:p>
            <a:pPr marL="0" lvl="0" indent="0">
              <a:buNone/>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4000" dirty="0" err="1" smtClean="0"/>
              <a:t>Viết</a:t>
            </a:r>
            <a:r>
              <a:rPr lang="en-US" sz="4000" dirty="0" smtClean="0"/>
              <a:t> </a:t>
            </a:r>
            <a:r>
              <a:rPr lang="en-US" sz="4000" dirty="0" err="1"/>
              <a:t>được</a:t>
            </a:r>
            <a:r>
              <a:rPr lang="en-US" sz="4000" dirty="0"/>
              <a:t> 2, 3 </a:t>
            </a:r>
            <a:r>
              <a:rPr lang="en-US" sz="4000" dirty="0" err="1"/>
              <a:t>câu</a:t>
            </a:r>
            <a:r>
              <a:rPr lang="en-US" sz="4000" dirty="0"/>
              <a:t> </a:t>
            </a:r>
            <a:r>
              <a:rPr lang="en-US" sz="4000" dirty="0" err="1"/>
              <a:t>tự</a:t>
            </a:r>
            <a:r>
              <a:rPr lang="en-US" sz="4000" dirty="0"/>
              <a:t> </a:t>
            </a:r>
            <a:r>
              <a:rPr lang="en-US" sz="4000" dirty="0" err="1"/>
              <a:t>giới</a:t>
            </a:r>
            <a:r>
              <a:rPr lang="en-US" sz="4000" dirty="0"/>
              <a:t> </a:t>
            </a:r>
            <a:r>
              <a:rPr lang="en-US" sz="4000" dirty="0" err="1"/>
              <a:t>thiệu</a:t>
            </a:r>
            <a:r>
              <a:rPr lang="en-US" sz="4000" dirty="0"/>
              <a:t> </a:t>
            </a:r>
            <a:r>
              <a:rPr lang="en-US" sz="4000" dirty="0" err="1"/>
              <a:t>về</a:t>
            </a:r>
            <a:r>
              <a:rPr lang="en-US" sz="4000" dirty="0"/>
              <a:t> </a:t>
            </a:r>
            <a:r>
              <a:rPr lang="en-US" sz="4000" dirty="0" err="1"/>
              <a:t>bản</a:t>
            </a:r>
            <a:r>
              <a:rPr lang="en-US" sz="4000" dirty="0"/>
              <a:t> </a:t>
            </a:r>
            <a:r>
              <a:rPr lang="en-US" sz="4000" dirty="0" err="1"/>
              <a:t>thân</a:t>
            </a:r>
            <a:r>
              <a:rPr lang="en-US" sz="4000" dirty="0" smtClean="0"/>
              <a:t>.</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858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repeatCount="indefinite" fill="hold" display="0">
                  <p:stCondLst>
                    <p:cond delay="indefinite"/>
                  </p:stCondLst>
                  <p:endCondLst>
                    <p:cond evt="onStopAudio" delay="0">
                      <p:tgtEl>
                        <p:sldTgt/>
                      </p:tgtEl>
                    </p:cond>
                  </p:endCondLst>
                </p:cTn>
                <p:tgtEl>
                  <p:spTgt spid="23"/>
                </p:tgtEl>
              </p:cMediaNode>
            </p:audio>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pic>
        <p:nvPicPr>
          <p:cNvPr id="15" name="欢快卡通背景音乐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0547" y="3767541"/>
            <a:ext cx="609600" cy="609600"/>
          </a:xfrm>
          <a:prstGeom prst="rect">
            <a:avLst/>
          </a:prstGeom>
        </p:spPr>
      </p:pic>
      <p:sp>
        <p:nvSpPr>
          <p:cNvPr id="10" name="Rectangle 9">
            <a:extLst>
              <a:ext uri="{FF2B5EF4-FFF2-40B4-BE49-F238E27FC236}">
                <a16:creationId xmlns:a16="http://schemas.microsoft.com/office/drawing/2014/main" id="{BAB9E31F-D4BA-488A-8E6C-DC9A07F5473C}"/>
              </a:ext>
            </a:extLst>
          </p:cNvPr>
          <p:cNvSpPr/>
          <p:nvPr/>
        </p:nvSpPr>
        <p:spPr>
          <a:xfrm>
            <a:off x="3131127" y="1828549"/>
            <a:ext cx="4999579"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Khám</a:t>
            </a:r>
            <a:r>
              <a:rPr kumimoji="0" lang="en-US" sz="8000" b="1"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phá</a:t>
            </a:r>
            <a:endPar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8126743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Rectangle 1070"/>
          <p:cNvSpPr/>
          <p:nvPr/>
        </p:nvSpPr>
        <p:spPr>
          <a:xfrm>
            <a:off x="1515450" y="4608373"/>
            <a:ext cx="8789692" cy="82041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Bình và Khang gặp nhau và chào nhau ở đâu?</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48438" l="54118" r="84926"/>
                    </a14:imgEffect>
                  </a14:imgLayer>
                </a14:imgProps>
              </a:ext>
              <a:ext uri="{28A0092B-C50C-407E-A947-70E740481C1C}">
                <a14:useLocalDpi xmlns:a14="http://schemas.microsoft.com/office/drawing/2010/main" val="0"/>
              </a:ext>
            </a:extLst>
          </a:blip>
          <a:srcRect l="54229" t="25992" r="15855" b="51937"/>
          <a:stretch/>
        </p:blipFill>
        <p:spPr bwMode="auto">
          <a:xfrm>
            <a:off x="6515956" y="1134535"/>
            <a:ext cx="3985789" cy="189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23177" b="48047" l="25000" r="53015">
                        <a14:backgroundMark x1="28529" y1="42708" x2="36250" y2="42057"/>
                      </a14:backgroundRemoval>
                    </a14:imgEffect>
                  </a14:imgLayer>
                </a14:imgProps>
              </a:ext>
              <a:ext uri="{28A0092B-C50C-407E-A947-70E740481C1C}">
                <a14:useLocalDpi xmlns:a14="http://schemas.microsoft.com/office/drawing/2010/main" val="0"/>
              </a:ext>
            </a:extLst>
          </a:blip>
          <a:srcRect l="24314" t="25992" r="47801" b="53471"/>
          <a:stretch/>
        </p:blipFill>
        <p:spPr bwMode="auto">
          <a:xfrm>
            <a:off x="1919228" y="1134535"/>
            <a:ext cx="4249467" cy="185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1771" b="91276" l="23971" r="78162">
                        <a14:foregroundMark x1="31103" y1="51042" x2="45882" y2="52344"/>
                      </a14:backgroundRemoval>
                    </a14:imgEffect>
                  </a14:imgLayer>
                </a14:imgProps>
              </a:ext>
              <a:ext uri="{28A0092B-C50C-407E-A947-70E740481C1C}">
                <a14:useLocalDpi xmlns:a14="http://schemas.microsoft.com/office/drawing/2010/main" val="0"/>
              </a:ext>
            </a:extLst>
          </a:blip>
          <a:srcRect l="24902" t="47087" r="15267" b="21806"/>
          <a:stretch/>
        </p:blipFill>
        <p:spPr bwMode="auto">
          <a:xfrm>
            <a:off x="3056215" y="2681787"/>
            <a:ext cx="6749143" cy="198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511291" y="5228661"/>
            <a:ext cx="9838992" cy="82041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a:t>
            </a:r>
            <a:r>
              <a:rPr kumimoji="0" lang="en-US" sz="28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Bình</a:t>
            </a: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và Khang gặp nhau và chào nhau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ở sân bóng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sp>
        <p:nvSpPr>
          <p:cNvPr id="10" name="TextBox 9"/>
          <p:cNvSpPr txBox="1"/>
          <p:nvPr/>
        </p:nvSpPr>
        <p:spPr>
          <a:xfrm>
            <a:off x="554183" y="514247"/>
            <a:ext cx="77202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Rounded"/>
                <a:ea typeface="+mn-ea"/>
                <a:cs typeface="Arial"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1.</a:t>
            </a:r>
            <a:r>
              <a:rPr kumimoji="0" lang="en-US" sz="3200" b="1" i="0" u="none" strike="noStrike" kern="120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Quan</a:t>
            </a:r>
            <a:r>
              <a:rPr kumimoji="0" lang="en-US"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sát tranh và trả lời câu hỏi. </a:t>
            </a:r>
            <a:endParaRPr kumimoji="0" lang="vi-VN" sz="3200" b="1" i="0" u="none" strike="noStrike" kern="120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141899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barn(inVertical)">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71"/>
                                        </p:tgtEl>
                                        <p:attrNameLst>
                                          <p:attrName>style.visibility</p:attrName>
                                        </p:attrNameLst>
                                      </p:cBhvr>
                                      <p:to>
                                        <p:strVal val="visible"/>
                                      </p:to>
                                    </p:set>
                                    <p:animEffect transition="in" filter="wipe(down)">
                                      <p:cBhvr>
                                        <p:cTn id="24" dur="500"/>
                                        <p:tgtEl>
                                          <p:spTgt spid="10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Rectangle 1070"/>
          <p:cNvSpPr/>
          <p:nvPr/>
        </p:nvSpPr>
        <p:spPr>
          <a:xfrm>
            <a:off x="888045" y="4192189"/>
            <a:ext cx="8789692" cy="95410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Khang đã giới </a:t>
            </a:r>
            <a:r>
              <a:rPr kumimoji="0" lang="en-US" sz="28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thiệu</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những</a:t>
            </a:r>
            <a:r>
              <a:rPr kumimoji="0" lang="en-US" sz="28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gì</a:t>
            </a:r>
            <a:r>
              <a:rPr kumimoji="0" lang="en-US" sz="2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về mình?</a:t>
            </a:r>
          </a:p>
        </p:txBody>
      </p:sp>
      <p:grpSp>
        <p:nvGrpSpPr>
          <p:cNvPr id="2" name="Group 1"/>
          <p:cNvGrpSpPr/>
          <p:nvPr/>
        </p:nvGrpSpPr>
        <p:grpSpPr>
          <a:xfrm>
            <a:off x="5518418" y="463828"/>
            <a:ext cx="6345160" cy="3697894"/>
            <a:chOff x="4963884" y="884730"/>
            <a:chExt cx="6749143" cy="3697894"/>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48438" l="54118" r="84926"/>
                      </a14:imgEffect>
                    </a14:imgLayer>
                  </a14:imgProps>
                </a:ext>
                <a:ext uri="{28A0092B-C50C-407E-A947-70E740481C1C}">
                  <a14:useLocalDpi xmlns:a14="http://schemas.microsoft.com/office/drawing/2010/main" val="0"/>
                </a:ext>
              </a:extLst>
            </a:blip>
            <a:srcRect l="54229" t="25992" r="15855" b="51937"/>
            <a:stretch/>
          </p:blipFill>
          <p:spPr bwMode="auto">
            <a:xfrm>
              <a:off x="8338455" y="884730"/>
              <a:ext cx="3374572" cy="140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23177" b="48047" l="25000" r="53015">
                          <a14:backgroundMark x1="28529" y1="42708" x2="36250" y2="42057"/>
                        </a14:backgroundRemoval>
                      </a14:imgEffect>
                    </a14:imgLayer>
                  </a14:imgProps>
                </a:ext>
                <a:ext uri="{28A0092B-C50C-407E-A947-70E740481C1C}">
                  <a14:useLocalDpi xmlns:a14="http://schemas.microsoft.com/office/drawing/2010/main" val="0"/>
                </a:ext>
              </a:extLst>
            </a:blip>
            <a:srcRect l="24314" t="25992" r="47801" b="53471"/>
            <a:stretch/>
          </p:blipFill>
          <p:spPr bwMode="auto">
            <a:xfrm>
              <a:off x="4963884" y="884730"/>
              <a:ext cx="3145528" cy="130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1771" b="91276" l="23971" r="78162">
                          <a14:foregroundMark x1="31103" y1="51042" x2="45882" y2="52344"/>
                        </a14:backgroundRemoval>
                      </a14:imgEffect>
                    </a14:imgLayer>
                  </a14:imgProps>
                </a:ext>
                <a:ext uri="{28A0092B-C50C-407E-A947-70E740481C1C}">
                  <a14:useLocalDpi xmlns:a14="http://schemas.microsoft.com/office/drawing/2010/main" val="0"/>
                </a:ext>
              </a:extLst>
            </a:blip>
            <a:srcRect l="24314" t="25992" r="15855" b="16072"/>
            <a:stretch/>
          </p:blipFill>
          <p:spPr bwMode="auto">
            <a:xfrm>
              <a:off x="4963884" y="892080"/>
              <a:ext cx="6749143" cy="369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Rectangle 46"/>
          <p:cNvSpPr/>
          <p:nvPr/>
        </p:nvSpPr>
        <p:spPr>
          <a:xfrm>
            <a:off x="716312" y="5145512"/>
            <a:ext cx="10796816"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Khang giới thiệu</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tên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lớp mình học là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lớp 2C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Sở thích của bạn ấy là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đá bóng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grpSp>
        <p:nvGrpSpPr>
          <p:cNvPr id="49" name="Group 48"/>
          <p:cNvGrpSpPr/>
          <p:nvPr/>
        </p:nvGrpSpPr>
        <p:grpSpPr>
          <a:xfrm>
            <a:off x="1166374" y="1697656"/>
            <a:ext cx="3579087" cy="1257985"/>
            <a:chOff x="2867544" y="334167"/>
            <a:chExt cx="7405412" cy="1403180"/>
          </a:xfrm>
        </p:grpSpPr>
        <p:sp>
          <p:nvSpPr>
            <p:cNvPr id="50" name="Cloud Callout 4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mn-ea"/>
                <a:cs typeface="+mn-cs"/>
              </a:endParaRPr>
            </a:p>
          </p:txBody>
        </p:sp>
        <p:sp>
          <p:nvSpPr>
            <p:cNvPr id="51" name="TextBox 50"/>
            <p:cNvSpPr txBox="1"/>
            <p:nvPr/>
          </p:nvSpPr>
          <p:spPr>
            <a:xfrm>
              <a:off x="2867544" y="605639"/>
              <a:ext cx="7405412" cy="10642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Cùng</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suy</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nghĩ</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nào</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122500" y="2492113"/>
            <a:ext cx="3246872" cy="1861264"/>
          </a:xfrm>
          <a:prstGeom prst="rect">
            <a:avLst/>
          </a:prstGeom>
        </p:spPr>
      </p:pic>
      <p:sp>
        <p:nvSpPr>
          <p:cNvPr id="12" name="TextBox 11"/>
          <p:cNvSpPr txBox="1"/>
          <p:nvPr/>
        </p:nvSpPr>
        <p:spPr>
          <a:xfrm>
            <a:off x="180110" y="267355"/>
            <a:ext cx="77202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Rounded"/>
                <a:ea typeface="+mn-ea"/>
                <a:cs typeface="Arial"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1.</a:t>
            </a:r>
            <a:r>
              <a:rPr kumimoji="0" lang="en-US" sz="3200" b="1" i="0" u="none" strike="noStrike" kern="120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Quan</a:t>
            </a:r>
            <a:r>
              <a:rPr kumimoji="0" lang="en-US"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sát tranh và trả lời câu hỏi. </a:t>
            </a:r>
            <a:endParaRPr kumimoji="0" lang="vi-VN" sz="3200" b="1" i="0" u="none" strike="noStrike" kern="120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152708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wipe(down)">
                                      <p:cBhvr>
                                        <p:cTn id="7" dur="500"/>
                                        <p:tgtEl>
                                          <p:spTgt spid="10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p:cNvSpPr txBox="1"/>
          <p:nvPr/>
        </p:nvSpPr>
        <p:spPr>
          <a:xfrm>
            <a:off x="734291" y="691229"/>
            <a:ext cx="90331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Rounded"/>
                <a:ea typeface="+mn-ea"/>
                <a:cs typeface="Arial"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1.</a:t>
            </a:r>
            <a:r>
              <a:rPr kumimoji="0" lang="en-US" sz="3200" b="1" i="0" u="none" strike="noStrike" kern="120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Viết</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2 – 3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câu</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giới</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thiệu</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về</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bản</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thân</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a:t>
            </a:r>
            <a:endParaRPr kumimoji="0" lang="vi-VN" sz="3200" b="1" i="0" u="none" strike="noStrike" kern="1200" cap="none" spc="0" normalizeH="0" baseline="0" noProof="0" dirty="0">
              <a:ln>
                <a:noFill/>
              </a:ln>
              <a:effectLst/>
              <a:uLnTx/>
              <a:uFillTx/>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440873" y="1795130"/>
            <a:ext cx="8197210" cy="3781157"/>
          </a:xfrm>
          <a:prstGeom prst="rect">
            <a:avLst/>
          </a:prstGeom>
          <a:solidFill>
            <a:schemeClr val="accent2">
              <a:lumMod val="40000"/>
              <a:lumOff val="60000"/>
            </a:schemeClr>
          </a:solidFill>
        </p:spPr>
      </p:pic>
      <p:sp>
        <p:nvSpPr>
          <p:cNvPr id="3" name="Rectangle 2"/>
          <p:cNvSpPr/>
          <p:nvPr/>
        </p:nvSpPr>
        <p:spPr>
          <a:xfrm>
            <a:off x="1745673" y="1544414"/>
            <a:ext cx="8021781" cy="4031873"/>
          </a:xfrm>
          <a:prstGeom prst="rect">
            <a:avLst/>
          </a:prstGeom>
        </p:spPr>
        <p:txBody>
          <a:bodyPr wrap="square">
            <a:spAutoFit/>
          </a:bodyPr>
          <a:lstStyle/>
          <a:p>
            <a:pPr lvl="0" algn="just">
              <a:lnSpc>
                <a:spcPct val="200000"/>
              </a:lnSpc>
              <a:defRPr/>
            </a:pPr>
            <a:r>
              <a:rPr lang="en-US" sz="3200" b="1" dirty="0" smtClean="0">
                <a:solidFill>
                  <a:srgbClr val="FF0000"/>
                </a:solidFill>
                <a:latin typeface="Arial" panose="020B0604020202020204" pitchFamily="34" charset="0"/>
                <a:cs typeface="Arial" panose="020B0604020202020204" pitchFamily="34" charset="0"/>
              </a:rPr>
              <a:t>G:</a:t>
            </a:r>
          </a:p>
          <a:p>
            <a:pPr marL="457200" lvl="0" indent="-457200" algn="just">
              <a:lnSpc>
                <a:spcPct val="200000"/>
              </a:lnSpc>
              <a:buFontTx/>
              <a:buChar char="-"/>
              <a:defRPr/>
            </a:pPr>
            <a:r>
              <a:rPr lang="en-US" sz="3200" b="1" dirty="0" err="1" smtClean="0">
                <a:solidFill>
                  <a:srgbClr val="002060"/>
                </a:solidFill>
                <a:latin typeface="Arial" panose="020B0604020202020204" pitchFamily="34" charset="0"/>
                <a:cs typeface="Arial" panose="020B0604020202020204" pitchFamily="34" charset="0"/>
              </a:rPr>
              <a:t>Họ</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và</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tên</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của</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em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là</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gì</a:t>
            </a:r>
            <a:r>
              <a:rPr lang="en-US" sz="3200" b="1" dirty="0">
                <a:solidFill>
                  <a:srgbClr val="002060"/>
                </a:solidFill>
                <a:latin typeface="Arial" panose="020B0604020202020204" pitchFamily="34" charset="0"/>
                <a:cs typeface="Arial" panose="020B0604020202020204" pitchFamily="34" charset="0"/>
              </a:rPr>
              <a:t>?</a:t>
            </a:r>
          </a:p>
          <a:p>
            <a:pPr marL="457200" lvl="0" indent="-457200" algn="just">
              <a:lnSpc>
                <a:spcPct val="200000"/>
              </a:lnSpc>
              <a:buFontTx/>
              <a:buChar char="-"/>
              <a:defRPr/>
            </a:pPr>
            <a:r>
              <a:rPr lang="en-US" sz="3200" b="1" dirty="0" err="1">
                <a:solidFill>
                  <a:srgbClr val="002060"/>
                </a:solidFill>
                <a:latin typeface="Arial" panose="020B0604020202020204" pitchFamily="34" charset="0"/>
                <a:cs typeface="Arial" panose="020B0604020202020204" pitchFamily="34" charset="0"/>
              </a:rPr>
              <a:t>Em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học</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lớp</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nào</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trường</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nào</a:t>
            </a:r>
            <a:r>
              <a:rPr lang="en-US" sz="3200" b="1" dirty="0">
                <a:solidFill>
                  <a:srgbClr val="002060"/>
                </a:solidFill>
                <a:latin typeface="Arial" panose="020B0604020202020204" pitchFamily="34" charset="0"/>
                <a:cs typeface="Arial" panose="020B0604020202020204" pitchFamily="34" charset="0"/>
              </a:rPr>
              <a:t>?</a:t>
            </a:r>
          </a:p>
          <a:p>
            <a:pPr marL="457200" lvl="0" indent="-457200" algn="just">
              <a:lnSpc>
                <a:spcPct val="200000"/>
              </a:lnSpc>
              <a:buFontTx/>
              <a:buChar char="-"/>
              <a:defRPr/>
            </a:pPr>
            <a:r>
              <a:rPr lang="en-US" sz="3200" b="1" dirty="0" err="1">
                <a:solidFill>
                  <a:srgbClr val="002060"/>
                </a:solidFill>
                <a:latin typeface="Arial" panose="020B0604020202020204" pitchFamily="34" charset="0"/>
                <a:cs typeface="Arial" panose="020B0604020202020204" pitchFamily="34" charset="0"/>
              </a:rPr>
              <a:t>Sở</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thích</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của</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em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là</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gì</a:t>
            </a:r>
            <a:r>
              <a:rPr lang="en-US" sz="3200" b="1" dirty="0">
                <a:solidFill>
                  <a:srgbClr val="002060"/>
                </a:solidFill>
                <a:latin typeface="Arial" panose="020B0604020202020204" pitchFamily="34" charset="0"/>
                <a:cs typeface="Arial" panose="020B0604020202020204" pitchFamily="34" charset="0"/>
              </a:rPr>
              <a:t>?</a:t>
            </a:r>
          </a:p>
        </p:txBody>
      </p:sp>
      <p:pic>
        <p:nvPicPr>
          <p:cNvPr id="7" name="Picture 6" descr="A picture containing clipart&#10;&#10;Description automatically generated">
            <a:extLst>
              <a:ext uri="{FF2B5EF4-FFF2-40B4-BE49-F238E27FC236}">
                <a16:creationId xmlns:a16="http://schemas.microsoft.com/office/drawing/2014/main" id="{38B4D64C-1F3C-460D-B1D1-4F3B19D6A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6673">
            <a:off x="10125903" y="4257433"/>
            <a:ext cx="1935087" cy="2502267"/>
          </a:xfrm>
          <a:prstGeom prst="rect">
            <a:avLst/>
          </a:prstGeom>
        </p:spPr>
      </p:pic>
    </p:spTree>
    <p:extLst>
      <p:ext uri="{BB962C8B-B14F-4D97-AF65-F5344CB8AC3E}">
        <p14:creationId xmlns:p14="http://schemas.microsoft.com/office/powerpoint/2010/main" val="180901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51574" y="648853"/>
            <a:ext cx="7560602" cy="3046988"/>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Rounded"/>
                <a:ea typeface="+mn-ea"/>
                <a:cs typeface="Arial" panose="020B0604020202020204" pitchFamily="34" charset="0"/>
              </a:rPr>
              <a:t>Tôi</a:t>
            </a:r>
            <a:r>
              <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tên </a:t>
            </a:r>
            <a:r>
              <a:rPr kumimoji="0" lang="en-US" sz="3200" b="1" i="0" u="none" strike="noStrike" kern="1200" cap="none" spc="0" normalizeH="0" baseline="0" noProof="0" dirty="0" err="1">
                <a:ln>
                  <a:noFill/>
                </a:ln>
                <a:solidFill>
                  <a:srgbClr val="002060"/>
                </a:solidFill>
                <a:effectLst/>
                <a:uLnTx/>
                <a:uFillTx/>
                <a:latin typeface="Arial-Rounded"/>
                <a:ea typeface="+mn-ea"/>
                <a:cs typeface="Arial" panose="020B0604020202020204" pitchFamily="34" charset="0"/>
              </a:rPr>
              <a:t>là</a:t>
            </a:r>
            <a:r>
              <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 học sinh </a:t>
            </a:r>
            <a:r>
              <a:rPr kumimoji="0" lang="en-US" sz="3200" b="1" i="0" u="none" strike="noStrike" kern="1200" cap="none" spc="0" normalizeH="0" baseline="0" noProof="0" dirty="0" err="1">
                <a:ln>
                  <a:noFill/>
                </a:ln>
                <a:solidFill>
                  <a:srgbClr val="002060"/>
                </a:solidFill>
                <a:effectLst/>
                <a:uLnTx/>
                <a:uFillTx/>
                <a:latin typeface="Arial-Rounded"/>
                <a:ea typeface="+mn-ea"/>
                <a:cs typeface="Arial" panose="020B0604020202020204" pitchFamily="34" charset="0"/>
              </a:rPr>
              <a:t>lớp</a:t>
            </a:r>
            <a:r>
              <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Rounded"/>
                <a:ea typeface="+mn-ea"/>
                <a:cs typeface="Arial" panose="020B0604020202020204" pitchFamily="34" charset="0"/>
              </a:rPr>
              <a:t>… </a:t>
            </a:r>
            <a:r>
              <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trường Tiểu </a:t>
            </a:r>
            <a:r>
              <a:rPr kumimoji="0" lang="en-US" sz="3200" b="1" i="0" u="none" strike="noStrike" kern="1200" cap="none" spc="0" normalizeH="0" baseline="0" noProof="0" dirty="0" err="1">
                <a:ln>
                  <a:noFill/>
                </a:ln>
                <a:solidFill>
                  <a:srgbClr val="002060"/>
                </a:solidFill>
                <a:effectLst/>
                <a:uLnTx/>
                <a:uFillTx/>
                <a:latin typeface="Arial-Rounded"/>
                <a:ea typeface="+mn-ea"/>
                <a:cs typeface="Arial" panose="020B0604020202020204" pitchFamily="34" charset="0"/>
              </a:rPr>
              <a:t>học</a:t>
            </a:r>
            <a:r>
              <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 Tôi thích học </a:t>
            </a:r>
            <a:r>
              <a:rPr kumimoji="0" lang="en-US" sz="3200" b="1" i="0" u="none" strike="noStrike" kern="1200" cap="none" spc="0" normalizeH="0" baseline="0" noProof="0" dirty="0" err="1">
                <a:ln>
                  <a:noFill/>
                </a:ln>
                <a:solidFill>
                  <a:srgbClr val="002060"/>
                </a:solidFill>
                <a:effectLst/>
                <a:uLnTx/>
                <a:uFillTx/>
                <a:latin typeface="Arial-Rounded"/>
                <a:ea typeface="+mn-ea"/>
                <a:cs typeface="Arial" panose="020B0604020202020204" pitchFamily="34" charset="0"/>
              </a:rPr>
              <a:t>môn</a:t>
            </a:r>
            <a:r>
              <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Rounded"/>
                <a:ea typeface="+mn-ea"/>
                <a:cs typeface="Arial" panose="020B0604020202020204" pitchFamily="34" charset="0"/>
              </a:rPr>
              <a:t>……</a:t>
            </a:r>
            <a:r>
              <a:rPr kumimoji="0" lang="en-US" sz="3200" b="1" i="0" u="none" strike="noStrike" kern="1200" cap="none" spc="0" normalizeH="0" baseline="0" noProof="0" dirty="0" err="1" smtClean="0">
                <a:ln>
                  <a:noFill/>
                </a:ln>
                <a:solidFill>
                  <a:srgbClr val="002060"/>
                </a:solidFill>
                <a:effectLst/>
                <a:uLnTx/>
                <a:uFillTx/>
                <a:latin typeface="Arial-Rounded"/>
                <a:ea typeface="+mn-ea"/>
                <a:cs typeface="Arial" panose="020B0604020202020204" pitchFamily="34" charset="0"/>
              </a:rPr>
              <a:t>và</a:t>
            </a:r>
            <a:r>
              <a:rPr kumimoji="0" lang="en-US" sz="3200" b="1" i="0" u="none" strike="noStrike" kern="1200" cap="none" spc="0" normalizeH="0" baseline="0" noProof="0" dirty="0" smtClean="0">
                <a:ln>
                  <a:noFill/>
                </a:ln>
                <a:solidFill>
                  <a:srgbClr val="002060"/>
                </a:solidFill>
                <a:effectLst/>
                <a:uLnTx/>
                <a:uFillTx/>
                <a:latin typeface="Arial-Rounded"/>
                <a:ea typeface="+mn-ea"/>
                <a:cs typeface="Arial" panose="020B0604020202020204" pitchFamily="34" charset="0"/>
              </a:rPr>
              <a:t> …….</a:t>
            </a:r>
            <a:endPar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endParaRP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pic>
        <p:nvPicPr>
          <p:cNvPr id="5" name="Picture 4" descr="A picture containing toy, doll, vector graphics&#10;&#10;Description automatically generated">
            <a:extLst>
              <a:ext uri="{FF2B5EF4-FFF2-40B4-BE49-F238E27FC236}">
                <a16:creationId xmlns:a16="http://schemas.microsoft.com/office/drawing/2014/main" id="{DD578A85-0DF9-4CB6-97AC-5E8D9726D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190106"/>
            <a:ext cx="3241963" cy="3667894"/>
          </a:xfrm>
          <a:prstGeom prst="rect">
            <a:avLst/>
          </a:prstGeom>
        </p:spPr>
      </p:pic>
      <p:sp>
        <p:nvSpPr>
          <p:cNvPr id="6" name="Speech Bubble: Rectangle with Corners Rounded 5">
            <a:extLst>
              <a:ext uri="{FF2B5EF4-FFF2-40B4-BE49-F238E27FC236}">
                <a16:creationId xmlns:a16="http://schemas.microsoft.com/office/drawing/2014/main" id="{3E5E96BF-8E60-4A79-8E86-51922AF5E557}"/>
              </a:ext>
            </a:extLst>
          </p:cNvPr>
          <p:cNvSpPr/>
          <p:nvPr/>
        </p:nvSpPr>
        <p:spPr>
          <a:xfrm>
            <a:off x="3559715" y="717225"/>
            <a:ext cx="7947658" cy="2858468"/>
          </a:xfrm>
          <a:prstGeom prst="wedgeRoundRectCallout">
            <a:avLst>
              <a:gd name="adj1" fmla="val -52855"/>
              <a:gd name="adj2" fmla="val 7221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cxnSp>
        <p:nvCxnSpPr>
          <p:cNvPr id="8" name="Straight Connector 7"/>
          <p:cNvCxnSpPr/>
          <p:nvPr/>
        </p:nvCxnSpPr>
        <p:spPr>
          <a:xfrm>
            <a:off x="3662289"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17977" y="514727"/>
            <a:ext cx="7524558" cy="3528851"/>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Tôi</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tên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là</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học sinh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lớp</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trường Tiểu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học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Tôi thích học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môn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Toán</a:t>
            </a: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 </a:t>
            </a:r>
            <a:r>
              <a:rPr kumimoji="0" lang="en-US" sz="28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tiếng</a:t>
            </a:r>
            <a:r>
              <a:rPr kumimoji="0" lang="en-US" sz="28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Anh</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Môn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thể</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thao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tôi</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a:t>
            </a:r>
            <a:r>
              <a:rPr lang="en-US" sz="2800" b="1" dirty="0" err="1" smtClean="0">
                <a:solidFill>
                  <a:srgbClr val="002060"/>
                </a:solidFill>
                <a:latin typeface="Arial" panose="020B0604020202020204" pitchFamily="34" charset="0"/>
                <a:cs typeface="Arial" panose="020B0604020202020204" pitchFamily="34" charset="0"/>
              </a:rPr>
              <a:t>nhất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là</a:t>
            </a:r>
            <a:r>
              <a:rPr lang="en-US" sz="2800" b="1" dirty="0">
                <a:solidFill>
                  <a:srgbClr val="002060"/>
                </a:solidFill>
                <a:latin typeface="Arial" panose="020B0604020202020204" pitchFamily="34" charset="0"/>
                <a:cs typeface="Arial" panose="020B0604020202020204" pitchFamily="34" charset="0"/>
              </a:rPr>
              <a:t> </a:t>
            </a:r>
            <a:r>
              <a:rPr lang="en-US" sz="2800" b="1" dirty="0" smtClean="0">
                <a:solidFill>
                  <a:srgbClr val="00206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pic>
        <p:nvPicPr>
          <p:cNvPr id="5" name="Picture 4" descr="A picture containing text, toy, doll, clipart&#10;&#10;Description automatically generated">
            <a:extLst>
              <a:ext uri="{FF2B5EF4-FFF2-40B4-BE49-F238E27FC236}">
                <a16:creationId xmlns:a16="http://schemas.microsoft.com/office/drawing/2014/main" id="{EC83DC13-58AC-4953-B0B7-6E684FA7F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436" y="2398727"/>
            <a:ext cx="3089564" cy="4766756"/>
          </a:xfrm>
          <a:prstGeom prst="rect">
            <a:avLst/>
          </a:prstGeom>
        </p:spPr>
      </p:pic>
      <p:sp>
        <p:nvSpPr>
          <p:cNvPr id="9" name="Speech Bubble: Rectangle with Corners Rounded 8">
            <a:extLst>
              <a:ext uri="{FF2B5EF4-FFF2-40B4-BE49-F238E27FC236}">
                <a16:creationId xmlns:a16="http://schemas.microsoft.com/office/drawing/2014/main" id="{0CD18E2F-0A11-45E6-8085-0459867C5F28}"/>
              </a:ext>
            </a:extLst>
          </p:cNvPr>
          <p:cNvSpPr/>
          <p:nvPr/>
        </p:nvSpPr>
        <p:spPr>
          <a:xfrm>
            <a:off x="1042667" y="773723"/>
            <a:ext cx="7524558" cy="2996419"/>
          </a:xfrm>
          <a:prstGeom prst="wedgeRoundRectCallout">
            <a:avLst>
              <a:gd name="adj1" fmla="val 53171"/>
              <a:gd name="adj2" fmla="val 61383"/>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252103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5">
      <a:dk1>
        <a:sysClr val="windowText" lastClr="000000"/>
      </a:dk1>
      <a:lt1>
        <a:sysClr val="window" lastClr="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285</Words>
  <Application>Microsoft Office PowerPoint</Application>
  <PresentationFormat>Widescreen</PresentationFormat>
  <Paragraphs>30</Paragraphs>
  <Slides>11</Slides>
  <Notes>3</Notes>
  <HiddenSlides>0</HiddenSlides>
  <MMClips>3</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微软雅黑</vt:lpstr>
      <vt:lpstr>Arial</vt:lpstr>
      <vt:lpstr>Arial-Rounded</vt:lpstr>
      <vt:lpstr>Calibri</vt:lpstr>
      <vt:lpstr>Calibri Light</vt:lpstr>
      <vt:lpstr>等线</vt:lpstr>
      <vt:lpstr>Times New Roman</vt:lpstr>
      <vt:lpstr>1_Office Theme</vt:lpstr>
      <vt:lpstr>2_Office Theme</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Toshiba</cp:lastModifiedBy>
  <cp:revision>20</cp:revision>
  <dcterms:created xsi:type="dcterms:W3CDTF">2021-07-07T15:55:11Z</dcterms:created>
  <dcterms:modified xsi:type="dcterms:W3CDTF">2021-09-10T02:19:14Z</dcterms:modified>
</cp:coreProperties>
</file>