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76" r:id="rId3"/>
    <p:sldId id="277" r:id="rId4"/>
    <p:sldId id="282" r:id="rId5"/>
    <p:sldId id="260" r:id="rId6"/>
    <p:sldId id="261" r:id="rId7"/>
    <p:sldId id="262" r:id="rId8"/>
    <p:sldId id="263" r:id="rId9"/>
    <p:sldId id="271" r:id="rId10"/>
    <p:sldId id="264" r:id="rId11"/>
    <p:sldId id="265" r:id="rId12"/>
    <p:sldId id="266" r:id="rId13"/>
    <p:sldId id="267" r:id="rId14"/>
    <p:sldId id="279" r:id="rId15"/>
    <p:sldId id="281" r:id="rId16"/>
    <p:sldId id="280" r:id="rId17"/>
    <p:sldId id="269" r:id="rId18"/>
    <p:sldId id="27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ED6D1-FD64-4D9C-B14B-28F261B54306}"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772B2-27A4-4E83-8B8B-6725AE858BAF}" type="slidenum">
              <a:rPr lang="en-US" smtClean="0"/>
              <a:t>‹#›</a:t>
            </a:fld>
            <a:endParaRPr lang="en-US"/>
          </a:p>
        </p:txBody>
      </p:sp>
    </p:spTree>
    <p:extLst>
      <p:ext uri="{BB962C8B-B14F-4D97-AF65-F5344CB8AC3E}">
        <p14:creationId xmlns:p14="http://schemas.microsoft.com/office/powerpoint/2010/main" val="256560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fld id="{53F221F3-A4AA-41F0-AAD0-3B97F5917687}" type="slidenum">
              <a:rPr lang="en-US" altLang="en-US"/>
              <a:pPr eaLnBrk="1" hangingPunct="1"/>
              <a:t>6</a:t>
            </a:fld>
            <a:endParaRPr lang="en-US" altLang="en-US"/>
          </a:p>
        </p:txBody>
      </p:sp>
      <p:sp>
        <p:nvSpPr>
          <p:cNvPr id="1945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5185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9DE76F-A756-482D-9B93-9D1669FE05E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6945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fld id="{5BD63F5E-F4CE-414F-A83C-9E0A10EC802E}" type="slidenum">
              <a:rPr lang="en-US" altLang="en-US"/>
              <a:pPr eaLnBrk="1" hangingPunct="1"/>
              <a:t>17</a:t>
            </a:fld>
            <a:endParaRPr lang="en-US" altLang="en-US"/>
          </a:p>
        </p:txBody>
      </p:sp>
      <p:sp>
        <p:nvSpPr>
          <p:cNvPr id="2048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6950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E46D6-7373-45D5-9C97-C30E08B4B795}"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221904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E46D6-7373-45D5-9C97-C30E08B4B795}"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231146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E46D6-7373-45D5-9C97-C30E08B4B795}"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270269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39B22849-98AF-4D5E-9660-AF39D62EEFA4}" type="slidenum">
              <a:rPr lang="en-US" altLang="en-US"/>
              <a:pPr/>
              <a:t>‹#›</a:t>
            </a:fld>
            <a:endParaRPr lang="en-US" altLang="en-US"/>
          </a:p>
        </p:txBody>
      </p:sp>
    </p:spTree>
    <p:extLst>
      <p:ext uri="{BB962C8B-B14F-4D97-AF65-F5344CB8AC3E}">
        <p14:creationId xmlns:p14="http://schemas.microsoft.com/office/powerpoint/2010/main" val="364242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00201"/>
            <a:ext cx="10363200" cy="45307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1219200" y="6251575"/>
            <a:ext cx="2641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470400" y="6248400"/>
            <a:ext cx="39624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042400" y="6248400"/>
            <a:ext cx="2540000" cy="457200"/>
          </a:xfrm>
        </p:spPr>
        <p:txBody>
          <a:bodyPr/>
          <a:lstStyle>
            <a:lvl1pPr>
              <a:defRPr/>
            </a:lvl1pPr>
          </a:lstStyle>
          <a:p>
            <a:fld id="{8FB92965-EF5D-426C-8CFD-97DE5C48EB39}" type="slidenum">
              <a:rPr lang="en-US"/>
              <a:pPr/>
              <a:t>‹#›</a:t>
            </a:fld>
            <a:endParaRPr lang="en-US"/>
          </a:p>
        </p:txBody>
      </p:sp>
    </p:spTree>
    <p:extLst>
      <p:ext uri="{BB962C8B-B14F-4D97-AF65-F5344CB8AC3E}">
        <p14:creationId xmlns:p14="http://schemas.microsoft.com/office/powerpoint/2010/main" val="406373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E46D6-7373-45D5-9C97-C30E08B4B795}"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111388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DE46D6-7373-45D5-9C97-C30E08B4B795}"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207244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E46D6-7373-45D5-9C97-C30E08B4B795}"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265959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E46D6-7373-45D5-9C97-C30E08B4B795}"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385229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E46D6-7373-45D5-9C97-C30E08B4B795}"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358527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E46D6-7373-45D5-9C97-C30E08B4B795}"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7160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DE46D6-7373-45D5-9C97-C30E08B4B795}"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347687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DE46D6-7373-45D5-9C97-C30E08B4B795}"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F1D08-B9D1-45B9-ABEC-85764C7FDAD2}" type="slidenum">
              <a:rPr lang="en-US" smtClean="0"/>
              <a:t>‹#›</a:t>
            </a:fld>
            <a:endParaRPr lang="en-US"/>
          </a:p>
        </p:txBody>
      </p:sp>
    </p:spTree>
    <p:extLst>
      <p:ext uri="{BB962C8B-B14F-4D97-AF65-F5344CB8AC3E}">
        <p14:creationId xmlns:p14="http://schemas.microsoft.com/office/powerpoint/2010/main" val="362671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E46D6-7373-45D5-9C97-C30E08B4B795}" type="datetimeFigureOut">
              <a:rPr lang="en-US" smtClean="0"/>
              <a:t>9/6/2021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F1D08-B9D1-45B9-ABEC-85764C7FDAD2}" type="slidenum">
              <a:rPr lang="en-US" smtClean="0"/>
              <a:t>‹#›</a:t>
            </a:fld>
            <a:endParaRPr lang="en-US"/>
          </a:p>
        </p:txBody>
      </p:sp>
    </p:spTree>
    <p:extLst>
      <p:ext uri="{BB962C8B-B14F-4D97-AF65-F5344CB8AC3E}">
        <p14:creationId xmlns:p14="http://schemas.microsoft.com/office/powerpoint/2010/main" val="4103148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0"/>
            <a:ext cx="9839325" cy="737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524000" y="487026"/>
            <a:ext cx="967740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err="1">
                <a:latin typeface="Times New Roman" pitchFamily="18" charset="0"/>
                <a:cs typeface="Times New Roman" pitchFamily="18" charset="0"/>
                <a:sym typeface="Wingdings" pitchFamily="2" charset="2"/>
              </a:rPr>
              <a:t>Trường</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Tiểu</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học</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Ái</a:t>
            </a:r>
            <a:r>
              <a:rPr lang="en-US" sz="4400" dirty="0">
                <a:latin typeface="Times New Roman" pitchFamily="18" charset="0"/>
                <a:cs typeface="Times New Roman" pitchFamily="18" charset="0"/>
                <a:sym typeface="Wingdings" pitchFamily="2" charset="2"/>
              </a:rPr>
              <a:t> </a:t>
            </a:r>
            <a:r>
              <a:rPr lang="en-US" sz="4400" dirty="0" err="1">
                <a:latin typeface="Times New Roman" pitchFamily="18" charset="0"/>
                <a:cs typeface="Times New Roman" pitchFamily="18" charset="0"/>
                <a:sym typeface="Wingdings" pitchFamily="2" charset="2"/>
              </a:rPr>
              <a:t>Mộ</a:t>
            </a:r>
            <a:r>
              <a:rPr lang="en-US" sz="4400" dirty="0">
                <a:latin typeface="Times New Roman" pitchFamily="18" charset="0"/>
                <a:cs typeface="Times New Roman" pitchFamily="18" charset="0"/>
                <a:sym typeface="Wingdings" pitchFamily="2" charset="2"/>
              </a:rPr>
              <a:t> A</a:t>
            </a:r>
          </a:p>
          <a:p>
            <a:pPr algn="ctr" eaLnBrk="1" hangingPunct="1"/>
            <a:r>
              <a:rPr lang="en-US" sz="5400" b="1" dirty="0" err="1">
                <a:latin typeface="Times New Roman" pitchFamily="18" charset="0"/>
                <a:cs typeface="Times New Roman" pitchFamily="18" charset="0"/>
                <a:sym typeface="Wingdings" pitchFamily="2" charset="2"/>
              </a:rPr>
              <a:t>Bài</a:t>
            </a:r>
            <a:r>
              <a:rPr lang="en-US" sz="5400" b="1" dirty="0">
                <a:latin typeface="Times New Roman" pitchFamily="18" charset="0"/>
                <a:cs typeface="Times New Roman" pitchFamily="18" charset="0"/>
                <a:sym typeface="Wingdings" pitchFamily="2" charset="2"/>
              </a:rPr>
              <a:t> </a:t>
            </a:r>
            <a:r>
              <a:rPr lang="en-US" sz="5400" b="1" dirty="0" err="1">
                <a:latin typeface="Times New Roman" pitchFamily="18" charset="0"/>
                <a:cs typeface="Times New Roman" pitchFamily="18" charset="0"/>
                <a:sym typeface="Wingdings" pitchFamily="2" charset="2"/>
              </a:rPr>
              <a:t>giảng</a:t>
            </a:r>
            <a:r>
              <a:rPr lang="en-US" sz="5400" b="1" dirty="0">
                <a:latin typeface="Times New Roman" pitchFamily="18" charset="0"/>
                <a:cs typeface="Times New Roman" pitchFamily="18" charset="0"/>
                <a:sym typeface="Wingdings" pitchFamily="2" charset="2"/>
              </a:rPr>
              <a:t> </a:t>
            </a:r>
            <a:r>
              <a:rPr lang="en-US" sz="5400" b="1" dirty="0" err="1">
                <a:latin typeface="Times New Roman" pitchFamily="18" charset="0"/>
                <a:cs typeface="Times New Roman" pitchFamily="18" charset="0"/>
                <a:sym typeface="Wingdings" pitchFamily="2" charset="2"/>
              </a:rPr>
              <a:t>Lớp</a:t>
            </a:r>
            <a:r>
              <a:rPr lang="en-US" sz="5400" b="1" dirty="0">
                <a:latin typeface="Times New Roman" pitchFamily="18" charset="0"/>
                <a:cs typeface="Times New Roman" pitchFamily="18" charset="0"/>
                <a:sym typeface="Wingdings" pitchFamily="2" charset="2"/>
              </a:rPr>
              <a:t> 4</a:t>
            </a:r>
          </a:p>
          <a:p>
            <a:pPr algn="ctr" eaLnBrk="1" hangingPunct="1"/>
            <a:r>
              <a:rPr lang="en-US" sz="5400" b="1" dirty="0">
                <a:latin typeface="Times New Roman" pitchFamily="18" charset="0"/>
                <a:cs typeface="Times New Roman" pitchFamily="18" charset="0"/>
                <a:sym typeface="Wingdings" pitchFamily="2" charset="2"/>
              </a:rPr>
              <a:t>   </a:t>
            </a:r>
            <a:r>
              <a:rPr lang="en-US" sz="5400" b="1" dirty="0" err="1">
                <a:latin typeface="Times New Roman" pitchFamily="18" charset="0"/>
                <a:cs typeface="Times New Roman" pitchFamily="18" charset="0"/>
                <a:sym typeface="Wingdings" pitchFamily="2" charset="2"/>
              </a:rPr>
              <a:t>Môn</a:t>
            </a:r>
            <a:r>
              <a:rPr lang="en-US" sz="5400" dirty="0">
                <a:latin typeface="Times New Roman" pitchFamily="18" charset="0"/>
                <a:cs typeface="Times New Roman" pitchFamily="18" charset="0"/>
                <a:sym typeface="Wingdings" pitchFamily="2" charset="2"/>
              </a:rPr>
              <a:t>:</a:t>
            </a:r>
            <a:r>
              <a:rPr lang="en-US" sz="5400" b="1" dirty="0">
                <a:latin typeface="Times New Roman" pitchFamily="18" charset="0"/>
                <a:cs typeface="Times New Roman" pitchFamily="18" charset="0"/>
                <a:sym typeface="Wingdings" pitchFamily="2" charset="2"/>
              </a:rPr>
              <a:t>   </a:t>
            </a:r>
            <a:r>
              <a:rPr lang="en-US" sz="5400" b="1" dirty="0" err="1">
                <a:latin typeface="Times New Roman" pitchFamily="18" charset="0"/>
                <a:cs typeface="Times New Roman" pitchFamily="18" charset="0"/>
                <a:sym typeface="Wingdings" pitchFamily="2" charset="2"/>
              </a:rPr>
              <a:t>Tiếng</a:t>
            </a:r>
            <a:r>
              <a:rPr lang="en-US" sz="5400" b="1" dirty="0">
                <a:latin typeface="Times New Roman" pitchFamily="18" charset="0"/>
                <a:cs typeface="Times New Roman" pitchFamily="18" charset="0"/>
                <a:sym typeface="Wingdings" pitchFamily="2" charset="2"/>
              </a:rPr>
              <a:t> </a:t>
            </a:r>
            <a:r>
              <a:rPr lang="en-US" sz="5400" b="1" dirty="0" err="1">
                <a:latin typeface="Times New Roman" pitchFamily="18" charset="0"/>
                <a:cs typeface="Times New Roman" pitchFamily="18" charset="0"/>
                <a:sym typeface="Wingdings" pitchFamily="2" charset="2"/>
              </a:rPr>
              <a:t>việt</a:t>
            </a:r>
            <a:r>
              <a:rPr lang="en-US" sz="5400" b="1" dirty="0">
                <a:latin typeface="Times New Roman" pitchFamily="18" charset="0"/>
                <a:cs typeface="Times New Roman" pitchFamily="18" charset="0"/>
                <a:sym typeface="Wingdings" pitchFamily="2" charset="2"/>
              </a:rPr>
              <a:t> </a:t>
            </a:r>
          </a:p>
          <a:p>
            <a:pPr algn="ctr" eaLnBrk="1" hangingPunct="1"/>
            <a:r>
              <a:rPr lang="en-US" sz="5400" dirty="0" err="1">
                <a:latin typeface="Times New Roman" pitchFamily="18" charset="0"/>
                <a:cs typeface="Times New Roman" pitchFamily="18" charset="0"/>
                <a:sym typeface="Wingdings" pitchFamily="2" charset="2"/>
              </a:rPr>
              <a:t>Phân</a:t>
            </a:r>
            <a:r>
              <a:rPr lang="en-US" sz="5400" dirty="0">
                <a:latin typeface="Times New Roman" pitchFamily="18" charset="0"/>
                <a:cs typeface="Times New Roman" pitchFamily="18" charset="0"/>
                <a:sym typeface="Wingdings" pitchFamily="2" charset="2"/>
              </a:rPr>
              <a:t> </a:t>
            </a:r>
            <a:r>
              <a:rPr lang="en-US" sz="5400" dirty="0" err="1">
                <a:latin typeface="Times New Roman" pitchFamily="18" charset="0"/>
                <a:cs typeface="Times New Roman" pitchFamily="18" charset="0"/>
                <a:sym typeface="Wingdings" pitchFamily="2" charset="2"/>
              </a:rPr>
              <a:t>môn</a:t>
            </a:r>
            <a:r>
              <a:rPr lang="en-US" sz="5400" dirty="0">
                <a:latin typeface="Times New Roman" pitchFamily="18" charset="0"/>
                <a:cs typeface="Times New Roman" pitchFamily="18" charset="0"/>
                <a:sym typeface="Wingdings" pitchFamily="2" charset="2"/>
              </a:rPr>
              <a:t>: </a:t>
            </a:r>
            <a:r>
              <a:rPr lang="en-US" sz="5400" dirty="0" err="1">
                <a:latin typeface="Times New Roman" pitchFamily="18" charset="0"/>
                <a:cs typeface="Times New Roman" pitchFamily="18" charset="0"/>
                <a:sym typeface="Wingdings" pitchFamily="2" charset="2"/>
              </a:rPr>
              <a:t>Luyện</a:t>
            </a:r>
            <a:r>
              <a:rPr lang="en-US" sz="5400" dirty="0">
                <a:latin typeface="Times New Roman" pitchFamily="18" charset="0"/>
                <a:cs typeface="Times New Roman" pitchFamily="18" charset="0"/>
                <a:sym typeface="Wingdings" pitchFamily="2" charset="2"/>
              </a:rPr>
              <a:t> </a:t>
            </a:r>
            <a:r>
              <a:rPr lang="en-US" sz="5400" dirty="0" err="1">
                <a:latin typeface="Times New Roman" pitchFamily="18" charset="0"/>
                <a:cs typeface="Times New Roman" pitchFamily="18" charset="0"/>
                <a:sym typeface="Wingdings" pitchFamily="2" charset="2"/>
              </a:rPr>
              <a:t>từ</a:t>
            </a:r>
            <a:r>
              <a:rPr lang="en-US" sz="5400" dirty="0">
                <a:latin typeface="Times New Roman" pitchFamily="18" charset="0"/>
                <a:cs typeface="Times New Roman" pitchFamily="18" charset="0"/>
                <a:sym typeface="Wingdings" pitchFamily="2" charset="2"/>
              </a:rPr>
              <a:t> </a:t>
            </a:r>
            <a:r>
              <a:rPr lang="en-US" sz="5400" dirty="0" err="1">
                <a:latin typeface="Times New Roman" pitchFamily="18" charset="0"/>
                <a:cs typeface="Times New Roman" pitchFamily="18" charset="0"/>
                <a:sym typeface="Wingdings" pitchFamily="2" charset="2"/>
              </a:rPr>
              <a:t>và</a:t>
            </a:r>
            <a:r>
              <a:rPr lang="en-US" sz="5400" dirty="0">
                <a:latin typeface="Times New Roman" pitchFamily="18" charset="0"/>
                <a:cs typeface="Times New Roman" pitchFamily="18" charset="0"/>
                <a:sym typeface="Wingdings" pitchFamily="2" charset="2"/>
              </a:rPr>
              <a:t> </a:t>
            </a:r>
            <a:r>
              <a:rPr lang="en-US" sz="5400" dirty="0" err="1">
                <a:latin typeface="Times New Roman" pitchFamily="18" charset="0"/>
                <a:cs typeface="Times New Roman" pitchFamily="18" charset="0"/>
                <a:sym typeface="Wingdings" pitchFamily="2" charset="2"/>
              </a:rPr>
              <a:t>câu</a:t>
            </a:r>
            <a:endParaRPr lang="en-US" sz="5400" dirty="0">
              <a:latin typeface="Times New Roman" pitchFamily="18" charset="0"/>
              <a:cs typeface="Times New Roman" pitchFamily="18" charset="0"/>
              <a:sym typeface="Wingdings" pitchFamily="2" charset="2"/>
            </a:endParaRPr>
          </a:p>
          <a:p>
            <a:pPr algn="ctr" eaLnBrk="1" hangingPunct="1"/>
            <a:r>
              <a:rPr lang="en-US" sz="5400" dirty="0" err="1">
                <a:latin typeface="Times New Roman" pitchFamily="18" charset="0"/>
                <a:cs typeface="Times New Roman" pitchFamily="18" charset="0"/>
                <a:sym typeface="Wingdings" pitchFamily="2" charset="2"/>
              </a:rPr>
              <a:t>Tuần</a:t>
            </a:r>
            <a:r>
              <a:rPr lang="en-US" sz="5400" dirty="0">
                <a:latin typeface="Times New Roman" pitchFamily="18" charset="0"/>
                <a:cs typeface="Times New Roman" pitchFamily="18" charset="0"/>
                <a:sym typeface="Wingdings" pitchFamily="2" charset="2"/>
              </a:rPr>
              <a:t> : 1</a:t>
            </a:r>
          </a:p>
          <a:p>
            <a:pPr algn="ctr" eaLnBrk="1" hangingPunct="1"/>
            <a:endParaRPr lang="en-US" sz="3600" b="1" dirty="0">
              <a:solidFill>
                <a:srgbClr val="FF00FF"/>
              </a:solidFill>
              <a:latin typeface="Times New Roman" pitchFamily="18" charset="0"/>
              <a:cs typeface="Times New Roman" pitchFamily="18" charset="0"/>
              <a:sym typeface="Wingdings" pitchFamily="2" charset="2"/>
            </a:endParaRPr>
          </a:p>
          <a:p>
            <a:pPr algn="ctr" eaLnBrk="1" hangingPunct="1"/>
            <a:r>
              <a:rPr lang="en-US" sz="3200" b="1" dirty="0" err="1">
                <a:solidFill>
                  <a:srgbClr val="FF0000"/>
                </a:solidFill>
                <a:latin typeface="Times New Roman" pitchFamily="18" charset="0"/>
                <a:cs typeface="Times New Roman" pitchFamily="18" charset="0"/>
                <a:sym typeface="Wingdings" pitchFamily="2" charset="2"/>
              </a:rPr>
              <a:t>Bài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smtClean="0">
                <a:solidFill>
                  <a:srgbClr val="FF0000"/>
                </a:solidFill>
                <a:latin typeface="Times New Roman" pitchFamily="18" charset="0"/>
                <a:cs typeface="Times New Roman" pitchFamily="18" charset="0"/>
                <a:sym typeface="Wingdings" pitchFamily="2" charset="2"/>
              </a:rPr>
              <a:t>Luyên</a:t>
            </a:r>
            <a:r>
              <a:rPr lang="en-US" sz="3200" b="1" dirty="0" smtClean="0">
                <a:solidFill>
                  <a:srgbClr val="FF0000"/>
                </a:solidFill>
                <a:latin typeface="Times New Roman" pitchFamily="18" charset="0"/>
                <a:cs typeface="Times New Roman" pitchFamily="18" charset="0"/>
                <a:sym typeface="Wingdings" pitchFamily="2" charset="2"/>
              </a:rPr>
              <a:t> </a:t>
            </a:r>
            <a:r>
              <a:rPr lang="en-US" sz="3200" b="1" dirty="0" err="1" smtClean="0">
                <a:solidFill>
                  <a:srgbClr val="FF0000"/>
                </a:solidFill>
                <a:latin typeface="Times New Roman" pitchFamily="18" charset="0"/>
                <a:cs typeface="Times New Roman" pitchFamily="18" charset="0"/>
                <a:sym typeface="Wingdings" pitchFamily="2" charset="2"/>
              </a:rPr>
              <a:t>tập</a:t>
            </a:r>
            <a:r>
              <a:rPr lang="en-US" sz="3200" b="1" dirty="0" smtClean="0">
                <a:solidFill>
                  <a:srgbClr val="FF0000"/>
                </a:solidFill>
                <a:latin typeface="Times New Roman" pitchFamily="18" charset="0"/>
                <a:cs typeface="Times New Roman" pitchFamily="18" charset="0"/>
                <a:sym typeface="Wingdings" pitchFamily="2" charset="2"/>
              </a:rPr>
              <a:t> </a:t>
            </a:r>
            <a:r>
              <a:rPr lang="en-US" sz="3200" b="1" dirty="0" err="1" smtClean="0">
                <a:solidFill>
                  <a:srgbClr val="FF0000"/>
                </a:solidFill>
                <a:latin typeface="Times New Roman" pitchFamily="18" charset="0"/>
                <a:cs typeface="Times New Roman" pitchFamily="18" charset="0"/>
                <a:sym typeface="Wingdings" pitchFamily="2" charset="2"/>
              </a:rPr>
              <a:t>về</a:t>
            </a:r>
            <a:r>
              <a:rPr lang="en-US" sz="3200" b="1" dirty="0" smtClean="0">
                <a:solidFill>
                  <a:srgbClr val="FF0000"/>
                </a:solidFill>
                <a:latin typeface="Times New Roman" pitchFamily="18" charset="0"/>
                <a:cs typeface="Times New Roman" pitchFamily="18" charset="0"/>
                <a:sym typeface="Wingdings" pitchFamily="2" charset="2"/>
              </a:rPr>
              <a:t> </a:t>
            </a:r>
            <a:r>
              <a:rPr lang="en-US" sz="3200" b="1" dirty="0" err="1" smtClean="0">
                <a:solidFill>
                  <a:srgbClr val="FF0000"/>
                </a:solidFill>
                <a:latin typeface="Times New Roman" pitchFamily="18" charset="0"/>
                <a:cs typeface="Times New Roman" pitchFamily="18" charset="0"/>
                <a:sym typeface="Wingdings" pitchFamily="2" charset="2"/>
              </a:rPr>
              <a:t>cấu</a:t>
            </a:r>
            <a:r>
              <a:rPr lang="en-US" sz="3200" b="1" dirty="0" smtClean="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tạo</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của</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tiếng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a:latin typeface="Times New Roman" pitchFamily="18" charset="0"/>
                <a:cs typeface="Times New Roman" pitchFamily="18" charset="0"/>
                <a:sym typeface="Wingdings" pitchFamily="2" charset="2"/>
              </a:rPr>
              <a:t>(</a:t>
            </a:r>
            <a:r>
              <a:rPr lang="en-US" sz="3200" b="1" dirty="0" err="1">
                <a:latin typeface="Times New Roman" pitchFamily="18" charset="0"/>
                <a:cs typeface="Times New Roman" pitchFamily="18" charset="0"/>
                <a:sym typeface="Wingdings" pitchFamily="2" charset="2"/>
              </a:rPr>
              <a:t>trang</a:t>
            </a:r>
            <a:r>
              <a:rPr lang="en-US" sz="3200" b="1" dirty="0">
                <a:latin typeface="Times New Roman" pitchFamily="18" charset="0"/>
                <a:cs typeface="Times New Roman" pitchFamily="18" charset="0"/>
                <a:sym typeface="Wingdings" pitchFamily="2" charset="2"/>
              </a:rPr>
              <a:t> )</a:t>
            </a:r>
          </a:p>
          <a:p>
            <a:pPr eaLnBrk="1" hangingPunct="1"/>
            <a:endParaRPr lang="en-US" sz="4400" b="1" dirty="0">
              <a:solidFill>
                <a:srgbClr val="FF0000"/>
              </a:solidFill>
              <a:latin typeface="Times New Roman" pitchFamily="18" charset="0"/>
              <a:cs typeface="Times New Roman" pitchFamily="18" charset="0"/>
              <a:sym typeface="Wingdings" pitchFamily="2" charset="2"/>
            </a:endParaRPr>
          </a:p>
          <a:p>
            <a:pPr eaLnBrk="1" hangingPunct="1"/>
            <a:endParaRPr lang="en-US" sz="2400" dirty="0">
              <a:solidFill>
                <a:srgbClr val="FF00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2603826716"/>
      </p:ext>
    </p:extLst>
  </p:cSld>
  <p:clrMapOvr>
    <a:masterClrMapping/>
  </p:clrMapOvr>
  <mc:AlternateContent xmlns:mc="http://schemas.openxmlformats.org/markup-compatibility/2006" xmlns:p14="http://schemas.microsoft.com/office/powerpoint/2010/main">
    <mc:Choice Requires="p14">
      <p:transition spd="slow" p14:dur="2000" advTm="13534"/>
    </mc:Choice>
    <mc:Fallback xmlns="">
      <p:transition spd="slow" advTm="135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524000" y="0"/>
            <a:ext cx="9144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b="1" u="sng" dirty="0" err="1">
                <a:solidFill>
                  <a:schemeClr val="tx1"/>
                </a:solidFill>
                <a:latin typeface="Times New Roman" panose="02020603050405020304" pitchFamily="18" charset="0"/>
                <a:cs typeface="Times New Roman" panose="02020603050405020304" pitchFamily="18" charset="0"/>
              </a:rPr>
              <a:t>Bài</a:t>
            </a:r>
            <a:r>
              <a:rPr lang="en-US" altLang="en-US" sz="4000" b="1" u="sng" dirty="0">
                <a:solidFill>
                  <a:schemeClr val="tx1"/>
                </a:solidFill>
                <a:latin typeface="Times New Roman" panose="02020603050405020304" pitchFamily="18" charset="0"/>
                <a:cs typeface="Times New Roman" panose="02020603050405020304" pitchFamily="18" charset="0"/>
              </a:rPr>
              <a:t> 3</a:t>
            </a:r>
            <a:r>
              <a:rPr lang="en-US" altLang="en-US" sz="4000" b="1" dirty="0">
                <a:solidFill>
                  <a:schemeClr val="tx1"/>
                </a:solidFill>
                <a:latin typeface="Times New Roman" panose="02020603050405020304" pitchFamily="18" charset="0"/>
                <a:cs typeface="Times New Roman" panose="02020603050405020304" pitchFamily="18" charset="0"/>
              </a:rPr>
              <a:t> : </a:t>
            </a:r>
            <a:r>
              <a:rPr lang="en-US" altLang="en-US" sz="4000" b="1" dirty="0" err="1">
                <a:solidFill>
                  <a:schemeClr val="tx1"/>
                </a:solidFill>
                <a:latin typeface="Times New Roman" panose="02020603050405020304" pitchFamily="18" charset="0"/>
                <a:cs typeface="Times New Roman" panose="02020603050405020304" pitchFamily="18" charset="0"/>
              </a:rPr>
              <a:t>Cặp</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tiếng</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có</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vần</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giống</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nhau</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hoàn</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toàn</a:t>
            </a:r>
            <a:r>
              <a:rPr lang="en-US" altLang="en-US" sz="4000" b="1" dirty="0">
                <a:solidFill>
                  <a:schemeClr val="tx1"/>
                </a:solidFill>
                <a:latin typeface="Times New Roman" panose="02020603050405020304" pitchFamily="18" charset="0"/>
                <a:cs typeface="Times New Roman" panose="02020603050405020304" pitchFamily="18" charset="0"/>
              </a:rPr>
              <a:t>:</a:t>
            </a:r>
          </a:p>
          <a:p>
            <a:pPr algn="ctr" eaLnBrk="1" hangingPunct="1">
              <a:spcBef>
                <a:spcPct val="50000"/>
              </a:spcBef>
            </a:pPr>
            <a:r>
              <a:rPr lang="en-US" altLang="en-US" sz="4800" b="1" dirty="0" err="1">
                <a:solidFill>
                  <a:srgbClr val="0000CC"/>
                </a:solidFill>
                <a:latin typeface="Times New Roman" panose="02020603050405020304" pitchFamily="18" charset="0"/>
                <a:cs typeface="Times New Roman" panose="02020603050405020304" pitchFamily="18" charset="0"/>
              </a:rPr>
              <a:t>Chú</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bé</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loắt</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choắt</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xắc</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xinh</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xinh</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chân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thoăn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thoắt</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đầu</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nghênh</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nghênh</a:t>
            </a:r>
            <a:r>
              <a:rPr lang="en-US" altLang="en-US" sz="4800" b="1" dirty="0">
                <a:solidFill>
                  <a:srgbClr val="0000CC"/>
                </a:solidFill>
                <a:latin typeface="Times New Roman" panose="02020603050405020304" pitchFamily="18" charset="0"/>
                <a:cs typeface="Times New Roman" panose="02020603050405020304" pitchFamily="18" charset="0"/>
              </a:rPr>
              <a:t> .</a:t>
            </a:r>
          </a:p>
        </p:txBody>
      </p:sp>
      <p:sp>
        <p:nvSpPr>
          <p:cNvPr id="3" name="Text Box 140"/>
          <p:cNvSpPr txBox="1">
            <a:spLocks noChangeArrowheads="1"/>
          </p:cNvSpPr>
          <p:nvPr/>
        </p:nvSpPr>
        <p:spPr bwMode="auto">
          <a:xfrm>
            <a:off x="6858001" y="1594985"/>
            <a:ext cx="2027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err="1">
                <a:solidFill>
                  <a:srgbClr val="FF0000"/>
                </a:solidFill>
                <a:latin typeface="Times New Roman" panose="02020603050405020304" pitchFamily="18" charset="0"/>
                <a:cs typeface="Times New Roman" panose="02020603050405020304" pitchFamily="18" charset="0"/>
              </a:rPr>
              <a:t>choắt</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 Box 140"/>
          <p:cNvSpPr txBox="1">
            <a:spLocks noChangeArrowheads="1"/>
          </p:cNvSpPr>
          <p:nvPr/>
        </p:nvSpPr>
        <p:spPr bwMode="auto">
          <a:xfrm>
            <a:off x="7818440" y="3768187"/>
            <a:ext cx="2027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err="1">
                <a:solidFill>
                  <a:srgbClr val="FF0000"/>
                </a:solidFill>
                <a:latin typeface="Times New Roman" panose="02020603050405020304" pitchFamily="18" charset="0"/>
                <a:cs typeface="Times New Roman" panose="02020603050405020304" pitchFamily="18" charset="0"/>
              </a:rPr>
              <a:t>thoắt</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49143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slide(fromBottom)">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524000" y="1"/>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600" b="1" u="sng" dirty="0" err="1">
                <a:solidFill>
                  <a:schemeClr val="tx1"/>
                </a:solidFill>
                <a:latin typeface="Times New Roman" panose="02020603050405020304" pitchFamily="18" charset="0"/>
                <a:cs typeface="Times New Roman" panose="02020603050405020304" pitchFamily="18" charset="0"/>
              </a:rPr>
              <a:t>Bài</a:t>
            </a:r>
            <a:r>
              <a:rPr lang="en-US" altLang="en-US" sz="3600" b="1" u="sng" dirty="0">
                <a:solidFill>
                  <a:schemeClr val="tx1"/>
                </a:solidFill>
                <a:latin typeface="Times New Roman" panose="02020603050405020304" pitchFamily="18" charset="0"/>
                <a:cs typeface="Times New Roman" panose="02020603050405020304" pitchFamily="18" charset="0"/>
              </a:rPr>
              <a:t> 3</a:t>
            </a:r>
            <a:r>
              <a:rPr lang="en-US" altLang="en-US" sz="3600" b="1" dirty="0">
                <a:solidFill>
                  <a:schemeClr val="tx1"/>
                </a:solidFill>
                <a:latin typeface="Times New Roman" panose="02020603050405020304" pitchFamily="18" charset="0"/>
                <a:cs typeface="Times New Roman" panose="02020603050405020304" pitchFamily="18" charset="0"/>
              </a:rPr>
              <a:t> : </a:t>
            </a:r>
            <a:r>
              <a:rPr lang="en-US" altLang="en-US" sz="3600" b="1" dirty="0" err="1">
                <a:solidFill>
                  <a:schemeClr val="tx1"/>
                </a:solidFill>
                <a:latin typeface="Times New Roman" panose="02020603050405020304" pitchFamily="18" charset="0"/>
                <a:cs typeface="Times New Roman" panose="02020603050405020304" pitchFamily="18" charset="0"/>
              </a:rPr>
              <a:t>Cặp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tiếng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có</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vần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giống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nhau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không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hoàn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toàn</a:t>
            </a:r>
            <a:r>
              <a:rPr lang="en-US" altLang="en-US" sz="3600" b="1" dirty="0">
                <a:solidFill>
                  <a:schemeClr val="tx1"/>
                </a:solidFill>
                <a:latin typeface="Times New Roman" panose="02020603050405020304" pitchFamily="18" charset="0"/>
                <a:cs typeface="Times New Roman" panose="02020603050405020304" pitchFamily="18" charset="0"/>
              </a:rPr>
              <a:t>:</a:t>
            </a:r>
          </a:p>
          <a:p>
            <a:pPr algn="ctr" eaLnBrk="1" hangingPunct="1">
              <a:spcBef>
                <a:spcPct val="50000"/>
              </a:spcBef>
            </a:pPr>
            <a:r>
              <a:rPr lang="en-US" altLang="en-US" sz="4800" b="1" dirty="0" err="1">
                <a:solidFill>
                  <a:srgbClr val="0000CC"/>
                </a:solidFill>
                <a:latin typeface="Times New Roman" panose="02020603050405020304" pitchFamily="18" charset="0"/>
                <a:cs typeface="Times New Roman" panose="02020603050405020304" pitchFamily="18" charset="0"/>
              </a:rPr>
              <a:t>Chú</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bé</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loắt</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choắt</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xắc</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xinh</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xinh</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chân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thoăn</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thoắt</a:t>
            </a:r>
            <a:endParaRPr lang="en-US" altLang="en-US" sz="4800" b="1" dirty="0">
              <a:solidFill>
                <a:srgbClr val="0000CC"/>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Cái</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đầu</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nghênh</a:t>
            </a:r>
            <a:r>
              <a:rPr lang="en-US" altLang="en-US" sz="4800" b="1" dirty="0">
                <a:solidFill>
                  <a:srgbClr val="0000CC"/>
                </a:solidFill>
                <a:latin typeface="Times New Roman" panose="02020603050405020304" pitchFamily="18" charset="0"/>
                <a:cs typeface="Times New Roman" panose="02020603050405020304" pitchFamily="18" charset="0"/>
              </a:rPr>
              <a:t> </a:t>
            </a:r>
            <a:r>
              <a:rPr lang="en-US" altLang="en-US" sz="4800" b="1" dirty="0" err="1">
                <a:solidFill>
                  <a:srgbClr val="0000CC"/>
                </a:solidFill>
                <a:latin typeface="Times New Roman" panose="02020603050405020304" pitchFamily="18" charset="0"/>
                <a:cs typeface="Times New Roman" panose="02020603050405020304" pitchFamily="18" charset="0"/>
              </a:rPr>
              <a:t>nghênh</a:t>
            </a:r>
            <a:r>
              <a:rPr lang="en-US" altLang="en-US" sz="4800" b="1" dirty="0">
                <a:solidFill>
                  <a:srgbClr val="0000CC"/>
                </a:solidFill>
                <a:latin typeface="Times New Roman" panose="02020603050405020304" pitchFamily="18" charset="0"/>
                <a:cs typeface="Times New Roman" panose="02020603050405020304" pitchFamily="18" charset="0"/>
              </a:rPr>
              <a:t> .</a:t>
            </a:r>
          </a:p>
        </p:txBody>
      </p:sp>
      <p:sp>
        <p:nvSpPr>
          <p:cNvPr id="3" name="Text Box 140"/>
          <p:cNvSpPr txBox="1">
            <a:spLocks noChangeArrowheads="1"/>
          </p:cNvSpPr>
          <p:nvPr/>
        </p:nvSpPr>
        <p:spPr bwMode="auto">
          <a:xfrm>
            <a:off x="7102475" y="2573075"/>
            <a:ext cx="202565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err="1">
                <a:solidFill>
                  <a:srgbClr val="FF0000"/>
                </a:solidFill>
                <a:latin typeface="Times New Roman" panose="02020603050405020304" pitchFamily="18" charset="0"/>
                <a:cs typeface="Times New Roman" panose="02020603050405020304" pitchFamily="18" charset="0"/>
              </a:rPr>
              <a:t>xinh</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 Box 140"/>
          <p:cNvSpPr txBox="1">
            <a:spLocks noChangeArrowheads="1"/>
          </p:cNvSpPr>
          <p:nvPr/>
        </p:nvSpPr>
        <p:spPr bwMode="auto">
          <a:xfrm>
            <a:off x="8058190" y="4755919"/>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b="1" dirty="0" err="1">
                <a:solidFill>
                  <a:srgbClr val="FF0000"/>
                </a:solidFill>
                <a:latin typeface="Times New Roman" panose="02020603050405020304" pitchFamily="18" charset="0"/>
                <a:cs typeface="Times New Roman" panose="02020603050405020304" pitchFamily="18" charset="0"/>
              </a:rPr>
              <a:t>nghênh</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33017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slide(fromBottom)">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103971" y="3"/>
            <a:ext cx="95640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000" b="1" dirty="0" err="1">
                <a:solidFill>
                  <a:schemeClr val="tx1"/>
                </a:solidFill>
              </a:rPr>
              <a:t>Bài</a:t>
            </a:r>
            <a:r>
              <a:rPr lang="en-US" altLang="en-US" sz="4000" b="1" dirty="0">
                <a:solidFill>
                  <a:schemeClr val="tx1"/>
                </a:solidFill>
              </a:rPr>
              <a:t> 4: Qua </a:t>
            </a:r>
            <a:r>
              <a:rPr lang="en-US" altLang="en-US" sz="4000" b="1" dirty="0" err="1">
                <a:solidFill>
                  <a:schemeClr val="tx1"/>
                </a:solidFill>
              </a:rPr>
              <a:t>hai</a:t>
            </a:r>
            <a:r>
              <a:rPr lang="en-US" altLang="en-US" sz="4000" b="1" dirty="0">
                <a:solidFill>
                  <a:schemeClr val="tx1"/>
                </a:solidFill>
              </a:rPr>
              <a:t> </a:t>
            </a:r>
            <a:r>
              <a:rPr lang="en-US" altLang="en-US" sz="4000" b="1" dirty="0" err="1">
                <a:solidFill>
                  <a:schemeClr val="tx1"/>
                </a:solidFill>
              </a:rPr>
              <a:t>bài</a:t>
            </a:r>
            <a:r>
              <a:rPr lang="en-US" altLang="en-US" sz="4000" b="1" dirty="0">
                <a:solidFill>
                  <a:schemeClr val="tx1"/>
                </a:solidFill>
              </a:rPr>
              <a:t> </a:t>
            </a:r>
            <a:r>
              <a:rPr lang="en-US" altLang="en-US" sz="4000" b="1" dirty="0" err="1">
                <a:solidFill>
                  <a:schemeClr val="tx1"/>
                </a:solidFill>
              </a:rPr>
              <a:t>tập</a:t>
            </a:r>
            <a:r>
              <a:rPr lang="en-US" altLang="en-US" sz="4000" b="1" dirty="0">
                <a:solidFill>
                  <a:schemeClr val="tx1"/>
                </a:solidFill>
              </a:rPr>
              <a:t> </a:t>
            </a:r>
            <a:r>
              <a:rPr lang="en-US" altLang="en-US" sz="4000" b="1" dirty="0" err="1">
                <a:solidFill>
                  <a:schemeClr val="tx1"/>
                </a:solidFill>
              </a:rPr>
              <a:t>trên</a:t>
            </a:r>
            <a:r>
              <a:rPr lang="en-US" altLang="en-US" sz="4000" b="1" dirty="0">
                <a:solidFill>
                  <a:schemeClr val="tx1"/>
                </a:solidFill>
              </a:rPr>
              <a:t> </a:t>
            </a:r>
            <a:r>
              <a:rPr lang="en-US" altLang="en-US" sz="4000" b="1" dirty="0" err="1">
                <a:solidFill>
                  <a:schemeClr val="tx1"/>
                </a:solidFill>
              </a:rPr>
              <a:t>em</a:t>
            </a:r>
            <a:r>
              <a:rPr lang="en-US" altLang="en-US" sz="4000" b="1" dirty="0">
                <a:solidFill>
                  <a:schemeClr val="tx1"/>
                </a:solidFill>
              </a:rPr>
              <a:t> </a:t>
            </a:r>
            <a:r>
              <a:rPr lang="en-US" altLang="en-US" sz="4000" b="1" dirty="0" err="1">
                <a:solidFill>
                  <a:schemeClr val="tx1"/>
                </a:solidFill>
              </a:rPr>
              <a:t>hiểu</a:t>
            </a:r>
            <a:r>
              <a:rPr lang="en-US" altLang="en-US" sz="4000" b="1" dirty="0">
                <a:solidFill>
                  <a:schemeClr val="tx1"/>
                </a:solidFill>
              </a:rPr>
              <a:t> </a:t>
            </a:r>
            <a:r>
              <a:rPr lang="en-US" altLang="en-US" sz="4000" b="1" dirty="0" err="1">
                <a:solidFill>
                  <a:schemeClr val="tx1"/>
                </a:solidFill>
              </a:rPr>
              <a:t>thế</a:t>
            </a:r>
            <a:r>
              <a:rPr lang="en-US" altLang="en-US" sz="4000" b="1" dirty="0">
                <a:solidFill>
                  <a:schemeClr val="tx1"/>
                </a:solidFill>
              </a:rPr>
              <a:t> </a:t>
            </a:r>
            <a:r>
              <a:rPr lang="en-US" altLang="en-US" sz="4000" b="1" dirty="0" err="1">
                <a:solidFill>
                  <a:schemeClr val="tx1"/>
                </a:solidFill>
              </a:rPr>
              <a:t>nào</a:t>
            </a:r>
            <a:r>
              <a:rPr lang="en-US" altLang="en-US" sz="4000" b="1" dirty="0">
                <a:solidFill>
                  <a:schemeClr val="tx1"/>
                </a:solidFill>
              </a:rPr>
              <a:t> </a:t>
            </a:r>
            <a:r>
              <a:rPr lang="en-US" altLang="en-US" sz="4000" b="1" dirty="0" err="1">
                <a:solidFill>
                  <a:schemeClr val="tx1"/>
                </a:solidFill>
              </a:rPr>
              <a:t>là</a:t>
            </a:r>
            <a:r>
              <a:rPr lang="en-US" altLang="en-US" sz="4000" b="1" dirty="0">
                <a:solidFill>
                  <a:schemeClr val="tx1"/>
                </a:solidFill>
              </a:rPr>
              <a:t> </a:t>
            </a:r>
            <a:r>
              <a:rPr lang="en-US" altLang="en-US" sz="4000" b="1" dirty="0" err="1">
                <a:solidFill>
                  <a:schemeClr val="tx1"/>
                </a:solidFill>
              </a:rPr>
              <a:t>hai</a:t>
            </a:r>
            <a:r>
              <a:rPr lang="en-US" altLang="en-US" sz="4000" b="1" dirty="0">
                <a:solidFill>
                  <a:schemeClr val="tx1"/>
                </a:solidFill>
              </a:rPr>
              <a:t> </a:t>
            </a:r>
            <a:r>
              <a:rPr lang="en-US" altLang="en-US" sz="4000" b="1" dirty="0" err="1">
                <a:solidFill>
                  <a:schemeClr val="tx1"/>
                </a:solidFill>
              </a:rPr>
              <a:t>tiếng</a:t>
            </a:r>
            <a:r>
              <a:rPr lang="en-US" altLang="en-US" sz="4000" b="1" dirty="0">
                <a:solidFill>
                  <a:schemeClr val="tx1"/>
                </a:solidFill>
              </a:rPr>
              <a:t> </a:t>
            </a:r>
            <a:r>
              <a:rPr lang="en-US" altLang="en-US" sz="4000" b="1" dirty="0" err="1">
                <a:solidFill>
                  <a:schemeClr val="tx1"/>
                </a:solidFill>
              </a:rPr>
              <a:t>bắt</a:t>
            </a:r>
            <a:r>
              <a:rPr lang="en-US" altLang="en-US" sz="4000" b="1" dirty="0">
                <a:solidFill>
                  <a:schemeClr val="tx1"/>
                </a:solidFill>
              </a:rPr>
              <a:t> </a:t>
            </a:r>
            <a:r>
              <a:rPr lang="en-US" altLang="en-US" sz="4000" b="1" dirty="0" err="1">
                <a:solidFill>
                  <a:schemeClr val="tx1"/>
                </a:solidFill>
              </a:rPr>
              <a:t>vần</a:t>
            </a:r>
            <a:r>
              <a:rPr lang="en-US" altLang="en-US" sz="4000" b="1" dirty="0">
                <a:solidFill>
                  <a:schemeClr val="tx1"/>
                </a:solidFill>
              </a:rPr>
              <a:t> </a:t>
            </a:r>
            <a:r>
              <a:rPr lang="en-US" altLang="en-US" sz="4000" b="1" dirty="0" err="1">
                <a:solidFill>
                  <a:schemeClr val="tx1"/>
                </a:solidFill>
              </a:rPr>
              <a:t>với</a:t>
            </a:r>
            <a:r>
              <a:rPr lang="en-US" altLang="en-US" sz="4000" b="1" dirty="0">
                <a:solidFill>
                  <a:schemeClr val="tx1"/>
                </a:solidFill>
              </a:rPr>
              <a:t> </a:t>
            </a:r>
            <a:r>
              <a:rPr lang="en-US" altLang="en-US" sz="4000" b="1" dirty="0" err="1">
                <a:solidFill>
                  <a:schemeClr val="tx1"/>
                </a:solidFill>
              </a:rPr>
              <a:t>nhau</a:t>
            </a:r>
            <a:r>
              <a:rPr lang="en-US" altLang="en-US" sz="4000" b="1" dirty="0">
                <a:solidFill>
                  <a:schemeClr val="tx1"/>
                </a:solidFill>
              </a:rPr>
              <a:t> ?</a:t>
            </a:r>
          </a:p>
        </p:txBody>
      </p:sp>
      <p:sp>
        <p:nvSpPr>
          <p:cNvPr id="47109" name="Text Box 5"/>
          <p:cNvSpPr txBox="1">
            <a:spLocks noChangeArrowheads="1"/>
          </p:cNvSpPr>
          <p:nvPr/>
        </p:nvSpPr>
        <p:spPr bwMode="auto">
          <a:xfrm>
            <a:off x="1524000" y="2362203"/>
            <a:ext cx="1016247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4800" b="1" dirty="0">
                <a:solidFill>
                  <a:srgbClr val="0066FF"/>
                </a:solidFill>
              </a:rPr>
              <a:t>     </a:t>
            </a:r>
            <a:r>
              <a:rPr lang="en-US" altLang="en-US" sz="4000" b="1" dirty="0" err="1">
                <a:solidFill>
                  <a:srgbClr val="0066FF"/>
                </a:solidFill>
              </a:rPr>
              <a:t>Hai</a:t>
            </a:r>
            <a:r>
              <a:rPr lang="en-US" altLang="en-US" sz="4000" b="1" dirty="0">
                <a:solidFill>
                  <a:srgbClr val="0066FF"/>
                </a:solidFill>
              </a:rPr>
              <a:t> </a:t>
            </a:r>
            <a:r>
              <a:rPr lang="en-US" altLang="en-US" sz="4000" b="1" dirty="0" err="1">
                <a:solidFill>
                  <a:srgbClr val="0066FF"/>
                </a:solidFill>
              </a:rPr>
              <a:t>tiếng</a:t>
            </a:r>
            <a:r>
              <a:rPr lang="en-US" altLang="en-US" sz="4000" b="1" dirty="0">
                <a:solidFill>
                  <a:srgbClr val="0066FF"/>
                </a:solidFill>
              </a:rPr>
              <a:t> </a:t>
            </a:r>
            <a:r>
              <a:rPr lang="en-US" altLang="en-US" sz="4000" b="1" dirty="0" err="1">
                <a:solidFill>
                  <a:srgbClr val="0066FF"/>
                </a:solidFill>
              </a:rPr>
              <a:t>bắt</a:t>
            </a:r>
            <a:r>
              <a:rPr lang="en-US" altLang="en-US" sz="4000" b="1" dirty="0">
                <a:solidFill>
                  <a:srgbClr val="0066FF"/>
                </a:solidFill>
              </a:rPr>
              <a:t> </a:t>
            </a:r>
            <a:r>
              <a:rPr lang="en-US" altLang="en-US" sz="4000" b="1" dirty="0" err="1">
                <a:solidFill>
                  <a:srgbClr val="0066FF"/>
                </a:solidFill>
              </a:rPr>
              <a:t>vần</a:t>
            </a:r>
            <a:r>
              <a:rPr lang="en-US" altLang="en-US" sz="4000" b="1" dirty="0">
                <a:solidFill>
                  <a:srgbClr val="0066FF"/>
                </a:solidFill>
              </a:rPr>
              <a:t> </a:t>
            </a:r>
            <a:r>
              <a:rPr lang="en-US" altLang="en-US" sz="4000" b="1" dirty="0" err="1">
                <a:solidFill>
                  <a:srgbClr val="0066FF"/>
                </a:solidFill>
              </a:rPr>
              <a:t>với</a:t>
            </a:r>
            <a:r>
              <a:rPr lang="en-US" altLang="en-US" sz="4000" b="1" dirty="0">
                <a:solidFill>
                  <a:srgbClr val="0066FF"/>
                </a:solidFill>
              </a:rPr>
              <a:t> </a:t>
            </a:r>
            <a:r>
              <a:rPr lang="en-US" altLang="en-US" sz="4000" b="1" dirty="0" err="1">
                <a:solidFill>
                  <a:srgbClr val="0066FF"/>
                </a:solidFill>
              </a:rPr>
              <a:t>nhau</a:t>
            </a:r>
            <a:r>
              <a:rPr lang="en-US" altLang="en-US" sz="4000" b="1" dirty="0">
                <a:solidFill>
                  <a:srgbClr val="0066FF"/>
                </a:solidFill>
              </a:rPr>
              <a:t> </a:t>
            </a:r>
            <a:r>
              <a:rPr lang="en-US" altLang="en-US" sz="4000" b="1" dirty="0" err="1">
                <a:solidFill>
                  <a:srgbClr val="0066FF"/>
                </a:solidFill>
              </a:rPr>
              <a:t>là</a:t>
            </a:r>
            <a:r>
              <a:rPr lang="en-US" altLang="en-US" sz="4000" b="1" dirty="0">
                <a:solidFill>
                  <a:srgbClr val="0066FF"/>
                </a:solidFill>
              </a:rPr>
              <a:t> </a:t>
            </a:r>
            <a:r>
              <a:rPr lang="en-US" altLang="en-US" sz="4000" b="1" dirty="0" err="1">
                <a:solidFill>
                  <a:srgbClr val="0066FF"/>
                </a:solidFill>
              </a:rPr>
              <a:t>hai</a:t>
            </a:r>
            <a:r>
              <a:rPr lang="en-US" altLang="en-US" sz="4000" b="1" dirty="0">
                <a:solidFill>
                  <a:srgbClr val="0066FF"/>
                </a:solidFill>
              </a:rPr>
              <a:t> </a:t>
            </a:r>
            <a:r>
              <a:rPr lang="en-US" altLang="en-US" sz="4000" b="1" dirty="0" err="1">
                <a:solidFill>
                  <a:srgbClr val="0066FF"/>
                </a:solidFill>
              </a:rPr>
              <a:t>tiếng</a:t>
            </a:r>
            <a:r>
              <a:rPr lang="en-US" altLang="en-US" sz="4000" b="1" dirty="0">
                <a:solidFill>
                  <a:srgbClr val="0066FF"/>
                </a:solidFill>
              </a:rPr>
              <a:t> </a:t>
            </a:r>
            <a:r>
              <a:rPr lang="en-US" altLang="en-US" sz="4000" b="1" dirty="0" err="1">
                <a:solidFill>
                  <a:srgbClr val="0066FF"/>
                </a:solidFill>
              </a:rPr>
              <a:t>có</a:t>
            </a:r>
            <a:r>
              <a:rPr lang="en-US" altLang="en-US" sz="4000" b="1" dirty="0">
                <a:solidFill>
                  <a:srgbClr val="0066FF"/>
                </a:solidFill>
              </a:rPr>
              <a:t> </a:t>
            </a:r>
            <a:r>
              <a:rPr lang="en-US" altLang="en-US" sz="4000" b="1" dirty="0" err="1">
                <a:solidFill>
                  <a:srgbClr val="0066FF"/>
                </a:solidFill>
              </a:rPr>
              <a:t>phần</a:t>
            </a:r>
            <a:r>
              <a:rPr lang="en-US" altLang="en-US" sz="4000" b="1" dirty="0">
                <a:solidFill>
                  <a:srgbClr val="0066FF"/>
                </a:solidFill>
              </a:rPr>
              <a:t> </a:t>
            </a:r>
            <a:r>
              <a:rPr lang="en-US" altLang="en-US" sz="4000" b="1" dirty="0" err="1">
                <a:solidFill>
                  <a:srgbClr val="0066FF"/>
                </a:solidFill>
              </a:rPr>
              <a:t>vần</a:t>
            </a:r>
            <a:r>
              <a:rPr lang="en-US" altLang="en-US" sz="4000" b="1" dirty="0">
                <a:solidFill>
                  <a:srgbClr val="0066FF"/>
                </a:solidFill>
              </a:rPr>
              <a:t> </a:t>
            </a:r>
            <a:r>
              <a:rPr lang="en-US" altLang="en-US" sz="4000" b="1" dirty="0" err="1">
                <a:solidFill>
                  <a:srgbClr val="0066FF"/>
                </a:solidFill>
              </a:rPr>
              <a:t>giống</a:t>
            </a:r>
            <a:r>
              <a:rPr lang="en-US" altLang="en-US" sz="4000" b="1" dirty="0">
                <a:solidFill>
                  <a:srgbClr val="0066FF"/>
                </a:solidFill>
              </a:rPr>
              <a:t> </a:t>
            </a:r>
            <a:r>
              <a:rPr lang="en-US" altLang="en-US" sz="4000" b="1" dirty="0" err="1">
                <a:solidFill>
                  <a:srgbClr val="0066FF"/>
                </a:solidFill>
              </a:rPr>
              <a:t>nhau</a:t>
            </a:r>
            <a:r>
              <a:rPr lang="en-US" altLang="en-US" sz="4000" b="1" dirty="0">
                <a:solidFill>
                  <a:srgbClr val="0066FF"/>
                </a:solidFill>
              </a:rPr>
              <a:t> – </a:t>
            </a:r>
            <a:r>
              <a:rPr lang="en-US" altLang="en-US" sz="4000" b="1" dirty="0" err="1">
                <a:solidFill>
                  <a:srgbClr val="0066FF"/>
                </a:solidFill>
              </a:rPr>
              <a:t>giống</a:t>
            </a:r>
            <a:r>
              <a:rPr lang="en-US" altLang="en-US" sz="4000" b="1" dirty="0">
                <a:solidFill>
                  <a:srgbClr val="0066FF"/>
                </a:solidFill>
              </a:rPr>
              <a:t> </a:t>
            </a:r>
            <a:r>
              <a:rPr lang="en-US" altLang="en-US" sz="4000" b="1" dirty="0" err="1">
                <a:solidFill>
                  <a:srgbClr val="0066FF"/>
                </a:solidFill>
              </a:rPr>
              <a:t>nhau</a:t>
            </a:r>
            <a:r>
              <a:rPr lang="en-US" altLang="en-US" sz="4000" b="1" dirty="0">
                <a:solidFill>
                  <a:srgbClr val="0066FF"/>
                </a:solidFill>
              </a:rPr>
              <a:t> </a:t>
            </a:r>
            <a:r>
              <a:rPr lang="en-US" altLang="en-US" sz="4000" b="1" dirty="0" err="1">
                <a:solidFill>
                  <a:srgbClr val="0066FF"/>
                </a:solidFill>
              </a:rPr>
              <a:t>hoàn</a:t>
            </a:r>
            <a:r>
              <a:rPr lang="en-US" altLang="en-US" sz="4000" b="1" dirty="0">
                <a:solidFill>
                  <a:srgbClr val="0066FF"/>
                </a:solidFill>
              </a:rPr>
              <a:t> </a:t>
            </a:r>
            <a:r>
              <a:rPr lang="en-US" altLang="en-US" sz="4000" b="1" dirty="0" err="1">
                <a:solidFill>
                  <a:srgbClr val="0066FF"/>
                </a:solidFill>
              </a:rPr>
              <a:t>toàn</a:t>
            </a:r>
            <a:r>
              <a:rPr lang="en-US" altLang="en-US" sz="4000" b="1" dirty="0">
                <a:solidFill>
                  <a:srgbClr val="0066FF"/>
                </a:solidFill>
              </a:rPr>
              <a:t> </a:t>
            </a:r>
            <a:r>
              <a:rPr lang="en-US" altLang="en-US" sz="4000" b="1" dirty="0" err="1">
                <a:solidFill>
                  <a:srgbClr val="0066FF"/>
                </a:solidFill>
              </a:rPr>
              <a:t>hoặc</a:t>
            </a:r>
            <a:r>
              <a:rPr lang="en-US" altLang="en-US" sz="4000" b="1" dirty="0">
                <a:solidFill>
                  <a:srgbClr val="0066FF"/>
                </a:solidFill>
              </a:rPr>
              <a:t> </a:t>
            </a:r>
            <a:r>
              <a:rPr lang="en-US" altLang="en-US" sz="4000" b="1" dirty="0" err="1">
                <a:solidFill>
                  <a:srgbClr val="0066FF"/>
                </a:solidFill>
              </a:rPr>
              <a:t>không</a:t>
            </a:r>
            <a:r>
              <a:rPr lang="en-US" altLang="en-US" sz="4000" b="1" dirty="0">
                <a:solidFill>
                  <a:srgbClr val="0066FF"/>
                </a:solidFill>
              </a:rPr>
              <a:t> </a:t>
            </a:r>
            <a:r>
              <a:rPr lang="en-US" altLang="en-US" sz="4000" b="1" dirty="0" err="1">
                <a:solidFill>
                  <a:srgbClr val="0066FF"/>
                </a:solidFill>
              </a:rPr>
              <a:t>hoàn</a:t>
            </a:r>
            <a:r>
              <a:rPr lang="en-US" altLang="en-US" sz="4000" b="1" dirty="0">
                <a:solidFill>
                  <a:srgbClr val="0066FF"/>
                </a:solidFill>
              </a:rPr>
              <a:t> </a:t>
            </a:r>
            <a:r>
              <a:rPr lang="en-US" altLang="en-US" sz="4000" b="1" dirty="0" err="1">
                <a:solidFill>
                  <a:srgbClr val="0066FF"/>
                </a:solidFill>
              </a:rPr>
              <a:t>toàn</a:t>
            </a:r>
            <a:r>
              <a:rPr lang="en-US" altLang="en-US" sz="4000" b="1" dirty="0">
                <a:solidFill>
                  <a:srgbClr val="0066FF"/>
                </a:solidFill>
              </a:rPr>
              <a:t>.</a:t>
            </a:r>
          </a:p>
        </p:txBody>
      </p:sp>
    </p:spTree>
    <p:extLst>
      <p:ext uri="{BB962C8B-B14F-4D97-AF65-F5344CB8AC3E}">
        <p14:creationId xmlns:p14="http://schemas.microsoft.com/office/powerpoint/2010/main" val="22062315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1000"/>
                                        <p:tgtEl>
                                          <p:spTgt spid="47109"/>
                                        </p:tgtEl>
                                      </p:cBhvr>
                                    </p:animEffect>
                                    <p:anim calcmode="lin" valueType="num">
                                      <p:cBhvr>
                                        <p:cTn id="13" dur="1000" fill="hold"/>
                                        <p:tgtEl>
                                          <p:spTgt spid="47109"/>
                                        </p:tgtEl>
                                        <p:attrNameLst>
                                          <p:attrName>ppt_x</p:attrName>
                                        </p:attrNameLst>
                                      </p:cBhvr>
                                      <p:tavLst>
                                        <p:tav tm="0">
                                          <p:val>
                                            <p:strVal val="#ppt_x"/>
                                          </p:val>
                                        </p:tav>
                                        <p:tav tm="100000">
                                          <p:val>
                                            <p:strVal val="#ppt_x"/>
                                          </p:val>
                                        </p:tav>
                                      </p:tavLst>
                                    </p:anim>
                                    <p:anim calcmode="lin" valueType="num">
                                      <p:cBhvr>
                                        <p:cTn id="14"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838200" y="762001"/>
            <a:ext cx="9982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chemeClr val="tx1"/>
                </a:solidFill>
                <a:latin typeface="Times New Roman" panose="02020603050405020304" pitchFamily="18" charset="0"/>
                <a:cs typeface="Times New Roman" panose="02020603050405020304" pitchFamily="18" charset="0"/>
              </a:rPr>
              <a:t>      Ví dụ:</a:t>
            </a:r>
          </a:p>
          <a:p>
            <a:pPr algn="ctr" eaLnBrk="1" hangingPunct="1">
              <a:spcBef>
                <a:spcPct val="50000"/>
              </a:spcBef>
            </a:pPr>
            <a:r>
              <a:rPr lang="en-US" altLang="en-US" sz="4400" b="1">
                <a:solidFill>
                  <a:schemeClr val="tx1"/>
                </a:solidFill>
                <a:latin typeface="Times New Roman" panose="02020603050405020304" pitchFamily="18" charset="0"/>
                <a:cs typeface="Times New Roman" panose="02020603050405020304" pitchFamily="18" charset="0"/>
              </a:rPr>
              <a:t>- Lá trầu khô giữa cơi trầu</a:t>
            </a:r>
          </a:p>
          <a:p>
            <a:pPr algn="ctr" eaLnBrk="1" hangingPunct="1">
              <a:spcBef>
                <a:spcPct val="50000"/>
              </a:spcBef>
            </a:pPr>
            <a:r>
              <a:rPr lang="en-US" altLang="en-US" sz="4400" b="1">
                <a:solidFill>
                  <a:schemeClr val="tx1"/>
                </a:solidFill>
                <a:latin typeface="Times New Roman" panose="02020603050405020304" pitchFamily="18" charset="0"/>
                <a:cs typeface="Times New Roman" panose="02020603050405020304" pitchFamily="18" charset="0"/>
              </a:rPr>
              <a:t>    Truyện Kiều gấp lại trên đầu bấy nay.</a:t>
            </a:r>
          </a:p>
          <a:p>
            <a:pPr algn="ctr" eaLnBrk="1" hangingPunct="1">
              <a:spcBef>
                <a:spcPct val="50000"/>
              </a:spcBef>
            </a:pPr>
            <a:r>
              <a:rPr lang="en-US" altLang="en-US" sz="4400" b="1">
                <a:solidFill>
                  <a:schemeClr val="tx1"/>
                </a:solidFill>
                <a:latin typeface="Times New Roman" panose="02020603050405020304" pitchFamily="18" charset="0"/>
                <a:cs typeface="Times New Roman" panose="02020603050405020304" pitchFamily="18" charset="0"/>
              </a:rPr>
              <a:t>- Hỡi cô tát nước bên đàng</a:t>
            </a:r>
          </a:p>
          <a:p>
            <a:pPr algn="ctr" eaLnBrk="1" hangingPunct="1">
              <a:spcBef>
                <a:spcPct val="50000"/>
              </a:spcBef>
            </a:pPr>
            <a:r>
              <a:rPr lang="en-US" altLang="en-US" sz="4400" b="1">
                <a:solidFill>
                  <a:schemeClr val="tx1"/>
                </a:solidFill>
                <a:latin typeface="Times New Roman" panose="02020603050405020304" pitchFamily="18" charset="0"/>
                <a:cs typeface="Times New Roman" panose="02020603050405020304" pitchFamily="18" charset="0"/>
              </a:rPr>
              <a:t>Sao cô múc ánh trăng vàng đổ đi.</a:t>
            </a:r>
          </a:p>
        </p:txBody>
      </p:sp>
      <p:sp>
        <p:nvSpPr>
          <p:cNvPr id="3" name="Text Box 140"/>
          <p:cNvSpPr txBox="1">
            <a:spLocks noChangeArrowheads="1"/>
          </p:cNvSpPr>
          <p:nvPr/>
        </p:nvSpPr>
        <p:spPr bwMode="auto">
          <a:xfrm>
            <a:off x="7894640" y="1768475"/>
            <a:ext cx="2027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0000"/>
                </a:solidFill>
                <a:latin typeface="Times New Roman" panose="02020603050405020304" pitchFamily="18" charset="0"/>
                <a:cs typeface="Times New Roman" panose="02020603050405020304" pitchFamily="18" charset="0"/>
              </a:rPr>
              <a:t>trầu</a:t>
            </a:r>
          </a:p>
        </p:txBody>
      </p:sp>
      <p:sp>
        <p:nvSpPr>
          <p:cNvPr id="4" name="Text Box 140"/>
          <p:cNvSpPr txBox="1">
            <a:spLocks noChangeArrowheads="1"/>
          </p:cNvSpPr>
          <p:nvPr/>
        </p:nvSpPr>
        <p:spPr bwMode="auto">
          <a:xfrm>
            <a:off x="7497764" y="2773366"/>
            <a:ext cx="2027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0000"/>
                </a:solidFill>
                <a:latin typeface="Times New Roman" panose="02020603050405020304" pitchFamily="18" charset="0"/>
                <a:cs typeface="Times New Roman" panose="02020603050405020304" pitchFamily="18" charset="0"/>
              </a:rPr>
              <a:t>đầu</a:t>
            </a:r>
          </a:p>
        </p:txBody>
      </p:sp>
      <p:sp>
        <p:nvSpPr>
          <p:cNvPr id="5" name="Text Box 140"/>
          <p:cNvSpPr txBox="1">
            <a:spLocks noChangeArrowheads="1"/>
          </p:cNvSpPr>
          <p:nvPr/>
        </p:nvSpPr>
        <p:spPr bwMode="auto">
          <a:xfrm>
            <a:off x="7742240" y="3771900"/>
            <a:ext cx="2027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0000"/>
                </a:solidFill>
                <a:latin typeface="Times New Roman" panose="02020603050405020304" pitchFamily="18" charset="0"/>
                <a:cs typeface="Times New Roman" panose="02020603050405020304" pitchFamily="18" charset="0"/>
              </a:rPr>
              <a:t>đàng</a:t>
            </a:r>
          </a:p>
        </p:txBody>
      </p:sp>
      <p:sp>
        <p:nvSpPr>
          <p:cNvPr id="6" name="Text Box 140"/>
          <p:cNvSpPr txBox="1">
            <a:spLocks noChangeArrowheads="1"/>
          </p:cNvSpPr>
          <p:nvPr/>
        </p:nvSpPr>
        <p:spPr bwMode="auto">
          <a:xfrm>
            <a:off x="7070726" y="4778375"/>
            <a:ext cx="202723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b="1">
                <a:solidFill>
                  <a:srgbClr val="FF0000"/>
                </a:solidFill>
                <a:latin typeface="Times New Roman" panose="02020603050405020304" pitchFamily="18" charset="0"/>
                <a:cs typeface="Times New Roman" panose="02020603050405020304" pitchFamily="18" charset="0"/>
              </a:rPr>
              <a:t>vàng</a:t>
            </a:r>
          </a:p>
        </p:txBody>
      </p:sp>
    </p:spTree>
    <p:extLst>
      <p:ext uri="{BB962C8B-B14F-4D97-AF65-F5344CB8AC3E}">
        <p14:creationId xmlns:p14="http://schemas.microsoft.com/office/powerpoint/2010/main" val="24911335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1000"/>
                                        <p:tgtEl>
                                          <p:spTgt spid="47110"/>
                                        </p:tgtEl>
                                      </p:cBhvr>
                                    </p:animEffect>
                                    <p:anim calcmode="lin" valueType="num">
                                      <p:cBhvr>
                                        <p:cTn id="8" dur="1000" fill="hold"/>
                                        <p:tgtEl>
                                          <p:spTgt spid="47110"/>
                                        </p:tgtEl>
                                        <p:attrNameLst>
                                          <p:attrName>ppt_x</p:attrName>
                                        </p:attrNameLst>
                                      </p:cBhvr>
                                      <p:tavLst>
                                        <p:tav tm="0">
                                          <p:val>
                                            <p:strVal val="#ppt_x"/>
                                          </p:val>
                                        </p:tav>
                                        <p:tav tm="100000">
                                          <p:val>
                                            <p:strVal val="#ppt_x"/>
                                          </p:val>
                                        </p:tav>
                                      </p:tavLst>
                                    </p:anim>
                                    <p:anim calcmode="lin" valueType="num">
                                      <p:cBhvr>
                                        <p:cTn id="9" dur="1000" fill="hold"/>
                                        <p:tgtEl>
                                          <p:spTgt spid="471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914404-2419-467D-8526-A973169737A4}"/>
              </a:ext>
            </a:extLst>
          </p:cNvPr>
          <p:cNvSpPr>
            <a:spLocks noGrp="1"/>
          </p:cNvSpPr>
          <p:nvPr>
            <p:ph type="title"/>
          </p:nvPr>
        </p:nvSpPr>
        <p:spPr/>
        <p:txBody>
          <a:bodyPr/>
          <a:lstStyle/>
          <a:p>
            <a:endParaRPr lang="vi-VN"/>
          </a:p>
        </p:txBody>
      </p:sp>
      <p:sp>
        <p:nvSpPr>
          <p:cNvPr id="2" name="Content Placeholder 1">
            <a:extLst>
              <a:ext uri="{FF2B5EF4-FFF2-40B4-BE49-F238E27FC236}">
                <a16:creationId xmlns="" xmlns:a16="http://schemas.microsoft.com/office/drawing/2014/main" id="{11916A8A-1131-4CB6-A439-17C0FF8877B1}"/>
              </a:ext>
            </a:extLst>
          </p:cNvPr>
          <p:cNvSpPr>
            <a:spLocks noGrp="1"/>
          </p:cNvSpPr>
          <p:nvPr>
            <p:ph idx="1"/>
          </p:nvPr>
        </p:nvSpPr>
        <p:spPr/>
        <p:txBody>
          <a:bodyPr/>
          <a:lstStyle/>
          <a:p>
            <a:endParaRPr lang="vi-VN"/>
          </a:p>
        </p:txBody>
      </p:sp>
      <p:pic>
        <p:nvPicPr>
          <p:cNvPr id="5" name="Picture 4">
            <a:extLst>
              <a:ext uri="{FF2B5EF4-FFF2-40B4-BE49-F238E27FC236}">
                <a16:creationId xmlns="" xmlns:a16="http://schemas.microsoft.com/office/drawing/2014/main" id="{C72D0727-1F80-405E-B7C1-1A8F202984EE}"/>
              </a:ext>
            </a:extLst>
          </p:cNvPr>
          <p:cNvPicPr>
            <a:picLocks noChangeAspect="1"/>
          </p:cNvPicPr>
          <p:nvPr/>
        </p:nvPicPr>
        <p:blipFill>
          <a:blip r:embed="rId2"/>
          <a:stretch>
            <a:fillRect/>
          </a:stretch>
        </p:blipFill>
        <p:spPr>
          <a:xfrm>
            <a:off x="-3678692" y="-1752600"/>
            <a:ext cx="15718292" cy="10896600"/>
          </a:xfrm>
          <a:prstGeom prst="rect">
            <a:avLst/>
          </a:prstGeom>
        </p:spPr>
      </p:pic>
      <p:sp>
        <p:nvSpPr>
          <p:cNvPr id="7" name="TextBox 6">
            <a:extLst>
              <a:ext uri="{FF2B5EF4-FFF2-40B4-BE49-F238E27FC236}">
                <a16:creationId xmlns="" xmlns:a16="http://schemas.microsoft.com/office/drawing/2014/main" id="{22BD0BB5-18D3-46C0-AA5D-44A193A36756}"/>
              </a:ext>
            </a:extLst>
          </p:cNvPr>
          <p:cNvSpPr txBox="1"/>
          <p:nvPr/>
        </p:nvSpPr>
        <p:spPr>
          <a:xfrm>
            <a:off x="1981200" y="660094"/>
            <a:ext cx="8305800" cy="1785104"/>
          </a:xfrm>
          <a:prstGeom prst="rect">
            <a:avLst/>
          </a:prstGeom>
          <a:noFill/>
        </p:spPr>
        <p:txBody>
          <a:bodyPr wrap="square" rtlCol="0">
            <a:spAutoFit/>
          </a:bodyPr>
          <a:lstStyle/>
          <a:p>
            <a:r>
              <a:rPr lang="en-US" sz="4400" b="1" dirty="0" err="1">
                <a:solidFill>
                  <a:srgbClr val="FF3300"/>
                </a:solidFill>
                <a:latin typeface="Times New Roman" panose="02020603050405020304" pitchFamily="18" charset="0"/>
                <a:cs typeface="Times New Roman" panose="02020603050405020304" pitchFamily="18" charset="0"/>
              </a:rPr>
              <a:t>Em</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tập</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gieo</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vần</a:t>
            </a:r>
            <a:endParaRPr lang="en-US" sz="4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 </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4D3A475-F137-4017-9A7E-942BF4B6B953}"/>
              </a:ext>
            </a:extLst>
          </p:cNvPr>
          <p:cNvSpPr txBox="1"/>
          <p:nvPr/>
        </p:nvSpPr>
        <p:spPr>
          <a:xfrm>
            <a:off x="3632498" y="1928360"/>
            <a:ext cx="8305800" cy="707886"/>
          </a:xfrm>
          <a:prstGeom prst="rect">
            <a:avLst/>
          </a:prstGeom>
          <a:noFill/>
        </p:spPr>
        <p:txBody>
          <a:bodyPr wrap="square" rtlCol="0">
            <a:spAutoFit/>
          </a:bodyPr>
          <a:lstStyle/>
          <a:p>
            <a:r>
              <a:rPr lang="en-US" sz="4000" b="1" dirty="0" err="1">
                <a:solidFill>
                  <a:srgbClr val="0070C0"/>
                </a:solidFill>
                <a:latin typeface="Times New Roman" panose="02020603050405020304" pitchFamily="18" charset="0"/>
                <a:cs typeface="Times New Roman" panose="02020603050405020304" pitchFamily="18" charset="0"/>
              </a:rPr>
              <a:t>Tớ</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tên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là</a:t>
            </a:r>
            <a:r>
              <a:rPr lang="en-US" sz="4000" b="1" dirty="0">
                <a:solidFill>
                  <a:srgbClr val="0070C0"/>
                </a:solidFill>
                <a:latin typeface="Times New Roman" panose="02020603050405020304" pitchFamily="18" charset="0"/>
                <a:cs typeface="Times New Roman" panose="02020603050405020304" pitchFamily="18" charset="0"/>
              </a:rPr>
              <a:t> Nam</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5206762F-9520-40F0-A37C-78ABA456B1EC}"/>
              </a:ext>
            </a:extLst>
          </p:cNvPr>
          <p:cNvSpPr txBox="1"/>
          <p:nvPr/>
        </p:nvSpPr>
        <p:spPr>
          <a:xfrm>
            <a:off x="3628487" y="2721114"/>
            <a:ext cx="8305800" cy="707886"/>
          </a:xfrm>
          <a:prstGeom prst="rect">
            <a:avLst/>
          </a:prstGeom>
          <a:noFill/>
        </p:spPr>
        <p:txBody>
          <a:bodyPr wrap="square" rtlCol="0">
            <a:spAutoFit/>
          </a:bodyPr>
          <a:lstStyle/>
          <a:p>
            <a:r>
              <a:rPr lang="en-US" sz="4000" b="1" dirty="0" err="1">
                <a:solidFill>
                  <a:srgbClr val="0070C0"/>
                </a:solidFill>
                <a:latin typeface="Times New Roman" panose="02020603050405020304" pitchFamily="18" charset="0"/>
                <a:cs typeface="Times New Roman" panose="02020603050405020304" pitchFamily="18" charset="0"/>
              </a:rPr>
              <a:t>Tớ</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thích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ăn</a:t>
            </a:r>
            <a:r>
              <a:rPr lang="en-US" sz="4000" b="1" dirty="0">
                <a:solidFill>
                  <a:srgbClr val="0070C0"/>
                </a:solidFill>
                <a:latin typeface="Times New Roman" panose="02020603050405020304" pitchFamily="18" charset="0"/>
                <a:cs typeface="Times New Roman" panose="02020603050405020304" pitchFamily="18" charset="0"/>
              </a:rPr>
              <a:t> cam</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695AA2F8-63CA-4F59-B121-4B4631358A12}"/>
              </a:ext>
            </a:extLst>
          </p:cNvPr>
          <p:cNvSpPr txBox="1"/>
          <p:nvPr/>
        </p:nvSpPr>
        <p:spPr>
          <a:xfrm>
            <a:off x="3628487" y="4087200"/>
            <a:ext cx="8305800" cy="707886"/>
          </a:xfrm>
          <a:prstGeom prst="rect">
            <a:avLst/>
          </a:prstGeom>
          <a:noFill/>
        </p:spPr>
        <p:txBody>
          <a:bodyPr wrap="square" rtlCol="0">
            <a:spAutoFit/>
          </a:bodyPr>
          <a:lstStyle/>
          <a:p>
            <a:r>
              <a:rPr lang="en-US" sz="4000" b="1" dirty="0" err="1">
                <a:solidFill>
                  <a:srgbClr val="7030A0"/>
                </a:solidFill>
                <a:latin typeface="Times New Roman" panose="02020603050405020304" pitchFamily="18" charset="0"/>
                <a:cs typeface="Times New Roman" panose="02020603050405020304" pitchFamily="18" charset="0"/>
              </a:rPr>
              <a:t>Hôm</a:t>
            </a:r>
            <a:r>
              <a:rPr lang="en-US" sz="4000" b="1" dirty="0">
                <a:solidFill>
                  <a:srgbClr val="7030A0"/>
                </a:solidFill>
                <a:latin typeface="Times New Roman" panose="02020603050405020304" pitchFamily="18" charset="0"/>
                <a:cs typeface="Times New Roman" panose="02020603050405020304" pitchFamily="18" charset="0"/>
              </a:rPr>
              <a:t> nay </a:t>
            </a:r>
            <a:r>
              <a:rPr lang="en-US" sz="4000" b="1" dirty="0" err="1">
                <a:solidFill>
                  <a:srgbClr val="7030A0"/>
                </a:solidFill>
                <a:latin typeface="Times New Roman" panose="02020603050405020304" pitchFamily="18" charset="0"/>
                <a:cs typeface="Times New Roman" panose="02020603050405020304" pitchFamily="18" charset="0"/>
              </a:rPr>
              <a:t>trời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lạnh</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4511239-38AC-4907-A709-0302D210298B}"/>
              </a:ext>
            </a:extLst>
          </p:cNvPr>
          <p:cNvSpPr txBox="1"/>
          <p:nvPr/>
        </p:nvSpPr>
        <p:spPr>
          <a:xfrm>
            <a:off x="3628487" y="4918073"/>
            <a:ext cx="8305800" cy="707886"/>
          </a:xfrm>
          <a:prstGeom prst="rect">
            <a:avLst/>
          </a:prstGeom>
          <a:noFill/>
        </p:spPr>
        <p:txBody>
          <a:bodyPr wrap="square" rtlCol="0">
            <a:spAutoFit/>
          </a:bodyPr>
          <a:lstStyle/>
          <a:p>
            <a:r>
              <a:rPr lang="en-US" sz="4000" b="1" dirty="0" err="1">
                <a:solidFill>
                  <a:srgbClr val="7030A0"/>
                </a:solidFill>
                <a:latin typeface="Times New Roman" panose="02020603050405020304" pitchFamily="18" charset="0"/>
                <a:cs typeface="Times New Roman" panose="02020603050405020304" pitchFamily="18" charset="0"/>
              </a:rPr>
              <a:t>Nhớ</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đừng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phong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phanh</a:t>
            </a:r>
            <a:endParaRPr lang="en-US" sz="4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3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963D3F56-9B09-442A-A902-26A87EE332B3}"/>
              </a:ext>
            </a:extLst>
          </p:cNvPr>
          <p:cNvPicPr>
            <a:picLocks noChangeAspect="1"/>
          </p:cNvPicPr>
          <p:nvPr/>
        </p:nvPicPr>
        <p:blipFill>
          <a:blip r:embed="rId3"/>
          <a:stretch>
            <a:fillRect/>
          </a:stretch>
        </p:blipFill>
        <p:spPr>
          <a:xfrm>
            <a:off x="-1905000" y="-827527"/>
            <a:ext cx="14487607" cy="8615150"/>
          </a:xfrm>
          <a:prstGeom prst="rect">
            <a:avLst/>
          </a:prstGeom>
        </p:spPr>
      </p:pic>
      <p:sp>
        <p:nvSpPr>
          <p:cNvPr id="5" name="Rounded Rectangle 4"/>
          <p:cNvSpPr/>
          <p:nvPr/>
        </p:nvSpPr>
        <p:spPr>
          <a:xfrm>
            <a:off x="1866900" y="1539925"/>
            <a:ext cx="4038600" cy="914400"/>
          </a:xfrm>
          <a:prstGeom prst="round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solidFill>
                  <a:srgbClr val="4584D3">
                    <a:lumMod val="75000"/>
                  </a:srgbClr>
                </a:solidFill>
              </a:rPr>
              <a:t>THỬ TÀI ĐOÁN CHỮ</a:t>
            </a:r>
          </a:p>
        </p:txBody>
      </p:sp>
      <p:sp>
        <p:nvSpPr>
          <p:cNvPr id="6" name="Rounded Rectangle 5"/>
          <p:cNvSpPr/>
          <p:nvPr/>
        </p:nvSpPr>
        <p:spPr>
          <a:xfrm>
            <a:off x="1609992" y="2565641"/>
            <a:ext cx="5343259" cy="17267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spcBef>
                <a:spcPct val="50000"/>
              </a:spcBef>
            </a:pPr>
            <a:r>
              <a:rPr lang="en-US" sz="2000" b="1" dirty="0">
                <a:solidFill>
                  <a:prstClr val="black"/>
                </a:solidFill>
              </a:rPr>
              <a:t>                </a:t>
            </a:r>
            <a:r>
              <a:rPr lang="en-US" altLang="vi-VN" sz="2000" b="1" dirty="0" err="1">
                <a:solidFill>
                  <a:srgbClr val="0066FF"/>
                </a:solidFill>
              </a:rPr>
              <a:t>Bớt</a:t>
            </a:r>
            <a:r>
              <a:rPr lang="en-US" altLang="vi-VN" sz="2000" b="1" dirty="0">
                <a:solidFill>
                  <a:srgbClr val="0066FF"/>
                </a:solidFill>
              </a:rPr>
              <a:t> </a:t>
            </a:r>
            <a:r>
              <a:rPr lang="en-US" altLang="vi-VN" sz="2000" b="1" dirty="0" err="1">
                <a:solidFill>
                  <a:srgbClr val="0066FF"/>
                </a:solidFill>
              </a:rPr>
              <a:t>đầu</a:t>
            </a:r>
            <a:r>
              <a:rPr lang="en-US" altLang="vi-VN" sz="2000" b="1" dirty="0">
                <a:solidFill>
                  <a:srgbClr val="0066FF"/>
                </a:solidFill>
              </a:rPr>
              <a:t> </a:t>
            </a:r>
            <a:r>
              <a:rPr lang="en-US" altLang="vi-VN" sz="2000" b="1" dirty="0" err="1">
                <a:solidFill>
                  <a:srgbClr val="0066FF"/>
                </a:solidFill>
              </a:rPr>
              <a:t>thì</a:t>
            </a:r>
            <a:r>
              <a:rPr lang="en-US" altLang="vi-VN" sz="2000" b="1" dirty="0">
                <a:solidFill>
                  <a:srgbClr val="0066FF"/>
                </a:solidFill>
              </a:rPr>
              <a:t> </a:t>
            </a:r>
            <a:r>
              <a:rPr lang="en-US" altLang="vi-VN" sz="2000" b="1" dirty="0" err="1">
                <a:solidFill>
                  <a:srgbClr val="0066FF"/>
                </a:solidFill>
              </a:rPr>
              <a:t>bé</a:t>
            </a:r>
            <a:r>
              <a:rPr lang="en-US" altLang="vi-VN" sz="2000" b="1" dirty="0">
                <a:solidFill>
                  <a:srgbClr val="0066FF"/>
                </a:solidFill>
              </a:rPr>
              <a:t> </a:t>
            </a:r>
            <a:r>
              <a:rPr lang="en-US" altLang="vi-VN" sz="2000" b="1" dirty="0" err="1">
                <a:solidFill>
                  <a:srgbClr val="0066FF"/>
                </a:solidFill>
              </a:rPr>
              <a:t>nhất</a:t>
            </a:r>
            <a:r>
              <a:rPr lang="en-US" altLang="vi-VN" sz="2000" b="1" dirty="0">
                <a:solidFill>
                  <a:srgbClr val="0066FF"/>
                </a:solidFill>
              </a:rPr>
              <a:t> </a:t>
            </a:r>
            <a:r>
              <a:rPr lang="en-US" altLang="vi-VN" sz="2000" b="1" dirty="0" err="1">
                <a:solidFill>
                  <a:srgbClr val="0066FF"/>
                </a:solidFill>
              </a:rPr>
              <a:t>nhà</a:t>
            </a:r>
            <a:endParaRPr lang="en-US" altLang="vi-VN" sz="2000" b="1" dirty="0">
              <a:solidFill>
                <a:srgbClr val="0066FF"/>
              </a:solidFill>
            </a:endParaRPr>
          </a:p>
          <a:p>
            <a:pPr algn="just"/>
            <a:r>
              <a:rPr lang="en-US" altLang="vi-VN" sz="2000" b="1" dirty="0">
                <a:solidFill>
                  <a:srgbClr val="0066FF"/>
                </a:solidFill>
              </a:rPr>
              <a:t>     </a:t>
            </a:r>
            <a:r>
              <a:rPr lang="en-US" altLang="vi-VN" sz="2000" b="1" dirty="0" err="1">
                <a:solidFill>
                  <a:srgbClr val="0066FF"/>
                </a:solidFill>
              </a:rPr>
              <a:t>Đầu</a:t>
            </a:r>
            <a:r>
              <a:rPr lang="en-US" altLang="vi-VN" sz="2000" b="1" dirty="0">
                <a:solidFill>
                  <a:srgbClr val="0066FF"/>
                </a:solidFill>
              </a:rPr>
              <a:t> </a:t>
            </a:r>
            <a:r>
              <a:rPr lang="en-US" altLang="vi-VN" sz="2000" b="1" dirty="0" err="1">
                <a:solidFill>
                  <a:srgbClr val="0066FF"/>
                </a:solidFill>
              </a:rPr>
              <a:t>đuôi</a:t>
            </a:r>
            <a:r>
              <a:rPr lang="en-US" altLang="vi-VN" sz="2000" b="1" dirty="0">
                <a:solidFill>
                  <a:srgbClr val="0066FF"/>
                </a:solidFill>
              </a:rPr>
              <a:t> </a:t>
            </a:r>
            <a:r>
              <a:rPr lang="en-US" altLang="vi-VN" sz="2000" b="1" dirty="0" err="1">
                <a:solidFill>
                  <a:srgbClr val="0066FF"/>
                </a:solidFill>
              </a:rPr>
              <a:t>bỏ</a:t>
            </a:r>
            <a:r>
              <a:rPr lang="en-US" altLang="vi-VN" sz="2000" b="1" dirty="0">
                <a:solidFill>
                  <a:srgbClr val="0066FF"/>
                </a:solidFill>
              </a:rPr>
              <a:t> </a:t>
            </a:r>
            <a:r>
              <a:rPr lang="en-US" altLang="vi-VN" sz="2000" b="1" dirty="0" err="1">
                <a:solidFill>
                  <a:srgbClr val="0066FF"/>
                </a:solidFill>
              </a:rPr>
              <a:t>hết</a:t>
            </a:r>
            <a:r>
              <a:rPr lang="en-US" altLang="vi-VN" sz="2000" b="1" dirty="0">
                <a:solidFill>
                  <a:srgbClr val="0066FF"/>
                </a:solidFill>
              </a:rPr>
              <a:t> </a:t>
            </a:r>
            <a:r>
              <a:rPr lang="en-US" altLang="vi-VN" sz="2000" b="1" dirty="0" err="1">
                <a:solidFill>
                  <a:srgbClr val="0066FF"/>
                </a:solidFill>
              </a:rPr>
              <a:t>thì</a:t>
            </a:r>
            <a:r>
              <a:rPr lang="en-US" altLang="vi-VN" sz="2000" b="1" dirty="0">
                <a:solidFill>
                  <a:srgbClr val="0066FF"/>
                </a:solidFill>
              </a:rPr>
              <a:t> ra </a:t>
            </a:r>
            <a:r>
              <a:rPr lang="en-US" altLang="vi-VN" sz="2000" b="1" dirty="0" err="1">
                <a:solidFill>
                  <a:srgbClr val="0066FF"/>
                </a:solidFill>
              </a:rPr>
              <a:t>béo</a:t>
            </a:r>
            <a:r>
              <a:rPr lang="en-US" altLang="vi-VN" sz="2000" b="1" dirty="0">
                <a:solidFill>
                  <a:srgbClr val="0066FF"/>
                </a:solidFill>
              </a:rPr>
              <a:t> </a:t>
            </a:r>
            <a:r>
              <a:rPr lang="en-US" altLang="vi-VN" sz="2000" b="1" dirty="0" err="1">
                <a:solidFill>
                  <a:srgbClr val="0066FF"/>
                </a:solidFill>
              </a:rPr>
              <a:t>tròn</a:t>
            </a:r>
            <a:r>
              <a:rPr lang="en-US" altLang="vi-VN" sz="2000" b="1" dirty="0">
                <a:solidFill>
                  <a:srgbClr val="0066FF"/>
                </a:solidFill>
              </a:rPr>
              <a:t>.</a:t>
            </a:r>
          </a:p>
          <a:p>
            <a:pPr algn="just"/>
            <a:r>
              <a:rPr lang="en-US" altLang="vi-VN" sz="2000" b="1" dirty="0">
                <a:solidFill>
                  <a:srgbClr val="0066FF"/>
                </a:solidFill>
              </a:rPr>
              <a:t>            </a:t>
            </a:r>
            <a:r>
              <a:rPr lang="en-US" altLang="vi-VN" sz="2000" b="1" dirty="0" err="1">
                <a:solidFill>
                  <a:srgbClr val="0066FF"/>
                </a:solidFill>
              </a:rPr>
              <a:t>Để</a:t>
            </a:r>
            <a:r>
              <a:rPr lang="en-US" altLang="vi-VN" sz="2000" b="1" dirty="0">
                <a:solidFill>
                  <a:srgbClr val="0066FF"/>
                </a:solidFill>
              </a:rPr>
              <a:t> </a:t>
            </a:r>
            <a:r>
              <a:rPr lang="en-US" altLang="vi-VN" sz="2000" b="1" dirty="0" err="1">
                <a:solidFill>
                  <a:srgbClr val="0066FF"/>
                </a:solidFill>
              </a:rPr>
              <a:t>nguyên</a:t>
            </a:r>
            <a:r>
              <a:rPr lang="en-US" altLang="vi-VN" sz="2000" b="1" dirty="0">
                <a:solidFill>
                  <a:srgbClr val="0066FF"/>
                </a:solidFill>
              </a:rPr>
              <a:t> </a:t>
            </a:r>
            <a:r>
              <a:rPr lang="en-US" altLang="vi-VN" sz="2000" b="1" dirty="0" err="1">
                <a:solidFill>
                  <a:srgbClr val="0066FF"/>
                </a:solidFill>
              </a:rPr>
              <a:t>mình</a:t>
            </a:r>
            <a:r>
              <a:rPr lang="en-US" altLang="vi-VN" sz="2000" b="1" dirty="0">
                <a:solidFill>
                  <a:srgbClr val="0066FF"/>
                </a:solidFill>
              </a:rPr>
              <a:t> </a:t>
            </a:r>
            <a:r>
              <a:rPr lang="en-US" altLang="vi-VN" sz="2000" b="1" dirty="0" err="1">
                <a:solidFill>
                  <a:srgbClr val="0066FF"/>
                </a:solidFill>
              </a:rPr>
              <a:t>lại</a:t>
            </a:r>
            <a:r>
              <a:rPr lang="en-US" altLang="vi-VN" sz="2000" b="1" dirty="0">
                <a:solidFill>
                  <a:srgbClr val="0066FF"/>
                </a:solidFill>
              </a:rPr>
              <a:t> thon </a:t>
            </a:r>
            <a:r>
              <a:rPr lang="en-US" altLang="vi-VN" sz="2000" b="1" dirty="0" err="1">
                <a:solidFill>
                  <a:srgbClr val="0066FF"/>
                </a:solidFill>
              </a:rPr>
              <a:t>thon</a:t>
            </a:r>
            <a:endParaRPr lang="en-US" altLang="vi-VN" sz="2000" b="1" dirty="0">
              <a:solidFill>
                <a:srgbClr val="0066FF"/>
              </a:solidFill>
            </a:endParaRPr>
          </a:p>
          <a:p>
            <a:pPr algn="just"/>
            <a:r>
              <a:rPr lang="en-US" altLang="vi-VN" sz="2000" b="1" dirty="0">
                <a:solidFill>
                  <a:srgbClr val="0066FF"/>
                </a:solidFill>
              </a:rPr>
              <a:t>      </a:t>
            </a:r>
            <a:r>
              <a:rPr lang="en-US" altLang="vi-VN" sz="2000" b="1" dirty="0" err="1">
                <a:solidFill>
                  <a:srgbClr val="0066FF"/>
                </a:solidFill>
              </a:rPr>
              <a:t>Cùng</a:t>
            </a:r>
            <a:r>
              <a:rPr lang="en-US" altLang="vi-VN" sz="2000" b="1" dirty="0">
                <a:solidFill>
                  <a:srgbClr val="0066FF"/>
                </a:solidFill>
              </a:rPr>
              <a:t> </a:t>
            </a:r>
            <a:r>
              <a:rPr lang="en-US" altLang="vi-VN" sz="2000" b="1" dirty="0" err="1">
                <a:solidFill>
                  <a:srgbClr val="0066FF"/>
                </a:solidFill>
              </a:rPr>
              <a:t>cậu</a:t>
            </a:r>
            <a:r>
              <a:rPr lang="en-US" altLang="vi-VN" sz="2000" b="1" dirty="0">
                <a:solidFill>
                  <a:srgbClr val="0066FF"/>
                </a:solidFill>
              </a:rPr>
              <a:t> </a:t>
            </a:r>
            <a:r>
              <a:rPr lang="en-US" altLang="vi-VN" sz="2000" b="1" dirty="0" err="1">
                <a:solidFill>
                  <a:srgbClr val="0066FF"/>
                </a:solidFill>
              </a:rPr>
              <a:t>trò</a:t>
            </a:r>
            <a:r>
              <a:rPr lang="en-US" altLang="vi-VN" sz="2000" b="1" dirty="0">
                <a:solidFill>
                  <a:srgbClr val="0066FF"/>
                </a:solidFill>
              </a:rPr>
              <a:t> </a:t>
            </a:r>
            <a:r>
              <a:rPr lang="en-US" altLang="vi-VN" sz="2000" b="1" dirty="0" err="1">
                <a:solidFill>
                  <a:srgbClr val="0066FF"/>
                </a:solidFill>
              </a:rPr>
              <a:t>nhỏ</a:t>
            </a:r>
            <a:r>
              <a:rPr lang="en-US" altLang="vi-VN" sz="2000" b="1" dirty="0">
                <a:solidFill>
                  <a:srgbClr val="0066FF"/>
                </a:solidFill>
              </a:rPr>
              <a:t> </a:t>
            </a:r>
            <a:r>
              <a:rPr lang="en-US" altLang="vi-VN" sz="2000" b="1" dirty="0" err="1">
                <a:solidFill>
                  <a:srgbClr val="0066FF"/>
                </a:solidFill>
              </a:rPr>
              <a:t>lon</a:t>
            </a:r>
            <a:r>
              <a:rPr lang="en-US" altLang="vi-VN" sz="2000" b="1" dirty="0">
                <a:solidFill>
                  <a:srgbClr val="0066FF"/>
                </a:solidFill>
              </a:rPr>
              <a:t> ton </a:t>
            </a:r>
            <a:r>
              <a:rPr lang="en-US" altLang="vi-VN" sz="2000" b="1" dirty="0" err="1">
                <a:solidFill>
                  <a:srgbClr val="0066FF"/>
                </a:solidFill>
              </a:rPr>
              <a:t>tới</a:t>
            </a:r>
            <a:r>
              <a:rPr lang="en-US" altLang="vi-VN" sz="2000" b="1" dirty="0">
                <a:solidFill>
                  <a:srgbClr val="0066FF"/>
                </a:solidFill>
              </a:rPr>
              <a:t> </a:t>
            </a:r>
            <a:r>
              <a:rPr lang="en-US" altLang="vi-VN" sz="2000" b="1" dirty="0" err="1">
                <a:solidFill>
                  <a:srgbClr val="0066FF"/>
                </a:solidFill>
              </a:rPr>
              <a:t>trường</a:t>
            </a:r>
            <a:r>
              <a:rPr lang="en-US" altLang="vi-VN" sz="2000" b="1" dirty="0">
                <a:solidFill>
                  <a:srgbClr val="0066FF"/>
                </a:solidFill>
              </a:rPr>
              <a:t>.</a:t>
            </a:r>
          </a:p>
          <a:p>
            <a:pPr algn="just"/>
            <a:r>
              <a:rPr lang="en-US" altLang="vi-VN" sz="2000" b="1" dirty="0">
                <a:solidFill>
                  <a:srgbClr val="0066FF"/>
                </a:solidFill>
              </a:rPr>
              <a:t>                                        ( </a:t>
            </a:r>
            <a:r>
              <a:rPr lang="en-US" altLang="vi-VN" sz="2000" b="1" i="1" dirty="0" err="1">
                <a:solidFill>
                  <a:srgbClr val="0066FF"/>
                </a:solidFill>
              </a:rPr>
              <a:t>Là</a:t>
            </a:r>
            <a:r>
              <a:rPr lang="en-US" altLang="vi-VN" sz="2000" b="1" i="1" dirty="0">
                <a:solidFill>
                  <a:srgbClr val="0066FF"/>
                </a:solidFill>
              </a:rPr>
              <a:t> </a:t>
            </a:r>
            <a:r>
              <a:rPr lang="en-US" altLang="vi-VN" sz="2000" b="1" i="1" dirty="0" err="1">
                <a:solidFill>
                  <a:srgbClr val="0066FF"/>
                </a:solidFill>
              </a:rPr>
              <a:t>chữ</a:t>
            </a:r>
            <a:r>
              <a:rPr lang="en-US" altLang="vi-VN" sz="2000" b="1" i="1" dirty="0">
                <a:solidFill>
                  <a:srgbClr val="0066FF"/>
                </a:solidFill>
              </a:rPr>
              <a:t> </a:t>
            </a:r>
            <a:r>
              <a:rPr lang="en-US" altLang="vi-VN" sz="2000" b="1" i="1" dirty="0" err="1">
                <a:solidFill>
                  <a:srgbClr val="0066FF"/>
                </a:solidFill>
              </a:rPr>
              <a:t>gì</a:t>
            </a:r>
            <a:r>
              <a:rPr lang="en-US" altLang="vi-VN" sz="2000" b="1" i="1" dirty="0">
                <a:solidFill>
                  <a:srgbClr val="0066FF"/>
                </a:solidFill>
              </a:rPr>
              <a:t> ?)</a:t>
            </a:r>
          </a:p>
        </p:txBody>
      </p:sp>
      <p:sp>
        <p:nvSpPr>
          <p:cNvPr id="7" name="Rounded Rectangle 6"/>
          <p:cNvSpPr/>
          <p:nvPr/>
        </p:nvSpPr>
        <p:spPr>
          <a:xfrm>
            <a:off x="1524000" y="4680429"/>
            <a:ext cx="5091610" cy="182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dirty="0">
                <a:solidFill>
                  <a:prstClr val="black"/>
                </a:solidFill>
              </a:rPr>
              <a:t>             </a:t>
            </a:r>
            <a:r>
              <a:rPr lang="en-US" sz="2000" b="1" dirty="0" err="1">
                <a:solidFill>
                  <a:prstClr val="black"/>
                </a:solidFill>
              </a:rPr>
              <a:t>Để</a:t>
            </a:r>
            <a:r>
              <a:rPr lang="en-US" sz="2000" b="1" dirty="0">
                <a:solidFill>
                  <a:prstClr val="black"/>
                </a:solidFill>
              </a:rPr>
              <a:t> </a:t>
            </a:r>
            <a:r>
              <a:rPr lang="en-US" sz="2000" b="1" dirty="0" err="1">
                <a:solidFill>
                  <a:prstClr val="black"/>
                </a:solidFill>
              </a:rPr>
              <a:t>nguyên</a:t>
            </a:r>
            <a:r>
              <a:rPr lang="en-US" sz="2000" b="1" dirty="0">
                <a:solidFill>
                  <a:prstClr val="black"/>
                </a:solidFill>
              </a:rPr>
              <a:t> - </a:t>
            </a:r>
            <a:r>
              <a:rPr lang="en-US" sz="2000" b="1" dirty="0" err="1">
                <a:solidFill>
                  <a:prstClr val="black"/>
                </a:solidFill>
              </a:rPr>
              <a:t>tàu</a:t>
            </a:r>
            <a:r>
              <a:rPr lang="en-US" sz="2000" b="1" dirty="0">
                <a:solidFill>
                  <a:prstClr val="black"/>
                </a:solidFill>
              </a:rPr>
              <a:t> </a:t>
            </a:r>
            <a:r>
              <a:rPr lang="en-US" sz="2000" b="1" dirty="0" err="1">
                <a:solidFill>
                  <a:prstClr val="black"/>
                </a:solidFill>
              </a:rPr>
              <a:t>đến</a:t>
            </a:r>
            <a:r>
              <a:rPr lang="en-US" sz="2000" b="1" dirty="0">
                <a:solidFill>
                  <a:prstClr val="black"/>
                </a:solidFill>
              </a:rPr>
              <a:t> </a:t>
            </a:r>
            <a:r>
              <a:rPr lang="en-US" sz="2000" b="1" dirty="0" err="1">
                <a:solidFill>
                  <a:prstClr val="black"/>
                </a:solidFill>
              </a:rPr>
              <a:t>nghỉ</a:t>
            </a:r>
            <a:r>
              <a:rPr lang="en-US" sz="2000" b="1" dirty="0">
                <a:solidFill>
                  <a:prstClr val="black"/>
                </a:solidFill>
              </a:rPr>
              <a:t> </a:t>
            </a:r>
            <a:r>
              <a:rPr lang="en-US" sz="2000" b="1" dirty="0" err="1">
                <a:solidFill>
                  <a:prstClr val="black"/>
                </a:solidFill>
              </a:rPr>
              <a:t>ngơi</a:t>
            </a:r>
            <a:endParaRPr lang="en-US" sz="2000" b="1" dirty="0">
              <a:solidFill>
                <a:prstClr val="black"/>
              </a:solidFill>
            </a:endParaRPr>
          </a:p>
          <a:p>
            <a:pPr>
              <a:lnSpc>
                <a:spcPct val="150000"/>
              </a:lnSpc>
            </a:pPr>
            <a:r>
              <a:rPr lang="en-US" sz="2000" b="1" dirty="0">
                <a:solidFill>
                  <a:prstClr val="black"/>
                </a:solidFill>
              </a:rPr>
              <a:t> </a:t>
            </a:r>
            <a:r>
              <a:rPr lang="en-US" sz="2000" b="1" dirty="0" err="1">
                <a:solidFill>
                  <a:prstClr val="black"/>
                </a:solidFill>
              </a:rPr>
              <a:t>Thêm</a:t>
            </a:r>
            <a:r>
              <a:rPr lang="en-US" sz="2000" b="1" dirty="0">
                <a:solidFill>
                  <a:prstClr val="black"/>
                </a:solidFill>
              </a:rPr>
              <a:t> </a:t>
            </a:r>
            <a:r>
              <a:rPr lang="en-US" sz="2000" b="1" dirty="0" err="1">
                <a:solidFill>
                  <a:prstClr val="black"/>
                </a:solidFill>
              </a:rPr>
              <a:t>huyền</a:t>
            </a:r>
            <a:r>
              <a:rPr lang="en-US" sz="2000" b="1" dirty="0">
                <a:solidFill>
                  <a:prstClr val="black"/>
                </a:solidFill>
              </a:rPr>
              <a:t> – </a:t>
            </a:r>
            <a:r>
              <a:rPr lang="en-US" sz="2000" b="1" dirty="0" err="1">
                <a:solidFill>
                  <a:prstClr val="black"/>
                </a:solidFill>
              </a:rPr>
              <a:t>đẻ</a:t>
            </a:r>
            <a:r>
              <a:rPr lang="en-US" sz="2000" b="1" dirty="0">
                <a:solidFill>
                  <a:prstClr val="black"/>
                </a:solidFill>
              </a:rPr>
              <a:t> </a:t>
            </a:r>
            <a:r>
              <a:rPr lang="en-US" sz="2000" b="1" dirty="0" err="1">
                <a:solidFill>
                  <a:prstClr val="black"/>
                </a:solidFill>
              </a:rPr>
              <a:t>trứng</a:t>
            </a:r>
            <a:r>
              <a:rPr lang="en-US" sz="2000" b="1" dirty="0">
                <a:solidFill>
                  <a:prstClr val="black"/>
                </a:solidFill>
              </a:rPr>
              <a:t> </a:t>
            </a:r>
            <a:r>
              <a:rPr lang="en-US" sz="2000" b="1" dirty="0" err="1">
                <a:solidFill>
                  <a:prstClr val="black"/>
                </a:solidFill>
              </a:rPr>
              <a:t>mọi</a:t>
            </a:r>
            <a:r>
              <a:rPr lang="en-US" sz="2000" b="1" dirty="0">
                <a:solidFill>
                  <a:prstClr val="black"/>
                </a:solidFill>
              </a:rPr>
              <a:t> </a:t>
            </a:r>
            <a:r>
              <a:rPr lang="en-US" sz="2000" b="1" dirty="0" err="1">
                <a:solidFill>
                  <a:prstClr val="black"/>
                </a:solidFill>
              </a:rPr>
              <a:t>người</a:t>
            </a:r>
            <a:r>
              <a:rPr lang="en-US" sz="2000" b="1" dirty="0">
                <a:solidFill>
                  <a:prstClr val="black"/>
                </a:solidFill>
              </a:rPr>
              <a:t> </a:t>
            </a:r>
            <a:r>
              <a:rPr lang="en-US" sz="2000" b="1" dirty="0" err="1">
                <a:solidFill>
                  <a:prstClr val="black"/>
                </a:solidFill>
              </a:rPr>
              <a:t>cùng</a:t>
            </a:r>
            <a:r>
              <a:rPr lang="en-US" sz="2000" b="1" dirty="0">
                <a:solidFill>
                  <a:prstClr val="black"/>
                </a:solidFill>
              </a:rPr>
              <a:t> </a:t>
            </a:r>
            <a:r>
              <a:rPr lang="en-US" sz="2000" b="1" dirty="0" err="1">
                <a:solidFill>
                  <a:prstClr val="black"/>
                </a:solidFill>
              </a:rPr>
              <a:t>ăn</a:t>
            </a:r>
            <a:endParaRPr lang="en-US" sz="2000" b="1" dirty="0">
              <a:solidFill>
                <a:prstClr val="black"/>
              </a:solidFill>
            </a:endParaRPr>
          </a:p>
          <a:p>
            <a:r>
              <a:rPr lang="en-US" sz="2000" b="1" dirty="0">
                <a:solidFill>
                  <a:prstClr val="black"/>
                </a:solidFill>
              </a:rPr>
              <a:t>                                                 </a:t>
            </a:r>
            <a:r>
              <a:rPr lang="en-US" sz="2000" b="1" i="1" dirty="0">
                <a:solidFill>
                  <a:prstClr val="black"/>
                </a:solidFill>
              </a:rPr>
              <a:t>(</a:t>
            </a:r>
            <a:r>
              <a:rPr lang="en-US" sz="2000" b="1" i="1" dirty="0" err="1">
                <a:solidFill>
                  <a:prstClr val="black"/>
                </a:solidFill>
              </a:rPr>
              <a:t>Là</a:t>
            </a:r>
            <a:r>
              <a:rPr lang="en-US" sz="2000" b="1" i="1" dirty="0">
                <a:solidFill>
                  <a:prstClr val="black"/>
                </a:solidFill>
              </a:rPr>
              <a:t> </a:t>
            </a:r>
            <a:r>
              <a:rPr lang="en-US" sz="2000" b="1" i="1" dirty="0" err="1">
                <a:solidFill>
                  <a:prstClr val="black"/>
                </a:solidFill>
              </a:rPr>
              <a:t>chữ</a:t>
            </a:r>
            <a:r>
              <a:rPr lang="en-US" sz="2000" b="1" i="1" dirty="0">
                <a:solidFill>
                  <a:prstClr val="black"/>
                </a:solidFill>
              </a:rPr>
              <a:t> </a:t>
            </a:r>
            <a:r>
              <a:rPr lang="en-US" sz="2000" b="1" i="1" dirty="0" err="1">
                <a:solidFill>
                  <a:prstClr val="black"/>
                </a:solidFill>
              </a:rPr>
              <a:t>gì</a:t>
            </a:r>
            <a:r>
              <a:rPr lang="en-US" sz="2000" b="1" i="1" dirty="0">
                <a:solidFill>
                  <a:prstClr val="black"/>
                </a:solidFill>
              </a:rPr>
              <a:t>?)</a:t>
            </a:r>
          </a:p>
        </p:txBody>
      </p:sp>
      <p:sp>
        <p:nvSpPr>
          <p:cNvPr id="14" name="TextBox 13">
            <a:extLst>
              <a:ext uri="{FF2B5EF4-FFF2-40B4-BE49-F238E27FC236}">
                <a16:creationId xmlns="" xmlns:a16="http://schemas.microsoft.com/office/drawing/2014/main" id="{0B359D89-B3C0-4013-91E7-ACE9477B1FA9}"/>
              </a:ext>
            </a:extLst>
          </p:cNvPr>
          <p:cNvSpPr txBox="1"/>
          <p:nvPr/>
        </p:nvSpPr>
        <p:spPr>
          <a:xfrm>
            <a:off x="6734175" y="2367766"/>
            <a:ext cx="3314700" cy="707886"/>
          </a:xfrm>
          <a:prstGeom prst="rect">
            <a:avLst/>
          </a:prstGeom>
          <a:noFill/>
        </p:spPr>
        <p:txBody>
          <a:bodyPr wrap="square" rtlCol="0">
            <a:spAutoFit/>
          </a:bodyPr>
          <a:lstStyle/>
          <a:p>
            <a:pPr algn="ctr"/>
            <a:r>
              <a:rPr lang="en-US" sz="4000" b="1" dirty="0" err="1">
                <a:solidFill>
                  <a:srgbClr val="FF0000"/>
                </a:solidFill>
              </a:rPr>
              <a:t>Bút</a:t>
            </a:r>
            <a:endParaRPr lang="vi-VN" sz="4000" b="1" dirty="0">
              <a:solidFill>
                <a:srgbClr val="FF0000"/>
              </a:solidFill>
            </a:endParaRPr>
          </a:p>
        </p:txBody>
      </p:sp>
      <p:sp>
        <p:nvSpPr>
          <p:cNvPr id="18" name="TextBox 17">
            <a:extLst>
              <a:ext uri="{FF2B5EF4-FFF2-40B4-BE49-F238E27FC236}">
                <a16:creationId xmlns="" xmlns:a16="http://schemas.microsoft.com/office/drawing/2014/main" id="{60E7463E-13D4-4A33-82C4-4F78AF78B8D5}"/>
              </a:ext>
            </a:extLst>
          </p:cNvPr>
          <p:cNvSpPr txBox="1"/>
          <p:nvPr/>
        </p:nvSpPr>
        <p:spPr>
          <a:xfrm>
            <a:off x="8015420" y="4332947"/>
            <a:ext cx="3228980" cy="707886"/>
          </a:xfrm>
          <a:prstGeom prst="rect">
            <a:avLst/>
          </a:prstGeom>
          <a:noFill/>
        </p:spPr>
        <p:txBody>
          <a:bodyPr wrap="square" rtlCol="0">
            <a:spAutoFit/>
          </a:bodyPr>
          <a:lstStyle/>
          <a:p>
            <a:pPr algn="ctr"/>
            <a:r>
              <a:rPr lang="en-US" sz="4000" b="1" dirty="0" err="1">
                <a:solidFill>
                  <a:srgbClr val="FF0000"/>
                </a:solidFill>
              </a:rPr>
              <a:t>gà</a:t>
            </a:r>
            <a:endParaRPr lang="vi-VN" sz="4000" b="1" dirty="0">
              <a:solidFill>
                <a:srgbClr val="FF0000"/>
              </a:solidFill>
            </a:endParaRPr>
          </a:p>
        </p:txBody>
      </p:sp>
      <p:sp>
        <p:nvSpPr>
          <p:cNvPr id="11" name="TextBox 10">
            <a:extLst>
              <a:ext uri="{FF2B5EF4-FFF2-40B4-BE49-F238E27FC236}">
                <a16:creationId xmlns="" xmlns:a16="http://schemas.microsoft.com/office/drawing/2014/main" id="{F2014270-EF8A-43BF-AB01-D87B64E95911}"/>
              </a:ext>
            </a:extLst>
          </p:cNvPr>
          <p:cNvSpPr txBox="1"/>
          <p:nvPr/>
        </p:nvSpPr>
        <p:spPr>
          <a:xfrm>
            <a:off x="6105723" y="3359828"/>
            <a:ext cx="3228980" cy="707886"/>
          </a:xfrm>
          <a:prstGeom prst="rect">
            <a:avLst/>
          </a:prstGeom>
          <a:noFill/>
        </p:spPr>
        <p:txBody>
          <a:bodyPr wrap="square" rtlCol="0">
            <a:spAutoFit/>
          </a:bodyPr>
          <a:lstStyle/>
          <a:p>
            <a:pPr algn="ctr"/>
            <a:r>
              <a:rPr lang="en-US" sz="4000" b="1" dirty="0" err="1">
                <a:solidFill>
                  <a:srgbClr val="FF0000"/>
                </a:solidFill>
              </a:rPr>
              <a:t>út</a:t>
            </a:r>
            <a:endParaRPr lang="vi-VN" sz="4000" b="1" dirty="0">
              <a:solidFill>
                <a:srgbClr val="FF0000"/>
              </a:solidFill>
            </a:endParaRPr>
          </a:p>
        </p:txBody>
      </p:sp>
      <p:sp>
        <p:nvSpPr>
          <p:cNvPr id="13" name="TextBox 12">
            <a:extLst>
              <a:ext uri="{FF2B5EF4-FFF2-40B4-BE49-F238E27FC236}">
                <a16:creationId xmlns="" xmlns:a16="http://schemas.microsoft.com/office/drawing/2014/main" id="{2E3435DE-AA77-4D5C-B3A4-E00899BC5482}"/>
              </a:ext>
            </a:extLst>
          </p:cNvPr>
          <p:cNvSpPr txBox="1"/>
          <p:nvPr/>
        </p:nvSpPr>
        <p:spPr>
          <a:xfrm>
            <a:off x="7439020" y="3351347"/>
            <a:ext cx="3228980" cy="707886"/>
          </a:xfrm>
          <a:prstGeom prst="rect">
            <a:avLst/>
          </a:prstGeom>
          <a:noFill/>
        </p:spPr>
        <p:txBody>
          <a:bodyPr wrap="square" rtlCol="0">
            <a:spAutoFit/>
          </a:bodyPr>
          <a:lstStyle/>
          <a:p>
            <a:pPr algn="ctr"/>
            <a:r>
              <a:rPr lang="en-US" sz="4000" b="1" dirty="0">
                <a:solidFill>
                  <a:srgbClr val="FF0000"/>
                </a:solidFill>
              </a:rPr>
              <a:t>ú</a:t>
            </a:r>
            <a:endParaRPr lang="vi-VN" sz="4000" b="1" dirty="0">
              <a:solidFill>
                <a:srgbClr val="FF0000"/>
              </a:solidFill>
            </a:endParaRPr>
          </a:p>
        </p:txBody>
      </p:sp>
      <p:cxnSp>
        <p:nvCxnSpPr>
          <p:cNvPr id="3" name="Straight Arrow Connector 2">
            <a:extLst>
              <a:ext uri="{FF2B5EF4-FFF2-40B4-BE49-F238E27FC236}">
                <a16:creationId xmlns="" xmlns:a16="http://schemas.microsoft.com/office/drawing/2014/main" id="{056CD847-FBB6-49BF-8BC7-A5C07B052CFA}"/>
              </a:ext>
            </a:extLst>
          </p:cNvPr>
          <p:cNvCxnSpPr>
            <a:cxnSpLocks/>
          </p:cNvCxnSpPr>
          <p:nvPr/>
        </p:nvCxnSpPr>
        <p:spPr>
          <a:xfrm flipH="1">
            <a:off x="7720145" y="3114786"/>
            <a:ext cx="590550" cy="296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80AC8C9F-59A2-445C-BF1E-FEB22C7F23AF}"/>
              </a:ext>
            </a:extLst>
          </p:cNvPr>
          <p:cNvCxnSpPr>
            <a:cxnSpLocks/>
          </p:cNvCxnSpPr>
          <p:nvPr/>
        </p:nvCxnSpPr>
        <p:spPr>
          <a:xfrm>
            <a:off x="8487176" y="3114787"/>
            <a:ext cx="590415" cy="3142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7A856100-1641-4843-A5B4-93FC036E228E}"/>
              </a:ext>
            </a:extLst>
          </p:cNvPr>
          <p:cNvPicPr>
            <a:picLocks noChangeAspect="1"/>
          </p:cNvPicPr>
          <p:nvPr/>
        </p:nvPicPr>
        <p:blipFill>
          <a:blip r:embed="rId4"/>
          <a:stretch>
            <a:fillRect/>
          </a:stretch>
        </p:blipFill>
        <p:spPr>
          <a:xfrm>
            <a:off x="6615611" y="5040824"/>
            <a:ext cx="2249619" cy="1379766"/>
          </a:xfrm>
          <a:prstGeom prst="rect">
            <a:avLst/>
          </a:prstGeom>
        </p:spPr>
      </p:pic>
      <p:pic>
        <p:nvPicPr>
          <p:cNvPr id="22" name="Picture 21">
            <a:extLst>
              <a:ext uri="{FF2B5EF4-FFF2-40B4-BE49-F238E27FC236}">
                <a16:creationId xmlns="" xmlns:a16="http://schemas.microsoft.com/office/drawing/2014/main" id="{C48882F5-ADF8-4364-B720-366BE1DC8518}"/>
              </a:ext>
            </a:extLst>
          </p:cNvPr>
          <p:cNvPicPr>
            <a:picLocks noChangeAspect="1"/>
          </p:cNvPicPr>
          <p:nvPr/>
        </p:nvPicPr>
        <p:blipFill>
          <a:blip r:embed="rId5"/>
          <a:stretch>
            <a:fillRect/>
          </a:stretch>
        </p:blipFill>
        <p:spPr>
          <a:xfrm>
            <a:off x="8865230" y="5034846"/>
            <a:ext cx="1903021" cy="1367797"/>
          </a:xfrm>
          <a:prstGeom prst="rect">
            <a:avLst/>
          </a:prstGeom>
        </p:spPr>
      </p:pic>
      <p:sp>
        <p:nvSpPr>
          <p:cNvPr id="23" name="TextBox 22">
            <a:extLst>
              <a:ext uri="{FF2B5EF4-FFF2-40B4-BE49-F238E27FC236}">
                <a16:creationId xmlns="" xmlns:a16="http://schemas.microsoft.com/office/drawing/2014/main" id="{BB7D00FE-CFE1-447A-A00B-FFDC5361D525}"/>
              </a:ext>
            </a:extLst>
          </p:cNvPr>
          <p:cNvSpPr txBox="1"/>
          <p:nvPr/>
        </p:nvSpPr>
        <p:spPr>
          <a:xfrm>
            <a:off x="6096000" y="4357999"/>
            <a:ext cx="3228980" cy="707886"/>
          </a:xfrm>
          <a:prstGeom prst="rect">
            <a:avLst/>
          </a:prstGeom>
          <a:noFill/>
        </p:spPr>
        <p:txBody>
          <a:bodyPr wrap="square" rtlCol="0">
            <a:spAutoFit/>
          </a:bodyPr>
          <a:lstStyle/>
          <a:p>
            <a:pPr algn="ctr"/>
            <a:r>
              <a:rPr lang="en-US" sz="4000" b="1" dirty="0" err="1">
                <a:solidFill>
                  <a:srgbClr val="FF0000"/>
                </a:solidFill>
              </a:rPr>
              <a:t>ga</a:t>
            </a:r>
            <a:endParaRPr lang="vi-VN" sz="4000" b="1" dirty="0">
              <a:solidFill>
                <a:srgbClr val="FF0000"/>
              </a:solidFill>
            </a:endParaRPr>
          </a:p>
        </p:txBody>
      </p:sp>
    </p:spTree>
    <p:extLst>
      <p:ext uri="{BB962C8B-B14F-4D97-AF65-F5344CB8AC3E}">
        <p14:creationId xmlns:p14="http://schemas.microsoft.com/office/powerpoint/2010/main" val="119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8" grpId="0"/>
      <p:bldP spid="11" grpId="0"/>
      <p:bldP spid="13"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1"/>
            <a:ext cx="5677990" cy="3323987"/>
          </a:xfrm>
          <a:prstGeom prst="rect">
            <a:avLst/>
          </a:prstGeom>
          <a:noFill/>
        </p:spPr>
        <p:txBody>
          <a:bodyPr wrap="square" rtlCol="0">
            <a:spAutoFit/>
          </a:bodyPr>
          <a:lstStyle/>
          <a:p>
            <a:pPr algn="ctr"/>
            <a:r>
              <a:rPr lang="en-US" sz="3000" b="1" smtClean="0">
                <a:solidFill>
                  <a:srgbClr val="0033CC"/>
                </a:solidFill>
                <a:latin typeface="Times New Roman" pitchFamily="18" charset="0"/>
                <a:cs typeface="Times New Roman" pitchFamily="18" charset="0"/>
              </a:rPr>
              <a:t>Vận dụng- Kết nối</a:t>
            </a:r>
            <a:endParaRPr lang="en-US" sz="3000" b="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Hoàn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thành</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các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tập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vào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vở</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Thử</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làm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một</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thơ</a:t>
            </a:r>
            <a:r>
              <a:rPr lang="en-US" sz="3000" i="1" dirty="0">
                <a:solidFill>
                  <a:srgbClr val="0033CC"/>
                </a:solidFill>
                <a:latin typeface="Times New Roman" pitchFamily="18" charset="0"/>
                <a:cs typeface="Times New Roman" pitchFamily="18" charset="0"/>
              </a:rPr>
              <a:t> 4 </a:t>
            </a:r>
            <a:r>
              <a:rPr lang="en-US" sz="3000" i="1" dirty="0" err="1">
                <a:solidFill>
                  <a:srgbClr val="0033CC"/>
                </a:solidFill>
                <a:latin typeface="Times New Roman" pitchFamily="18" charset="0"/>
                <a:cs typeface="Times New Roman" pitchFamily="18" charset="0"/>
              </a:rPr>
              <a:t>chữ</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có</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các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tiếng</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bắt</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vần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với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nhau</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Chuẩn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bị</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LTVC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Mở</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rộng</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vốn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từ</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Nhân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hậu</a:t>
            </a:r>
            <a:r>
              <a:rPr lang="en-US" sz="3000" i="1" dirty="0">
                <a:solidFill>
                  <a:srgbClr val="0033CC"/>
                </a:solidFill>
                <a:latin typeface="Times New Roman" pitchFamily="18" charset="0"/>
                <a:cs typeface="Times New Roman" pitchFamily="18" charset="0"/>
              </a:rPr>
              <a:t> – </a:t>
            </a:r>
            <a:r>
              <a:rPr lang="en-US" sz="3000" i="1" dirty="0" err="1">
                <a:solidFill>
                  <a:srgbClr val="0033CC"/>
                </a:solidFill>
                <a:latin typeface="Times New Roman" pitchFamily="18" charset="0"/>
                <a:cs typeface="Times New Roman" pitchFamily="18" charset="0"/>
              </a:rPr>
              <a:t>Đoàn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kết</a:t>
            </a:r>
            <a:r>
              <a:rPr lang="en-US" sz="30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1850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913" y="1361599"/>
            <a:ext cx="9272587" cy="3170099"/>
          </a:xfrm>
          <a:prstGeom prst="rect">
            <a:avLst/>
          </a:prstGeom>
        </p:spPr>
        <p:txBody>
          <a:bodyPr wrap="square">
            <a:spAutoFit/>
          </a:bodyPr>
          <a:lstStyle/>
          <a:p>
            <a:r>
              <a:rPr lang="vi-VN" sz="4000" b="1">
                <a:solidFill>
                  <a:srgbClr val="0070C0"/>
                </a:solidFill>
                <a:latin typeface="Times New Roman" panose="02020603050405020304" pitchFamily="18" charset="0"/>
                <a:cs typeface="Times New Roman" panose="02020603050405020304" pitchFamily="18" charset="0"/>
              </a:rPr>
              <a:t>Ghi nhớ:</a:t>
            </a:r>
          </a:p>
          <a:p>
            <a:r>
              <a:rPr lang="vi-VN" sz="4000" b="1">
                <a:solidFill>
                  <a:srgbClr val="0070C0"/>
                </a:solidFill>
                <a:latin typeface="Times New Roman" panose="02020603050405020304" pitchFamily="18" charset="0"/>
                <a:cs typeface="Times New Roman" panose="02020603050405020304" pitchFamily="18" charset="0"/>
              </a:rPr>
              <a:t>•	Mỗi tiếng thường có ba bộ phận: Âm đầu, vần, thanh</a:t>
            </a:r>
          </a:p>
          <a:p>
            <a:r>
              <a:rPr lang="vi-VN" sz="4000" b="1">
                <a:solidFill>
                  <a:srgbClr val="0070C0"/>
                </a:solidFill>
                <a:latin typeface="Times New Roman" panose="02020603050405020304" pitchFamily="18" charset="0"/>
                <a:cs typeface="Times New Roman" panose="02020603050405020304" pitchFamily="18" charset="0"/>
              </a:rPr>
              <a:t>•	Tiếng nào cũng phải có vần và thanh. Có tiếng không có âm đầu.</a:t>
            </a:r>
          </a:p>
        </p:txBody>
      </p:sp>
    </p:spTree>
    <p:extLst>
      <p:ext uri="{BB962C8B-B14F-4D97-AF65-F5344CB8AC3E}">
        <p14:creationId xmlns:p14="http://schemas.microsoft.com/office/powerpoint/2010/main" val="3604097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WordArt 5"/>
          <p:cNvSpPr>
            <a:spLocks noChangeArrowheads="1" noChangeShapeType="1" noTextEdit="1"/>
          </p:cNvSpPr>
          <p:nvPr/>
        </p:nvSpPr>
        <p:spPr bwMode="auto">
          <a:xfrm>
            <a:off x="1981200" y="1524000"/>
            <a:ext cx="8382000" cy="3048000"/>
          </a:xfrm>
          <a:prstGeom prst="rect">
            <a:avLst/>
          </a:prstGeom>
        </p:spPr>
        <p:txBody>
          <a:bodyPr wrap="none" fromWordArt="1">
            <a:prstTxWarp prst="textCanUp">
              <a:avLst>
                <a:gd name="adj" fmla="val 66667"/>
              </a:avLst>
            </a:prstTxWarp>
          </a:bodyPr>
          <a:lstStyle/>
          <a:p>
            <a:pPr algn="ctr"/>
            <a:r>
              <a:rPr lang="en-US" sz="3600" b="1" kern="10">
                <a:ln w="19050">
                  <a:solidFill>
                    <a:srgbClr val="99CCFF"/>
                  </a:solidFill>
                  <a:round/>
                  <a:headEnd/>
                  <a:tailEnd/>
                </a:ln>
                <a:solidFill>
                  <a:srgbClr val="7030A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MỪNG CÁC EM HỌC TẬP TỐT !</a:t>
            </a:r>
          </a:p>
        </p:txBody>
      </p:sp>
    </p:spTree>
    <p:extLst>
      <p:ext uri="{BB962C8B-B14F-4D97-AF65-F5344CB8AC3E}">
        <p14:creationId xmlns:p14="http://schemas.microsoft.com/office/powerpoint/2010/main" val="25428446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diamond(in)">
                                      <p:cBhvr>
                                        <p:cTn id="7" dur="2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1"/>
            <a:ext cx="7924800" cy="1295400"/>
          </a:xfrm>
        </p:spPr>
        <p:txBody>
          <a:bodyPr/>
          <a:lstStyle/>
          <a:p>
            <a:r>
              <a:rPr lang="en-US" sz="3600" dirty="0" err="1">
                <a:solidFill>
                  <a:schemeClr val="tx1"/>
                </a:solidFill>
              </a:rPr>
              <a:t>Thứ</a:t>
            </a:r>
            <a:r>
              <a:rPr lang="en-US" sz="3600" dirty="0">
                <a:solidFill>
                  <a:schemeClr val="tx1"/>
                </a:solidFill>
              </a:rPr>
              <a:t> </a:t>
            </a:r>
            <a:r>
              <a:rPr lang="en-US" sz="3600" dirty="0" smtClean="0">
                <a:solidFill>
                  <a:schemeClr val="tx1"/>
                </a:solidFill>
              </a:rPr>
              <a:t> </a:t>
            </a:r>
            <a:r>
              <a:rPr lang="en-US" sz="3600" dirty="0" err="1">
                <a:solidFill>
                  <a:schemeClr val="tx1"/>
                </a:solidFill>
              </a:rPr>
              <a:t>ngày</a:t>
            </a:r>
            <a:r>
              <a:rPr lang="en-US" sz="3600" dirty="0">
                <a:solidFill>
                  <a:schemeClr val="tx1"/>
                </a:solidFill>
              </a:rPr>
              <a:t> </a:t>
            </a:r>
            <a:r>
              <a:rPr lang="en-US" sz="3600" dirty="0" smtClean="0">
                <a:solidFill>
                  <a:schemeClr val="tx1"/>
                </a:solidFill>
              </a:rPr>
              <a:t> </a:t>
            </a:r>
            <a:r>
              <a:rPr lang="en-US" sz="3600" dirty="0" err="1">
                <a:solidFill>
                  <a:schemeClr val="tx1"/>
                </a:solidFill>
              </a:rPr>
              <a:t>tháng</a:t>
            </a:r>
            <a:r>
              <a:rPr lang="en-US" sz="3600" dirty="0">
                <a:solidFill>
                  <a:schemeClr val="tx1"/>
                </a:solidFill>
              </a:rPr>
              <a:t> </a:t>
            </a:r>
            <a:r>
              <a:rPr lang="en-US" sz="3600" dirty="0" smtClean="0">
                <a:solidFill>
                  <a:schemeClr val="tx1"/>
                </a:solidFill>
              </a:rPr>
              <a:t>9 </a:t>
            </a:r>
            <a:r>
              <a:rPr lang="en-US" sz="3600" dirty="0" err="1">
                <a:solidFill>
                  <a:schemeClr val="tx1"/>
                </a:solidFill>
              </a:rPr>
              <a:t>năm</a:t>
            </a:r>
            <a:r>
              <a:rPr lang="en-US" sz="3600" dirty="0">
                <a:solidFill>
                  <a:schemeClr val="tx1"/>
                </a:solidFill>
              </a:rPr>
              <a:t> </a:t>
            </a:r>
            <a:r>
              <a:rPr lang="en-US" sz="3600" dirty="0" smtClean="0">
                <a:solidFill>
                  <a:schemeClr val="tx1"/>
                </a:solidFill>
              </a:rPr>
              <a:t>2021</a:t>
            </a:r>
            <a:endParaRPr lang="vi-VN" sz="3600" dirty="0">
              <a:solidFill>
                <a:schemeClr val="tx1"/>
              </a:solidFill>
            </a:endParaRPr>
          </a:p>
        </p:txBody>
      </p:sp>
      <p:sp>
        <p:nvSpPr>
          <p:cNvPr id="3" name="Subtitle 2"/>
          <p:cNvSpPr>
            <a:spLocks noGrp="1"/>
          </p:cNvSpPr>
          <p:nvPr>
            <p:ph type="subTitle" idx="1"/>
          </p:nvPr>
        </p:nvSpPr>
        <p:spPr>
          <a:xfrm>
            <a:off x="1905000" y="1295400"/>
            <a:ext cx="7848600" cy="2438400"/>
          </a:xfrm>
        </p:spPr>
        <p:txBody>
          <a:bodyPr>
            <a:normAutofit/>
          </a:bodyPr>
          <a:lstStyle/>
          <a:p>
            <a:pPr>
              <a:buFont typeface="Arial" charset="0"/>
              <a:buNone/>
              <a:defRPr/>
            </a:pPr>
            <a:r>
              <a:rPr lang="en-US" sz="3600" b="1" dirty="0" err="1"/>
              <a:t>Luyện</a:t>
            </a:r>
            <a:r>
              <a:rPr lang="en-US" sz="3600" b="1" dirty="0"/>
              <a:t> </a:t>
            </a:r>
            <a:r>
              <a:rPr lang="en-US" sz="3600" b="1" dirty="0" err="1"/>
              <a:t>từ</a:t>
            </a:r>
            <a:r>
              <a:rPr lang="en-US" sz="3600" b="1" dirty="0"/>
              <a:t> </a:t>
            </a:r>
            <a:r>
              <a:rPr lang="en-US" sz="3600" b="1" dirty="0" err="1"/>
              <a:t>và</a:t>
            </a:r>
            <a:r>
              <a:rPr lang="en-US" sz="3600" b="1" dirty="0"/>
              <a:t> </a:t>
            </a:r>
            <a:r>
              <a:rPr lang="en-US" sz="3600" b="1" dirty="0" err="1"/>
              <a:t>câu</a:t>
            </a:r>
            <a:endParaRPr lang="en-US" sz="3600" b="1" dirty="0"/>
          </a:p>
          <a:p>
            <a:pPr>
              <a:defRPr/>
            </a:pPr>
            <a:r>
              <a:rPr lang="en-US" sz="3600" b="1" dirty="0" err="1">
                <a:solidFill>
                  <a:srgbClr val="FF0000"/>
                </a:solidFill>
                <a:latin typeface="Times New Roman" pitchFamily="18" charset="0"/>
                <a:cs typeface="Times New Roman" pitchFamily="18" charset="0"/>
                <a:sym typeface="Wingdings" pitchFamily="2" charset="2"/>
              </a:rPr>
              <a:t>Luyện</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tập</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về</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cấu</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tạo</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của</a:t>
            </a:r>
            <a:r>
              <a:rPr lang="en-US" sz="3600" b="1" dirty="0">
                <a:solidFill>
                  <a:srgbClr val="FF0000"/>
                </a:solidFill>
                <a:latin typeface="Times New Roman" pitchFamily="18" charset="0"/>
                <a:cs typeface="Times New Roman" pitchFamily="18" charset="0"/>
                <a:sym typeface="Wingdings" pitchFamily="2" charset="2"/>
              </a:rPr>
              <a:t> </a:t>
            </a:r>
            <a:r>
              <a:rPr lang="en-US" sz="3600" b="1" dirty="0" err="1">
                <a:solidFill>
                  <a:srgbClr val="FF0000"/>
                </a:solidFill>
                <a:latin typeface="Times New Roman" pitchFamily="18" charset="0"/>
                <a:cs typeface="Times New Roman" pitchFamily="18" charset="0"/>
                <a:sym typeface="Wingdings" pitchFamily="2" charset="2"/>
              </a:rPr>
              <a:t>tiếng</a:t>
            </a:r>
            <a:endParaRPr lang="en-US" sz="3600" b="1" dirty="0">
              <a:solidFill>
                <a:srgbClr val="FF0000"/>
              </a:solidFill>
              <a:latin typeface="Times New Roman" pitchFamily="18" charset="0"/>
              <a:cs typeface="Times New Roman" pitchFamily="18" charset="0"/>
              <a:sym typeface="Wingdings" pitchFamily="2" charset="2"/>
            </a:endParaRPr>
          </a:p>
          <a:p>
            <a:pPr>
              <a:defRPr/>
            </a:pPr>
            <a:r>
              <a:rPr lang="en-US" sz="3600" b="1" dirty="0">
                <a:latin typeface="Times New Roman" pitchFamily="18" charset="0"/>
                <a:cs typeface="Times New Roman" pitchFamily="18" charset="0"/>
                <a:sym typeface="Wingdings" pitchFamily="2" charset="2"/>
              </a:rPr>
              <a:t>(</a:t>
            </a:r>
            <a:r>
              <a:rPr lang="en-US" sz="3600" b="1" dirty="0" err="1">
                <a:latin typeface="Times New Roman" pitchFamily="18" charset="0"/>
                <a:cs typeface="Times New Roman" pitchFamily="18" charset="0"/>
                <a:sym typeface="Wingdings" pitchFamily="2" charset="2"/>
              </a:rPr>
              <a:t>trang</a:t>
            </a:r>
            <a:r>
              <a:rPr lang="en-US" sz="3600" b="1" dirty="0">
                <a:latin typeface="Times New Roman" pitchFamily="18" charset="0"/>
                <a:cs typeface="Times New Roman" pitchFamily="18" charset="0"/>
                <a:sym typeface="Wingdings" pitchFamily="2" charset="2"/>
              </a:rPr>
              <a:t> )</a:t>
            </a:r>
          </a:p>
          <a:p>
            <a:pPr>
              <a:buFont typeface="Arial" charset="0"/>
              <a:buNone/>
              <a:defRPr/>
            </a:pPr>
            <a:endParaRPr lang="en-US" sz="3600" b="1" dirty="0"/>
          </a:p>
          <a:p>
            <a:pPr>
              <a:buFont typeface="Arial" charset="0"/>
              <a:buNone/>
              <a:defRPr/>
            </a:pPr>
            <a:endParaRPr lang="en-US" sz="3600" dirty="0">
              <a:solidFill>
                <a:srgbClr val="FF0000"/>
              </a:solidFill>
            </a:endParaRPr>
          </a:p>
        </p:txBody>
      </p:sp>
    </p:spTree>
    <p:extLst>
      <p:ext uri="{BB962C8B-B14F-4D97-AF65-F5344CB8AC3E}">
        <p14:creationId xmlns:p14="http://schemas.microsoft.com/office/powerpoint/2010/main" val="278122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8400" y="-152400"/>
            <a:ext cx="7772400" cy="1143000"/>
          </a:xfrm>
        </p:spPr>
        <p:txBody>
          <a:bodyPr/>
          <a:lstStyle/>
          <a:p>
            <a:pPr eaLnBrk="1" hangingPunct="1"/>
            <a:r>
              <a:rPr lang="en-US" sz="3600" b="1" smtClean="0">
                <a:solidFill>
                  <a:srgbClr val="FF0000"/>
                </a:solidFill>
                <a:latin typeface="Arial" panose="020B0604020202020204" pitchFamily="34" charset="0"/>
              </a:rPr>
              <a:t>Khởi động</a:t>
            </a:r>
            <a:r>
              <a:rPr lang="en-US" sz="3600" b="1" smtClean="0">
                <a:solidFill>
                  <a:srgbClr val="FF0000"/>
                </a:solidFill>
                <a:latin typeface="Arial" panose="020B0604020202020204" pitchFamily="34" charset="0"/>
              </a:rPr>
              <a:t>:</a:t>
            </a:r>
            <a:endParaRPr lang="en-US" sz="3600" b="1" dirty="0">
              <a:solidFill>
                <a:srgbClr val="FF0000"/>
              </a:solidFill>
              <a:latin typeface="Arial" panose="020B0604020202020204" pitchFamily="34" charset="0"/>
            </a:endParaRPr>
          </a:p>
        </p:txBody>
      </p:sp>
      <p:sp>
        <p:nvSpPr>
          <p:cNvPr id="5155" name="Text Box 4"/>
          <p:cNvSpPr txBox="1">
            <a:spLocks noChangeArrowheads="1"/>
          </p:cNvSpPr>
          <p:nvPr/>
        </p:nvSpPr>
        <p:spPr bwMode="auto">
          <a:xfrm>
            <a:off x="2209800" y="16002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solidFill>
                <a:schemeClr val="tx1"/>
              </a:solidFill>
            </a:endParaRPr>
          </a:p>
        </p:txBody>
      </p:sp>
      <p:sp>
        <p:nvSpPr>
          <p:cNvPr id="41989" name="Text Box 5"/>
          <p:cNvSpPr txBox="1">
            <a:spLocks noChangeArrowheads="1"/>
          </p:cNvSpPr>
          <p:nvPr/>
        </p:nvSpPr>
        <p:spPr bwMode="auto">
          <a:xfrm>
            <a:off x="1524000" y="8382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sz="3600" b="1" dirty="0">
                <a:solidFill>
                  <a:schemeClr val="tx1"/>
                </a:solidFill>
              </a:rPr>
              <a:t>+ </a:t>
            </a:r>
            <a:r>
              <a:rPr lang="en-US" sz="3600" b="1" dirty="0" err="1">
                <a:solidFill>
                  <a:schemeClr val="tx1"/>
                </a:solidFill>
              </a:rPr>
              <a:t>Tiếng</a:t>
            </a:r>
            <a:r>
              <a:rPr lang="en-US" sz="3600" b="1" dirty="0">
                <a:solidFill>
                  <a:schemeClr val="tx1"/>
                </a:solidFill>
              </a:rPr>
              <a:t> </a:t>
            </a:r>
            <a:r>
              <a:rPr lang="en-US" sz="3600" b="1" dirty="0" err="1">
                <a:solidFill>
                  <a:schemeClr val="tx1"/>
                </a:solidFill>
              </a:rPr>
              <a:t>có</a:t>
            </a:r>
            <a:r>
              <a:rPr lang="en-US" sz="3600" b="1" dirty="0">
                <a:solidFill>
                  <a:schemeClr val="tx1"/>
                </a:solidFill>
              </a:rPr>
              <a:t> </a:t>
            </a:r>
            <a:r>
              <a:rPr lang="en-US" sz="3600" b="1" dirty="0" err="1">
                <a:solidFill>
                  <a:schemeClr val="tx1"/>
                </a:solidFill>
              </a:rPr>
              <a:t>cấu</a:t>
            </a:r>
            <a:r>
              <a:rPr lang="en-US" sz="3600" b="1" dirty="0">
                <a:solidFill>
                  <a:schemeClr val="tx1"/>
                </a:solidFill>
              </a:rPr>
              <a:t> </a:t>
            </a:r>
            <a:r>
              <a:rPr lang="en-US" sz="3600" b="1" dirty="0" err="1">
                <a:solidFill>
                  <a:schemeClr val="tx1"/>
                </a:solidFill>
              </a:rPr>
              <a:t>tạo</a:t>
            </a:r>
            <a:r>
              <a:rPr lang="en-US" sz="3600" b="1" dirty="0">
                <a:solidFill>
                  <a:schemeClr val="tx1"/>
                </a:solidFill>
              </a:rPr>
              <a:t> </a:t>
            </a:r>
            <a:r>
              <a:rPr lang="en-US" sz="3600" b="1" dirty="0" err="1">
                <a:solidFill>
                  <a:schemeClr val="tx1"/>
                </a:solidFill>
              </a:rPr>
              <a:t>như</a:t>
            </a:r>
            <a:r>
              <a:rPr lang="en-US" sz="3600" b="1" dirty="0">
                <a:solidFill>
                  <a:schemeClr val="tx1"/>
                </a:solidFill>
              </a:rPr>
              <a:t> </a:t>
            </a:r>
            <a:r>
              <a:rPr lang="en-US" sz="3600" b="1" dirty="0" err="1">
                <a:solidFill>
                  <a:schemeClr val="tx1"/>
                </a:solidFill>
              </a:rPr>
              <a:t>thế</a:t>
            </a:r>
            <a:r>
              <a:rPr lang="en-US" sz="3600" b="1" dirty="0">
                <a:solidFill>
                  <a:schemeClr val="tx1"/>
                </a:solidFill>
              </a:rPr>
              <a:t> </a:t>
            </a:r>
            <a:r>
              <a:rPr lang="en-US" sz="3600" b="1" dirty="0" err="1">
                <a:solidFill>
                  <a:schemeClr val="tx1"/>
                </a:solidFill>
              </a:rPr>
              <a:t>nào</a:t>
            </a:r>
            <a:r>
              <a:rPr lang="en-US" sz="3600" b="1" dirty="0">
                <a:solidFill>
                  <a:schemeClr val="tx1"/>
                </a:solidFill>
              </a:rPr>
              <a:t> ?</a:t>
            </a:r>
          </a:p>
        </p:txBody>
      </p:sp>
      <p:sp>
        <p:nvSpPr>
          <p:cNvPr id="8" name="Title 6"/>
          <p:cNvSpPr txBox="1">
            <a:spLocks/>
          </p:cNvSpPr>
          <p:nvPr/>
        </p:nvSpPr>
        <p:spPr>
          <a:xfrm>
            <a:off x="1061434" y="1407362"/>
            <a:ext cx="10529552"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FF0000"/>
                </a:solidFill>
              </a:rPr>
              <a:t>1. </a:t>
            </a:r>
            <a:r>
              <a:rPr lang="en-US" sz="4000" dirty="0" err="1" smtClean="0">
                <a:solidFill>
                  <a:srgbClr val="FF0000"/>
                </a:solidFill>
              </a:rPr>
              <a:t>Mỗi</a:t>
            </a:r>
            <a:r>
              <a:rPr lang="en-US" sz="4000" dirty="0" smtClean="0">
                <a:solidFill>
                  <a:srgbClr val="FF0000"/>
                </a:solidFill>
              </a:rPr>
              <a:t> </a:t>
            </a:r>
            <a:r>
              <a:rPr lang="en-US" sz="4000" dirty="0" err="1" smtClean="0">
                <a:solidFill>
                  <a:srgbClr val="FF0000"/>
                </a:solidFill>
              </a:rPr>
              <a:t>tiếng</a:t>
            </a:r>
            <a:r>
              <a:rPr lang="en-US" sz="4000" dirty="0" smtClean="0">
                <a:solidFill>
                  <a:srgbClr val="FF0000"/>
                </a:solidFill>
              </a:rPr>
              <a:t> </a:t>
            </a:r>
            <a:r>
              <a:rPr lang="en-US" sz="4000" dirty="0" err="1" smtClean="0">
                <a:solidFill>
                  <a:srgbClr val="FF0000"/>
                </a:solidFill>
              </a:rPr>
              <a:t>thường</a:t>
            </a:r>
            <a:r>
              <a:rPr lang="en-US" sz="4000" dirty="0" smtClean="0">
                <a:solidFill>
                  <a:srgbClr val="FF0000"/>
                </a:solidFill>
              </a:rPr>
              <a:t> </a:t>
            </a:r>
            <a:r>
              <a:rPr lang="en-US" sz="4000" dirty="0" err="1" smtClean="0">
                <a:solidFill>
                  <a:srgbClr val="FF0000"/>
                </a:solidFill>
              </a:rPr>
              <a:t>có</a:t>
            </a:r>
            <a:r>
              <a:rPr lang="en-US" sz="4000" dirty="0" smtClean="0">
                <a:solidFill>
                  <a:srgbClr val="FF0000"/>
                </a:solidFill>
              </a:rPr>
              <a:t> </a:t>
            </a:r>
            <a:r>
              <a:rPr lang="en-US" sz="4000" dirty="0" err="1" smtClean="0">
                <a:solidFill>
                  <a:srgbClr val="FF0000"/>
                </a:solidFill>
              </a:rPr>
              <a:t>ba</a:t>
            </a:r>
            <a:r>
              <a:rPr lang="en-US" sz="4000" dirty="0" smtClean="0">
                <a:solidFill>
                  <a:srgbClr val="FF0000"/>
                </a:solidFill>
              </a:rPr>
              <a:t> </a:t>
            </a:r>
            <a:r>
              <a:rPr lang="en-US" sz="4000" dirty="0" err="1" smtClean="0">
                <a:solidFill>
                  <a:srgbClr val="FF0000"/>
                </a:solidFill>
              </a:rPr>
              <a:t>bộ</a:t>
            </a:r>
            <a:r>
              <a:rPr lang="en-US" sz="4000" dirty="0" smtClean="0">
                <a:solidFill>
                  <a:srgbClr val="FF0000"/>
                </a:solidFill>
              </a:rPr>
              <a:t> </a:t>
            </a:r>
            <a:r>
              <a:rPr lang="en-US" sz="4000" dirty="0" err="1" smtClean="0">
                <a:solidFill>
                  <a:srgbClr val="FF0000"/>
                </a:solidFill>
              </a:rPr>
              <a:t>phận</a:t>
            </a:r>
            <a:r>
              <a:rPr lang="en-US" sz="4000" dirty="0" smtClean="0">
                <a:solidFill>
                  <a:srgbClr val="FF0000"/>
                </a:solidFill>
              </a:rPr>
              <a:t> </a:t>
            </a:r>
            <a:r>
              <a:rPr lang="en-US" sz="4000" dirty="0" err="1" smtClean="0">
                <a:solidFill>
                  <a:srgbClr val="FF0000"/>
                </a:solidFill>
              </a:rPr>
              <a:t>sau</a:t>
            </a:r>
            <a:r>
              <a:rPr lang="en-US" sz="4000" dirty="0" smtClean="0">
                <a:solidFill>
                  <a:srgbClr val="FF0000"/>
                </a:solidFill>
              </a:rPr>
              <a:t>: </a:t>
            </a:r>
            <a:endParaRPr lang="en-US" sz="4000"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15967725"/>
              </p:ext>
            </p:extLst>
          </p:nvPr>
        </p:nvGraphicFramePr>
        <p:xfrm>
          <a:off x="3442921" y="2606622"/>
          <a:ext cx="5227264" cy="1280160"/>
        </p:xfrm>
        <a:graphic>
          <a:graphicData uri="http://schemas.openxmlformats.org/drawingml/2006/table">
            <a:tbl>
              <a:tblPr firstRow="1" bandRow="1">
                <a:tableStyleId>{5FD0F851-EC5A-4D38-B0AD-8093EC10F338}</a:tableStyleId>
              </a:tblPr>
              <a:tblGrid>
                <a:gridCol w="2613632"/>
                <a:gridCol w="2613632"/>
              </a:tblGrid>
              <a:tr h="601742">
                <a:tc gridSpan="2">
                  <a:txBody>
                    <a:bodyPr/>
                    <a:lstStyle/>
                    <a:p>
                      <a:pPr algn="ctr"/>
                      <a:r>
                        <a:rPr lang="en-US" sz="3600" b="0" dirty="0" err="1" smtClean="0">
                          <a:solidFill>
                            <a:srgbClr val="FF0000"/>
                          </a:solidFill>
                        </a:rPr>
                        <a:t>Thanh</a:t>
                      </a:r>
                      <a:endParaRPr lang="en-US" sz="36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601742">
                <a:tc>
                  <a:txBody>
                    <a:bodyPr/>
                    <a:lstStyle/>
                    <a:p>
                      <a:pPr algn="ctr"/>
                      <a:r>
                        <a:rPr lang="en-US" sz="3600" dirty="0" err="1" smtClean="0">
                          <a:solidFill>
                            <a:srgbClr val="FF0000"/>
                          </a:solidFill>
                        </a:rPr>
                        <a:t>Âm</a:t>
                      </a:r>
                      <a:r>
                        <a:rPr lang="en-US" sz="3600" baseline="0" dirty="0" smtClean="0">
                          <a:solidFill>
                            <a:srgbClr val="FF0000"/>
                          </a:solidFill>
                        </a:rPr>
                        <a:t> </a:t>
                      </a:r>
                      <a:r>
                        <a:rPr lang="en-US" sz="3600" baseline="0" dirty="0" err="1" smtClean="0">
                          <a:solidFill>
                            <a:srgbClr val="FF0000"/>
                          </a:solidFill>
                        </a:rPr>
                        <a:t>đầu</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smtClean="0">
                          <a:solidFill>
                            <a:srgbClr val="FF0000"/>
                          </a:solidFill>
                        </a:rPr>
                        <a:t>Vần</a:t>
                      </a:r>
                      <a:endParaRPr lang="en-US" sz="3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Subtitle 5"/>
          <p:cNvSpPr txBox="1">
            <a:spLocks/>
          </p:cNvSpPr>
          <p:nvPr/>
        </p:nvSpPr>
        <p:spPr>
          <a:xfrm>
            <a:off x="1105744" y="4169538"/>
            <a:ext cx="9264061"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solidFill>
                  <a:srgbClr val="FF0000"/>
                </a:solidFill>
              </a:rPr>
              <a:t>2. </a:t>
            </a:r>
            <a:r>
              <a:rPr lang="en-US" sz="4000" dirty="0" err="1" smtClean="0">
                <a:solidFill>
                  <a:srgbClr val="FF0000"/>
                </a:solidFill>
              </a:rPr>
              <a:t>Tiếng</a:t>
            </a:r>
            <a:r>
              <a:rPr lang="en-US" sz="4000" dirty="0" smtClean="0">
                <a:solidFill>
                  <a:srgbClr val="FF0000"/>
                </a:solidFill>
              </a:rPr>
              <a:t> </a:t>
            </a:r>
            <a:r>
              <a:rPr lang="en-US" sz="4000" dirty="0" err="1" smtClean="0">
                <a:solidFill>
                  <a:srgbClr val="FF0000"/>
                </a:solidFill>
              </a:rPr>
              <a:t>nào</a:t>
            </a:r>
            <a:r>
              <a:rPr lang="en-US" sz="4000" dirty="0" smtClean="0">
                <a:solidFill>
                  <a:srgbClr val="FF0000"/>
                </a:solidFill>
              </a:rPr>
              <a:t> </a:t>
            </a:r>
            <a:r>
              <a:rPr lang="en-US" sz="4000" dirty="0" err="1" smtClean="0">
                <a:solidFill>
                  <a:srgbClr val="FF0000"/>
                </a:solidFill>
              </a:rPr>
              <a:t>cũng</a:t>
            </a:r>
            <a:r>
              <a:rPr lang="en-US" sz="4000" dirty="0" smtClean="0">
                <a:solidFill>
                  <a:srgbClr val="FF0000"/>
                </a:solidFill>
              </a:rPr>
              <a:t> </a:t>
            </a:r>
            <a:r>
              <a:rPr lang="en-US" sz="4000" dirty="0" err="1" smtClean="0">
                <a:solidFill>
                  <a:srgbClr val="FF0000"/>
                </a:solidFill>
              </a:rPr>
              <a:t>phải</a:t>
            </a:r>
            <a:r>
              <a:rPr lang="en-US" sz="4000" dirty="0" smtClean="0">
                <a:solidFill>
                  <a:srgbClr val="FF0000"/>
                </a:solidFill>
              </a:rPr>
              <a:t> </a:t>
            </a:r>
            <a:r>
              <a:rPr lang="en-US" sz="4000" dirty="0" err="1" smtClean="0">
                <a:solidFill>
                  <a:srgbClr val="FF0000"/>
                </a:solidFill>
              </a:rPr>
              <a:t>có</a:t>
            </a:r>
            <a:r>
              <a:rPr lang="en-US" sz="4000" dirty="0" smtClean="0">
                <a:solidFill>
                  <a:srgbClr val="FF0000"/>
                </a:solidFill>
              </a:rPr>
              <a:t> </a:t>
            </a:r>
            <a:r>
              <a:rPr lang="en-US" sz="4000" dirty="0" err="1" smtClean="0">
                <a:solidFill>
                  <a:srgbClr val="FF0000"/>
                </a:solidFill>
              </a:rPr>
              <a:t>vần</a:t>
            </a:r>
            <a:r>
              <a:rPr lang="en-US" sz="4000" dirty="0" smtClean="0">
                <a:solidFill>
                  <a:srgbClr val="FF0000"/>
                </a:solidFill>
              </a:rPr>
              <a:t> </a:t>
            </a:r>
            <a:r>
              <a:rPr lang="en-US" sz="4000" dirty="0" err="1" smtClean="0">
                <a:solidFill>
                  <a:srgbClr val="FF0000"/>
                </a:solidFill>
              </a:rPr>
              <a:t>và</a:t>
            </a:r>
            <a:r>
              <a:rPr lang="en-US" sz="4000" dirty="0" smtClean="0">
                <a:solidFill>
                  <a:srgbClr val="FF0000"/>
                </a:solidFill>
              </a:rPr>
              <a:t> </a:t>
            </a:r>
            <a:r>
              <a:rPr lang="en-US" sz="4000" dirty="0" err="1" smtClean="0">
                <a:solidFill>
                  <a:srgbClr val="FF0000"/>
                </a:solidFill>
              </a:rPr>
              <a:t>thanh</a:t>
            </a:r>
            <a:r>
              <a:rPr lang="en-US" sz="4000" dirty="0" smtClean="0">
                <a:solidFill>
                  <a:srgbClr val="FF0000"/>
                </a:solidFill>
              </a:rPr>
              <a:t>. </a:t>
            </a:r>
            <a:r>
              <a:rPr lang="en-US" sz="4000" dirty="0" err="1" smtClean="0">
                <a:solidFill>
                  <a:srgbClr val="FF0000"/>
                </a:solidFill>
              </a:rPr>
              <a:t>Có</a:t>
            </a:r>
            <a:r>
              <a:rPr lang="en-US" sz="4000" dirty="0" smtClean="0">
                <a:solidFill>
                  <a:srgbClr val="FF0000"/>
                </a:solidFill>
              </a:rPr>
              <a:t> </a:t>
            </a:r>
            <a:r>
              <a:rPr lang="en-US" sz="4000" dirty="0" err="1" smtClean="0">
                <a:solidFill>
                  <a:srgbClr val="FF0000"/>
                </a:solidFill>
              </a:rPr>
              <a:t>tiếng</a:t>
            </a:r>
            <a:r>
              <a:rPr lang="en-US" sz="4000" dirty="0" smtClean="0">
                <a:solidFill>
                  <a:srgbClr val="FF0000"/>
                </a:solidFill>
              </a:rPr>
              <a:t> </a:t>
            </a:r>
            <a:r>
              <a:rPr lang="en-US" sz="4000" dirty="0" err="1" smtClean="0">
                <a:solidFill>
                  <a:srgbClr val="FF0000"/>
                </a:solidFill>
              </a:rPr>
              <a:t>không</a:t>
            </a:r>
            <a:r>
              <a:rPr lang="en-US" sz="4000" dirty="0" smtClean="0">
                <a:solidFill>
                  <a:srgbClr val="FF0000"/>
                </a:solidFill>
              </a:rPr>
              <a:t> </a:t>
            </a:r>
            <a:r>
              <a:rPr lang="en-US" sz="4000" dirty="0" err="1" smtClean="0">
                <a:solidFill>
                  <a:srgbClr val="FF0000"/>
                </a:solidFill>
              </a:rPr>
              <a:t>có</a:t>
            </a:r>
            <a:r>
              <a:rPr lang="en-US" sz="4000" dirty="0" smtClean="0">
                <a:solidFill>
                  <a:srgbClr val="FF0000"/>
                </a:solidFill>
              </a:rPr>
              <a:t> </a:t>
            </a:r>
            <a:r>
              <a:rPr lang="en-US" sz="4000" dirty="0" err="1" smtClean="0">
                <a:solidFill>
                  <a:srgbClr val="FF0000"/>
                </a:solidFill>
              </a:rPr>
              <a:t>âm</a:t>
            </a:r>
            <a:r>
              <a:rPr lang="en-US" sz="4000" dirty="0" smtClean="0">
                <a:solidFill>
                  <a:srgbClr val="FF0000"/>
                </a:solidFill>
              </a:rPr>
              <a:t> </a:t>
            </a:r>
            <a:r>
              <a:rPr lang="en-US" sz="4000" dirty="0" err="1" smtClean="0">
                <a:solidFill>
                  <a:srgbClr val="FF0000"/>
                </a:solidFill>
              </a:rPr>
              <a:t>đầu</a:t>
            </a:r>
            <a:endParaRPr lang="en-US" sz="4000" dirty="0">
              <a:solidFill>
                <a:srgbClr val="FF0000"/>
              </a:solidFill>
            </a:endParaRPr>
          </a:p>
        </p:txBody>
      </p:sp>
    </p:spTree>
    <p:extLst>
      <p:ext uri="{BB962C8B-B14F-4D97-AF65-F5344CB8AC3E}">
        <p14:creationId xmlns:p14="http://schemas.microsoft.com/office/powerpoint/2010/main" val="917452845"/>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lide(fromBottom)">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linds(horizontal)">
                                      <p:cBhvr>
                                        <p:cTn id="12"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92" name="Group 8"/>
          <p:cNvGraphicFramePr>
            <a:graphicFrameLocks noGrp="1"/>
          </p:cNvGraphicFramePr>
          <p:nvPr>
            <p:ph type="tbl" idx="1"/>
            <p:extLst>
              <p:ext uri="{D42A27DB-BD31-4B8C-83A1-F6EECF244321}">
                <p14:modId xmlns:p14="http://schemas.microsoft.com/office/powerpoint/2010/main" val="920134273"/>
              </p:ext>
            </p:extLst>
          </p:nvPr>
        </p:nvGraphicFramePr>
        <p:xfrm>
          <a:off x="1981200" y="2509222"/>
          <a:ext cx="8077200" cy="2820987"/>
        </p:xfrm>
        <a:graphic>
          <a:graphicData uri="http://schemas.openxmlformats.org/drawingml/2006/table">
            <a:tbl>
              <a:tblPr/>
              <a:tblGrid>
                <a:gridCol w="2019300"/>
                <a:gridCol w="2019300"/>
                <a:gridCol w="2019300"/>
                <a:gridCol w="2019300"/>
              </a:tblGrid>
              <a:tr h="6223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dirty="0" err="1" smtClean="0">
                          <a:ln>
                            <a:noFill/>
                          </a:ln>
                          <a:solidFill>
                            <a:schemeClr val="tx1"/>
                          </a:solidFill>
                          <a:effectLst/>
                          <a:latin typeface="Arial" charset="0"/>
                          <a:cs typeface="Arial" charset="0"/>
                        </a:rPr>
                        <a:t>Tiếng</a:t>
                      </a:r>
                      <a:endParaRPr kumimoji="0" lang="en-US" sz="2800" b="1" i="0" u="none" strike="noStrike" cap="none" normalizeH="0" baseline="0" dirty="0" smtClean="0">
                        <a:ln>
                          <a:noFill/>
                        </a:ln>
                        <a:solidFill>
                          <a:schemeClr val="tx1"/>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tx1"/>
                          </a:solidFill>
                          <a:effectLst/>
                          <a:latin typeface="Arial" charset="0"/>
                          <a:cs typeface="Arial" charset="0"/>
                        </a:rPr>
                        <a:t>Âm đầu</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tx1"/>
                          </a:solidFill>
                          <a:effectLst/>
                          <a:latin typeface="Arial" charset="0"/>
                          <a:cs typeface="Arial" charset="0"/>
                        </a:rPr>
                        <a:t>Vần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tx1"/>
                          </a:solidFill>
                          <a:effectLst/>
                          <a:latin typeface="Arial" charset="0"/>
                          <a:cs typeface="Arial" charset="0"/>
                        </a:rPr>
                        <a:t>Thanh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9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dirty="0" err="1" smtClean="0">
                          <a:ln>
                            <a:noFill/>
                          </a:ln>
                          <a:solidFill>
                            <a:srgbClr val="0000CC"/>
                          </a:solidFill>
                          <a:effectLst/>
                          <a:latin typeface="Arial" charset="0"/>
                          <a:cs typeface="Arial" charset="0"/>
                        </a:rPr>
                        <a:t>uống</a:t>
                      </a:r>
                      <a:endParaRPr kumimoji="0" lang="en-US" sz="2800" b="1" i="0" u="none" strike="noStrike" cap="none" normalizeH="0" baseline="0" dirty="0" smtClean="0">
                        <a:ln>
                          <a:noFill/>
                        </a:ln>
                        <a:solidFill>
                          <a:srgbClr val="0000CC"/>
                        </a:solidFill>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800" b="1" i="0" u="none" strike="noStrike" cap="none" normalizeH="0" baseline="0" smtClean="0">
                        <a:ln>
                          <a:noFill/>
                        </a:ln>
                        <a:solidFill>
                          <a:schemeClr val="accent2"/>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dirty="0" err="1" smtClean="0">
                          <a:ln>
                            <a:noFill/>
                          </a:ln>
                          <a:solidFill>
                            <a:schemeClr val="accent2"/>
                          </a:solidFill>
                          <a:effectLst/>
                          <a:latin typeface="Arial" charset="0"/>
                          <a:cs typeface="Arial" charset="0"/>
                        </a:rPr>
                        <a:t>uông</a:t>
                      </a:r>
                      <a:endParaRPr kumimoji="0" lang="en-US" sz="2800" b="1" i="0" u="none" strike="noStrike" cap="none" normalizeH="0" baseline="0" dirty="0" smtClean="0">
                        <a:ln>
                          <a:noFill/>
                        </a:ln>
                        <a:solidFill>
                          <a:schemeClr val="accent2"/>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sắc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1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rgbClr val="0000CC"/>
                          </a:solidFill>
                          <a:effectLst/>
                          <a:latin typeface="Arial" charset="0"/>
                          <a:cs typeface="Arial" charset="0"/>
                        </a:rPr>
                        <a:t>nước</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ươc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sắc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1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rgbClr val="0000CC"/>
                          </a:solidFill>
                          <a:effectLst/>
                          <a:latin typeface="Arial" charset="0"/>
                          <a:cs typeface="Arial" charset="0"/>
                        </a:rPr>
                        <a:t>nhớ</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nh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ơ</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sắc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22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rgbClr val="0000CC"/>
                          </a:solidFill>
                          <a:effectLst/>
                          <a:latin typeface="Arial" charset="0"/>
                          <a:cs typeface="Arial" charset="0"/>
                        </a:rPr>
                        <a:t>nguồn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smtClean="0">
                          <a:ln>
                            <a:noFill/>
                          </a:ln>
                          <a:solidFill>
                            <a:schemeClr val="accent2"/>
                          </a:solidFill>
                          <a:effectLst/>
                          <a:latin typeface="Arial" charset="0"/>
                          <a:cs typeface="Arial" charset="0"/>
                        </a:rPr>
                        <a:t>uôn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800" b="1" i="0" u="none" strike="noStrike" cap="none" normalizeH="0" baseline="0" dirty="0" err="1" smtClean="0">
                          <a:ln>
                            <a:noFill/>
                          </a:ln>
                          <a:solidFill>
                            <a:schemeClr val="accent2"/>
                          </a:solidFill>
                          <a:effectLst/>
                          <a:latin typeface="Arial" charset="0"/>
                          <a:cs typeface="Arial" charset="0"/>
                        </a:rPr>
                        <a:t>huyền</a:t>
                      </a:r>
                      <a:endParaRPr kumimoji="0" lang="en-US" sz="2800" b="1" i="0" u="none" strike="noStrike" cap="none" normalizeH="0" baseline="0" dirty="0" smtClean="0">
                        <a:ln>
                          <a:noFill/>
                        </a:ln>
                        <a:solidFill>
                          <a:schemeClr val="accent2"/>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5" name="Text Box 4"/>
          <p:cNvSpPr txBox="1">
            <a:spLocks noChangeArrowheads="1"/>
          </p:cNvSpPr>
          <p:nvPr/>
        </p:nvSpPr>
        <p:spPr bwMode="auto">
          <a:xfrm>
            <a:off x="2209800" y="1600201"/>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solidFill>
                <a:schemeClr val="tx1"/>
              </a:solidFill>
            </a:endParaRPr>
          </a:p>
        </p:txBody>
      </p:sp>
      <p:sp>
        <p:nvSpPr>
          <p:cNvPr id="41990" name="Text Box 6"/>
          <p:cNvSpPr txBox="1">
            <a:spLocks noChangeArrowheads="1"/>
          </p:cNvSpPr>
          <p:nvPr/>
        </p:nvSpPr>
        <p:spPr bwMode="auto">
          <a:xfrm>
            <a:off x="566670" y="542690"/>
            <a:ext cx="111659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a:solidFill>
                  <a:schemeClr val="tx1"/>
                </a:solidFill>
              </a:rPr>
              <a:t>+ Phân tích cấu tạo của các tiếng trong câu sau:</a:t>
            </a:r>
          </a:p>
          <a:p>
            <a:pPr algn="just" eaLnBrk="1" hangingPunct="1">
              <a:spcBef>
                <a:spcPct val="50000"/>
              </a:spcBef>
            </a:pPr>
            <a:r>
              <a:rPr lang="en-US" sz="3600" b="1" i="1">
                <a:solidFill>
                  <a:srgbClr val="0000CC"/>
                </a:solidFill>
              </a:rPr>
              <a:t>           Uống nước </a:t>
            </a:r>
            <a:r>
              <a:rPr lang="en-US" sz="3600" b="1" i="1" smtClean="0">
                <a:solidFill>
                  <a:srgbClr val="0000CC"/>
                </a:solidFill>
              </a:rPr>
              <a:t>nhớ </a:t>
            </a:r>
            <a:r>
              <a:rPr lang="en-US" sz="3600" b="1" i="1">
                <a:solidFill>
                  <a:srgbClr val="0000CC"/>
                </a:solidFill>
              </a:rPr>
              <a:t>nguồn.</a:t>
            </a:r>
          </a:p>
        </p:txBody>
      </p:sp>
    </p:spTree>
    <p:extLst>
      <p:ext uri="{BB962C8B-B14F-4D97-AF65-F5344CB8AC3E}">
        <p14:creationId xmlns:p14="http://schemas.microsoft.com/office/powerpoint/2010/main" val="2800419445"/>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amond(in)">
                                      <p:cBhvr>
                                        <p:cTn id="7" dur="20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box(in)">
                                      <p:cBhvr>
                                        <p:cTn id="12"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562100" y="1085850"/>
            <a:ext cx="9144000" cy="990600"/>
          </a:xfrm>
        </p:spPr>
        <p:txBody>
          <a:bodyPr>
            <a:noAutofit/>
          </a:bodyPr>
          <a:lstStyle/>
          <a:p>
            <a:pPr algn="just" eaLnBrk="1" hangingPunct="1">
              <a:lnSpc>
                <a:spcPct val="80000"/>
              </a:lnSpc>
              <a:buFont typeface="Arial" panose="020B0604020202020204" pitchFamily="34" charset="0"/>
              <a:buNone/>
            </a:pPr>
            <a:r>
              <a:rPr lang="en-US" altLang="en-US" sz="3600" b="1" dirty="0" err="1"/>
              <a:t>Bài</a:t>
            </a:r>
            <a:r>
              <a:rPr lang="en-US" altLang="en-US" sz="3600" b="1" dirty="0"/>
              <a:t> 1:  </a:t>
            </a:r>
            <a:r>
              <a:rPr lang="en-US" altLang="en-US" sz="3600" b="1" dirty="0" err="1"/>
              <a:t>Phân</a:t>
            </a:r>
            <a:r>
              <a:rPr lang="en-US" altLang="en-US" sz="3600" b="1" dirty="0"/>
              <a:t> </a:t>
            </a:r>
            <a:r>
              <a:rPr lang="en-US" altLang="en-US" sz="3600" b="1" dirty="0" err="1"/>
              <a:t>tích</a:t>
            </a:r>
            <a:r>
              <a:rPr lang="en-US" altLang="en-US" sz="3600" b="1" dirty="0"/>
              <a:t> </a:t>
            </a:r>
            <a:r>
              <a:rPr lang="en-US" altLang="en-US" sz="3600" b="1" dirty="0" err="1"/>
              <a:t>cấu</a:t>
            </a:r>
            <a:r>
              <a:rPr lang="en-US" altLang="en-US" sz="3600" b="1" dirty="0"/>
              <a:t> </a:t>
            </a:r>
            <a:r>
              <a:rPr lang="en-US" altLang="en-US" sz="3600" b="1" dirty="0" err="1"/>
              <a:t>tạo</a:t>
            </a:r>
            <a:r>
              <a:rPr lang="en-US" altLang="en-US" sz="3600" b="1" dirty="0"/>
              <a:t> </a:t>
            </a:r>
            <a:r>
              <a:rPr lang="en-US" altLang="en-US" sz="3600" b="1" dirty="0" err="1"/>
              <a:t>của</a:t>
            </a:r>
            <a:r>
              <a:rPr lang="en-US" altLang="en-US" sz="3600" b="1" dirty="0"/>
              <a:t> </a:t>
            </a:r>
            <a:r>
              <a:rPr lang="en-US" altLang="en-US" sz="3600" b="1" dirty="0" err="1"/>
              <a:t>từng</a:t>
            </a:r>
            <a:r>
              <a:rPr lang="en-US" altLang="en-US" sz="3600" b="1" dirty="0"/>
              <a:t> </a:t>
            </a:r>
            <a:r>
              <a:rPr lang="en-US" altLang="en-US" sz="3600" b="1" dirty="0" err="1"/>
              <a:t>tiếng</a:t>
            </a:r>
            <a:r>
              <a:rPr lang="en-US" altLang="en-US" sz="3600" b="1" dirty="0"/>
              <a:t> </a:t>
            </a:r>
            <a:r>
              <a:rPr lang="en-US" altLang="en-US" sz="3600" b="1" dirty="0" err="1"/>
              <a:t>trong</a:t>
            </a:r>
            <a:r>
              <a:rPr lang="en-US" altLang="en-US" sz="3600" b="1" dirty="0"/>
              <a:t> </a:t>
            </a:r>
            <a:r>
              <a:rPr lang="en-US" altLang="en-US" sz="3600" b="1" dirty="0" err="1"/>
              <a:t>câu</a:t>
            </a:r>
            <a:r>
              <a:rPr lang="en-US" altLang="en-US" sz="3600" b="1" dirty="0"/>
              <a:t> </a:t>
            </a:r>
            <a:r>
              <a:rPr lang="en-US" altLang="en-US" sz="3600" b="1" dirty="0" err="1"/>
              <a:t>tục</a:t>
            </a:r>
            <a:r>
              <a:rPr lang="en-US" altLang="en-US" sz="3600" b="1" dirty="0"/>
              <a:t> </a:t>
            </a:r>
            <a:r>
              <a:rPr lang="en-US" altLang="en-US" sz="3600" b="1" dirty="0" err="1"/>
              <a:t>ngữ</a:t>
            </a:r>
            <a:r>
              <a:rPr lang="en-US" altLang="en-US" sz="3600" b="1" dirty="0"/>
              <a:t> </a:t>
            </a:r>
            <a:r>
              <a:rPr lang="en-US" altLang="en-US" sz="3600" b="1" dirty="0" err="1"/>
              <a:t>dưới</a:t>
            </a:r>
            <a:r>
              <a:rPr lang="en-US" altLang="en-US" sz="3600" b="1" dirty="0"/>
              <a:t> </a:t>
            </a:r>
            <a:r>
              <a:rPr lang="en-US" altLang="en-US" sz="3600" b="1" dirty="0" err="1"/>
              <a:t>đây</a:t>
            </a:r>
            <a:r>
              <a:rPr lang="en-US" altLang="en-US" sz="3600" b="1" dirty="0"/>
              <a:t>:</a:t>
            </a:r>
          </a:p>
          <a:p>
            <a:pPr algn="just" eaLnBrk="1" hangingPunct="1">
              <a:lnSpc>
                <a:spcPct val="80000"/>
              </a:lnSpc>
              <a:buFont typeface="Wingdings" panose="05000000000000000000" pitchFamily="2" charset="2"/>
              <a:buNone/>
            </a:pPr>
            <a:r>
              <a:rPr lang="en-US" altLang="en-US" sz="3200" b="1" i="1" dirty="0">
                <a:solidFill>
                  <a:schemeClr val="accent2"/>
                </a:solidFill>
              </a:rPr>
              <a:t>       </a:t>
            </a:r>
          </a:p>
          <a:p>
            <a:pPr algn="just" eaLnBrk="1" hangingPunct="1">
              <a:lnSpc>
                <a:spcPct val="80000"/>
              </a:lnSpc>
              <a:buFont typeface="Wingdings" panose="05000000000000000000" pitchFamily="2" charset="2"/>
              <a:buNone/>
            </a:pPr>
            <a:r>
              <a:rPr lang="en-US" altLang="en-US" sz="4000" b="1" i="1" dirty="0">
                <a:solidFill>
                  <a:schemeClr val="accent2"/>
                </a:solidFill>
              </a:rPr>
              <a:t>      </a:t>
            </a:r>
            <a:r>
              <a:rPr lang="en-US" altLang="en-US" sz="4000" b="1" i="1" dirty="0" err="1">
                <a:solidFill>
                  <a:schemeClr val="accent2"/>
                </a:solidFill>
              </a:rPr>
              <a:t>Khôn</a:t>
            </a:r>
            <a:r>
              <a:rPr lang="en-US" altLang="en-US" sz="4000" b="1" i="1" dirty="0">
                <a:solidFill>
                  <a:schemeClr val="accent2"/>
                </a:solidFill>
              </a:rPr>
              <a:t> </a:t>
            </a:r>
            <a:r>
              <a:rPr lang="en-US" altLang="en-US" sz="4000" b="1" i="1" dirty="0" err="1">
                <a:solidFill>
                  <a:schemeClr val="accent2"/>
                </a:solidFill>
              </a:rPr>
              <a:t>ngoan</a:t>
            </a:r>
            <a:r>
              <a:rPr lang="en-US" altLang="en-US" sz="4000" b="1" i="1" dirty="0">
                <a:solidFill>
                  <a:schemeClr val="accent2"/>
                </a:solidFill>
              </a:rPr>
              <a:t> </a:t>
            </a:r>
            <a:r>
              <a:rPr lang="en-US" altLang="en-US" sz="4000" b="1" i="1" dirty="0" err="1">
                <a:solidFill>
                  <a:schemeClr val="accent2"/>
                </a:solidFill>
              </a:rPr>
              <a:t>đối</a:t>
            </a:r>
            <a:r>
              <a:rPr lang="en-US" altLang="en-US" sz="4000" b="1" i="1" dirty="0">
                <a:solidFill>
                  <a:schemeClr val="accent2"/>
                </a:solidFill>
              </a:rPr>
              <a:t> </a:t>
            </a:r>
            <a:r>
              <a:rPr lang="en-US" altLang="en-US" sz="4000" b="1" i="1" dirty="0" err="1">
                <a:solidFill>
                  <a:schemeClr val="accent2"/>
                </a:solidFill>
              </a:rPr>
              <a:t>đáp</a:t>
            </a:r>
            <a:r>
              <a:rPr lang="en-US" altLang="en-US" sz="4000" b="1" i="1" dirty="0">
                <a:solidFill>
                  <a:schemeClr val="accent2"/>
                </a:solidFill>
              </a:rPr>
              <a:t> </a:t>
            </a:r>
            <a:r>
              <a:rPr lang="en-US" altLang="en-US" sz="4000" b="1" i="1" dirty="0" err="1">
                <a:solidFill>
                  <a:schemeClr val="accent2"/>
                </a:solidFill>
              </a:rPr>
              <a:t>người</a:t>
            </a:r>
            <a:r>
              <a:rPr lang="en-US" altLang="en-US" sz="4000" b="1" i="1" dirty="0">
                <a:solidFill>
                  <a:schemeClr val="accent2"/>
                </a:solidFill>
              </a:rPr>
              <a:t> </a:t>
            </a:r>
            <a:r>
              <a:rPr lang="en-US" altLang="en-US" sz="4000" b="1" i="1" dirty="0" err="1">
                <a:solidFill>
                  <a:schemeClr val="accent2"/>
                </a:solidFill>
              </a:rPr>
              <a:t>ngoài</a:t>
            </a:r>
            <a:endParaRPr lang="en-US" altLang="en-US" sz="4000" b="1" i="1" dirty="0">
              <a:solidFill>
                <a:schemeClr val="accent2"/>
              </a:solidFill>
            </a:endParaRPr>
          </a:p>
          <a:p>
            <a:pPr algn="just" eaLnBrk="1" hangingPunct="1">
              <a:lnSpc>
                <a:spcPct val="80000"/>
              </a:lnSpc>
              <a:buFont typeface="Wingdings" panose="05000000000000000000" pitchFamily="2" charset="2"/>
              <a:buNone/>
            </a:pPr>
            <a:r>
              <a:rPr lang="en-US" altLang="en-US" sz="4000" b="1" i="1" dirty="0">
                <a:solidFill>
                  <a:schemeClr val="accent2"/>
                </a:solidFill>
              </a:rPr>
              <a:t>  </a:t>
            </a:r>
            <a:r>
              <a:rPr lang="en-US" altLang="en-US" sz="4000" b="1" i="1" dirty="0" err="1">
                <a:solidFill>
                  <a:schemeClr val="accent2"/>
                </a:solidFill>
              </a:rPr>
              <a:t>Gà</a:t>
            </a:r>
            <a:r>
              <a:rPr lang="en-US" altLang="en-US" sz="4000" b="1" i="1" dirty="0">
                <a:solidFill>
                  <a:schemeClr val="accent2"/>
                </a:solidFill>
              </a:rPr>
              <a:t> </a:t>
            </a:r>
            <a:r>
              <a:rPr lang="en-US" altLang="en-US" sz="4000" b="1" i="1" dirty="0" err="1">
                <a:solidFill>
                  <a:schemeClr val="accent2"/>
                </a:solidFill>
              </a:rPr>
              <a:t>cùng</a:t>
            </a:r>
            <a:r>
              <a:rPr lang="en-US" altLang="en-US" sz="4000" b="1" i="1" dirty="0">
                <a:solidFill>
                  <a:schemeClr val="accent2"/>
                </a:solidFill>
              </a:rPr>
              <a:t> </a:t>
            </a:r>
            <a:r>
              <a:rPr lang="en-US" altLang="en-US" sz="4000" b="1" i="1" dirty="0" err="1">
                <a:solidFill>
                  <a:schemeClr val="accent2"/>
                </a:solidFill>
              </a:rPr>
              <a:t>một</a:t>
            </a:r>
            <a:r>
              <a:rPr lang="en-US" altLang="en-US" sz="4000" b="1" i="1" dirty="0">
                <a:solidFill>
                  <a:schemeClr val="accent2"/>
                </a:solidFill>
              </a:rPr>
              <a:t> </a:t>
            </a:r>
            <a:r>
              <a:rPr lang="en-US" altLang="en-US" sz="4000" b="1" i="1" dirty="0" err="1">
                <a:solidFill>
                  <a:schemeClr val="accent2"/>
                </a:solidFill>
              </a:rPr>
              <a:t>mẹ</a:t>
            </a:r>
            <a:r>
              <a:rPr lang="en-US" altLang="en-US" sz="4000" b="1" i="1" dirty="0">
                <a:solidFill>
                  <a:schemeClr val="accent2"/>
                </a:solidFill>
              </a:rPr>
              <a:t>, </a:t>
            </a:r>
            <a:r>
              <a:rPr lang="en-US" altLang="en-US" sz="4000" b="1" i="1" dirty="0" err="1">
                <a:solidFill>
                  <a:schemeClr val="accent2"/>
                </a:solidFill>
              </a:rPr>
              <a:t>chớ</a:t>
            </a:r>
            <a:r>
              <a:rPr lang="en-US" altLang="en-US" sz="4000" b="1" i="1" dirty="0">
                <a:solidFill>
                  <a:schemeClr val="accent2"/>
                </a:solidFill>
              </a:rPr>
              <a:t> </a:t>
            </a:r>
            <a:r>
              <a:rPr lang="en-US" altLang="en-US" sz="4000" b="1" i="1" dirty="0" err="1">
                <a:solidFill>
                  <a:schemeClr val="accent2"/>
                </a:solidFill>
              </a:rPr>
              <a:t>hoài</a:t>
            </a:r>
            <a:r>
              <a:rPr lang="en-US" altLang="en-US" sz="4000" b="1" i="1" dirty="0">
                <a:solidFill>
                  <a:schemeClr val="accent2"/>
                </a:solidFill>
              </a:rPr>
              <a:t> </a:t>
            </a:r>
            <a:r>
              <a:rPr lang="en-US" altLang="en-US" sz="4000" b="1" i="1" dirty="0" err="1">
                <a:solidFill>
                  <a:schemeClr val="accent2"/>
                </a:solidFill>
              </a:rPr>
              <a:t>đá</a:t>
            </a:r>
            <a:r>
              <a:rPr lang="en-US" altLang="en-US" sz="4000" b="1" i="1" dirty="0">
                <a:solidFill>
                  <a:schemeClr val="accent2"/>
                </a:solidFill>
              </a:rPr>
              <a:t> </a:t>
            </a:r>
            <a:r>
              <a:rPr lang="en-US" altLang="en-US" sz="4000" b="1" i="1" dirty="0" err="1">
                <a:solidFill>
                  <a:schemeClr val="accent2"/>
                </a:solidFill>
              </a:rPr>
              <a:t>nhau</a:t>
            </a:r>
            <a:r>
              <a:rPr lang="en-US" altLang="en-US" sz="4000" b="1" i="1" dirty="0">
                <a:solidFill>
                  <a:schemeClr val="accent2"/>
                </a:solidFill>
              </a:rPr>
              <a:t>.</a:t>
            </a:r>
          </a:p>
        </p:txBody>
      </p:sp>
      <p:sp>
        <p:nvSpPr>
          <p:cNvPr id="3" name="Rectangle 2"/>
          <p:cNvSpPr>
            <a:spLocks noGrp="1" noChangeArrowheads="1"/>
          </p:cNvSpPr>
          <p:nvPr>
            <p:ph type="title"/>
          </p:nvPr>
        </p:nvSpPr>
        <p:spPr>
          <a:xfrm>
            <a:off x="785611" y="-152400"/>
            <a:ext cx="9440214" cy="1143000"/>
          </a:xfrm>
        </p:spPr>
        <p:txBody>
          <a:bodyPr/>
          <a:lstStyle/>
          <a:p>
            <a:pPr eaLnBrk="1" hangingPunct="1"/>
            <a:r>
              <a:rPr lang="en-US" sz="3600" b="1" smtClean="0">
                <a:solidFill>
                  <a:srgbClr val="FF0000"/>
                </a:solidFill>
                <a:latin typeface="Arial" panose="020B0604020202020204" pitchFamily="34" charset="0"/>
              </a:rPr>
              <a:t>Luyện tập</a:t>
            </a:r>
            <a:endParaRPr lang="en-US" sz="36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33263825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1000"/>
                                        <p:tgtEl>
                                          <p:spTgt spid="5123">
                                            <p:txEl>
                                              <p:pRg st="1" end="1"/>
                                            </p:txEl>
                                          </p:spTgt>
                                        </p:tgtEl>
                                      </p:cBhvr>
                                    </p:animEffect>
                                    <p:anim calcmode="lin" valueType="num">
                                      <p:cBhvr>
                                        <p:cTn id="21"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fade">
                                      <p:cBhvr>
                                        <p:cTn id="27" dur="1000"/>
                                        <p:tgtEl>
                                          <p:spTgt spid="5123">
                                            <p:txEl>
                                              <p:pRg st="2" end="2"/>
                                            </p:txEl>
                                          </p:spTgt>
                                        </p:tgtEl>
                                      </p:cBhvr>
                                    </p:animEffect>
                                    <p:anim calcmode="lin" valueType="num">
                                      <p:cBhvr>
                                        <p:cTn id="2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23">
                                            <p:txEl>
                                              <p:pRg st="3" end="3"/>
                                            </p:txEl>
                                          </p:spTgt>
                                        </p:tgtEl>
                                        <p:attrNameLst>
                                          <p:attrName>style.visibility</p:attrName>
                                        </p:attrNameLst>
                                      </p:cBhvr>
                                      <p:to>
                                        <p:strVal val="visible"/>
                                      </p:to>
                                    </p:set>
                                    <p:animEffect transition="in" filter="fade">
                                      <p:cBhvr>
                                        <p:cTn id="34" dur="1000"/>
                                        <p:tgtEl>
                                          <p:spTgt spid="5123">
                                            <p:txEl>
                                              <p:pRg st="3" end="3"/>
                                            </p:txEl>
                                          </p:spTgt>
                                        </p:tgtEl>
                                      </p:cBhvr>
                                    </p:animEffect>
                                    <p:anim calcmode="lin" valueType="num">
                                      <p:cBhvr>
                                        <p:cTn id="35"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5066" name="Group 138"/>
          <p:cNvGraphicFramePr>
            <a:graphicFrameLocks noGrp="1"/>
          </p:cNvGraphicFramePr>
          <p:nvPr>
            <p:ph/>
            <p:extLst>
              <p:ext uri="{D42A27DB-BD31-4B8C-83A1-F6EECF244321}">
                <p14:modId xmlns:p14="http://schemas.microsoft.com/office/powerpoint/2010/main" val="370889168"/>
              </p:ext>
            </p:extLst>
          </p:nvPr>
        </p:nvGraphicFramePr>
        <p:xfrm>
          <a:off x="1905000" y="373064"/>
          <a:ext cx="8229600" cy="6150096"/>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518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TIẾNG</a:t>
                      </a:r>
                      <a:endParaRPr kumimoji="0" lang="en-US" sz="2800" b="1" i="0" u="none" strike="noStrike" cap="none" normalizeH="0" baseline="0" dirty="0" smtClean="0">
                        <a:ln>
                          <a:noFill/>
                        </a:ln>
                        <a:solidFill>
                          <a:srgbClr val="3333FF"/>
                        </a:solidFill>
                        <a:effectLst/>
                        <a:latin typeface="Times New Roman" panose="02020603050405020304" pitchFamily="18" charset="0"/>
                        <a:cs typeface="Times New Roman" panose="02020603050405020304"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ÂM ĐẦU</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VẦN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THANH</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09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dirty="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latin typeface=".VnTime" pitchFamily="34"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96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VnTim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
        <p:nvSpPr>
          <p:cNvPr id="8276" name="Text Box 85"/>
          <p:cNvSpPr txBox="1">
            <a:spLocks noChangeArrowheads="1"/>
          </p:cNvSpPr>
          <p:nvPr/>
        </p:nvSpPr>
        <p:spPr bwMode="auto">
          <a:xfrm>
            <a:off x="2057400" y="1701803"/>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đối</a:t>
            </a:r>
          </a:p>
        </p:txBody>
      </p:sp>
      <p:sp>
        <p:nvSpPr>
          <p:cNvPr id="8277" name="Text Box 86"/>
          <p:cNvSpPr txBox="1">
            <a:spLocks noChangeArrowheads="1"/>
          </p:cNvSpPr>
          <p:nvPr/>
        </p:nvSpPr>
        <p:spPr bwMode="auto">
          <a:xfrm>
            <a:off x="2057401" y="2074866"/>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đáp</a:t>
            </a:r>
          </a:p>
        </p:txBody>
      </p:sp>
      <p:sp>
        <p:nvSpPr>
          <p:cNvPr id="8278" name="Text Box 87"/>
          <p:cNvSpPr txBox="1">
            <a:spLocks noChangeArrowheads="1"/>
          </p:cNvSpPr>
          <p:nvPr/>
        </p:nvSpPr>
        <p:spPr bwMode="auto">
          <a:xfrm>
            <a:off x="2057401" y="2455866"/>
            <a:ext cx="201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người</a:t>
            </a:r>
          </a:p>
        </p:txBody>
      </p:sp>
      <p:sp>
        <p:nvSpPr>
          <p:cNvPr id="8279" name="Text Box 88"/>
          <p:cNvSpPr txBox="1">
            <a:spLocks noChangeArrowheads="1"/>
          </p:cNvSpPr>
          <p:nvPr/>
        </p:nvSpPr>
        <p:spPr bwMode="auto">
          <a:xfrm>
            <a:off x="2057402" y="2857503"/>
            <a:ext cx="169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ngoài</a:t>
            </a:r>
          </a:p>
        </p:txBody>
      </p:sp>
      <p:sp>
        <p:nvSpPr>
          <p:cNvPr id="8280" name="Text Box 89"/>
          <p:cNvSpPr txBox="1">
            <a:spLocks noChangeArrowheads="1"/>
          </p:cNvSpPr>
          <p:nvPr/>
        </p:nvSpPr>
        <p:spPr bwMode="auto">
          <a:xfrm>
            <a:off x="2057401" y="3271841"/>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gà</a:t>
            </a:r>
          </a:p>
        </p:txBody>
      </p:sp>
      <p:sp>
        <p:nvSpPr>
          <p:cNvPr id="8281" name="Text Box 90"/>
          <p:cNvSpPr txBox="1">
            <a:spLocks noChangeArrowheads="1"/>
          </p:cNvSpPr>
          <p:nvPr/>
        </p:nvSpPr>
        <p:spPr bwMode="auto">
          <a:xfrm>
            <a:off x="1981201" y="4008441"/>
            <a:ext cx="1376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 một</a:t>
            </a:r>
          </a:p>
        </p:txBody>
      </p:sp>
      <p:sp>
        <p:nvSpPr>
          <p:cNvPr id="8282" name="Text Box 91"/>
          <p:cNvSpPr txBox="1">
            <a:spLocks noChangeArrowheads="1"/>
          </p:cNvSpPr>
          <p:nvPr/>
        </p:nvSpPr>
        <p:spPr bwMode="auto">
          <a:xfrm>
            <a:off x="2057401" y="3657602"/>
            <a:ext cx="1376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cùng</a:t>
            </a:r>
          </a:p>
        </p:txBody>
      </p:sp>
      <p:sp>
        <p:nvSpPr>
          <p:cNvPr id="8283" name="Text Box 92"/>
          <p:cNvSpPr txBox="1">
            <a:spLocks noChangeArrowheads="1"/>
          </p:cNvSpPr>
          <p:nvPr/>
        </p:nvSpPr>
        <p:spPr bwMode="auto">
          <a:xfrm>
            <a:off x="2057401" y="4424366"/>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mẹ</a:t>
            </a:r>
          </a:p>
        </p:txBody>
      </p:sp>
      <p:sp>
        <p:nvSpPr>
          <p:cNvPr id="8284" name="Text Box 93"/>
          <p:cNvSpPr txBox="1">
            <a:spLocks noChangeArrowheads="1"/>
          </p:cNvSpPr>
          <p:nvPr/>
        </p:nvSpPr>
        <p:spPr bwMode="auto">
          <a:xfrm>
            <a:off x="2057401" y="4827591"/>
            <a:ext cx="158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chớ</a:t>
            </a:r>
          </a:p>
        </p:txBody>
      </p:sp>
      <p:sp>
        <p:nvSpPr>
          <p:cNvPr id="8285" name="Text Box 94"/>
          <p:cNvSpPr txBox="1">
            <a:spLocks noChangeArrowheads="1"/>
          </p:cNvSpPr>
          <p:nvPr/>
        </p:nvSpPr>
        <p:spPr bwMode="auto">
          <a:xfrm>
            <a:off x="2057400" y="5230816"/>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hoài</a:t>
            </a:r>
          </a:p>
        </p:txBody>
      </p:sp>
      <p:sp>
        <p:nvSpPr>
          <p:cNvPr id="8286" name="Text Box 95"/>
          <p:cNvSpPr txBox="1">
            <a:spLocks noChangeArrowheads="1"/>
          </p:cNvSpPr>
          <p:nvPr/>
        </p:nvSpPr>
        <p:spPr bwMode="auto">
          <a:xfrm>
            <a:off x="2128837" y="5648328"/>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đá</a:t>
            </a:r>
          </a:p>
        </p:txBody>
      </p:sp>
      <p:sp>
        <p:nvSpPr>
          <p:cNvPr id="8287" name="Text Box 96"/>
          <p:cNvSpPr txBox="1">
            <a:spLocks noChangeArrowheads="1"/>
          </p:cNvSpPr>
          <p:nvPr/>
        </p:nvSpPr>
        <p:spPr bwMode="auto">
          <a:xfrm>
            <a:off x="2057401" y="6005516"/>
            <a:ext cx="1376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nhau</a:t>
            </a:r>
          </a:p>
        </p:txBody>
      </p:sp>
      <p:sp>
        <p:nvSpPr>
          <p:cNvPr id="8288" name="Text Box 135"/>
          <p:cNvSpPr txBox="1">
            <a:spLocks noChangeArrowheads="1"/>
          </p:cNvSpPr>
          <p:nvPr/>
        </p:nvSpPr>
        <p:spPr bwMode="auto">
          <a:xfrm>
            <a:off x="2011364" y="1219203"/>
            <a:ext cx="186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ngoan</a:t>
            </a:r>
          </a:p>
        </p:txBody>
      </p:sp>
      <p:sp>
        <p:nvSpPr>
          <p:cNvPr id="8289" name="Text Box 140"/>
          <p:cNvSpPr txBox="1">
            <a:spLocks noChangeArrowheads="1"/>
          </p:cNvSpPr>
          <p:nvPr/>
        </p:nvSpPr>
        <p:spPr bwMode="auto">
          <a:xfrm>
            <a:off x="2071688" y="838203"/>
            <a:ext cx="1376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tx1"/>
                </a:solidFill>
              </a:rPr>
              <a:t>khôn</a:t>
            </a:r>
          </a:p>
        </p:txBody>
      </p:sp>
      <p:sp>
        <p:nvSpPr>
          <p:cNvPr id="67" name="Rectangle 32"/>
          <p:cNvSpPr>
            <a:spLocks noChangeArrowheads="1"/>
          </p:cNvSpPr>
          <p:nvPr/>
        </p:nvSpPr>
        <p:spPr bwMode="auto">
          <a:xfrm>
            <a:off x="1524000" y="0"/>
            <a:ext cx="9144000" cy="6858000"/>
          </a:xfrm>
          <a:prstGeom prst="rect">
            <a:avLst/>
          </a:prstGeom>
          <a:noFill/>
          <a:ln w="76200" cap="rnd" cmpd="dbl">
            <a:solidFill>
              <a:srgbClr val="66FFFF"/>
            </a:solidFill>
            <a:prstDash val="sysDot"/>
            <a:miter lim="800000"/>
            <a:headEnd/>
            <a:tailEnd/>
          </a:ln>
          <a:effectLst>
            <a:glow rad="228600">
              <a:schemeClr val="accent5">
                <a:satMod val="175000"/>
                <a:alpha val="40000"/>
              </a:schemeClr>
            </a:glow>
          </a:effectLst>
        </p:spPr>
        <p:txBody>
          <a:bodyPr wrap="none" anchor="ctr"/>
          <a:lstStyle/>
          <a:p>
            <a:pPr>
              <a:defRPr/>
            </a:pPr>
            <a:endParaRPr lang="en-US">
              <a:latin typeface="Arial" charset="0"/>
              <a:cs typeface="Arial" charset="0"/>
            </a:endParaRPr>
          </a:p>
        </p:txBody>
      </p:sp>
    </p:spTree>
    <p:extLst>
      <p:ext uri="{BB962C8B-B14F-4D97-AF65-F5344CB8AC3E}">
        <p14:creationId xmlns:p14="http://schemas.microsoft.com/office/powerpoint/2010/main" val="399995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22" name="Group 602"/>
          <p:cNvGraphicFramePr>
            <a:graphicFrameLocks noGrp="1"/>
          </p:cNvGraphicFramePr>
          <p:nvPr>
            <p:ph sz="half" idx="1"/>
          </p:nvPr>
        </p:nvGraphicFramePr>
        <p:xfrm>
          <a:off x="1584325" y="2438402"/>
          <a:ext cx="4419602" cy="3962399"/>
        </p:xfrm>
        <a:graphic>
          <a:graphicData uri="http://schemas.openxmlformats.org/drawingml/2006/table">
            <a:tbl>
              <a:tblPr/>
              <a:tblGrid>
                <a:gridCol w="1126963">
                  <a:extLst>
                    <a:ext uri="{9D8B030D-6E8A-4147-A177-3AD203B41FA5}">
                      <a16:colId xmlns:a16="http://schemas.microsoft.com/office/drawing/2014/main" xmlns="" val="20000"/>
                    </a:ext>
                  </a:extLst>
                </a:gridCol>
                <a:gridCol w="1125123">
                  <a:extLst>
                    <a:ext uri="{9D8B030D-6E8A-4147-A177-3AD203B41FA5}">
                      <a16:colId xmlns:a16="http://schemas.microsoft.com/office/drawing/2014/main" xmlns="" val="20001"/>
                    </a:ext>
                  </a:extLst>
                </a:gridCol>
                <a:gridCol w="1126961">
                  <a:extLst>
                    <a:ext uri="{9D8B030D-6E8A-4147-A177-3AD203B41FA5}">
                      <a16:colId xmlns:a16="http://schemas.microsoft.com/office/drawing/2014/main" xmlns="" val="20002"/>
                    </a:ext>
                  </a:extLst>
                </a:gridCol>
                <a:gridCol w="1040555">
                  <a:extLst>
                    <a:ext uri="{9D8B030D-6E8A-4147-A177-3AD203B41FA5}">
                      <a16:colId xmlns:a16="http://schemas.microsoft.com/office/drawing/2014/main" xmlns="" val="20003"/>
                    </a:ext>
                  </a:extLst>
                </a:gridCol>
              </a:tblGrid>
              <a:tr h="8386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Tiếng</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Âm đầu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Vần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chemeClr val="tx1"/>
                          </a:solidFill>
                          <a:effectLst/>
                          <a:latin typeface="Arial" charset="0"/>
                          <a:cs typeface="Arial" charset="0"/>
                        </a:rPr>
                        <a:t>Thanh</a:t>
                      </a:r>
                      <a:endParaRPr kumimoji="0" lang="en-US"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01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Khôn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rgbClr val="663300"/>
                          </a:solidFill>
                          <a:effectLst/>
                          <a:latin typeface="Arial" charset="0"/>
                          <a:cs typeface="Arial" charset="0"/>
                        </a:rPr>
                        <a:t>Kh</a:t>
                      </a:r>
                      <a:endParaRPr kumimoji="0" lang="en-US" sz="2000" b="1" i="0" u="none" strike="noStrike" cap="none" normalizeH="0" baseline="0" dirty="0" smtClean="0">
                        <a:ln>
                          <a:noFill/>
                        </a:ln>
                        <a:solidFill>
                          <a:srgbClr val="6633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ôn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rgbClr val="663300"/>
                          </a:solidFill>
                          <a:effectLst/>
                          <a:latin typeface="Arial" charset="0"/>
                          <a:cs typeface="Arial" charset="0"/>
                        </a:rPr>
                        <a:t>ngang</a:t>
                      </a:r>
                      <a:endParaRPr kumimoji="0" lang="en-US" sz="2000" b="1" i="0" u="none" strike="noStrike" cap="none" normalizeH="0" baseline="0" dirty="0" smtClean="0">
                        <a:ln>
                          <a:noFill/>
                        </a:ln>
                        <a:solidFill>
                          <a:srgbClr val="6633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844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ngoan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oan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ngang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844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đối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ôi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sắc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01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đáp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sắc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844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người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ươi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huyền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98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accent2"/>
                          </a:solidFill>
                          <a:effectLst/>
                          <a:latin typeface="Arial" charset="0"/>
                          <a:cs typeface="Arial" charset="0"/>
                        </a:rPr>
                        <a:t>ngoài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oài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huyền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81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chemeClr val="accent2"/>
                          </a:solidFill>
                          <a:effectLst/>
                          <a:latin typeface="Arial" charset="0"/>
                          <a:cs typeface="Arial" charset="0"/>
                        </a:rPr>
                        <a:t>Gà</a:t>
                      </a:r>
                      <a:endParaRPr kumimoji="0" lang="en-US" sz="2000" b="1" i="0" u="none" strike="noStrike" cap="none" normalizeH="0" baseline="0" dirty="0" smtClean="0">
                        <a:ln>
                          <a:noFill/>
                        </a:ln>
                        <a:solidFill>
                          <a:schemeClr val="accent2"/>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663300"/>
                          </a:solidFill>
                          <a:effectLst/>
                          <a:latin typeface="Arial"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err="1" smtClean="0">
                          <a:ln>
                            <a:noFill/>
                          </a:ln>
                          <a:solidFill>
                            <a:srgbClr val="663300"/>
                          </a:solidFill>
                          <a:effectLst/>
                          <a:latin typeface="Arial" charset="0"/>
                          <a:cs typeface="Arial" charset="0"/>
                        </a:rPr>
                        <a:t>huyền</a:t>
                      </a:r>
                      <a:endParaRPr kumimoji="0" lang="en-US" sz="2000" b="1" i="0" u="none" strike="noStrike" cap="none" normalizeH="0" baseline="0" dirty="0" smtClean="0">
                        <a:ln>
                          <a:noFill/>
                        </a:ln>
                        <a:solidFill>
                          <a:srgbClr val="6633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5756" name="Group 636"/>
          <p:cNvGraphicFramePr>
            <a:graphicFrameLocks noGrp="1"/>
          </p:cNvGraphicFramePr>
          <p:nvPr>
            <p:ph sz="half" idx="2"/>
            <p:extLst>
              <p:ext uri="{D42A27DB-BD31-4B8C-83A1-F6EECF244321}">
                <p14:modId xmlns:p14="http://schemas.microsoft.com/office/powerpoint/2010/main" val="3609810419"/>
              </p:ext>
            </p:extLst>
          </p:nvPr>
        </p:nvGraphicFramePr>
        <p:xfrm>
          <a:off x="6096000" y="2438400"/>
          <a:ext cx="4495802" cy="4023072"/>
        </p:xfrm>
        <a:graphic>
          <a:graphicData uri="http://schemas.openxmlformats.org/drawingml/2006/table">
            <a:tbl>
              <a:tblPr/>
              <a:tblGrid>
                <a:gridCol w="1173537">
                  <a:extLst>
                    <a:ext uri="{9D8B030D-6E8A-4147-A177-3AD203B41FA5}">
                      <a16:colId xmlns:a16="http://schemas.microsoft.com/office/drawing/2014/main" xmlns="" val="20000"/>
                    </a:ext>
                  </a:extLst>
                </a:gridCol>
                <a:gridCol w="1168027">
                  <a:extLst>
                    <a:ext uri="{9D8B030D-6E8A-4147-A177-3AD203B41FA5}">
                      <a16:colId xmlns:a16="http://schemas.microsoft.com/office/drawing/2014/main" xmlns="" val="20001"/>
                    </a:ext>
                  </a:extLst>
                </a:gridCol>
                <a:gridCol w="1030287">
                  <a:extLst>
                    <a:ext uri="{9D8B030D-6E8A-4147-A177-3AD203B41FA5}">
                      <a16:colId xmlns:a16="http://schemas.microsoft.com/office/drawing/2014/main" xmlns="" val="20002"/>
                    </a:ext>
                  </a:extLst>
                </a:gridCol>
                <a:gridCol w="1123951">
                  <a:extLst>
                    <a:ext uri="{9D8B030D-6E8A-4147-A177-3AD203B41FA5}">
                      <a16:colId xmlns:a16="http://schemas.microsoft.com/office/drawing/2014/main" xmlns="" val="20003"/>
                    </a:ext>
                  </a:extLst>
                </a:gridCol>
              </a:tblGrid>
              <a:tr h="8228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err="1" smtClean="0">
                          <a:ln>
                            <a:noFill/>
                          </a:ln>
                          <a:solidFill>
                            <a:schemeClr val="tx1"/>
                          </a:solidFill>
                          <a:effectLst/>
                          <a:latin typeface="Arial" charset="0"/>
                          <a:cs typeface="Arial" charset="0"/>
                        </a:rPr>
                        <a:t>Tiếng</a:t>
                      </a:r>
                      <a:endParaRPr kumimoji="0" lang="en-US" sz="2400" b="1" i="0" u="none" strike="noStrike" cap="none" normalizeH="0" baseline="0" dirty="0" smtClean="0">
                        <a:ln>
                          <a:noFill/>
                        </a:ln>
                        <a:solidFill>
                          <a:schemeClr val="tx1"/>
                        </a:solidFill>
                        <a:effectLst/>
                        <a:latin typeface="Arial" charset="0"/>
                        <a:cs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err="1" smtClean="0">
                          <a:ln>
                            <a:noFill/>
                          </a:ln>
                          <a:solidFill>
                            <a:schemeClr val="tx1"/>
                          </a:solidFill>
                          <a:effectLst/>
                          <a:latin typeface="Arial" charset="0"/>
                          <a:cs typeface="Arial" charset="0"/>
                        </a:rPr>
                        <a:t>Âm</a:t>
                      </a: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err="1" smtClean="0">
                          <a:ln>
                            <a:noFill/>
                          </a:ln>
                          <a:solidFill>
                            <a:schemeClr val="tx1"/>
                          </a:solidFill>
                          <a:effectLst/>
                          <a:latin typeface="Arial" charset="0"/>
                          <a:cs typeface="Arial" charset="0"/>
                        </a:rPr>
                        <a:t>đầu</a:t>
                      </a:r>
                      <a:endParaRPr kumimoji="0" lang="en-US" sz="2400" b="1" i="0" u="none" strike="noStrike" cap="none" normalizeH="0" baseline="0" dirty="0" smtClean="0">
                        <a:ln>
                          <a:noFill/>
                        </a:ln>
                        <a:solidFill>
                          <a:schemeClr val="tx1"/>
                        </a:solidFill>
                        <a:effectLst/>
                        <a:latin typeface="Arial"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Arial" charset="0"/>
                        </a:rPr>
                        <a:t>Vần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Arial" charset="0"/>
                        </a:rPr>
                        <a:t>Thanh</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cùng</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c</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ung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huyền</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một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m</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ôt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nặng</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mẹ</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m</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nặng</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chớ</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ch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ơ</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sắc</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hoài</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oai</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huyền</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đá</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đ</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a</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sắc</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57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smtClean="0">
                          <a:ln>
                            <a:noFill/>
                          </a:ln>
                          <a:solidFill>
                            <a:schemeClr val="accent2"/>
                          </a:solidFill>
                          <a:effectLst/>
                          <a:latin typeface="Arial" charset="0"/>
                          <a:cs typeface="Arial" charset="0"/>
                        </a:rPr>
                        <a:t>nhau</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nh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smtClean="0">
                          <a:ln>
                            <a:noFill/>
                          </a:ln>
                          <a:solidFill>
                            <a:srgbClr val="663300"/>
                          </a:solidFill>
                          <a:effectLst/>
                          <a:latin typeface="Arial" charset="0"/>
                          <a:cs typeface="Arial" charset="0"/>
                        </a:rPr>
                        <a:t>au</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err="1" smtClean="0">
                          <a:ln>
                            <a:noFill/>
                          </a:ln>
                          <a:solidFill>
                            <a:srgbClr val="663300"/>
                          </a:solidFill>
                          <a:effectLst/>
                          <a:latin typeface="Arial" charset="0"/>
                          <a:cs typeface="Arial" charset="0"/>
                        </a:rPr>
                        <a:t>ngang</a:t>
                      </a:r>
                      <a:endParaRPr kumimoji="0" lang="en-US" sz="2400" b="0" i="0" u="none" strike="noStrike" cap="none" normalizeH="0" baseline="0" dirty="0" smtClean="0">
                        <a:ln>
                          <a:noFill/>
                        </a:ln>
                        <a:solidFill>
                          <a:srgbClr val="663300"/>
                        </a:solidFill>
                        <a:effectLst/>
                        <a:latin typeface="Arial" charset="0"/>
                        <a:cs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5123" name="Rectangle 3"/>
          <p:cNvSpPr>
            <a:spLocks noGrp="1" noChangeArrowheads="1"/>
          </p:cNvSpPr>
          <p:nvPr>
            <p:ph type="body" idx="4294967295"/>
          </p:nvPr>
        </p:nvSpPr>
        <p:spPr>
          <a:xfrm>
            <a:off x="1447800" y="442913"/>
            <a:ext cx="9144000" cy="990600"/>
          </a:xfrm>
        </p:spPr>
        <p:txBody>
          <a:bodyPr>
            <a:noAutofit/>
          </a:bodyPr>
          <a:lstStyle/>
          <a:p>
            <a:pPr eaLnBrk="1" hangingPunct="1">
              <a:lnSpc>
                <a:spcPct val="80000"/>
              </a:lnSpc>
              <a:buFont typeface="Arial" panose="020B0604020202020204" pitchFamily="34" charset="0"/>
              <a:buNone/>
            </a:pPr>
            <a:r>
              <a:rPr lang="en-US" altLang="en-US" sz="3200" b="1" smtClean="0"/>
              <a:t>Bài1:  Phân tích cấu tạo của từng tiếng trong câu tục ngữ dưới đây:</a:t>
            </a:r>
          </a:p>
          <a:p>
            <a:pPr eaLnBrk="1" hangingPunct="1">
              <a:lnSpc>
                <a:spcPct val="80000"/>
              </a:lnSpc>
              <a:buFont typeface="Wingdings" panose="05000000000000000000" pitchFamily="2" charset="2"/>
              <a:buNone/>
            </a:pPr>
            <a:r>
              <a:rPr lang="en-US" altLang="en-US" sz="3200" b="1" i="1" smtClean="0">
                <a:solidFill>
                  <a:schemeClr val="accent2"/>
                </a:solidFill>
              </a:rPr>
              <a:t>            </a:t>
            </a:r>
            <a:r>
              <a:rPr lang="en-US" altLang="en-US" sz="3200" b="1" i="1">
                <a:solidFill>
                  <a:schemeClr val="accent2"/>
                </a:solidFill>
              </a:rPr>
              <a:t>Khôn ngoan đối đáp người ngoài</a:t>
            </a:r>
          </a:p>
          <a:p>
            <a:pPr eaLnBrk="1" hangingPunct="1">
              <a:lnSpc>
                <a:spcPct val="80000"/>
              </a:lnSpc>
              <a:buFont typeface="Wingdings" panose="05000000000000000000" pitchFamily="2" charset="2"/>
              <a:buNone/>
            </a:pPr>
            <a:r>
              <a:rPr lang="en-US" altLang="en-US" sz="3200" b="1" i="1">
                <a:solidFill>
                  <a:schemeClr val="accent2"/>
                </a:solidFill>
              </a:rPr>
              <a:t>        Gà cùng một mẹ, chớ hoài đá nhau.</a:t>
            </a:r>
          </a:p>
        </p:txBody>
      </p:sp>
      <p:sp>
        <p:nvSpPr>
          <p:cNvPr id="9313" name="Text Box 5"/>
          <p:cNvSpPr txBox="1">
            <a:spLocks noChangeArrowheads="1"/>
          </p:cNvSpPr>
          <p:nvPr/>
        </p:nvSpPr>
        <p:spPr bwMode="auto">
          <a:xfrm>
            <a:off x="1981200" y="2667003"/>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2570823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722"/>
                                        </p:tgtEl>
                                        <p:attrNameLst>
                                          <p:attrName>style.visibility</p:attrName>
                                        </p:attrNameLst>
                                      </p:cBhvr>
                                      <p:to>
                                        <p:strVal val="visible"/>
                                      </p:to>
                                    </p:set>
                                    <p:animEffect transition="in" filter="blinds(horizontal)">
                                      <p:cBhvr>
                                        <p:cTn id="22" dur="500"/>
                                        <p:tgtEl>
                                          <p:spTgt spid="57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756"/>
                                        </p:tgtEl>
                                        <p:attrNameLst>
                                          <p:attrName>style.visibility</p:attrName>
                                        </p:attrNameLst>
                                      </p:cBhvr>
                                      <p:to>
                                        <p:strVal val="visible"/>
                                      </p:to>
                                    </p:set>
                                    <p:animEffect transition="in" filter="diamond(in)">
                                      <p:cBhvr>
                                        <p:cTn id="27" dur="2000"/>
                                        <p:tgtEl>
                                          <p:spTgt spid="5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1524000" y="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u="sng" dirty="0" err="1">
                <a:solidFill>
                  <a:schemeClr val="tx1"/>
                </a:solidFill>
              </a:rPr>
              <a:t>Bài</a:t>
            </a:r>
            <a:r>
              <a:rPr lang="en-US" altLang="en-US" sz="4000" b="1" u="sng" dirty="0">
                <a:solidFill>
                  <a:schemeClr val="tx1"/>
                </a:solidFill>
              </a:rPr>
              <a:t> 2</a:t>
            </a:r>
            <a:r>
              <a:rPr lang="en-US" altLang="en-US" sz="4000" b="1" dirty="0">
                <a:solidFill>
                  <a:schemeClr val="tx1"/>
                </a:solidFill>
              </a:rPr>
              <a:t> : </a:t>
            </a:r>
            <a:r>
              <a:rPr lang="en-US" altLang="en-US" sz="4000" b="1" dirty="0" err="1">
                <a:solidFill>
                  <a:schemeClr val="tx1"/>
                </a:solidFill>
              </a:rPr>
              <a:t>Tìm</a:t>
            </a:r>
            <a:r>
              <a:rPr lang="en-US" altLang="en-US" sz="4000" b="1" dirty="0">
                <a:solidFill>
                  <a:schemeClr val="tx1"/>
                </a:solidFill>
              </a:rPr>
              <a:t> </a:t>
            </a:r>
            <a:r>
              <a:rPr lang="en-US" altLang="en-US" sz="4000" b="1" dirty="0" err="1">
                <a:solidFill>
                  <a:schemeClr val="tx1"/>
                </a:solidFill>
              </a:rPr>
              <a:t>những</a:t>
            </a:r>
            <a:r>
              <a:rPr lang="en-US" altLang="en-US" sz="4000" b="1" dirty="0">
                <a:solidFill>
                  <a:schemeClr val="tx1"/>
                </a:solidFill>
              </a:rPr>
              <a:t> </a:t>
            </a:r>
            <a:r>
              <a:rPr lang="en-US" altLang="en-US" sz="4000" b="1" dirty="0" err="1">
                <a:solidFill>
                  <a:schemeClr val="tx1"/>
                </a:solidFill>
              </a:rPr>
              <a:t>tiếng</a:t>
            </a:r>
            <a:r>
              <a:rPr lang="en-US" altLang="en-US" sz="4000" b="1" dirty="0">
                <a:solidFill>
                  <a:schemeClr val="tx1"/>
                </a:solidFill>
              </a:rPr>
              <a:t> </a:t>
            </a:r>
            <a:r>
              <a:rPr lang="en-US" altLang="en-US" sz="4000" b="1" dirty="0" err="1">
                <a:solidFill>
                  <a:schemeClr val="tx1"/>
                </a:solidFill>
              </a:rPr>
              <a:t>bắt</a:t>
            </a:r>
            <a:r>
              <a:rPr lang="en-US" altLang="en-US" sz="4000" b="1" dirty="0">
                <a:solidFill>
                  <a:schemeClr val="tx1"/>
                </a:solidFill>
              </a:rPr>
              <a:t> </a:t>
            </a:r>
            <a:r>
              <a:rPr lang="en-US" altLang="en-US" sz="4000" b="1" dirty="0" err="1">
                <a:solidFill>
                  <a:schemeClr val="tx1"/>
                </a:solidFill>
              </a:rPr>
              <a:t>vần</a:t>
            </a:r>
            <a:r>
              <a:rPr lang="en-US" altLang="en-US" sz="4000" b="1" dirty="0">
                <a:solidFill>
                  <a:schemeClr val="tx1"/>
                </a:solidFill>
              </a:rPr>
              <a:t> </a:t>
            </a:r>
            <a:r>
              <a:rPr lang="en-US" altLang="en-US" sz="4000" b="1" dirty="0" err="1">
                <a:solidFill>
                  <a:schemeClr val="tx1"/>
                </a:solidFill>
              </a:rPr>
              <a:t>với</a:t>
            </a:r>
            <a:r>
              <a:rPr lang="en-US" altLang="en-US" sz="4000" b="1" dirty="0">
                <a:solidFill>
                  <a:schemeClr val="tx1"/>
                </a:solidFill>
              </a:rPr>
              <a:t> </a:t>
            </a:r>
            <a:r>
              <a:rPr lang="en-US" altLang="en-US" sz="4000" b="1" dirty="0" err="1">
                <a:solidFill>
                  <a:schemeClr val="tx1"/>
                </a:solidFill>
              </a:rPr>
              <a:t>nhau</a:t>
            </a:r>
            <a:r>
              <a:rPr lang="en-US" altLang="en-US" sz="4000" b="1" dirty="0">
                <a:solidFill>
                  <a:schemeClr val="tx1"/>
                </a:solidFill>
              </a:rPr>
              <a:t> </a:t>
            </a:r>
            <a:r>
              <a:rPr lang="en-US" altLang="en-US" sz="4000" b="1" dirty="0" err="1">
                <a:solidFill>
                  <a:schemeClr val="tx1"/>
                </a:solidFill>
              </a:rPr>
              <a:t>trong</a:t>
            </a:r>
            <a:r>
              <a:rPr lang="en-US" altLang="en-US" sz="4000" b="1" dirty="0">
                <a:solidFill>
                  <a:schemeClr val="tx1"/>
                </a:solidFill>
              </a:rPr>
              <a:t> </a:t>
            </a:r>
            <a:r>
              <a:rPr lang="en-US" altLang="en-US" sz="4000" b="1" dirty="0" err="1">
                <a:solidFill>
                  <a:schemeClr val="tx1"/>
                </a:solidFill>
              </a:rPr>
              <a:t>câu</a:t>
            </a:r>
            <a:r>
              <a:rPr lang="en-US" altLang="en-US" sz="4000" b="1" dirty="0">
                <a:solidFill>
                  <a:schemeClr val="tx1"/>
                </a:solidFill>
              </a:rPr>
              <a:t> </a:t>
            </a:r>
            <a:r>
              <a:rPr lang="en-US" altLang="en-US" sz="4000" b="1" dirty="0" err="1">
                <a:solidFill>
                  <a:schemeClr val="tx1"/>
                </a:solidFill>
              </a:rPr>
              <a:t>tục</a:t>
            </a:r>
            <a:r>
              <a:rPr lang="en-US" altLang="en-US" sz="4000" b="1" dirty="0">
                <a:solidFill>
                  <a:schemeClr val="tx1"/>
                </a:solidFill>
              </a:rPr>
              <a:t> </a:t>
            </a:r>
            <a:r>
              <a:rPr lang="en-US" altLang="en-US" sz="4000" b="1" dirty="0" err="1">
                <a:solidFill>
                  <a:schemeClr val="tx1"/>
                </a:solidFill>
              </a:rPr>
              <a:t>ngữ</a:t>
            </a:r>
            <a:r>
              <a:rPr lang="en-US" altLang="en-US" sz="4000" b="1" dirty="0">
                <a:solidFill>
                  <a:schemeClr val="tx1"/>
                </a:solidFill>
              </a:rPr>
              <a:t> :</a:t>
            </a:r>
          </a:p>
          <a:p>
            <a:pPr algn="ctr" eaLnBrk="1" hangingPunct="1">
              <a:spcBef>
                <a:spcPct val="50000"/>
              </a:spcBef>
            </a:pPr>
            <a:r>
              <a:rPr lang="en-US" altLang="en-US" sz="4000" b="1" i="1" dirty="0" err="1">
                <a:solidFill>
                  <a:srgbClr val="0000CC"/>
                </a:solidFill>
              </a:rPr>
              <a:t>Khôn</a:t>
            </a:r>
            <a:r>
              <a:rPr lang="en-US" altLang="en-US" sz="4000" b="1" i="1" dirty="0">
                <a:solidFill>
                  <a:srgbClr val="0000CC"/>
                </a:solidFill>
              </a:rPr>
              <a:t> </a:t>
            </a:r>
            <a:r>
              <a:rPr lang="en-US" altLang="en-US" sz="4000" b="1" i="1" dirty="0" err="1">
                <a:solidFill>
                  <a:srgbClr val="0000CC"/>
                </a:solidFill>
              </a:rPr>
              <a:t>ngoan</a:t>
            </a:r>
            <a:r>
              <a:rPr lang="en-US" altLang="en-US" sz="4000" b="1" i="1" dirty="0">
                <a:solidFill>
                  <a:srgbClr val="0000CC"/>
                </a:solidFill>
              </a:rPr>
              <a:t> </a:t>
            </a:r>
            <a:r>
              <a:rPr lang="en-US" altLang="en-US" sz="4000" b="1" i="1" dirty="0" err="1">
                <a:solidFill>
                  <a:srgbClr val="0000CC"/>
                </a:solidFill>
              </a:rPr>
              <a:t>đối</a:t>
            </a:r>
            <a:r>
              <a:rPr lang="en-US" altLang="en-US" sz="4000" b="1" i="1" dirty="0">
                <a:solidFill>
                  <a:srgbClr val="0000CC"/>
                </a:solidFill>
              </a:rPr>
              <a:t> </a:t>
            </a:r>
            <a:r>
              <a:rPr lang="en-US" altLang="en-US" sz="4000" b="1" i="1" dirty="0" err="1">
                <a:solidFill>
                  <a:srgbClr val="0000CC"/>
                </a:solidFill>
              </a:rPr>
              <a:t>đáp</a:t>
            </a:r>
            <a:r>
              <a:rPr lang="en-US" altLang="en-US" sz="4000" b="1" i="1" dirty="0">
                <a:solidFill>
                  <a:srgbClr val="0000CC"/>
                </a:solidFill>
              </a:rPr>
              <a:t> </a:t>
            </a:r>
            <a:r>
              <a:rPr lang="en-US" altLang="en-US" sz="4000" b="1" i="1" dirty="0" err="1">
                <a:solidFill>
                  <a:srgbClr val="0000CC"/>
                </a:solidFill>
              </a:rPr>
              <a:t>người</a:t>
            </a:r>
            <a:r>
              <a:rPr lang="en-US" altLang="en-US" sz="4000" b="1" i="1" dirty="0">
                <a:solidFill>
                  <a:srgbClr val="0000CC"/>
                </a:solidFill>
              </a:rPr>
              <a:t> </a:t>
            </a:r>
            <a:r>
              <a:rPr lang="en-US" altLang="en-US" sz="4000" b="1" i="1" dirty="0" err="1">
                <a:solidFill>
                  <a:srgbClr val="0000CC"/>
                </a:solidFill>
              </a:rPr>
              <a:t>ngoài</a:t>
            </a:r>
            <a:endParaRPr lang="en-US" altLang="en-US" sz="4000" b="1" i="1" dirty="0">
              <a:solidFill>
                <a:srgbClr val="0000CC"/>
              </a:solidFill>
            </a:endParaRPr>
          </a:p>
          <a:p>
            <a:pPr algn="ctr" eaLnBrk="1" hangingPunct="1">
              <a:spcBef>
                <a:spcPct val="50000"/>
              </a:spcBef>
            </a:pPr>
            <a:r>
              <a:rPr lang="en-US" altLang="en-US" sz="4000" b="1" i="1" dirty="0" err="1">
                <a:solidFill>
                  <a:srgbClr val="0000CC"/>
                </a:solidFill>
              </a:rPr>
              <a:t>Gà</a:t>
            </a:r>
            <a:r>
              <a:rPr lang="en-US" altLang="en-US" sz="4000" b="1" i="1" dirty="0">
                <a:solidFill>
                  <a:srgbClr val="0000CC"/>
                </a:solidFill>
              </a:rPr>
              <a:t> </a:t>
            </a:r>
            <a:r>
              <a:rPr lang="en-US" altLang="en-US" sz="4000" b="1" i="1" dirty="0" err="1">
                <a:solidFill>
                  <a:srgbClr val="0000CC"/>
                </a:solidFill>
              </a:rPr>
              <a:t>cùng</a:t>
            </a:r>
            <a:r>
              <a:rPr lang="en-US" altLang="en-US" sz="4000" b="1" i="1" dirty="0">
                <a:solidFill>
                  <a:srgbClr val="0000CC"/>
                </a:solidFill>
              </a:rPr>
              <a:t> </a:t>
            </a:r>
            <a:r>
              <a:rPr lang="en-US" altLang="en-US" sz="4000" b="1" i="1" dirty="0" err="1">
                <a:solidFill>
                  <a:srgbClr val="0000CC"/>
                </a:solidFill>
              </a:rPr>
              <a:t>một</a:t>
            </a:r>
            <a:r>
              <a:rPr lang="en-US" altLang="en-US" sz="4000" b="1" i="1" dirty="0">
                <a:solidFill>
                  <a:srgbClr val="0000CC"/>
                </a:solidFill>
              </a:rPr>
              <a:t> </a:t>
            </a:r>
            <a:r>
              <a:rPr lang="en-US" altLang="en-US" sz="4000" b="1" i="1" dirty="0" err="1">
                <a:solidFill>
                  <a:srgbClr val="0000CC"/>
                </a:solidFill>
              </a:rPr>
              <a:t>mẹ</a:t>
            </a:r>
            <a:r>
              <a:rPr lang="en-US" altLang="en-US" sz="4000" b="1" i="1" dirty="0">
                <a:solidFill>
                  <a:srgbClr val="0000CC"/>
                </a:solidFill>
              </a:rPr>
              <a:t> </a:t>
            </a:r>
            <a:r>
              <a:rPr lang="en-US" altLang="en-US" sz="4000" b="1" i="1" dirty="0" err="1">
                <a:solidFill>
                  <a:srgbClr val="0000CC"/>
                </a:solidFill>
              </a:rPr>
              <a:t>chớ</a:t>
            </a:r>
            <a:r>
              <a:rPr lang="en-US" altLang="en-US" sz="4000" b="1" i="1" dirty="0">
                <a:solidFill>
                  <a:srgbClr val="0000CC"/>
                </a:solidFill>
              </a:rPr>
              <a:t> </a:t>
            </a:r>
            <a:r>
              <a:rPr lang="en-US" altLang="en-US" sz="4000" b="1" i="1" dirty="0" err="1">
                <a:solidFill>
                  <a:srgbClr val="0000CC"/>
                </a:solidFill>
              </a:rPr>
              <a:t>hoài</a:t>
            </a:r>
            <a:r>
              <a:rPr lang="en-US" altLang="en-US" sz="4000" b="1" i="1" dirty="0">
                <a:solidFill>
                  <a:srgbClr val="0000CC"/>
                </a:solidFill>
              </a:rPr>
              <a:t> </a:t>
            </a:r>
            <a:r>
              <a:rPr lang="en-US" altLang="en-US" sz="4000" b="1" i="1" dirty="0" err="1">
                <a:solidFill>
                  <a:srgbClr val="0000CC"/>
                </a:solidFill>
              </a:rPr>
              <a:t>đá</a:t>
            </a:r>
            <a:r>
              <a:rPr lang="en-US" altLang="en-US" sz="4000" b="1" i="1" dirty="0">
                <a:solidFill>
                  <a:srgbClr val="0000CC"/>
                </a:solidFill>
              </a:rPr>
              <a:t> </a:t>
            </a:r>
            <a:r>
              <a:rPr lang="en-US" altLang="en-US" sz="4000" b="1" i="1" dirty="0" err="1">
                <a:solidFill>
                  <a:srgbClr val="0000CC"/>
                </a:solidFill>
              </a:rPr>
              <a:t>nhau</a:t>
            </a:r>
            <a:r>
              <a:rPr lang="en-US" altLang="en-US" sz="4000" b="1" i="1" dirty="0">
                <a:solidFill>
                  <a:srgbClr val="0000CC"/>
                </a:solidFill>
              </a:rPr>
              <a:t>.</a:t>
            </a:r>
          </a:p>
        </p:txBody>
      </p:sp>
      <p:sp>
        <p:nvSpPr>
          <p:cNvPr id="45063" name="Text Box 7"/>
          <p:cNvSpPr txBox="1">
            <a:spLocks noChangeArrowheads="1"/>
          </p:cNvSpPr>
          <p:nvPr/>
        </p:nvSpPr>
        <p:spPr bwMode="auto">
          <a:xfrm>
            <a:off x="1524000" y="4136189"/>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6000" b="1" dirty="0">
                <a:solidFill>
                  <a:schemeClr val="tx1"/>
                </a:solidFill>
              </a:rPr>
              <a:t> </a:t>
            </a:r>
            <a:r>
              <a:rPr lang="en-US" altLang="en-US" sz="4000" b="1" dirty="0" err="1">
                <a:solidFill>
                  <a:schemeClr val="tx1"/>
                </a:solidFill>
              </a:rPr>
              <a:t>Hai</a:t>
            </a:r>
            <a:r>
              <a:rPr lang="en-US" altLang="en-US" sz="4000" b="1" dirty="0">
                <a:solidFill>
                  <a:schemeClr val="tx1"/>
                </a:solidFill>
              </a:rPr>
              <a:t> </a:t>
            </a:r>
            <a:r>
              <a:rPr lang="en-US" altLang="en-US" sz="4000" b="1" dirty="0" err="1">
                <a:solidFill>
                  <a:schemeClr val="tx1"/>
                </a:solidFill>
              </a:rPr>
              <a:t>tiếng</a:t>
            </a:r>
            <a:r>
              <a:rPr lang="en-US" altLang="en-US" sz="4000" b="1" dirty="0">
                <a:solidFill>
                  <a:schemeClr val="tx1"/>
                </a:solidFill>
              </a:rPr>
              <a:t> </a:t>
            </a:r>
            <a:r>
              <a:rPr lang="en-US" altLang="en-US" sz="4000" b="1" dirty="0" err="1"/>
              <a:t>ngoài</a:t>
            </a:r>
            <a:r>
              <a:rPr lang="en-US" altLang="en-US" sz="4000" b="1" dirty="0"/>
              <a:t> – </a:t>
            </a:r>
            <a:r>
              <a:rPr lang="en-US" altLang="en-US" sz="4000" b="1" dirty="0" err="1"/>
              <a:t>hoài</a:t>
            </a:r>
            <a:r>
              <a:rPr lang="en-US" altLang="en-US" sz="4000" b="1" dirty="0">
                <a:solidFill>
                  <a:schemeClr val="tx1"/>
                </a:solidFill>
              </a:rPr>
              <a:t> </a:t>
            </a:r>
            <a:r>
              <a:rPr lang="en-US" altLang="en-US" sz="4000" b="1" dirty="0" err="1">
                <a:solidFill>
                  <a:schemeClr val="tx1"/>
                </a:solidFill>
              </a:rPr>
              <a:t>bắt</a:t>
            </a:r>
            <a:r>
              <a:rPr lang="en-US" altLang="en-US" sz="4000" b="1" dirty="0">
                <a:solidFill>
                  <a:schemeClr val="tx1"/>
                </a:solidFill>
              </a:rPr>
              <a:t> </a:t>
            </a:r>
            <a:r>
              <a:rPr lang="en-US" altLang="en-US" sz="4000" b="1" dirty="0" err="1">
                <a:solidFill>
                  <a:schemeClr val="tx1"/>
                </a:solidFill>
              </a:rPr>
              <a:t>vần</a:t>
            </a:r>
            <a:r>
              <a:rPr lang="en-US" altLang="en-US" sz="4000" b="1" dirty="0">
                <a:solidFill>
                  <a:schemeClr val="tx1"/>
                </a:solidFill>
              </a:rPr>
              <a:t> </a:t>
            </a:r>
            <a:r>
              <a:rPr lang="en-US" altLang="en-US" sz="4000" b="1" dirty="0" err="1">
                <a:solidFill>
                  <a:schemeClr val="tx1"/>
                </a:solidFill>
              </a:rPr>
              <a:t>với</a:t>
            </a:r>
            <a:r>
              <a:rPr lang="en-US" altLang="en-US" sz="4000" b="1" dirty="0">
                <a:solidFill>
                  <a:schemeClr val="tx1"/>
                </a:solidFill>
              </a:rPr>
              <a:t> </a:t>
            </a:r>
            <a:r>
              <a:rPr lang="en-US" altLang="en-US" sz="4000" b="1" dirty="0" err="1">
                <a:solidFill>
                  <a:schemeClr val="tx1"/>
                </a:solidFill>
              </a:rPr>
              <a:t>nhau</a:t>
            </a:r>
            <a:r>
              <a:rPr lang="en-US" altLang="en-US" sz="4000" b="1" dirty="0">
                <a:solidFill>
                  <a:schemeClr val="tx1"/>
                </a:solidFill>
              </a:rPr>
              <a:t>, </a:t>
            </a:r>
            <a:r>
              <a:rPr lang="en-US" altLang="en-US" sz="4000" b="1" dirty="0" err="1">
                <a:solidFill>
                  <a:schemeClr val="tx1"/>
                </a:solidFill>
              </a:rPr>
              <a:t>giống</a:t>
            </a:r>
            <a:r>
              <a:rPr lang="en-US" altLang="en-US" sz="4000" b="1" dirty="0">
                <a:solidFill>
                  <a:schemeClr val="tx1"/>
                </a:solidFill>
              </a:rPr>
              <a:t> </a:t>
            </a:r>
            <a:r>
              <a:rPr lang="en-US" altLang="en-US" sz="4000" b="1" dirty="0" err="1">
                <a:solidFill>
                  <a:schemeClr val="tx1"/>
                </a:solidFill>
              </a:rPr>
              <a:t>nhau</a:t>
            </a:r>
            <a:r>
              <a:rPr lang="en-US" altLang="en-US" sz="4000" b="1" dirty="0">
                <a:solidFill>
                  <a:schemeClr val="tx1"/>
                </a:solidFill>
              </a:rPr>
              <a:t> </a:t>
            </a:r>
            <a:r>
              <a:rPr lang="en-US" altLang="en-US" sz="4000" b="1" dirty="0" err="1">
                <a:solidFill>
                  <a:schemeClr val="tx1"/>
                </a:solidFill>
              </a:rPr>
              <a:t>cùng</a:t>
            </a:r>
            <a:r>
              <a:rPr lang="en-US" altLang="en-US" sz="4000" b="1" dirty="0">
                <a:solidFill>
                  <a:schemeClr val="tx1"/>
                </a:solidFill>
              </a:rPr>
              <a:t> </a:t>
            </a:r>
            <a:r>
              <a:rPr lang="en-US" altLang="en-US" sz="4000" b="1" dirty="0" err="1">
                <a:solidFill>
                  <a:schemeClr val="tx1"/>
                </a:solidFill>
              </a:rPr>
              <a:t>có</a:t>
            </a:r>
            <a:r>
              <a:rPr lang="en-US" altLang="en-US" sz="4000" b="1" dirty="0">
                <a:solidFill>
                  <a:schemeClr val="tx1"/>
                </a:solidFill>
              </a:rPr>
              <a:t> </a:t>
            </a:r>
            <a:r>
              <a:rPr lang="en-US" altLang="en-US" sz="4000" b="1" dirty="0" err="1">
                <a:solidFill>
                  <a:schemeClr val="tx1"/>
                </a:solidFill>
              </a:rPr>
              <a:t>vần</a:t>
            </a:r>
            <a:r>
              <a:rPr lang="en-US" altLang="en-US" sz="4000" b="1" dirty="0">
                <a:solidFill>
                  <a:schemeClr val="tx1"/>
                </a:solidFill>
              </a:rPr>
              <a:t> </a:t>
            </a:r>
            <a:r>
              <a:rPr lang="en-US" altLang="en-US" sz="4000" b="1" dirty="0" err="1"/>
              <a:t>oai</a:t>
            </a:r>
            <a:r>
              <a:rPr lang="en-US" altLang="en-US" sz="4000" b="1" dirty="0">
                <a:solidFill>
                  <a:schemeClr val="tx1"/>
                </a:solidFill>
              </a:rPr>
              <a:t>.</a:t>
            </a:r>
          </a:p>
        </p:txBody>
      </p:sp>
      <p:sp>
        <p:nvSpPr>
          <p:cNvPr id="5" name="Text Box 140"/>
          <p:cNvSpPr txBox="1">
            <a:spLocks noChangeArrowheads="1"/>
          </p:cNvSpPr>
          <p:nvPr/>
        </p:nvSpPr>
        <p:spPr bwMode="auto">
          <a:xfrm>
            <a:off x="8626475" y="1524002"/>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i="1">
                <a:solidFill>
                  <a:srgbClr val="FF0000"/>
                </a:solidFill>
              </a:rPr>
              <a:t>ngoài</a:t>
            </a:r>
          </a:p>
        </p:txBody>
      </p:sp>
      <p:sp>
        <p:nvSpPr>
          <p:cNvPr id="6" name="Text Box 140"/>
          <p:cNvSpPr txBox="1">
            <a:spLocks noChangeArrowheads="1"/>
          </p:cNvSpPr>
          <p:nvPr/>
        </p:nvSpPr>
        <p:spPr bwMode="auto">
          <a:xfrm>
            <a:off x="6934200" y="2432053"/>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anose="020B0604020202020204" pitchFamily="34" charset="0"/>
                <a:cs typeface="Arial" panose="020B0604020202020204" pitchFamily="34" charset="0"/>
              </a:defRPr>
            </a:lvl1pPr>
            <a:lvl2pPr marL="742950" indent="-285750" eaLnBrk="0" hangingPunct="0">
              <a:defRPr>
                <a:solidFill>
                  <a:schemeClr val="accent2"/>
                </a:solidFill>
                <a:latin typeface="Arial" panose="020B0604020202020204" pitchFamily="34" charset="0"/>
                <a:cs typeface="Arial" panose="020B0604020202020204" pitchFamily="34" charset="0"/>
              </a:defRPr>
            </a:lvl2pPr>
            <a:lvl3pPr marL="1143000" indent="-228600" eaLnBrk="0" hangingPunct="0">
              <a:defRPr>
                <a:solidFill>
                  <a:schemeClr val="accent2"/>
                </a:solidFill>
                <a:latin typeface="Arial" panose="020B0604020202020204" pitchFamily="34" charset="0"/>
                <a:cs typeface="Arial" panose="020B0604020202020204" pitchFamily="34" charset="0"/>
              </a:defRPr>
            </a:lvl3pPr>
            <a:lvl4pPr marL="1600200" indent="-228600" eaLnBrk="0" hangingPunct="0">
              <a:defRPr>
                <a:solidFill>
                  <a:schemeClr val="accent2"/>
                </a:solidFill>
                <a:latin typeface="Arial" panose="020B0604020202020204" pitchFamily="34" charset="0"/>
                <a:cs typeface="Arial" panose="020B0604020202020204" pitchFamily="34" charset="0"/>
              </a:defRPr>
            </a:lvl4pPr>
            <a:lvl5pPr marL="2057400" indent="-228600" eaLnBrk="0" hangingPunct="0">
              <a:defRPr>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i="1">
                <a:solidFill>
                  <a:srgbClr val="FF0000"/>
                </a:solidFill>
              </a:rPr>
              <a:t>hoài</a:t>
            </a:r>
          </a:p>
        </p:txBody>
      </p:sp>
    </p:spTree>
    <p:extLst>
      <p:ext uri="{BB962C8B-B14F-4D97-AF65-F5344CB8AC3E}">
        <p14:creationId xmlns:p14="http://schemas.microsoft.com/office/powerpoint/2010/main" val="334112722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checkerboard(across)">
                                      <p:cBhvr>
                                        <p:cTn id="7" dur="500"/>
                                        <p:tgtEl>
                                          <p:spTgt spid="45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5063"/>
                                        </p:tgtEl>
                                        <p:attrNameLst>
                                          <p:attrName>style.visibility</p:attrName>
                                        </p:attrNameLst>
                                      </p:cBhvr>
                                      <p:to>
                                        <p:strVal val="visible"/>
                                      </p:to>
                                    </p:set>
                                    <p:animEffect transition="in" filter="wedge">
                                      <p:cBhvr>
                                        <p:cTn id="20" dur="20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25" y="599988"/>
            <a:ext cx="9972675" cy="2062103"/>
          </a:xfrm>
          <a:prstGeom prst="rect">
            <a:avLst/>
          </a:prstGeom>
        </p:spPr>
        <p:txBody>
          <a:bodyPr wrap="square">
            <a:spAutoFit/>
          </a:bodyPr>
          <a:lstStyle/>
          <a:p>
            <a:r>
              <a:rPr lang="en-US" sz="3200" b="1" smtClean="0">
                <a:solidFill>
                  <a:srgbClr val="222222"/>
                </a:solidFill>
                <a:latin typeface="Times New Roman" panose="02020603050405020304" pitchFamily="18" charset="0"/>
                <a:cs typeface="Times New Roman" panose="02020603050405020304" pitchFamily="18" charset="0"/>
              </a:rPr>
              <a:t>Bài</a:t>
            </a:r>
            <a:r>
              <a:rPr lang="vi-VN" sz="3200" b="1" smtClean="0">
                <a:solidFill>
                  <a:srgbClr val="222222"/>
                </a:solidFill>
                <a:latin typeface="Times New Roman" panose="02020603050405020304" pitchFamily="18" charset="0"/>
                <a:cs typeface="Times New Roman" panose="02020603050405020304" pitchFamily="18" charset="0"/>
              </a:rPr>
              <a:t> </a:t>
            </a:r>
            <a:r>
              <a:rPr lang="vi-VN" sz="3200" b="1">
                <a:solidFill>
                  <a:srgbClr val="222222"/>
                </a:solidFill>
                <a:latin typeface="Times New Roman" panose="02020603050405020304" pitchFamily="18" charset="0"/>
                <a:cs typeface="Times New Roman" panose="02020603050405020304" pitchFamily="18" charset="0"/>
              </a:rPr>
              <a:t>3. Ghi lại từng cặp tiếng bắt vần với nhau trong khổ thơ sau. So sánh các cặp tiếng ấy xem cặp nào có vần giống nhau hoàn toàn, cặp nào có vần giống nhau không hoàn toàn :</a:t>
            </a:r>
            <a:endParaRPr lang="en-US" sz="320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757613" y="2897952"/>
            <a:ext cx="50401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Chú bé loắt choắt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Cái xắc xinh xinh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Cái chân thoăn thoắt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Cái đầu nghênh nghênh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                          (Tố Hữu)</a:t>
            </a:r>
          </a:p>
        </p:txBody>
      </p:sp>
    </p:spTree>
    <p:extLst>
      <p:ext uri="{BB962C8B-B14F-4D97-AF65-F5344CB8AC3E}">
        <p14:creationId xmlns:p14="http://schemas.microsoft.com/office/powerpoint/2010/main" val="31589437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3116950"/>
  <p:tag name="VIOLETTITLE" val="Tuần 1. Luyện tập về cấu tạo của tiếng"/>
  <p:tag name="VIOLETLESSON" val="2"/>
  <p:tag name="VIOLETCATID" val="7840645"/>
  <p:tag name="VIOLETSUBJECT" val="Luyện từ và câu 4"/>
  <p:tag name="VIOLETAUTHORID" val="12860229"/>
  <p:tag name="VIOLETAUTHORNAME" val="Nguyễn Ngọc Thảo"/>
  <p:tag name="VIOLETAUTHORAVATAR" val="no_avatarf.jpg"/>
  <p:tag name="VIOLETAUTHORADDRESS" val="Trường TH Lý Chính Thắng 2 - TPHCM"/>
  <p:tag name="VIOLETDATE" val="2021-08-17 19:41:07"/>
  <p:tag name="VIOLETHIT" val="65"/>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TotalTime>
  <Words>717</Words>
  <Application>Microsoft Office PowerPoint</Application>
  <PresentationFormat>Custom</PresentationFormat>
  <Paragraphs>198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Thứ  ngày  tháng 9 năm 2021</vt:lpstr>
      <vt:lpstr>Khởi động:</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cp:lastModifiedBy>
  <cp:revision>14</cp:revision>
  <dcterms:created xsi:type="dcterms:W3CDTF">2021-07-20T20:49:05Z</dcterms:created>
  <dcterms:modified xsi:type="dcterms:W3CDTF">2021-09-06T13:32:43Z</dcterms:modified>
</cp:coreProperties>
</file>