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29" r:id="rId2"/>
    <p:sldId id="575" r:id="rId3"/>
    <p:sldId id="576" r:id="rId4"/>
    <p:sldId id="594" r:id="rId5"/>
    <p:sldId id="577" r:id="rId6"/>
    <p:sldId id="578" r:id="rId7"/>
    <p:sldId id="579" r:id="rId8"/>
    <p:sldId id="581" r:id="rId9"/>
    <p:sldId id="582" r:id="rId10"/>
    <p:sldId id="583" r:id="rId11"/>
    <p:sldId id="584" r:id="rId12"/>
    <p:sldId id="585" r:id="rId13"/>
    <p:sldId id="586" r:id="rId14"/>
    <p:sldId id="588" r:id="rId15"/>
    <p:sldId id="590" r:id="rId16"/>
    <p:sldId id="591" r:id="rId17"/>
    <p:sldId id="592" r:id="rId18"/>
    <p:sldId id="593" r:id="rId19"/>
    <p:sldId id="375" r:id="rId20"/>
    <p:sldId id="3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>
        <p:scale>
          <a:sx n="104" d="100"/>
          <a:sy n="104" d="100"/>
        </p:scale>
        <p:origin x="-174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BAFD6FD-D4C7-4079-9D45-20A9249555AB}" type="slidenum">
              <a:rPr lang="vi-VN" altLang="en-US" sz="1200">
                <a:latin typeface="Arial" panose="020B0604020202020204" pitchFamily="34" charset="0"/>
              </a:rPr>
              <a:pPr algn="r" eaLnBrk="1" hangingPunct="1"/>
              <a:t>7</a:t>
            </a:fld>
            <a:endParaRPr lang="vi-V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1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B71DEC1-2824-400A-80EA-1D1956AEEF8B}" type="slidenum">
              <a:rPr lang="vi-VN" altLang="en-US" sz="1200">
                <a:latin typeface="Arial" panose="020B0604020202020204" pitchFamily="34" charset="0"/>
              </a:rPr>
              <a:pPr algn="r" eaLnBrk="1" hangingPunct="1"/>
              <a:t>18</a:t>
            </a:fld>
            <a:endParaRPr lang="vi-VN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827088" y="69850"/>
            <a:ext cx="6564312" cy="869950"/>
          </a:xfrm>
        </p:spPr>
        <p:txBody>
          <a:bodyPr/>
          <a:lstStyle/>
          <a:p>
            <a:pPr marL="182563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 HỌC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ÁI MỘ A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045" y="2459430"/>
            <a:ext cx="6632575" cy="1365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           LỚP : 4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Dế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èn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bênh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kẻ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yếu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0701" y="1185007"/>
            <a:ext cx="22515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TẬP </a:t>
            </a:r>
            <a:r>
              <a:rPr lang="en-US" altLang="zh-C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ĐỌC 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pic>
        <p:nvPicPr>
          <p:cNvPr id="43014" name="Picture 7" descr="flowerba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527050"/>
            <a:ext cx="5064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700"/>
            <a:ext cx="22098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ros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6038"/>
            <a:ext cx="20320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2533" y="23892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23555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2810" y="2472840"/>
            <a:ext cx="1350357" cy="36697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100" dirty="0" err="1">
                <a:solidFill>
                  <a:schemeClr val="tx1"/>
                </a:solidFill>
                <a:latin typeface="Arial" pitchFamily="34" charset="0"/>
              </a:rPr>
              <a:t>Cỏ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itchFamily="34" charset="0"/>
              </a:rPr>
              <a:t>xước</a:t>
            </a:r>
            <a:endParaRPr lang="en-US" sz="21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3559" name="Picture 8" descr="cỏ xướ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68" y="361950"/>
            <a:ext cx="6097856" cy="436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0" name="Group 9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23561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3571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2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2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3569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3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3567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8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4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356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6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741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24579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6871" y="1989269"/>
            <a:ext cx="1189622" cy="36697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100" dirty="0" err="1">
                <a:solidFill>
                  <a:schemeClr val="tx1"/>
                </a:solidFill>
                <a:latin typeface="Arial" pitchFamily="34" charset="0"/>
              </a:rPr>
              <a:t>Áo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" pitchFamily="34" charset="0"/>
              </a:rPr>
              <a:t>thâm</a:t>
            </a:r>
            <a:endParaRPr lang="en-US" sz="21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4583" name="Picture 10" descr="Áo thâm quần thẫ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79" y="160735"/>
            <a:ext cx="4446984" cy="469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1" y="1"/>
            <a:chExt cx="9143998" cy="6857999"/>
          </a:xfrm>
        </p:grpSpPr>
        <p:grpSp>
          <p:nvGrpSpPr>
            <p:cNvPr id="24585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459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6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6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4593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4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7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4591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2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8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4589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0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495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46860" y="1017985"/>
            <a:ext cx="2159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 dirty="0" err="1" smtClean="0">
                <a:latin typeface="UTM AOV"/>
              </a:rPr>
              <a:t>Tìm</a:t>
            </a:r>
            <a:r>
              <a:rPr lang="en-US" altLang="en-US" sz="2800" i="1" dirty="0" smtClean="0">
                <a:latin typeface="UTM AOV"/>
              </a:rPr>
              <a:t> </a:t>
            </a:r>
            <a:r>
              <a:rPr lang="en-US" altLang="en-US" sz="2800" i="1" dirty="0" err="1" smtClean="0">
                <a:latin typeface="UTM AOV"/>
              </a:rPr>
              <a:t>hiểu</a:t>
            </a:r>
            <a:r>
              <a:rPr lang="en-US" altLang="en-US" sz="2800" i="1" dirty="0" smtClean="0">
                <a:latin typeface="UTM AOV"/>
              </a:rPr>
              <a:t> </a:t>
            </a:r>
            <a:r>
              <a:rPr lang="en-US" altLang="en-US" sz="2800" i="1" dirty="0" err="1" smtClean="0">
                <a:latin typeface="UTM AOV"/>
              </a:rPr>
              <a:t>bài</a:t>
            </a:r>
            <a:endParaRPr lang="en-US" altLang="en-US" sz="2800" i="1" dirty="0">
              <a:latin typeface="UTM AOV"/>
            </a:endParaRPr>
          </a:p>
        </p:txBody>
      </p:sp>
      <p:sp>
        <p:nvSpPr>
          <p:cNvPr id="25603" name="Text Box 18"/>
          <p:cNvSpPr txBox="1">
            <a:spLocks noChangeArrowheads="1"/>
          </p:cNvSpPr>
          <p:nvPr/>
        </p:nvSpPr>
        <p:spPr bwMode="auto">
          <a:xfrm>
            <a:off x="1980010" y="2409825"/>
            <a:ext cx="5183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VNI-Times" pitchFamily="2" charset="0"/>
            </a:endParaRPr>
          </a:p>
        </p:txBody>
      </p:sp>
      <p:sp>
        <p:nvSpPr>
          <p:cNvPr id="10253" name="Text Box 20"/>
          <p:cNvSpPr txBox="1">
            <a:spLocks noChangeArrowheads="1"/>
          </p:cNvSpPr>
          <p:nvPr/>
        </p:nvSpPr>
        <p:spPr bwMode="auto">
          <a:xfrm>
            <a:off x="1410891" y="1446610"/>
            <a:ext cx="6429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  <a:sym typeface="Wingdings" panose="05000000000000000000" pitchFamily="2" charset="2"/>
              </a:rPr>
              <a:t>Câu hỏi 1:</a:t>
            </a:r>
            <a:r>
              <a:rPr lang="en-US" altLang="en-US" sz="2400">
                <a:latin typeface="Arial" panose="020B0604020202020204" pitchFamily="34" charset="0"/>
              </a:rPr>
              <a:t> Tìm những chi tiết cho thấy chị Nhà Trò rất yếu ớt. 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410891" y="2411016"/>
            <a:ext cx="648295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Thân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hình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chị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bé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nhỏ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,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gầy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yếu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,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người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bự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những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phấn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như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mới</a:t>
            </a:r>
            <a:r>
              <a:rPr lang="en-US" sz="2400" dirty="0">
                <a:latin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sym typeface="Wingdings" pitchFamily="2" charset="2"/>
              </a:rPr>
              <a:t>lột</a:t>
            </a:r>
            <a:r>
              <a:rPr lang="en-US" sz="2400" dirty="0">
                <a:latin typeface="Arial" pitchFamily="34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</a:rPr>
              <a:t>Cánh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chị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mỏng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</a:rPr>
              <a:t>ngắn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chùn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chùn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yếu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chưa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quen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mở</a:t>
            </a:r>
            <a:r>
              <a:rPr lang="en-US" sz="2400" dirty="0">
                <a:latin typeface="Arial" pitchFamily="34" charset="0"/>
              </a:rPr>
              <a:t>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err="1">
                <a:latin typeface="Arial" pitchFamily="34" charset="0"/>
              </a:rPr>
              <a:t>Vì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ốm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yếu</a:t>
            </a:r>
            <a:r>
              <a:rPr lang="en-US" sz="2400" dirty="0">
                <a:latin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</a:rPr>
              <a:t>chị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kiếm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bữa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cũng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chẳng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đủ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nên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lâm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cảnh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nghèo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</a:rPr>
              <a:t>túng</a:t>
            </a:r>
            <a:r>
              <a:rPr lang="en-US" sz="2400" dirty="0">
                <a:latin typeface="Arial" pitchFamily="34" charset="0"/>
              </a:rPr>
              <a:t>.</a:t>
            </a:r>
          </a:p>
        </p:txBody>
      </p:sp>
      <p:grpSp>
        <p:nvGrpSpPr>
          <p:cNvPr id="25606" name="Group 9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25608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561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09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561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0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561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1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561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621757" y="99022"/>
            <a:ext cx="3810000" cy="46166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Arial" pitchFamily="34" charset="0"/>
              </a:rPr>
              <a:t>THẢO LUẬN NHÓM</a:t>
            </a:r>
            <a:endParaRPr lang="en-US" sz="28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8"/>
          <p:cNvSpPr txBox="1">
            <a:spLocks noChangeArrowheads="1"/>
          </p:cNvSpPr>
          <p:nvPr/>
        </p:nvSpPr>
        <p:spPr bwMode="auto">
          <a:xfrm>
            <a:off x="1980010" y="2409825"/>
            <a:ext cx="51839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UTM AOV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78466" y="136081"/>
            <a:ext cx="7793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UTM AOV"/>
              </a:rPr>
              <a:t> </a:t>
            </a:r>
            <a:r>
              <a:rPr lang="en-US" altLang="en-US" sz="2400" dirty="0" err="1">
                <a:latin typeface="UTM AOV"/>
                <a:sym typeface="Wingdings" panose="05000000000000000000" pitchFamily="2" charset="2"/>
              </a:rPr>
              <a:t>Câu</a:t>
            </a:r>
            <a:r>
              <a:rPr lang="en-US" altLang="en-US" sz="2400" dirty="0">
                <a:latin typeface="UTM AOV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UTM AOV"/>
                <a:sym typeface="Wingdings" panose="05000000000000000000" pitchFamily="2" charset="2"/>
              </a:rPr>
              <a:t>hỏi</a:t>
            </a:r>
            <a:r>
              <a:rPr lang="en-US" altLang="en-US" sz="2400" dirty="0">
                <a:latin typeface="UTM AOV"/>
                <a:sym typeface="Wingdings" panose="05000000000000000000" pitchFamily="2" charset="2"/>
              </a:rPr>
              <a:t> 2: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Nhà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Trò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bị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bọn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nhện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ức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hiếp</a:t>
            </a:r>
            <a:r>
              <a:rPr lang="en-US" altLang="en-US" sz="2400" dirty="0">
                <a:latin typeface="UTM AOV"/>
              </a:rPr>
              <a:t>, </a:t>
            </a:r>
            <a:r>
              <a:rPr lang="en-US" altLang="en-US" sz="2400" dirty="0" err="1">
                <a:latin typeface="UTM AOV"/>
              </a:rPr>
              <a:t>đe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dọa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như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thế</a:t>
            </a:r>
            <a:r>
              <a:rPr lang="en-US" altLang="en-US" sz="2400" dirty="0">
                <a:latin typeface="UTM AOV"/>
              </a:rPr>
              <a:t> </a:t>
            </a:r>
            <a:r>
              <a:rPr lang="en-US" altLang="en-US" sz="2400" dirty="0" err="1">
                <a:latin typeface="UTM AOV"/>
              </a:rPr>
              <a:t>nào</a:t>
            </a:r>
            <a:r>
              <a:rPr lang="en-US" altLang="en-US" sz="2400" dirty="0">
                <a:latin typeface="UTM AOV"/>
              </a:rPr>
              <a:t> ? 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58995" y="1544063"/>
            <a:ext cx="87353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 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Trước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đây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mẹ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Nhà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Trò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vay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lương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ăn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bọn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nhện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Sau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đấy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chưa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trả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được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thì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chết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Nhà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Trò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ốm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yếu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kiếm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không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đủ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ăn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không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trả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được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Bọn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nhện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đã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đánh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Nhà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Trò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mấy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bận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.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Lần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này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chúng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chăng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tơ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chặn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đường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đe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dọa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bắt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chị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ăn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thịt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UTM AOV"/>
                <a:sym typeface="Wingdings" pitchFamily="2" charset="2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UTM AOV"/>
            </a:endParaRPr>
          </a:p>
        </p:txBody>
      </p: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76200" y="0"/>
            <a:ext cx="9067800" cy="5143500"/>
            <a:chOff x="1" y="1"/>
            <a:chExt cx="9143998" cy="6857999"/>
          </a:xfrm>
        </p:grpSpPr>
        <p:grpSp>
          <p:nvGrpSpPr>
            <p:cNvPr id="26631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664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2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663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3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663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634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663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330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VNI-Times" pitchFamily="2" charset="0"/>
            </a:endParaRPr>
          </a:p>
        </p:txBody>
      </p:sp>
      <p:sp>
        <p:nvSpPr>
          <p:cNvPr id="28675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VNI-Times" pitchFamily="2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09601" y="535781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hỏi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3: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lời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chỉ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tấm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hiệp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Mèn</a:t>
            </a:r>
            <a:r>
              <a:rPr lang="en-US" altLang="en-US" sz="2400" dirty="0"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62986" y="1345169"/>
            <a:ext cx="8581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Lời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Dế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Mèn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đừng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sợ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Hãy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trở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cùng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tôi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đây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Đứa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độc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ác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thể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cậy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khỏe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ăn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hiếp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kẻ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yếu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Lời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nói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dứt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khoát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mạnh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mẽ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Trò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yên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tâm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26634" y="2914829"/>
            <a:ext cx="8416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Cử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chỉ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Dế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Mèn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xòe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cả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hai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càng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phản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ứng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mạnh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mẽ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),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dắt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Trò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latin typeface="Arial" panose="020B0604020202020204" pitchFamily="34" charset="0"/>
                <a:sym typeface="Wingdings" panose="05000000000000000000" pitchFamily="2" charset="2"/>
              </a:rPr>
              <a:t>đi</a:t>
            </a:r>
            <a:r>
              <a:rPr lang="en-US" altLang="en-US" sz="2400" i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(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che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sym typeface="Wingdings" panose="05000000000000000000" pitchFamily="2" charset="2"/>
              </a:rPr>
              <a:t>chở</a:t>
            </a:r>
            <a:r>
              <a:rPr lang="en-US" altLang="en-US" sz="2400" dirty="0">
                <a:latin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28679" name="Group 1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28680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869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1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868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2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868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3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868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8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080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30723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600200" y="472630"/>
            <a:ext cx="6536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sym typeface="Wingdings" panose="05000000000000000000" pitchFamily="2" charset="2"/>
              </a:rPr>
              <a:t>Câu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sym typeface="Wingdings" panose="05000000000000000000" pitchFamily="2" charset="2"/>
              </a:rPr>
              <a:t>hỏi</a:t>
            </a:r>
            <a:r>
              <a:rPr lang="en-US" altLang="en-US" sz="2000" dirty="0">
                <a:latin typeface="Arial" panose="020B0604020202020204" pitchFamily="34" charset="0"/>
                <a:sym typeface="Wingdings" panose="05000000000000000000" pitchFamily="2" charset="2"/>
              </a:rPr>
              <a:t> 4: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Nêu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một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hình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ảnh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nhân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hóa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mà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em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thích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grpSp>
        <p:nvGrpSpPr>
          <p:cNvPr id="30725" name="Group 1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30726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073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7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073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8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073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29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073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3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245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3314" y="1413364"/>
            <a:ext cx="8325972" cy="353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solidFill>
                  <a:schemeClr val="bg2"/>
                </a:solidFill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</a:rPr>
              <a:t>Năm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trước</a:t>
            </a:r>
            <a:r>
              <a:rPr lang="en-US" altLang="en-US" dirty="0" smtClean="0">
                <a:latin typeface="Arial" panose="020B0604020202020204" pitchFamily="34" charset="0"/>
              </a:rPr>
              <a:t>, </a:t>
            </a:r>
            <a:r>
              <a:rPr lang="en-US" altLang="en-US" dirty="0" err="1" smtClean="0">
                <a:latin typeface="Arial" panose="020B0604020202020204" pitchFamily="34" charset="0"/>
              </a:rPr>
              <a:t>gặp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</a:rPr>
              <a:t>khi</a:t>
            </a: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trời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đói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kém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mẹ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phải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vay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lương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ăn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của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bọn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nhện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Sau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đấy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</a:rPr>
              <a:t> may </a:t>
            </a:r>
            <a:r>
              <a:rPr lang="en-US" altLang="en-US" dirty="0" err="1">
                <a:latin typeface="Arial" panose="020B0604020202020204" pitchFamily="34" charset="0"/>
              </a:rPr>
              <a:t>mẹ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mất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đi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còn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lại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thui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thủi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mình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Mà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ốm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yếu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kiếm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bữa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cũng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chẳng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đủ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Bao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nghèo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túng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vẫn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hoàn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nghèo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túng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Mấy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bận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bọn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nhện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đánh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Hôm</a:t>
            </a:r>
            <a:r>
              <a:rPr lang="en-US" altLang="en-US" dirty="0">
                <a:latin typeface="Arial" panose="020B0604020202020204" pitchFamily="34" charset="0"/>
              </a:rPr>
              <a:t> nay </a:t>
            </a:r>
            <a:r>
              <a:rPr lang="en-US" altLang="en-US" dirty="0" err="1">
                <a:latin typeface="Arial" panose="020B0604020202020204" pitchFamily="34" charset="0"/>
              </a:rPr>
              <a:t>bọn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chúng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chăng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tơ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ngang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đường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bắt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vặt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chân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vặt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cánh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ăn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thịt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dirty="0" err="1">
                <a:latin typeface="Arial" panose="020B0604020202020204" pitchFamily="34" charset="0"/>
              </a:rPr>
              <a:t>Tôi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xòe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cả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càng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ra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bảo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Trò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r>
              <a:rPr lang="en-US" altLang="en-US" dirty="0"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</a:rPr>
              <a:t>Em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đừng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sợ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Hãy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trở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cùng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với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tôi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đây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Đứa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độc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ác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không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thể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cậy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khỏe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ăn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hiếp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kẻ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yếu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654029" y="138350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24200" y="134912"/>
            <a:ext cx="3124200" cy="722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 err="1" smtClean="0">
                <a:latin typeface="UTM AOV"/>
                <a:ea typeface="+mj-ea"/>
                <a:cs typeface="+mj-cs"/>
              </a:rPr>
              <a:t>Luyện</a:t>
            </a:r>
            <a:r>
              <a:rPr lang="en-US" b="1" kern="0" dirty="0" smtClean="0">
                <a:latin typeface="UTM AOV"/>
                <a:ea typeface="+mj-ea"/>
                <a:cs typeface="+mj-cs"/>
              </a:rPr>
              <a:t> </a:t>
            </a:r>
            <a:r>
              <a:rPr lang="en-US" b="1" kern="0" dirty="0" err="1" smtClean="0">
                <a:latin typeface="UTM AOV"/>
                <a:ea typeface="+mj-ea"/>
                <a:cs typeface="+mj-cs"/>
              </a:rPr>
              <a:t>đọc</a:t>
            </a:r>
            <a:r>
              <a:rPr lang="en-US" b="1" kern="0" dirty="0" smtClean="0">
                <a:latin typeface="UTM AOV"/>
                <a:ea typeface="+mj-ea"/>
                <a:cs typeface="+mj-cs"/>
              </a:rPr>
              <a:t> </a:t>
            </a:r>
            <a:r>
              <a:rPr lang="en-US" b="1" kern="0" dirty="0" err="1" smtClean="0">
                <a:latin typeface="UTM AOV"/>
                <a:ea typeface="+mj-ea"/>
                <a:cs typeface="+mj-cs"/>
              </a:rPr>
              <a:t>diễn</a:t>
            </a:r>
            <a:r>
              <a:rPr lang="en-US" b="1" kern="0" dirty="0" smtClean="0">
                <a:latin typeface="UTM AOV"/>
                <a:ea typeface="+mj-ea"/>
                <a:cs typeface="+mj-cs"/>
              </a:rPr>
              <a:t> </a:t>
            </a:r>
            <a:r>
              <a:rPr lang="en-US" b="1" kern="0" dirty="0" err="1" smtClean="0">
                <a:latin typeface="UTM AOV"/>
                <a:ea typeface="+mj-ea"/>
                <a:cs typeface="+mj-cs"/>
              </a:rPr>
              <a:t>cảm</a:t>
            </a:r>
            <a:endParaRPr lang="en-US" b="1" kern="0" dirty="0">
              <a:latin typeface="UTM AOV"/>
              <a:ea typeface="+mj-ea"/>
              <a:cs typeface="+mj-cs"/>
            </a:endParaRPr>
          </a:p>
        </p:txBody>
      </p:sp>
      <p:grpSp>
        <p:nvGrpSpPr>
          <p:cNvPr id="31752" name="Group 26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31753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176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4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176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5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175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6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756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175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5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08784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1"/>
          <p:cNvSpPr txBox="1">
            <a:spLocks noChangeArrowheads="1"/>
          </p:cNvSpPr>
          <p:nvPr/>
        </p:nvSpPr>
        <p:spPr bwMode="auto">
          <a:xfrm>
            <a:off x="2171700" y="3143250"/>
            <a:ext cx="1543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 b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32771" name="Text Box 10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1464469" y="1500188"/>
            <a:ext cx="6429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Qua </a:t>
            </a:r>
            <a:r>
              <a:rPr lang="en-US" altLang="en-US" sz="2400" dirty="0" err="1"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chuyện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tác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muốn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latin typeface="Arial" panose="020B0604020202020204" pitchFamily="34" charset="0"/>
              </a:rPr>
              <a:t> ta </a:t>
            </a:r>
            <a:r>
              <a:rPr lang="en-US" altLang="en-US" sz="2400" dirty="0" err="1">
                <a:latin typeface="Arial" panose="020B0604020202020204" pitchFamily="34" charset="0"/>
              </a:rPr>
              <a:t>điều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latin typeface="Arial" panose="020B0604020202020204" pitchFamily="34" charset="0"/>
              </a:rPr>
              <a:t> ?</a:t>
            </a:r>
            <a:endParaRPr lang="vi-VN" altLang="en-US" sz="2400" dirty="0">
              <a:latin typeface="Arial" panose="020B0604020202020204" pitchFamily="34" charset="0"/>
            </a:endParaRPr>
          </a:p>
        </p:txBody>
      </p:sp>
      <p:grpSp>
        <p:nvGrpSpPr>
          <p:cNvPr id="32774" name="Group 26"/>
          <p:cNvGrpSpPr>
            <a:grpSpLocks/>
          </p:cNvGrpSpPr>
          <p:nvPr/>
        </p:nvGrpSpPr>
        <p:grpSpPr bwMode="auto">
          <a:xfrm>
            <a:off x="152400" y="0"/>
            <a:ext cx="8991600" cy="5143500"/>
            <a:chOff x="1" y="1"/>
            <a:chExt cx="9143998" cy="6857999"/>
          </a:xfrm>
        </p:grpSpPr>
        <p:grpSp>
          <p:nvGrpSpPr>
            <p:cNvPr id="32775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278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6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278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7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278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8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277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6426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71600" y="1481862"/>
            <a:ext cx="642937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A47FF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000" b="1" i="1" u="sng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000" b="1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b="1" i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i="1" dirty="0" err="1">
                <a:latin typeface="Arial" panose="020B0604020202020204" pitchFamily="34" charset="0"/>
              </a:rPr>
              <a:t>Tác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giả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muốn</a:t>
            </a:r>
            <a:r>
              <a:rPr lang="en-US" altLang="en-US" b="1" i="1" dirty="0">
                <a:latin typeface="Arial" panose="020B0604020202020204" pitchFamily="34" charset="0"/>
              </a:rPr>
              <a:t> ca </a:t>
            </a:r>
            <a:r>
              <a:rPr lang="en-US" altLang="en-US" b="1" i="1" dirty="0" err="1">
                <a:latin typeface="Arial" panose="020B0604020202020204" pitchFamily="34" charset="0"/>
              </a:rPr>
              <a:t>ngợi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tấm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lòng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hào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hiệp</a:t>
            </a:r>
            <a:r>
              <a:rPr lang="en-US" altLang="en-US" b="1" i="1" dirty="0">
                <a:latin typeface="Arial" panose="020B0604020202020204" pitchFamily="34" charset="0"/>
              </a:rPr>
              <a:t>, </a:t>
            </a:r>
            <a:r>
              <a:rPr lang="en-US" altLang="en-US" b="1" i="1" dirty="0" err="1">
                <a:latin typeface="Arial" panose="020B0604020202020204" pitchFamily="34" charset="0"/>
              </a:rPr>
              <a:t>thương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yêu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người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khác</a:t>
            </a:r>
            <a:r>
              <a:rPr lang="en-US" altLang="en-US" b="1" i="1" dirty="0">
                <a:latin typeface="Arial" panose="020B0604020202020204" pitchFamily="34" charset="0"/>
              </a:rPr>
              <a:t>, </a:t>
            </a:r>
            <a:r>
              <a:rPr lang="en-US" altLang="en-US" b="1" i="1" dirty="0" err="1">
                <a:latin typeface="Arial" panose="020B0604020202020204" pitchFamily="34" charset="0"/>
              </a:rPr>
              <a:t>sẵn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sàng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bênh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vực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kẻ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yếu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của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Dế</a:t>
            </a:r>
            <a:r>
              <a:rPr lang="en-US" altLang="en-US" b="1" i="1" dirty="0">
                <a:latin typeface="Arial" panose="020B0604020202020204" pitchFamily="34" charset="0"/>
              </a:rPr>
              <a:t> </a:t>
            </a:r>
            <a:r>
              <a:rPr lang="en-US" altLang="en-US" b="1" i="1" dirty="0" err="1">
                <a:latin typeface="Arial" panose="020B0604020202020204" pitchFamily="34" charset="0"/>
              </a:rPr>
              <a:t>Mèn</a:t>
            </a:r>
            <a:r>
              <a:rPr lang="en-US" altLang="en-US" b="1" i="1" dirty="0">
                <a:latin typeface="Arial" panose="020B0604020202020204" pitchFamily="34" charset="0"/>
              </a:rPr>
              <a:t>.</a:t>
            </a:r>
            <a:endParaRPr lang="vi-VN" altLang="en-US" sz="2100" b="1" i="1" dirty="0">
              <a:latin typeface="Arial" panose="020B0604020202020204" pitchFamily="34" charset="0"/>
            </a:endParaRPr>
          </a:p>
        </p:txBody>
      </p:sp>
      <p:grpSp>
        <p:nvGrpSpPr>
          <p:cNvPr id="33803" name="Group 40"/>
          <p:cNvGrpSpPr>
            <a:grpSpLocks/>
          </p:cNvGrpSpPr>
          <p:nvPr/>
        </p:nvGrpSpPr>
        <p:grpSpPr bwMode="auto">
          <a:xfrm>
            <a:off x="228600" y="0"/>
            <a:ext cx="8915400" cy="5143500"/>
            <a:chOff x="1" y="1"/>
            <a:chExt cx="9143998" cy="6857999"/>
          </a:xfrm>
        </p:grpSpPr>
        <p:grpSp>
          <p:nvGrpSpPr>
            <p:cNvPr id="33804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33814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5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33812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3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6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33810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1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07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33808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09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654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Flora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-61913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flowerba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29" y="4626769"/>
            <a:ext cx="5143500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4"/>
          <p:cNvSpPr>
            <a:spLocks noChangeArrowheads="1"/>
          </p:cNvSpPr>
          <p:nvPr/>
        </p:nvSpPr>
        <p:spPr bwMode="auto">
          <a:xfrm rot="10800000">
            <a:off x="761999" y="897727"/>
            <a:ext cx="7848599" cy="1381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Hoạt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động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tiếp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nối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sau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bài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  <a:latin typeface="Utm aw"/>
              </a:rPr>
              <a:t>học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Utm aw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43000" y="2356248"/>
            <a:ext cx="7076162" cy="161582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143001" y="2356248"/>
            <a:ext cx="69342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bài:Dế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Mèn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bênh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vực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kẻ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yếu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. (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tiếp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)  </a:t>
            </a:r>
            <a:endParaRPr lang="en-US" altLang="en-US" sz="2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</a:t>
            </a:r>
            <a:endParaRPr lang="en-US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3552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57313" y="107156"/>
            <a:ext cx="6858000" cy="2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UTM AOV"/>
              </a:rPr>
              <a:t>Quan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sát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tranh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và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cho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biết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tranh</a:t>
            </a:r>
            <a:r>
              <a:rPr lang="en-US" altLang="en-US" dirty="0" smtClean="0">
                <a:latin typeface="UTM AOV"/>
              </a:rPr>
              <a:t> minh </a:t>
            </a:r>
            <a:r>
              <a:rPr lang="en-US" altLang="en-US" dirty="0" err="1" smtClean="0">
                <a:latin typeface="UTM AOV"/>
              </a:rPr>
              <a:t>họa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những</a:t>
            </a:r>
            <a:r>
              <a:rPr lang="en-US" altLang="en-US" dirty="0" smtClean="0">
                <a:latin typeface="UTM AOV"/>
              </a:rPr>
              <a:t> </a:t>
            </a:r>
            <a:r>
              <a:rPr lang="en-US" altLang="en-US" dirty="0" err="1" smtClean="0">
                <a:latin typeface="UTM AOV"/>
              </a:rPr>
              <a:t>gì</a:t>
            </a:r>
            <a:r>
              <a:rPr lang="en-US" altLang="en-US" dirty="0" smtClean="0">
                <a:latin typeface="UTM AOV"/>
              </a:rPr>
              <a:t> ?</a:t>
            </a:r>
            <a:endParaRPr lang="en-US" altLang="en-US" dirty="0">
              <a:latin typeface="UTM AOV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143000" y="1085850"/>
            <a:ext cx="6858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350"/>
          </a:p>
        </p:txBody>
      </p:sp>
      <p:pic>
        <p:nvPicPr>
          <p:cNvPr id="12294" name="Picture 6" descr="BD1E8B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7" y="571500"/>
            <a:ext cx="5143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11430" y="777583"/>
            <a:ext cx="1689497" cy="803672"/>
          </a:xfrm>
          <a:prstGeom prst="wedgeRoundRectCallout">
            <a:avLst>
              <a:gd name="adj1" fmla="val 79889"/>
              <a:gd name="adj2" fmla="val 42119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Bộ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đội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giúp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dân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di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dời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khi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có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bão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lũ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 .</a:t>
            </a:r>
            <a:endParaRPr lang="en-US" sz="1350" dirty="0">
              <a:solidFill>
                <a:schemeClr val="tx1"/>
              </a:solidFill>
              <a:latin typeface="UTM AOV"/>
            </a:endParaRPr>
          </a:p>
        </p:txBody>
      </p:sp>
      <p:grpSp>
        <p:nvGrpSpPr>
          <p:cNvPr id="15368" name="Group 7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15369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15379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0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0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15377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1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1537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6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2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15373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4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Rounded Rectangular Callout 20"/>
          <p:cNvSpPr/>
          <p:nvPr/>
        </p:nvSpPr>
        <p:spPr>
          <a:xfrm>
            <a:off x="56205" y="3021567"/>
            <a:ext cx="1689497" cy="803672"/>
          </a:xfrm>
          <a:prstGeom prst="wedgeRoundRectCallout">
            <a:avLst>
              <a:gd name="adj1" fmla="val 79252"/>
              <a:gd name="adj2" fmla="val -4890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Bạn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nhỏ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giúp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bà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cụ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sang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đường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.</a:t>
            </a:r>
            <a:endParaRPr lang="en-US" sz="1350" dirty="0">
              <a:solidFill>
                <a:schemeClr val="tx1"/>
              </a:solidFill>
              <a:latin typeface="UTM AOV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382960" y="2799187"/>
            <a:ext cx="1689497" cy="803672"/>
          </a:xfrm>
          <a:prstGeom prst="wedgeRoundRectCallout">
            <a:avLst>
              <a:gd name="adj1" fmla="val -107949"/>
              <a:gd name="adj2" fmla="val 11332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Cõng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bạn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đến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</a:t>
            </a:r>
            <a:r>
              <a:rPr lang="en-US" sz="1350" dirty="0" err="1" smtClean="0">
                <a:solidFill>
                  <a:schemeClr val="tx1"/>
                </a:solidFill>
                <a:latin typeface="UTM AOV"/>
              </a:rPr>
              <a:t>trường</a:t>
            </a:r>
            <a:r>
              <a:rPr lang="en-US" sz="1350" dirty="0" smtClean="0">
                <a:solidFill>
                  <a:schemeClr val="tx1"/>
                </a:solidFill>
                <a:latin typeface="UTM AOV"/>
              </a:rPr>
              <a:t> .</a:t>
            </a:r>
            <a:endParaRPr lang="en-US" sz="1350" dirty="0">
              <a:solidFill>
                <a:schemeClr val="tx1"/>
              </a:solidFill>
              <a:latin typeface="UTM AOV"/>
            </a:endParaRPr>
          </a:p>
        </p:txBody>
      </p:sp>
    </p:spTree>
    <p:extLst>
      <p:ext uri="{BB962C8B-B14F-4D97-AF65-F5344CB8AC3E}">
        <p14:creationId xmlns:p14="http://schemas.microsoft.com/office/powerpoint/2010/main" val="2565435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738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e Men benh vuc ke yeu 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" b="4225"/>
          <a:stretch>
            <a:fillRect/>
          </a:stretch>
        </p:blipFill>
        <p:spPr bwMode="auto">
          <a:xfrm>
            <a:off x="0" y="964397"/>
            <a:ext cx="8761222" cy="417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Content Placeholder 2"/>
          <p:cNvSpPr txBox="1">
            <a:spLocks/>
          </p:cNvSpPr>
          <p:nvPr/>
        </p:nvSpPr>
        <p:spPr bwMode="auto">
          <a:xfrm>
            <a:off x="2201898" y="63314"/>
            <a:ext cx="4232672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Dế</a:t>
            </a:r>
            <a:r>
              <a:rPr lang="en-US" altLang="en-US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Mèn</a:t>
            </a:r>
            <a:r>
              <a:rPr lang="en-US" altLang="en-US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bênh</a:t>
            </a:r>
            <a:r>
              <a:rPr lang="en-US" altLang="en-US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vực</a:t>
            </a:r>
            <a:r>
              <a:rPr lang="en-US" altLang="en-US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kẻ</a:t>
            </a:r>
            <a:r>
              <a:rPr lang="en-US" altLang="en-US" sz="27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yếu</a:t>
            </a:r>
            <a:endParaRPr lang="en-US" altLang="en-US" sz="27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 eaLnBrk="1" hangingPunct="1"/>
            <a:r>
              <a:rPr lang="en-US" altLang="en-US" sz="135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Tô</a:t>
            </a:r>
            <a:r>
              <a:rPr lang="en-US" altLang="en-US" sz="135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35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Hoài</a:t>
            </a:r>
            <a:endParaRPr lang="en-US" altLang="en-US" sz="12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389" name="Group 9"/>
          <p:cNvGrpSpPr>
            <a:grpSpLocks/>
          </p:cNvGrpSpPr>
          <p:nvPr/>
        </p:nvGrpSpPr>
        <p:grpSpPr bwMode="auto">
          <a:xfrm>
            <a:off x="0" y="0"/>
            <a:ext cx="9067800" cy="5143500"/>
            <a:chOff x="1" y="1"/>
            <a:chExt cx="9143998" cy="6857999"/>
          </a:xfrm>
        </p:grpSpPr>
        <p:grpSp>
          <p:nvGrpSpPr>
            <p:cNvPr id="16390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16400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1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16398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2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16396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3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16394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07254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VNI-Times" pitchFamily="2" charset="0"/>
            </a:endParaRPr>
          </a:p>
        </p:txBody>
      </p:sp>
      <p:sp>
        <p:nvSpPr>
          <p:cNvPr id="20483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VNI-Times" pitchFamily="2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3424526" y="501006"/>
            <a:ext cx="2336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 err="1">
                <a:latin typeface="Arial" panose="020B0604020202020204" pitchFamily="34" charset="0"/>
              </a:rPr>
              <a:t>Luyện</a:t>
            </a:r>
            <a:r>
              <a:rPr lang="en-US" altLang="en-US" sz="2800" i="1" dirty="0">
                <a:latin typeface="Arial" panose="020B0604020202020204" pitchFamily="34" charset="0"/>
              </a:rPr>
              <a:t> </a:t>
            </a:r>
            <a:r>
              <a:rPr lang="en-US" altLang="en-US" sz="2800" i="1" dirty="0" err="1">
                <a:latin typeface="Arial" panose="020B0604020202020204" pitchFamily="34" charset="0"/>
              </a:rPr>
              <a:t>đọc</a:t>
            </a:r>
            <a:r>
              <a:rPr lang="en-US" altLang="en-US" sz="2800" i="1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61834" y="2579102"/>
            <a:ext cx="6279579" cy="750099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20000"/>
          </a:bodyPr>
          <a:lstStyle/>
          <a:p>
            <a:pPr>
              <a:buClrTx/>
              <a:buSzTx/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Dế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Mèn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dứt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khoát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mạnh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mẽ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kiên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</a:rPr>
              <a:t>quyết</a:t>
            </a:r>
            <a:endParaRPr lang="en-US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71604" y="1801619"/>
            <a:ext cx="627957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257175" indent="-257175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err="1">
                <a:latin typeface="Arial" pitchFamily="34" charset="0"/>
              </a:rPr>
              <a:t>Nhà</a:t>
            </a:r>
            <a:r>
              <a:rPr lang="en-US" sz="2800" kern="0" dirty="0">
                <a:latin typeface="Arial" pitchFamily="34" charset="0"/>
              </a:rPr>
              <a:t> </a:t>
            </a:r>
            <a:r>
              <a:rPr lang="en-US" sz="2800" kern="0" dirty="0" err="1">
                <a:latin typeface="Arial" pitchFamily="34" charset="0"/>
              </a:rPr>
              <a:t>Trò</a:t>
            </a:r>
            <a:r>
              <a:rPr lang="en-US" sz="2800" kern="0" dirty="0">
                <a:latin typeface="Arial" pitchFamily="34" charset="0"/>
              </a:rPr>
              <a:t>: </a:t>
            </a:r>
            <a:r>
              <a:rPr lang="en-US" sz="2800" kern="0" dirty="0" err="1">
                <a:latin typeface="Arial" pitchFamily="34" charset="0"/>
              </a:rPr>
              <a:t>giọng</a:t>
            </a:r>
            <a:r>
              <a:rPr lang="en-US" sz="2800" kern="0" dirty="0">
                <a:latin typeface="Arial" pitchFamily="34" charset="0"/>
              </a:rPr>
              <a:t> </a:t>
            </a:r>
            <a:r>
              <a:rPr lang="en-US" sz="2800" kern="0" dirty="0" err="1">
                <a:latin typeface="Arial" pitchFamily="34" charset="0"/>
              </a:rPr>
              <a:t>kể</a:t>
            </a:r>
            <a:r>
              <a:rPr lang="en-US" sz="2800" kern="0" dirty="0">
                <a:latin typeface="Arial" pitchFamily="34" charset="0"/>
              </a:rPr>
              <a:t> </a:t>
            </a:r>
            <a:r>
              <a:rPr lang="en-US" sz="2800" kern="0" dirty="0" err="1">
                <a:latin typeface="Arial" pitchFamily="34" charset="0"/>
              </a:rPr>
              <a:t>lể</a:t>
            </a:r>
            <a:r>
              <a:rPr lang="en-US" sz="2800" kern="0" dirty="0">
                <a:latin typeface="Arial" pitchFamily="34" charset="0"/>
              </a:rPr>
              <a:t> </a:t>
            </a:r>
            <a:r>
              <a:rPr lang="en-US" sz="2800" kern="0" dirty="0" err="1">
                <a:latin typeface="Arial" pitchFamily="34" charset="0"/>
              </a:rPr>
              <a:t>đáng</a:t>
            </a:r>
            <a:r>
              <a:rPr lang="en-US" sz="2800" kern="0" dirty="0">
                <a:latin typeface="Arial" pitchFamily="34" charset="0"/>
              </a:rPr>
              <a:t> </a:t>
            </a:r>
            <a:r>
              <a:rPr lang="en-US" sz="2800" kern="0" dirty="0" err="1">
                <a:latin typeface="Arial" pitchFamily="34" charset="0"/>
              </a:rPr>
              <a:t>thương</a:t>
            </a:r>
            <a:endParaRPr lang="en-US" sz="2800" kern="0" dirty="0">
              <a:latin typeface="Arial" pitchFamily="34" charset="0"/>
            </a:endParaRPr>
          </a:p>
        </p:txBody>
      </p:sp>
      <p:grpSp>
        <p:nvGrpSpPr>
          <p:cNvPr id="20491" name="Group 9"/>
          <p:cNvGrpSpPr>
            <a:grpSpLocks/>
          </p:cNvGrpSpPr>
          <p:nvPr/>
        </p:nvGrpSpPr>
        <p:grpSpPr bwMode="auto">
          <a:xfrm>
            <a:off x="76200" y="0"/>
            <a:ext cx="9067800" cy="5143500"/>
            <a:chOff x="1" y="1"/>
            <a:chExt cx="9143998" cy="6857999"/>
          </a:xfrm>
        </p:grpSpPr>
        <p:grpSp>
          <p:nvGrpSpPr>
            <p:cNvPr id="20492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050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3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050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4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049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95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049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650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17411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113318" y="16809"/>
            <a:ext cx="8649682" cy="5126691"/>
            <a:chOff x="38100" y="22389"/>
            <a:chExt cx="9001156" cy="6835611"/>
          </a:xfrm>
        </p:grpSpPr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38100" y="785792"/>
              <a:ext cx="9001156" cy="60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defTabSz="297656">
                <a:defRPr/>
              </a:pPr>
              <a:r>
                <a:rPr lang="en-US" sz="1613" dirty="0">
                  <a:latin typeface="UTM AOV"/>
                </a:rPr>
                <a:t>	</a:t>
              </a:r>
              <a:r>
                <a:rPr lang="en-US" sz="1613" dirty="0" err="1">
                  <a:latin typeface="UTM AOV"/>
                </a:rPr>
                <a:t>Một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hôm</a:t>
              </a:r>
              <a:r>
                <a:rPr lang="en-US" sz="1613" dirty="0">
                  <a:latin typeface="UTM AOV"/>
                </a:rPr>
                <a:t>, qua </a:t>
              </a:r>
              <a:r>
                <a:rPr lang="en-US" sz="1613" dirty="0" err="1">
                  <a:latin typeface="UTM AOV"/>
                </a:rPr>
                <a:t>một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vùng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cỏ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xước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xanh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dài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tôi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chợt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nghe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tiếng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khóc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tỉ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tê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Đi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vài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bước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nữa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tôi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gặp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chị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Trò</a:t>
              </a:r>
              <a:r>
                <a:rPr lang="en-US" sz="1613" dirty="0">
                  <a:latin typeface="UTM AOV"/>
                </a:rPr>
                <a:t>  </a:t>
              </a:r>
              <a:r>
                <a:rPr lang="en-US" sz="1613" dirty="0" err="1">
                  <a:latin typeface="UTM AOV"/>
                </a:rPr>
                <a:t>ngồi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gục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đầu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bên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tảng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đá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cuội</a:t>
              </a:r>
              <a:r>
                <a:rPr lang="en-US" sz="1613" dirty="0">
                  <a:latin typeface="UTM AOV"/>
                </a:rPr>
                <a:t>.</a:t>
              </a:r>
            </a:p>
            <a:p>
              <a:pPr algn="just" defTabSz="297656">
                <a:defRPr/>
              </a:pPr>
              <a:r>
                <a:rPr lang="en-US" sz="1613" dirty="0">
                  <a:latin typeface="UTM AOV"/>
                </a:rPr>
                <a:t>	</a:t>
              </a:r>
              <a:r>
                <a:rPr lang="en-US" sz="1613" dirty="0" err="1">
                  <a:latin typeface="UTM AOV"/>
                </a:rPr>
                <a:t>Chị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Trò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đã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bé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nhỏ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lại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gầy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yếu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quá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người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bự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những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phấn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như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mới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lột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Chị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mặc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áo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thâm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dài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đôi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chỗ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chấm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điểm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vàng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hai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cánh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mỏng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như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cánh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bướm</a:t>
              </a:r>
              <a:r>
                <a:rPr lang="en-US" sz="1613" dirty="0">
                  <a:latin typeface="UTM AOV"/>
                </a:rPr>
                <a:t> non, </a:t>
              </a:r>
              <a:r>
                <a:rPr lang="en-US" sz="1613" dirty="0" err="1">
                  <a:latin typeface="UTM AOV"/>
                </a:rPr>
                <a:t>lại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ngắn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chùn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chùn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Hình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như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cánh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yếu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quá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chưa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quen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mở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mà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cho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dù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có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khỏe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cũng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chẳng</a:t>
              </a:r>
              <a:r>
                <a:rPr lang="en-US" sz="1613" dirty="0">
                  <a:latin typeface="UTM AOV"/>
                </a:rPr>
                <a:t> bay </a:t>
              </a:r>
              <a:r>
                <a:rPr lang="en-US" sz="1613" dirty="0" err="1">
                  <a:latin typeface="UTM AOV"/>
                </a:rPr>
                <a:t>được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xa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Tôi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đến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gần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chị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Trò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vẫn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khóc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Nức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nở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mãi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chị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mới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kể</a:t>
              </a:r>
              <a:r>
                <a:rPr lang="en-US" sz="1613" dirty="0">
                  <a:latin typeface="UTM AOV"/>
                </a:rPr>
                <a:t>:</a:t>
              </a:r>
            </a:p>
            <a:p>
              <a:pPr algn="just" defTabSz="297656">
                <a:defRPr/>
              </a:pPr>
              <a:r>
                <a:rPr lang="en-US" sz="1613" dirty="0">
                  <a:latin typeface="UTM AOV"/>
                </a:rPr>
                <a:t>	- </a:t>
              </a:r>
              <a:r>
                <a:rPr lang="en-US" sz="1613" dirty="0" err="1">
                  <a:latin typeface="UTM AOV"/>
                </a:rPr>
                <a:t>Năm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trước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khi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gặp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trời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làm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đói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kém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mẹ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phải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vay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lương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ăn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của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bọn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nhện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Sau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đấy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không</a:t>
              </a:r>
              <a:r>
                <a:rPr lang="en-US" sz="1613" dirty="0">
                  <a:latin typeface="UTM AOV"/>
                </a:rPr>
                <a:t> may </a:t>
              </a:r>
              <a:r>
                <a:rPr lang="en-US" sz="1613" dirty="0" err="1">
                  <a:latin typeface="UTM AOV"/>
                </a:rPr>
                <a:t>mẹ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mất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đi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còn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lại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thui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thủi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có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mình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Mà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ốm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yếu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kiếm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bữa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cũng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chẳng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đủ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Bao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năm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nghèo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túng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vẫn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hoàn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nghèo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túng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Mấy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bận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bọn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nhện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đã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đánh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Hôm</a:t>
              </a:r>
              <a:r>
                <a:rPr lang="en-US" sz="1613" dirty="0">
                  <a:latin typeface="UTM AOV"/>
                </a:rPr>
                <a:t> nay </a:t>
              </a:r>
              <a:r>
                <a:rPr lang="en-US" sz="1613" dirty="0" err="1">
                  <a:latin typeface="UTM AOV"/>
                </a:rPr>
                <a:t>bọn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chúng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chăng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tơ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ngang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đường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đe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bắt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vặt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chân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vặt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cánh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ăn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thịt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.</a:t>
              </a:r>
            </a:p>
            <a:p>
              <a:pPr algn="just" defTabSz="297656">
                <a:defRPr/>
              </a:pPr>
              <a:r>
                <a:rPr lang="en-US" sz="1613" dirty="0">
                  <a:latin typeface="UTM AOV"/>
                </a:rPr>
                <a:t>	</a:t>
              </a:r>
              <a:r>
                <a:rPr lang="en-US" sz="1613" dirty="0" err="1">
                  <a:latin typeface="UTM AOV"/>
                </a:rPr>
                <a:t>Tôi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xòe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cả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hai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càng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ra</a:t>
              </a:r>
              <a:r>
                <a:rPr lang="en-US" sz="1613" dirty="0">
                  <a:latin typeface="UTM AOV"/>
                </a:rPr>
                <a:t>, </a:t>
              </a:r>
              <a:r>
                <a:rPr lang="en-US" sz="1613" dirty="0" err="1">
                  <a:latin typeface="UTM AOV"/>
                </a:rPr>
                <a:t>bảo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Trò</a:t>
              </a:r>
              <a:r>
                <a:rPr lang="en-US" sz="1613" dirty="0">
                  <a:latin typeface="UTM AOV"/>
                </a:rPr>
                <a:t>:</a:t>
              </a:r>
            </a:p>
            <a:p>
              <a:pPr algn="just" defTabSz="297656">
                <a:defRPr/>
              </a:pPr>
              <a:r>
                <a:rPr lang="en-US" sz="1613" dirty="0">
                  <a:latin typeface="UTM AOV"/>
                </a:rPr>
                <a:t>	- </a:t>
              </a:r>
              <a:r>
                <a:rPr lang="en-US" sz="1613" dirty="0" err="1">
                  <a:latin typeface="UTM AOV"/>
                </a:rPr>
                <a:t>Em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đừng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sợ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Hãy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trở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về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cùng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với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đây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Đứa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độc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ác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không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thể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cậy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khỏe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ăn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hiếp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kẻ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yếu</a:t>
              </a:r>
              <a:r>
                <a:rPr lang="en-US" sz="1613" dirty="0">
                  <a:latin typeface="UTM AOV"/>
                </a:rPr>
                <a:t>.</a:t>
              </a:r>
            </a:p>
            <a:p>
              <a:pPr algn="just" defTabSz="297656">
                <a:defRPr/>
              </a:pPr>
              <a:r>
                <a:rPr lang="en-US" sz="1613" dirty="0">
                  <a:latin typeface="UTM AOV"/>
                </a:rPr>
                <a:t>	</a:t>
              </a:r>
              <a:r>
                <a:rPr lang="en-US" sz="1613" dirty="0" err="1">
                  <a:latin typeface="UTM AOV"/>
                </a:rPr>
                <a:t>Rồi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tôi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dắt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Nhà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Trò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đi</a:t>
              </a:r>
              <a:r>
                <a:rPr lang="en-US" sz="1613" dirty="0">
                  <a:latin typeface="UTM AOV"/>
                </a:rPr>
                <a:t>. </a:t>
              </a:r>
              <a:r>
                <a:rPr lang="en-US" sz="1613" dirty="0" err="1">
                  <a:latin typeface="UTM AOV"/>
                </a:rPr>
                <a:t>Được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một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quãng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thì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tới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chỗ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mai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phục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của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bọn</a:t>
              </a:r>
              <a:r>
                <a:rPr lang="en-US" sz="1613" dirty="0">
                  <a:latin typeface="UTM AOV"/>
                </a:rPr>
                <a:t> </a:t>
              </a:r>
              <a:r>
                <a:rPr lang="en-US" sz="1613" dirty="0" err="1">
                  <a:latin typeface="UTM AOV"/>
                </a:rPr>
                <a:t>nhện</a:t>
              </a:r>
              <a:r>
                <a:rPr lang="en-US" sz="1613" dirty="0" smtClean="0">
                  <a:latin typeface="UTM AOV"/>
                </a:rPr>
                <a:t>.</a:t>
              </a:r>
            </a:p>
            <a:p>
              <a:pPr algn="just" defTabSz="297656">
                <a:defRPr/>
              </a:pPr>
              <a:endParaRPr lang="en-US" sz="1613" dirty="0">
                <a:latin typeface="UTM AOV"/>
              </a:endParaRPr>
            </a:p>
            <a:p>
              <a:pPr algn="r" defTabSz="297656">
                <a:defRPr/>
              </a:pPr>
              <a:r>
                <a:rPr lang="en-US" sz="1500" i="1" dirty="0">
                  <a:latin typeface="UTM AOV"/>
                </a:rPr>
                <a:t>Theo </a:t>
              </a:r>
              <a:r>
                <a:rPr lang="en-US" sz="1500" i="1" dirty="0" err="1">
                  <a:latin typeface="UTM AOV"/>
                </a:rPr>
                <a:t>Tô</a:t>
              </a:r>
              <a:r>
                <a:rPr lang="en-US" sz="1500" i="1" dirty="0">
                  <a:latin typeface="UTM AOV"/>
                </a:rPr>
                <a:t> </a:t>
              </a:r>
              <a:r>
                <a:rPr lang="en-US" sz="1500" i="1" dirty="0" err="1">
                  <a:latin typeface="UTM AOV"/>
                </a:rPr>
                <a:t>Hoài</a:t>
              </a:r>
              <a:endParaRPr lang="en-US" sz="1500" i="1" dirty="0">
                <a:latin typeface="UTM AOV"/>
              </a:endParaRPr>
            </a:p>
            <a:p>
              <a:pPr algn="just">
                <a:defRPr/>
              </a:pPr>
              <a:endParaRPr lang="en-US" sz="1613" dirty="0">
                <a:latin typeface="UTM AOV"/>
              </a:endParaRPr>
            </a:p>
            <a:p>
              <a:pPr marL="205740" indent="-205740" algn="just">
                <a:defRPr/>
              </a:pPr>
              <a:endParaRPr lang="en-US" sz="1613" dirty="0">
                <a:latin typeface="UTM AOV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102022" y="22389"/>
              <a:ext cx="5143535" cy="57150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205740" indent="-205740" algn="ctr">
                <a:defRPr/>
              </a:pPr>
              <a:r>
                <a:rPr lang="en-US" sz="2400" b="1" i="1" dirty="0" err="1">
                  <a:solidFill>
                    <a:srgbClr val="FF0000"/>
                  </a:solidFill>
                  <a:latin typeface="Arial" pitchFamily="34" charset="0"/>
                </a:rPr>
                <a:t>Dế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" pitchFamily="34" charset="0"/>
                </a:rPr>
                <a:t>Mèn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" pitchFamily="34" charset="0"/>
                </a:rPr>
                <a:t>bênh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" pitchFamily="34" charset="0"/>
                </a:rPr>
                <a:t>vực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" pitchFamily="34" charset="0"/>
                </a:rPr>
                <a:t>kẻ</a:t>
              </a:r>
              <a:r>
                <a:rPr lang="en-US" sz="2400" b="1" i="1" dirty="0">
                  <a:solidFill>
                    <a:srgbClr val="FF0000"/>
                  </a:solidFill>
                  <a:latin typeface="Arial" pitchFamily="34" charset="0"/>
                </a:rPr>
                <a:t> </a:t>
              </a:r>
              <a:r>
                <a:rPr lang="en-US" sz="2400" b="1" i="1" dirty="0" err="1">
                  <a:solidFill>
                    <a:srgbClr val="FF0000"/>
                  </a:solidFill>
                  <a:latin typeface="Arial" pitchFamily="34" charset="0"/>
                </a:rPr>
                <a:t>yếu</a:t>
              </a:r>
              <a:endParaRPr lang="en-US" sz="2400" b="1" i="1" dirty="0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  <p:grpSp>
        <p:nvGrpSpPr>
          <p:cNvPr id="17413" name="Group 6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17414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1742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5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1742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6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1742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7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1741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244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UTM AOV"/>
            </a:endParaRPr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UTM AOV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696767" y="1928813"/>
            <a:ext cx="225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UTM AOV"/>
              </a:rPr>
              <a:t>Chia </a:t>
            </a:r>
            <a:r>
              <a:rPr lang="en-US" altLang="en-US" dirty="0" err="1" smtClean="0">
                <a:latin typeface="UTM AOV"/>
              </a:rPr>
              <a:t>đoạn</a:t>
            </a:r>
            <a:r>
              <a:rPr lang="en-US" altLang="en-US" dirty="0" smtClean="0">
                <a:latin typeface="UTM AOV"/>
              </a:rPr>
              <a:t> :</a:t>
            </a:r>
            <a:endParaRPr lang="vi-VN" altLang="en-US" dirty="0">
              <a:latin typeface="UTM AOV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3221831" y="1413272"/>
            <a:ext cx="17680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i="1" dirty="0" smtClean="0">
                <a:latin typeface="UTM AOV"/>
              </a:rPr>
              <a:t>ĐỌC ĐOẠN</a:t>
            </a:r>
            <a:endParaRPr lang="en-US" altLang="en-US" sz="2100" i="1" dirty="0">
              <a:latin typeface="UTM AOV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803922" y="2250281"/>
            <a:ext cx="3499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1: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hôm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……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đá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cuội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UTM AOV"/>
              <a:cs typeface="Times New Roman" panose="02020603050405020304" pitchFamily="18" charset="0"/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789635" y="2625329"/>
            <a:ext cx="4677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2: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Chị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…..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thịt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UTM AOV"/>
              <a:cs typeface="Times New Roman" panose="02020603050405020304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786063" y="3053954"/>
            <a:ext cx="34992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3: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UTM AOV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UTM AOV"/>
                <a:cs typeface="Times New Roman" panose="02020603050405020304" pitchFamily="18" charset="0"/>
              </a:rPr>
              <a:t>.</a:t>
            </a:r>
            <a:endParaRPr lang="vi-VN" altLang="en-US" dirty="0">
              <a:latin typeface="UTM AOV"/>
              <a:cs typeface="Times New Roman" panose="02020603050405020304" pitchFamily="18" charset="0"/>
            </a:endParaRPr>
          </a:p>
        </p:txBody>
      </p:sp>
      <p:sp>
        <p:nvSpPr>
          <p:cNvPr id="18441" name="Content Placeholder 2"/>
          <p:cNvSpPr txBox="1">
            <a:spLocks/>
          </p:cNvSpPr>
          <p:nvPr/>
        </p:nvSpPr>
        <p:spPr bwMode="auto">
          <a:xfrm>
            <a:off x="2375297" y="770335"/>
            <a:ext cx="4232672" cy="51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b="1" i="1">
                <a:solidFill>
                  <a:srgbClr val="FF0000"/>
                </a:solidFill>
                <a:latin typeface="UTM AOV"/>
              </a:rPr>
              <a:t>Dế Mèn bênh vực kẻ yếu</a:t>
            </a:r>
          </a:p>
          <a:p>
            <a:pPr algn="r" eaLnBrk="1" hangingPunct="1"/>
            <a:r>
              <a:rPr lang="en-US" altLang="en-US" sz="1350" b="1" i="1">
                <a:solidFill>
                  <a:srgbClr val="FF0000"/>
                </a:solidFill>
                <a:latin typeface="UTM AOV"/>
              </a:rPr>
              <a:t>Tô Hoài</a:t>
            </a:r>
            <a:endParaRPr lang="en-US" altLang="en-US" sz="1200" b="1" i="1">
              <a:solidFill>
                <a:srgbClr val="FF0000"/>
              </a:solidFill>
              <a:latin typeface="UTM AOV"/>
            </a:endParaRPr>
          </a:p>
        </p:txBody>
      </p:sp>
      <p:grpSp>
        <p:nvGrpSpPr>
          <p:cNvPr id="18442" name="Group 1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18444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1845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5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1845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6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18450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1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7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1844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43" name="Title 1"/>
          <p:cNvSpPr txBox="1">
            <a:spLocks/>
          </p:cNvSpPr>
          <p:nvPr/>
        </p:nvSpPr>
        <p:spPr bwMode="auto">
          <a:xfrm>
            <a:off x="2503885" y="53579"/>
            <a:ext cx="4371975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UTM AOV"/>
              </a:rPr>
              <a:t/>
            </a:r>
            <a:br>
              <a:rPr lang="en-US" altLang="en-US" dirty="0">
                <a:solidFill>
                  <a:schemeClr val="bg2"/>
                </a:solidFill>
                <a:latin typeface="UTM AOV"/>
              </a:rPr>
            </a:br>
            <a:r>
              <a:rPr lang="en-US" altLang="en-US" dirty="0" smtClean="0">
                <a:latin typeface="UTM AOV"/>
              </a:rPr>
              <a:t>TẬP ĐỌC</a:t>
            </a:r>
            <a:endParaRPr lang="en-US" altLang="en-US" dirty="0">
              <a:latin typeface="UTM AOV"/>
            </a:endParaRPr>
          </a:p>
        </p:txBody>
      </p:sp>
    </p:spTree>
    <p:extLst>
      <p:ext uri="{BB962C8B-B14F-4D97-AF65-F5344CB8AC3E}">
        <p14:creationId xmlns:p14="http://schemas.microsoft.com/office/powerpoint/2010/main" val="11364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/>
      <p:bldP spid="12" grpId="0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167923" y="2731039"/>
            <a:ext cx="323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UTM AOV"/>
            </a:endParaRPr>
          </a:p>
        </p:txBody>
      </p:sp>
      <p:grpSp>
        <p:nvGrpSpPr>
          <p:cNvPr id="19459" name="Group 12"/>
          <p:cNvGrpSpPr>
            <a:grpSpLocks/>
          </p:cNvGrpSpPr>
          <p:nvPr/>
        </p:nvGrpSpPr>
        <p:grpSpPr bwMode="auto">
          <a:xfrm>
            <a:off x="475686" y="825768"/>
            <a:ext cx="6425966" cy="4235214"/>
            <a:chOff x="873662" y="1663582"/>
            <a:chExt cx="5713923" cy="3822941"/>
          </a:xfrm>
        </p:grpSpPr>
        <p:sp>
          <p:nvSpPr>
            <p:cNvPr id="19481" name="Line 7"/>
            <p:cNvSpPr>
              <a:spLocks noChangeShapeType="1"/>
            </p:cNvSpPr>
            <p:nvPr/>
          </p:nvSpPr>
          <p:spPr bwMode="auto">
            <a:xfrm>
              <a:off x="3974023" y="2279044"/>
              <a:ext cx="0" cy="3207479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UTM AOV"/>
              </a:endParaRPr>
            </a:p>
          </p:txBody>
        </p:sp>
        <p:sp>
          <p:nvSpPr>
            <p:cNvPr id="19482" name="Rectangle 13"/>
            <p:cNvSpPr>
              <a:spLocks noChangeArrowheads="1"/>
            </p:cNvSpPr>
            <p:nvPr/>
          </p:nvSpPr>
          <p:spPr bwMode="auto">
            <a:xfrm>
              <a:off x="873662" y="1685036"/>
              <a:ext cx="2159000" cy="41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 u="sng" dirty="0" err="1" smtClean="0">
                  <a:latin typeface="UTM AOV"/>
                </a:rPr>
                <a:t>Luyện</a:t>
              </a:r>
              <a:r>
                <a:rPr lang="en-US" altLang="en-US" sz="2400" i="1" u="sng" dirty="0" smtClean="0">
                  <a:latin typeface="UTM AOV"/>
                </a:rPr>
                <a:t> </a:t>
              </a:r>
              <a:r>
                <a:rPr lang="en-US" altLang="en-US" sz="2400" i="1" u="sng" dirty="0" err="1" smtClean="0">
                  <a:latin typeface="UTM AOV"/>
                </a:rPr>
                <a:t>đọc</a:t>
              </a:r>
              <a:r>
                <a:rPr lang="en-US" altLang="en-US" sz="2400" i="1" dirty="0" smtClean="0">
                  <a:latin typeface="UTM AOV"/>
                </a:rPr>
                <a:t>:</a:t>
              </a:r>
              <a:endParaRPr lang="en-US" altLang="en-US" sz="2400" i="1" dirty="0">
                <a:latin typeface="UTM AOV"/>
              </a:endParaRPr>
            </a:p>
          </p:txBody>
        </p:sp>
        <p:sp>
          <p:nvSpPr>
            <p:cNvPr id="19483" name="Rectangle 20"/>
            <p:cNvSpPr>
              <a:spLocks noChangeArrowheads="1"/>
            </p:cNvSpPr>
            <p:nvPr/>
          </p:nvSpPr>
          <p:spPr bwMode="auto">
            <a:xfrm>
              <a:off x="4841211" y="1663582"/>
              <a:ext cx="1746374" cy="41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i="1" u="sng" dirty="0" err="1" smtClean="0">
                  <a:latin typeface="UTM AOV"/>
                </a:rPr>
                <a:t>Tìm</a:t>
              </a:r>
              <a:r>
                <a:rPr lang="en-US" altLang="en-US" sz="2400" i="1" u="sng" dirty="0" smtClean="0">
                  <a:latin typeface="UTM AOV"/>
                </a:rPr>
                <a:t> </a:t>
              </a:r>
              <a:r>
                <a:rPr lang="en-US" altLang="en-US" sz="2400" i="1" u="sng" dirty="0" err="1" smtClean="0">
                  <a:latin typeface="UTM AOV"/>
                </a:rPr>
                <a:t>hiểu</a:t>
              </a:r>
              <a:r>
                <a:rPr lang="en-US" altLang="en-US" sz="2400" i="1" u="sng" dirty="0" smtClean="0">
                  <a:latin typeface="UTM AOV"/>
                </a:rPr>
                <a:t> </a:t>
              </a:r>
              <a:r>
                <a:rPr lang="en-US" altLang="en-US" sz="2400" i="1" u="sng" dirty="0" err="1" smtClean="0">
                  <a:latin typeface="UTM AOV"/>
                </a:rPr>
                <a:t>bài</a:t>
              </a:r>
              <a:r>
                <a:rPr lang="en-US" altLang="en-US" sz="2400" i="1" dirty="0" smtClean="0">
                  <a:latin typeface="UTM AOV"/>
                </a:rPr>
                <a:t>:</a:t>
              </a:r>
              <a:endParaRPr lang="vi-VN" altLang="en-US" sz="2400" i="1" dirty="0">
                <a:latin typeface="UTM AOV"/>
              </a:endParaRPr>
            </a:p>
          </p:txBody>
        </p:sp>
      </p:grp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15203" y="1865203"/>
            <a:ext cx="2917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latin typeface="UTM AOV"/>
              </a:rPr>
              <a:t>-</a:t>
            </a:r>
            <a:r>
              <a:rPr lang="en-US" altLang="en-US" sz="2400" i="1" dirty="0" err="1">
                <a:latin typeface="UTM AOV"/>
              </a:rPr>
              <a:t>tảng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đá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cuội</a:t>
            </a:r>
            <a:endParaRPr lang="en-US" altLang="en-US" sz="2400" i="1" dirty="0">
              <a:latin typeface="UTM AOV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68133" y="2309661"/>
            <a:ext cx="24324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latin typeface="UTM AOV"/>
              </a:rPr>
              <a:t>-</a:t>
            </a:r>
            <a:r>
              <a:rPr lang="en-US" altLang="en-US" sz="2400" i="1" dirty="0" err="1">
                <a:latin typeface="UTM AOV"/>
              </a:rPr>
              <a:t>như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mới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lột</a:t>
            </a:r>
            <a:endParaRPr lang="en-US" altLang="en-US" sz="2400" i="1" dirty="0">
              <a:latin typeface="UTM AOV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579444" y="2774068"/>
            <a:ext cx="2685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latin typeface="UTM AOV"/>
              </a:rPr>
              <a:t>-</a:t>
            </a:r>
            <a:r>
              <a:rPr lang="en-US" altLang="en-US" sz="2400" i="1" dirty="0" err="1">
                <a:latin typeface="UTM AOV"/>
              </a:rPr>
              <a:t>ngắn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chùn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chùn</a:t>
            </a:r>
            <a:endParaRPr lang="en-US" altLang="en-US" sz="2400" i="1" dirty="0">
              <a:latin typeface="UTM AOV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3823" y="3278762"/>
            <a:ext cx="3581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i="1" dirty="0">
                <a:latin typeface="UTM AOV"/>
              </a:rPr>
              <a:t>-</a:t>
            </a:r>
            <a:r>
              <a:rPr lang="en-US" altLang="en-US" sz="2400" i="1" dirty="0" err="1">
                <a:latin typeface="UTM AOV"/>
              </a:rPr>
              <a:t>vặt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chân</a:t>
            </a:r>
            <a:r>
              <a:rPr lang="en-US" altLang="en-US" sz="2400" i="1" dirty="0">
                <a:latin typeface="UTM AOV"/>
              </a:rPr>
              <a:t>, </a:t>
            </a:r>
            <a:r>
              <a:rPr lang="en-US" altLang="en-US" sz="2400" i="1" dirty="0" err="1">
                <a:latin typeface="UTM AOV"/>
              </a:rPr>
              <a:t>vặt</a:t>
            </a:r>
            <a:r>
              <a:rPr lang="en-US" altLang="en-US" sz="2400" i="1" dirty="0">
                <a:latin typeface="UTM AOV"/>
              </a:rPr>
              <a:t> </a:t>
            </a:r>
            <a:r>
              <a:rPr lang="en-US" altLang="en-US" sz="2400" i="1" dirty="0" err="1">
                <a:latin typeface="UTM AOV"/>
              </a:rPr>
              <a:t>cánh</a:t>
            </a:r>
            <a:endParaRPr lang="en-US" altLang="en-US" sz="2400" i="1" dirty="0">
              <a:latin typeface="UTM AOV"/>
            </a:endParaRPr>
          </a:p>
        </p:txBody>
      </p:sp>
      <p:grpSp>
        <p:nvGrpSpPr>
          <p:cNvPr id="19468" name="Group 20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1" y="1"/>
            <a:chExt cx="9143998" cy="6857999"/>
          </a:xfrm>
        </p:grpSpPr>
        <p:grpSp>
          <p:nvGrpSpPr>
            <p:cNvPr id="19469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19479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0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19477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1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1947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6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72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19473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900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930004"/>
            <a:ext cx="6172200" cy="85725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76200">
            <a:pattFill prst="pct40">
              <a:fgClr>
                <a:schemeClr val="folHlink"/>
              </a:fgClr>
              <a:bgClr>
                <a:srgbClr val="FFFFFF"/>
              </a:bgClr>
            </a:pattFill>
            <a:round/>
          </a:ln>
        </p:spPr>
        <p:txBody>
          <a:bodyPr wrap="none"/>
          <a:lstStyle/>
          <a:p>
            <a:pPr marL="0" indent="0" algn="ctr" eaLnBrk="1" hangingPunct="1">
              <a:buNone/>
              <a:defRPr/>
            </a:pPr>
            <a:r>
              <a:rPr lang="en-US" sz="4050" b="0" dirty="0" err="1" smtClean="0">
                <a:solidFill>
                  <a:srgbClr val="996600"/>
                </a:solidFill>
                <a:latin typeface="Times New Roman" pitchFamily="18" charset="0"/>
              </a:rPr>
              <a:t>Từ</a:t>
            </a:r>
            <a:r>
              <a:rPr lang="en-US" sz="4050" b="0" dirty="0" smtClean="0">
                <a:solidFill>
                  <a:srgbClr val="996600"/>
                </a:solidFill>
                <a:latin typeface="Times New Roman" pitchFamily="18" charset="0"/>
              </a:rPr>
              <a:t> </a:t>
            </a:r>
            <a:r>
              <a:rPr lang="en-US" sz="4050" b="0" dirty="0" err="1" smtClean="0">
                <a:solidFill>
                  <a:srgbClr val="996600"/>
                </a:solidFill>
                <a:latin typeface="Times New Roman" pitchFamily="18" charset="0"/>
              </a:rPr>
              <a:t>ngữ</a:t>
            </a:r>
            <a:r>
              <a:rPr lang="en-US" sz="4050" b="0" dirty="0" smtClean="0">
                <a:solidFill>
                  <a:srgbClr val="996600"/>
                </a:solidFill>
                <a:latin typeface="Times New Roman" pitchFamily="18" charset="0"/>
              </a:rPr>
              <a:t> :</a:t>
            </a:r>
            <a:endParaRPr lang="en-US" sz="4050" b="0" dirty="0">
              <a:solidFill>
                <a:srgbClr val="996600"/>
              </a:solidFill>
              <a:latin typeface="Times New Roman" pitchFamily="18" charset="0"/>
            </a:endParaRP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76200" y="0"/>
            <a:ext cx="9067800" cy="5143500"/>
            <a:chOff x="1" y="1"/>
            <a:chExt cx="9143998" cy="6857999"/>
          </a:xfrm>
        </p:grpSpPr>
        <p:grpSp>
          <p:nvGrpSpPr>
            <p:cNvPr id="21508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1518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9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09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1516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7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0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1514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5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511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1512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3" name="Picture 9" descr="J009917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13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8"/>
          <p:cNvSpPr txBox="1">
            <a:spLocks noChangeArrowheads="1"/>
          </p:cNvSpPr>
          <p:nvPr/>
        </p:nvSpPr>
        <p:spPr bwMode="auto">
          <a:xfrm>
            <a:off x="3059906" y="2409825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22531" name="Text Box 20"/>
          <p:cNvSpPr txBox="1">
            <a:spLocks noChangeArrowheads="1"/>
          </p:cNvSpPr>
          <p:nvPr/>
        </p:nvSpPr>
        <p:spPr bwMode="auto">
          <a:xfrm>
            <a:off x="3006329" y="2356247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350">
              <a:latin typeface="VNI-Tim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4979" y="2423944"/>
            <a:ext cx="1189622" cy="366978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100" dirty="0" err="1">
                <a:solidFill>
                  <a:schemeClr val="tx1"/>
                </a:solidFill>
                <a:latin typeface="Arial" pitchFamily="34" charset="0"/>
              </a:rPr>
              <a:t>Dế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100" dirty="0" err="1" smtClean="0">
                <a:solidFill>
                  <a:schemeClr val="tx1"/>
                </a:solidFill>
                <a:latin typeface="Arial" pitchFamily="34" charset="0"/>
              </a:rPr>
              <a:t>Mèn</a:t>
            </a:r>
            <a:endParaRPr lang="en-US" sz="21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2535" name="Picture 11" descr="Dế mè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32" y="482204"/>
            <a:ext cx="4669631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76200" y="0"/>
            <a:ext cx="9067800" cy="5143500"/>
            <a:chOff x="1" y="1"/>
            <a:chExt cx="9143998" cy="6857999"/>
          </a:xfrm>
        </p:grpSpPr>
        <p:grpSp>
          <p:nvGrpSpPr>
            <p:cNvPr id="22537" name="Group 58"/>
            <p:cNvGrpSpPr>
              <a:grpSpLocks/>
            </p:cNvGrpSpPr>
            <p:nvPr/>
          </p:nvGrpSpPr>
          <p:grpSpPr bwMode="auto">
            <a:xfrm>
              <a:off x="3" y="1"/>
              <a:ext cx="1285850" cy="1142986"/>
              <a:chOff x="2" y="1"/>
              <a:chExt cx="1566841" cy="1592249"/>
            </a:xfrm>
          </p:grpSpPr>
          <p:pic>
            <p:nvPicPr>
              <p:cNvPr id="22547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8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8" name="Group 59"/>
            <p:cNvGrpSpPr>
              <a:grpSpLocks/>
            </p:cNvGrpSpPr>
            <p:nvPr/>
          </p:nvGrpSpPr>
          <p:grpSpPr bwMode="auto">
            <a:xfrm flipH="1" flipV="1">
              <a:off x="8001023" y="5643577"/>
              <a:ext cx="1142975" cy="1214421"/>
              <a:chOff x="2" y="1"/>
              <a:chExt cx="1566841" cy="1592249"/>
            </a:xfrm>
          </p:grpSpPr>
          <p:pic>
            <p:nvPicPr>
              <p:cNvPr id="22545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39" name="Group 62"/>
            <p:cNvGrpSpPr>
              <a:grpSpLocks/>
            </p:cNvGrpSpPr>
            <p:nvPr/>
          </p:nvGrpSpPr>
          <p:grpSpPr bwMode="auto">
            <a:xfrm flipV="1">
              <a:off x="1" y="5786455"/>
              <a:ext cx="1285852" cy="1071545"/>
              <a:chOff x="2" y="1"/>
              <a:chExt cx="1566841" cy="1592249"/>
            </a:xfrm>
          </p:grpSpPr>
          <p:pic>
            <p:nvPicPr>
              <p:cNvPr id="22543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2540" name="Group 65"/>
            <p:cNvGrpSpPr>
              <a:grpSpLocks/>
            </p:cNvGrpSpPr>
            <p:nvPr/>
          </p:nvGrpSpPr>
          <p:grpSpPr bwMode="auto">
            <a:xfrm flipH="1">
              <a:off x="8001024" y="1"/>
              <a:ext cx="1142975" cy="1285862"/>
              <a:chOff x="2" y="1"/>
              <a:chExt cx="1566841" cy="1592249"/>
            </a:xfrm>
          </p:grpSpPr>
          <p:pic>
            <p:nvPicPr>
              <p:cNvPr id="22541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83" y="1"/>
                <a:ext cx="1428760" cy="285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2" name="Picture 9" descr="J009917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571518" y="735010"/>
                <a:ext cx="1428760" cy="285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961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2736</TotalTime>
  <Words>659</Words>
  <Application>Microsoft Office PowerPoint</Application>
  <PresentationFormat>On-screen Show (16:9)</PresentationFormat>
  <Paragraphs>71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     TRƯỜNG TIỂU HỌC ÁI MỘ A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ngữ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374</cp:revision>
  <dcterms:created xsi:type="dcterms:W3CDTF">2020-08-19T08:40:40Z</dcterms:created>
  <dcterms:modified xsi:type="dcterms:W3CDTF">2022-09-19T06:41:49Z</dcterms:modified>
</cp:coreProperties>
</file>