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2"/>
  </p:notesMasterIdLst>
  <p:sldIdLst>
    <p:sldId id="392" r:id="rId2"/>
    <p:sldId id="380" r:id="rId3"/>
    <p:sldId id="381" r:id="rId4"/>
    <p:sldId id="258" r:id="rId5"/>
    <p:sldId id="355" r:id="rId6"/>
    <p:sldId id="327" r:id="rId7"/>
    <p:sldId id="382" r:id="rId8"/>
    <p:sldId id="290" r:id="rId9"/>
    <p:sldId id="354" r:id="rId10"/>
    <p:sldId id="338" r:id="rId11"/>
    <p:sldId id="383" r:id="rId12"/>
    <p:sldId id="384" r:id="rId13"/>
    <p:sldId id="387" r:id="rId14"/>
    <p:sldId id="359" r:id="rId15"/>
    <p:sldId id="272" r:id="rId16"/>
    <p:sldId id="339" r:id="rId17"/>
    <p:sldId id="274" r:id="rId18"/>
    <p:sldId id="340" r:id="rId19"/>
    <p:sldId id="273" r:id="rId20"/>
    <p:sldId id="360" r:id="rId21"/>
    <p:sldId id="362" r:id="rId22"/>
    <p:sldId id="342" r:id="rId23"/>
    <p:sldId id="388" r:id="rId24"/>
    <p:sldId id="343" r:id="rId25"/>
    <p:sldId id="370" r:id="rId26"/>
    <p:sldId id="389" r:id="rId27"/>
    <p:sldId id="364" r:id="rId28"/>
    <p:sldId id="351" r:id="rId29"/>
    <p:sldId id="391" r:id="rId30"/>
    <p:sldId id="372" r:id="rId31"/>
  </p:sldIdLst>
  <p:sldSz cx="12344400" cy="704056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5538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0770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6155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21540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769260" algn="l" defTabSz="110770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3323112" algn="l" defTabSz="110770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876965" algn="l" defTabSz="110770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4430817" algn="l" defTabSz="110770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18">
          <p15:clr>
            <a:srgbClr val="A4A3A4"/>
          </p15:clr>
        </p15:guide>
        <p15:guide id="2" pos="3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CC00"/>
    <a:srgbClr val="33CC33"/>
    <a:srgbClr val="660066"/>
    <a:srgbClr val="800000"/>
    <a:srgbClr val="0099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3" autoAdjust="0"/>
    <p:restoredTop sz="94660"/>
  </p:normalViewPr>
  <p:slideViewPr>
    <p:cSldViewPr>
      <p:cViewPr varScale="1">
        <p:scale>
          <a:sx n="67" d="100"/>
          <a:sy n="67" d="100"/>
        </p:scale>
        <p:origin x="-804" y="-102"/>
      </p:cViewPr>
      <p:guideLst>
        <p:guide orient="horz" pos="2218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19FEC-DF25-4005-9409-8E7BA5A6B473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3900" y="1143000"/>
            <a:ext cx="54102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EF5E2-049D-4052-A85B-F9103AF17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9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EF5E2-049D-4052-A85B-F9103AF1798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92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20090" y="1408113"/>
            <a:ext cx="10599725" cy="1877483"/>
          </a:xfrm>
          <a:ln>
            <a:noFill/>
          </a:ln>
        </p:spPr>
        <p:txBody>
          <a:bodyPr vert="horz" tIns="0" rIns="22154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20090" y="3314481"/>
            <a:ext cx="10603840" cy="1799255"/>
          </a:xfrm>
        </p:spPr>
        <p:txBody>
          <a:bodyPr lIns="0" rIns="22154"/>
          <a:lstStyle>
            <a:lvl1pPr marL="0" marR="55385" indent="0" algn="r">
              <a:buNone/>
              <a:defRPr>
                <a:solidFill>
                  <a:schemeClr val="tx1"/>
                </a:solidFill>
              </a:defRPr>
            </a:lvl1pPr>
            <a:lvl2pPr marL="553852" indent="0" algn="ctr">
              <a:buNone/>
            </a:lvl2pPr>
            <a:lvl3pPr marL="1107704" indent="0" algn="ctr">
              <a:buNone/>
            </a:lvl3pPr>
            <a:lvl4pPr marL="1661556" indent="0" algn="ctr">
              <a:buNone/>
            </a:lvl4pPr>
            <a:lvl5pPr marL="2215408" indent="0" algn="ctr">
              <a:buNone/>
            </a:lvl5pPr>
            <a:lvl6pPr marL="2769260" indent="0" algn="ctr">
              <a:buNone/>
            </a:lvl6pPr>
            <a:lvl7pPr marL="3323112" indent="0" algn="ctr">
              <a:buNone/>
            </a:lvl7pPr>
            <a:lvl8pPr marL="3876965" indent="0" algn="ctr">
              <a:buNone/>
            </a:lvl8pPr>
            <a:lvl9pPr marL="443081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D41A4-8F87-4D4F-BFFA-32BE1FA65E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3B1F51-9CD4-48B4-B0B6-7E7A3AD994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9690" y="938743"/>
            <a:ext cx="2777490" cy="535050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7220" y="938743"/>
            <a:ext cx="8126730" cy="535050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21A32A-1C98-45FB-9C2B-280F21E29B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7220" y="281950"/>
            <a:ext cx="11109960" cy="60072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FECA1-DD3B-4D18-AC14-978B33BD5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8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EB48B0-E7A9-4FF1-82EA-9BC1804FEB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975" y="1351788"/>
            <a:ext cx="10492740" cy="1398725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8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5975" y="2776663"/>
            <a:ext cx="10492740" cy="1549901"/>
          </a:xfrm>
        </p:spPr>
        <p:txBody>
          <a:bodyPr lIns="55385" rIns="55385" anchor="t"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09E1B-5465-461B-BB9D-6F2A0FE50A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722831"/>
            <a:ext cx="11109960" cy="1173427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971199"/>
            <a:ext cx="5452110" cy="4552897"/>
          </a:xfrm>
        </p:spPr>
        <p:txBody>
          <a:bodyPr/>
          <a:lstStyle>
            <a:lvl1pPr>
              <a:defRPr sz="31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070" y="1971199"/>
            <a:ext cx="5452110" cy="4552897"/>
          </a:xfrm>
        </p:spPr>
        <p:txBody>
          <a:bodyPr/>
          <a:lstStyle>
            <a:lvl1pPr>
              <a:defRPr sz="31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4FB513-0CA6-4865-A07D-6A874F8DEF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722831"/>
            <a:ext cx="11109960" cy="1173427"/>
          </a:xfrm>
        </p:spPr>
        <p:txBody>
          <a:bodyPr tIns="55385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904636"/>
            <a:ext cx="5454254" cy="676904"/>
          </a:xfrm>
        </p:spPr>
        <p:txBody>
          <a:bodyPr lIns="55385" tIns="0" rIns="55385" bIns="0" anchor="ctr">
            <a:noAutofit/>
          </a:bodyPr>
          <a:lstStyle>
            <a:lvl1pPr marL="0" indent="0">
              <a:buNone/>
              <a:defRPr sz="29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400" b="1"/>
            </a:lvl2pPr>
            <a:lvl3pPr>
              <a:buNone/>
              <a:defRPr sz="22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70785" y="1909265"/>
            <a:ext cx="5456396" cy="672275"/>
          </a:xfrm>
        </p:spPr>
        <p:txBody>
          <a:bodyPr lIns="55385" tIns="0" rIns="55385" bIns="0" anchor="ctr"/>
          <a:lstStyle>
            <a:lvl1pPr marL="0" indent="0">
              <a:buNone/>
              <a:defRPr sz="29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400" b="1"/>
            </a:lvl2pPr>
            <a:lvl3pPr>
              <a:buNone/>
              <a:defRPr sz="22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17220" y="2581540"/>
            <a:ext cx="5454254" cy="3948095"/>
          </a:xfrm>
        </p:spPr>
        <p:txBody>
          <a:bodyPr tIns="0"/>
          <a:lstStyle>
            <a:lvl1pPr>
              <a:defRPr sz="27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0785" y="2581540"/>
            <a:ext cx="5456396" cy="3948095"/>
          </a:xfrm>
        </p:spPr>
        <p:txBody>
          <a:bodyPr tIns="0"/>
          <a:lstStyle>
            <a:lvl1pPr>
              <a:defRPr sz="27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23ECC3-EB5B-47EE-AA78-2B8F47B82C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722831"/>
            <a:ext cx="11212830" cy="1173427"/>
          </a:xfrm>
        </p:spPr>
        <p:txBody>
          <a:bodyPr vert="horz" tIns="55385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6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84E079-B656-411A-95A0-FA2D4958AB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36DFC-28EB-4F68-B0B9-E67BAED7BC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830" y="528044"/>
            <a:ext cx="3703320" cy="1192984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3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25830" y="1721026"/>
            <a:ext cx="3703320" cy="4693709"/>
          </a:xfrm>
        </p:spPr>
        <p:txBody>
          <a:bodyPr lIns="22154" rIns="22154"/>
          <a:lstStyle>
            <a:lvl1pPr marL="0" indent="0" algn="l">
              <a:buNone/>
              <a:defRPr sz="1700"/>
            </a:lvl1pPr>
            <a:lvl2pPr indent="0" algn="l">
              <a:buNone/>
              <a:defRPr sz="1500"/>
            </a:lvl2pPr>
            <a:lvl3pPr indent="0" algn="l">
              <a:buNone/>
              <a:defRPr sz="1200"/>
            </a:lvl3pPr>
            <a:lvl4pPr indent="0" algn="l">
              <a:buNone/>
              <a:defRPr sz="1100"/>
            </a:lvl4pPr>
            <a:lvl5pPr indent="0" algn="l">
              <a:buNone/>
              <a:defRPr sz="11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826317" y="1721026"/>
            <a:ext cx="6900863" cy="4693709"/>
          </a:xfrm>
        </p:spPr>
        <p:txBody>
          <a:bodyPr tIns="0"/>
          <a:lstStyle>
            <a:lvl1pPr>
              <a:defRPr sz="3400"/>
            </a:lvl1pPr>
            <a:lvl2pPr>
              <a:defRPr sz="3100"/>
            </a:lvl2pPr>
            <a:lvl3pPr>
              <a:defRPr sz="2900"/>
            </a:lvl3pPr>
            <a:lvl4pPr>
              <a:defRPr sz="2400"/>
            </a:lvl4pPr>
            <a:lvl5pPr>
              <a:defRPr sz="2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29F3D6-2EDF-4878-A439-89AE471E12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73767" y="1137574"/>
            <a:ext cx="7098030" cy="4224338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770" tIns="55385" rIns="110770" bIns="5538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805581" y="5502448"/>
            <a:ext cx="209855" cy="159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770" tIns="55385" rIns="110770" bIns="5538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208329"/>
            <a:ext cx="2987345" cy="1624751"/>
          </a:xfrm>
        </p:spPr>
        <p:txBody>
          <a:bodyPr vert="horz" lIns="55385" tIns="55385" rIns="55385" bIns="55385" anchor="b"/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2904089"/>
            <a:ext cx="2983230" cy="2237334"/>
          </a:xfrm>
        </p:spPr>
        <p:txBody>
          <a:bodyPr lIns="77539" rIns="55385" bIns="55385" anchor="t"/>
          <a:lstStyle>
            <a:lvl1pPr marL="0" indent="0" algn="l">
              <a:spcBef>
                <a:spcPts val="303"/>
              </a:spcBef>
              <a:buFontTx/>
              <a:buNone/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04220" y="6525559"/>
            <a:ext cx="822960" cy="374845"/>
          </a:xfrm>
        </p:spPr>
        <p:txBody>
          <a:bodyPr/>
          <a:lstStyle/>
          <a:p>
            <a:pPr>
              <a:defRPr/>
            </a:pPr>
            <a:fld id="{6D9736CE-CD29-46ED-BB39-7E7BF605FE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705821" y="1231449"/>
            <a:ext cx="6233922" cy="4036589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9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859" y="5971440"/>
            <a:ext cx="12370118" cy="1069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0770" tIns="55385" rIns="110770" bIns="5538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915025" y="6385400"/>
            <a:ext cx="6429375" cy="65516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0770" tIns="55385" rIns="110770" bIns="5538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859" y="-7334"/>
            <a:ext cx="12370118" cy="1069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0770" tIns="55385" rIns="110770" bIns="5538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15025" y="-7334"/>
            <a:ext cx="6429375" cy="65516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0770" tIns="55385" rIns="110770" bIns="5538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17220" y="722831"/>
            <a:ext cx="11109960" cy="1173427"/>
          </a:xfrm>
          <a:prstGeom prst="rect">
            <a:avLst/>
          </a:prstGeom>
        </p:spPr>
        <p:txBody>
          <a:bodyPr vert="horz" lIns="0" tIns="55385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17220" y="1987003"/>
            <a:ext cx="11109960" cy="4505960"/>
          </a:xfrm>
          <a:prstGeom prst="rect">
            <a:avLst/>
          </a:prstGeom>
        </p:spPr>
        <p:txBody>
          <a:bodyPr vert="horz" lIns="110770" tIns="55385" rIns="110770" bIns="55385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17220" y="6525559"/>
            <a:ext cx="2880360" cy="37484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5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600450" y="6525559"/>
            <a:ext cx="4526280" cy="37484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5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698480" y="6525559"/>
            <a:ext cx="1028700" cy="37484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5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EA1A092-21DC-44E6-B051-26E4ECE6E7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673" y="207796"/>
            <a:ext cx="12393740" cy="666507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61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32311" indent="-332311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75393" indent="-29908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07704" indent="-29908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15" indent="-25477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327" indent="-25477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104638" indent="-25477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2326179" indent="-221541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8490" indent="-221541" algn="l" rtl="0" eaLnBrk="1" latinLnBrk="0" hangingPunct="1">
        <a:spcBef>
          <a:spcPct val="20000"/>
        </a:spcBef>
        <a:buClr>
          <a:schemeClr val="tx2"/>
        </a:buClr>
        <a:buChar char="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2990801" indent="-221541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538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077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615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2154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692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3231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769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4308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12344400" cy="7575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1543050" y="500337"/>
            <a:ext cx="9798368" cy="6351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40" tIns="46520" rIns="93040" bIns="46520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5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 Tiểu học Ái Mộ A</a:t>
            </a:r>
          </a:p>
          <a:p>
            <a:pPr algn="ctr" eaLnBrk="1" hangingPunct="1"/>
            <a:r>
              <a:rPr lang="en-US" sz="55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 giảng Lớp 4</a:t>
            </a:r>
          </a:p>
          <a:p>
            <a:pPr algn="ctr" eaLnBrk="1" hangingPunct="1"/>
            <a:r>
              <a:rPr lang="en-US" sz="55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Môn</a:t>
            </a:r>
            <a:r>
              <a:rPr lang="en-US" sz="55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5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Tiếng việt </a:t>
            </a:r>
          </a:p>
          <a:p>
            <a:pPr algn="ctr" eaLnBrk="1" hangingPunct="1"/>
            <a:r>
              <a:rPr lang="en-US" sz="55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 môn: Tập đọc</a:t>
            </a:r>
          </a:p>
          <a:p>
            <a:pPr algn="ctr" eaLnBrk="1" hangingPunct="1"/>
            <a:r>
              <a:rPr lang="en-US" sz="55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 : 4</a:t>
            </a:r>
          </a:p>
          <a:p>
            <a:pPr algn="ctr" eaLnBrk="1" hangingPunct="1"/>
            <a:endParaRPr lang="en-US" sz="37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Bài: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Tre Việt Nam </a:t>
            </a:r>
            <a:r>
              <a:rPr lang="en-US" b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(trang 41)</a:t>
            </a:r>
            <a:endParaRPr lang="en-US" b="1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45764822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lu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0090" y="1016969"/>
            <a:ext cx="5143500" cy="5170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5" descr="than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75070" y="1173427"/>
            <a:ext cx="5349240" cy="4937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26"/>
          <p:cNvSpPr txBox="1">
            <a:spLocks noChangeArrowheads="1"/>
          </p:cNvSpPr>
          <p:nvPr/>
        </p:nvSpPr>
        <p:spPr bwMode="auto">
          <a:xfrm>
            <a:off x="533400" y="152400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Lũy thành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1011555" y="547600"/>
            <a:ext cx="2674620" cy="63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0770" tIns="55385" rIns="110770" bIns="553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400" b="1" i="1">
                <a:solidFill>
                  <a:srgbClr val="0000FF"/>
                </a:solidFill>
                <a:latin typeface="Times New Roman" pitchFamily="18" charset="0"/>
              </a:rPr>
              <a:t>Lũy tre</a:t>
            </a:r>
          </a:p>
        </p:txBody>
      </p:sp>
      <p:pic>
        <p:nvPicPr>
          <p:cNvPr id="7176" name="Picture 2" descr="C:\Users\Asus\Desktop\tr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23"/>
          <a:stretch>
            <a:fillRect/>
          </a:stretch>
        </p:blipFill>
        <p:spPr bwMode="auto">
          <a:xfrm>
            <a:off x="1028700" y="1408113"/>
            <a:ext cx="10389870" cy="5397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366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317183" y="547599"/>
            <a:ext cx="2674620" cy="712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0770" tIns="55385" rIns="110770" bIns="553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900" b="1">
                <a:latin typeface="Times New Roman" pitchFamily="18" charset="0"/>
              </a:rPr>
              <a:t>Áo cộc</a:t>
            </a:r>
          </a:p>
        </p:txBody>
      </p:sp>
      <p:pic>
        <p:nvPicPr>
          <p:cNvPr id="8200" name="Picture 3" descr="C:\Users\Asus\Desktop\Mang tre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59" b="28290"/>
          <a:stretch>
            <a:fillRect/>
          </a:stretch>
        </p:blipFill>
        <p:spPr bwMode="auto">
          <a:xfrm>
            <a:off x="308611" y="1564570"/>
            <a:ext cx="5664280" cy="4855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4" descr="C:\Users\Asus\Desktop\vo ma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 b="12692"/>
          <a:stretch>
            <a:fillRect/>
          </a:stretch>
        </p:blipFill>
        <p:spPr bwMode="auto">
          <a:xfrm>
            <a:off x="6172200" y="1564570"/>
            <a:ext cx="5760720" cy="4930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64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514350" y="1186723"/>
            <a:ext cx="11109960" cy="1342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indent="-623084">
              <a:buFontTx/>
              <a:buAutoNum type="arabicPeriod"/>
            </a:pP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</a:p>
        </p:txBody>
      </p:sp>
      <p:sp>
        <p:nvSpPr>
          <p:cNvPr id="20483" name="Hình Chữ nhật 9"/>
          <p:cNvSpPr>
            <a:spLocks noChangeArrowheads="1"/>
          </p:cNvSpPr>
          <p:nvPr/>
        </p:nvSpPr>
        <p:spPr bwMode="auto">
          <a:xfrm>
            <a:off x="1664077" y="234686"/>
            <a:ext cx="3783972" cy="85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0770" tIns="55385" rIns="110770" bIns="55385">
            <a:spAutoFit/>
          </a:bodyPr>
          <a:lstStyle/>
          <a:p>
            <a:pPr algn="ctr"/>
            <a:r>
              <a:rPr lang="en-US" sz="48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4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316" name="Hình Chữ nhật 10"/>
          <p:cNvSpPr>
            <a:spLocks noChangeArrowheads="1"/>
          </p:cNvSpPr>
          <p:nvPr/>
        </p:nvSpPr>
        <p:spPr bwMode="auto">
          <a:xfrm>
            <a:off x="617220" y="3520282"/>
            <a:ext cx="11418570" cy="1804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 </a:t>
            </a:r>
            <a:r>
              <a:rPr lang="en-US" sz="44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vi-VN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841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7" grpId="0"/>
      <p:bldP spid="133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1"/>
          <p:cNvSpPr>
            <a:spLocks noChangeArrowheads="1"/>
          </p:cNvSpPr>
          <p:nvPr/>
        </p:nvSpPr>
        <p:spPr bwMode="auto">
          <a:xfrm>
            <a:off x="152400" y="3050910"/>
            <a:ext cx="10896600" cy="109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0770" tIns="55385" rIns="110770" bIns="55385" anchor="ctr"/>
          <a:lstStyle/>
          <a:p>
            <a:pPr marL="415389" indent="-415389" algn="ctr"/>
            <a:r>
              <a:rPr lang="en-US" sz="53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Đoạn 1: 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5389" indent="-415389" algn="ctr"/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</p:txBody>
      </p:sp>
      <p:sp>
        <p:nvSpPr>
          <p:cNvPr id="21507" name="Rectangle 61"/>
          <p:cNvSpPr>
            <a:spLocks noChangeArrowheads="1"/>
          </p:cNvSpPr>
          <p:nvPr/>
        </p:nvSpPr>
        <p:spPr bwMode="auto">
          <a:xfrm>
            <a:off x="626745" y="860513"/>
            <a:ext cx="11007090" cy="1611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0770" tIns="55385" rIns="110770" bIns="55385" anchor="ctr"/>
          <a:lstStyle/>
          <a:p>
            <a:pPr marL="415389" indent="-415389"/>
            <a:r>
              <a:rPr lang="en-US" sz="4400" b="1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0"/>
          <p:cNvSpPr>
            <a:spLocks noChangeArrowheads="1"/>
          </p:cNvSpPr>
          <p:nvPr/>
        </p:nvSpPr>
        <p:spPr bwMode="auto">
          <a:xfrm>
            <a:off x="228600" y="125638"/>
            <a:ext cx="11887200" cy="158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770" tIns="55385" rIns="110770" bIns="55385">
            <a:spAutoFit/>
          </a:bodyPr>
          <a:lstStyle/>
          <a:p>
            <a:r>
              <a:rPr lang="en-US" sz="4800" b="1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i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Những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  <a:endParaRPr lang="en-US" sz="39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Hình Chữ nhật 8"/>
          <p:cNvSpPr>
            <a:spLocks noChangeArrowheads="1"/>
          </p:cNvSpPr>
          <p:nvPr/>
        </p:nvSpPr>
        <p:spPr bwMode="auto">
          <a:xfrm>
            <a:off x="514350" y="2659769"/>
            <a:ext cx="11418570" cy="374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vi-VN" sz="4400" b="1" dirty="0"/>
              <a:t>“</a:t>
            </a:r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đâu tre cũng xanh tươi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dù đất sỏi đất vôi bạc màu.”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siêng không ngại đất nghèo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3"/>
          <p:cNvSpPr txBox="1">
            <a:spLocks noChangeArrowheads="1"/>
          </p:cNvSpPr>
          <p:nvPr/>
        </p:nvSpPr>
        <p:spPr bwMode="auto">
          <a:xfrm>
            <a:off x="7920990" y="3911424"/>
            <a:ext cx="3086100" cy="927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5300">
              <a:cs typeface="Arial" charset="0"/>
            </a:endParaRPr>
          </a:p>
        </p:txBody>
      </p:sp>
      <p:sp>
        <p:nvSpPr>
          <p:cNvPr id="16387" name="Hình Chữ nhật 18"/>
          <p:cNvSpPr>
            <a:spLocks noChangeArrowheads="1"/>
          </p:cNvSpPr>
          <p:nvPr/>
        </p:nvSpPr>
        <p:spPr bwMode="auto">
          <a:xfrm>
            <a:off x="411480" y="1877484"/>
            <a:ext cx="11521440" cy="158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indent="-415389"/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Đoạn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2: Ca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ngợi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đức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tính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cần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cù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Việt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Nam qua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hình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ảnh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cây</a:t>
            </a:r>
            <a:r>
              <a:rPr lang="en-US" sz="4800" b="1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tre</a:t>
            </a:r>
            <a:r>
              <a:rPr lang="en-US" sz="4800" i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556" name="Hình Chữ nhật 20"/>
          <p:cNvSpPr>
            <a:spLocks noChangeArrowheads="1"/>
          </p:cNvSpPr>
          <p:nvPr/>
        </p:nvSpPr>
        <p:spPr bwMode="auto">
          <a:xfrm>
            <a:off x="822960" y="782285"/>
            <a:ext cx="11521440" cy="85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marL="415389" indent="-415389"/>
            <a:r>
              <a:rPr lang="en-US" sz="4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Đoạn</a:t>
            </a:r>
            <a:r>
              <a:rPr lang="en-US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2: Ca </a:t>
            </a:r>
            <a:r>
              <a:rPr lang="en-US" sz="4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ngợi</a:t>
            </a:r>
            <a:r>
              <a:rPr lang="en-US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về</a:t>
            </a:r>
            <a:r>
              <a:rPr lang="en-US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vi-VN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đ</a:t>
            </a:r>
            <a:r>
              <a:rPr lang="en-US" sz="4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iều</a:t>
            </a:r>
            <a:r>
              <a:rPr lang="en-US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?</a:t>
            </a:r>
            <a:endParaRPr lang="en-US" sz="4800" i="1" dirty="0">
              <a:solidFill>
                <a:srgbClr val="FF0000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0"/>
          <p:cNvSpPr>
            <a:spLocks noChangeArrowheads="1"/>
          </p:cNvSpPr>
          <p:nvPr/>
        </p:nvSpPr>
        <p:spPr bwMode="auto">
          <a:xfrm>
            <a:off x="617220" y="547600"/>
            <a:ext cx="10801350" cy="158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</a:p>
        </p:txBody>
      </p:sp>
      <p:sp>
        <p:nvSpPr>
          <p:cNvPr id="17411" name="Hình Chữ nhật 9"/>
          <p:cNvSpPr>
            <a:spLocks noChangeArrowheads="1"/>
          </p:cNvSpPr>
          <p:nvPr/>
        </p:nvSpPr>
        <p:spPr bwMode="auto">
          <a:xfrm>
            <a:off x="308610" y="2972682"/>
            <a:ext cx="12035790" cy="282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r>
              <a:rPr lang="en-US" sz="4400" b="1" dirty="0">
                <a:cs typeface="Arial" charset="0"/>
              </a:rPr>
              <a:t>“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bùng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bọc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4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níu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 nhau tre chẳng ở riêng.”</a:t>
            </a:r>
          </a:p>
          <a:p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 thành từ đó mà nên hỡi người.”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2"/>
          <p:cNvSpPr txBox="1">
            <a:spLocks noChangeArrowheads="1"/>
          </p:cNvSpPr>
          <p:nvPr/>
        </p:nvSpPr>
        <p:spPr bwMode="auto">
          <a:xfrm>
            <a:off x="7818120" y="2972683"/>
            <a:ext cx="2777490" cy="63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400"/>
          </a:p>
        </p:txBody>
      </p:sp>
      <p:sp>
        <p:nvSpPr>
          <p:cNvPr id="25603" name="Hình Chữ nhật 18"/>
          <p:cNvSpPr>
            <a:spLocks noChangeArrowheads="1"/>
          </p:cNvSpPr>
          <p:nvPr/>
        </p:nvSpPr>
        <p:spPr bwMode="auto">
          <a:xfrm>
            <a:off x="514350" y="625828"/>
            <a:ext cx="11624310" cy="158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indent="-415389"/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vi-VN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vi-VN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  </a:t>
            </a:r>
          </a:p>
        </p:txBody>
      </p:sp>
      <p:sp>
        <p:nvSpPr>
          <p:cNvPr id="18436" name="Hình Chữ nhật 19"/>
          <p:cNvSpPr>
            <a:spLocks noChangeArrowheads="1"/>
          </p:cNvSpPr>
          <p:nvPr/>
        </p:nvSpPr>
        <p:spPr bwMode="auto">
          <a:xfrm>
            <a:off x="514350" y="2737997"/>
            <a:ext cx="11624310" cy="158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indent="-415389"/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Ca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qua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b="1" i="1" dirty="0">
                <a:cs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7"/>
          <p:cNvSpPr>
            <a:spLocks noChangeArrowheads="1"/>
          </p:cNvSpPr>
          <p:nvPr/>
        </p:nvSpPr>
        <p:spPr bwMode="auto">
          <a:xfrm>
            <a:off x="304800" y="469371"/>
            <a:ext cx="11734800" cy="158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770" tIns="55385" rIns="110770" bIns="55385">
            <a:spAutoFit/>
          </a:bodyPr>
          <a:lstStyle/>
          <a:p>
            <a:r>
              <a:rPr lang="en-US" sz="4800" b="1" i="1" dirty="0">
                <a:solidFill>
                  <a:srgbClr val="C00000"/>
                </a:solidFill>
              </a:rPr>
              <a:t>4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6200" y="2224881"/>
            <a:ext cx="12138660" cy="3835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Nòi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chiụ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chông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3600450" y="234685"/>
            <a:ext cx="5554980" cy="782285"/>
          </a:xfrm>
          <a:prstGeom prst="rect">
            <a:avLst/>
          </a:prstGeom>
        </p:spPr>
        <p:txBody>
          <a:bodyPr wrap="none" lIns="110770" tIns="55385" rIns="110770" bIns="55385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4400" b="1" kern="10" smtClean="0">
                <a:ln w="9525">
                  <a:round/>
                  <a:headEnd/>
                  <a:tailEnd/>
                </a:ln>
                <a:solidFill>
                  <a:srgbClr val="66FF66"/>
                </a:solidFill>
                <a:latin typeface="Tahoma"/>
                <a:ea typeface="Tahoma"/>
                <a:cs typeface="Tahoma"/>
              </a:rPr>
              <a:t>KHỞI ĐỘNG</a:t>
            </a:r>
            <a:endParaRPr lang="vi-VN" sz="4400" b="1" kern="10">
              <a:ln w="9525">
                <a:round/>
                <a:headEnd/>
                <a:tailEnd/>
              </a:ln>
              <a:solidFill>
                <a:srgbClr val="66FF66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76200" y="1251656"/>
            <a:ext cx="11727180" cy="66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10770" tIns="55385" rIns="110770" bIns="55385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FF3300"/>
                </a:solidFill>
                <a:latin typeface="Times New Roman" pitchFamily="18" charset="0"/>
              </a:rPr>
              <a:t>HS </a:t>
            </a:r>
            <a:r>
              <a:rPr lang="en-US" altLang="en-US" sz="3600" smtClean="0">
                <a:solidFill>
                  <a:srgbClr val="FF3300"/>
                </a:solidFill>
                <a:latin typeface="Times New Roman" pitchFamily="18" charset="0"/>
              </a:rPr>
              <a:t>đọc đoạn 1,2  </a:t>
            </a:r>
            <a:r>
              <a:rPr lang="en-US" altLang="en-US" sz="3600">
                <a:solidFill>
                  <a:srgbClr val="FF3300"/>
                </a:solidFill>
                <a:latin typeface="Times New Roman" pitchFamily="18" charset="0"/>
              </a:rPr>
              <a:t>bài </a:t>
            </a:r>
            <a:r>
              <a:rPr lang="en-US" altLang="en-US" sz="360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3600" smtClean="0">
                <a:solidFill>
                  <a:srgbClr val="0000FF"/>
                </a:solidFill>
                <a:latin typeface="Times New Roman" pitchFamily="18" charset="0"/>
              </a:rPr>
              <a:t>Một người chính trực </a:t>
            </a:r>
            <a:r>
              <a:rPr lang="en-US" altLang="en-US" sz="3600" smtClean="0">
                <a:solidFill>
                  <a:srgbClr val="FF3300"/>
                </a:solidFill>
                <a:latin typeface="Times New Roman" pitchFamily="18" charset="0"/>
              </a:rPr>
              <a:t>và </a:t>
            </a:r>
            <a:r>
              <a:rPr lang="en-US" altLang="en-US" sz="3600">
                <a:solidFill>
                  <a:srgbClr val="FF3300"/>
                </a:solidFill>
                <a:latin typeface="Times New Roman" pitchFamily="18" charset="0"/>
              </a:rPr>
              <a:t>trả lời câu hỏi: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411480" y="2071834"/>
            <a:ext cx="11830050" cy="1219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i="1">
                <a:solidFill>
                  <a:srgbClr val="FF3300"/>
                </a:solidFill>
                <a:latin typeface="Times New Roman" pitchFamily="18" charset="0"/>
              </a:rPr>
              <a:t>Câu 1: Vì sao nhân dân lại ca ngợi những người chính trực như ông Tô Hiến Thành?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411480" y="3270436"/>
            <a:ext cx="11418570" cy="177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solidFill>
                  <a:srgbClr val="0000CC"/>
                </a:solidFill>
                <a:latin typeface="Times New Roman" pitchFamily="18" charset="0"/>
              </a:rPr>
              <a:t>Vì những người chính trực bao giờ cũng đặt lợi ích của đất nước lên trên lợi ích riêng. Họ làm được nhiều điều tốt cho dân, cho nước.</a:t>
            </a:r>
          </a:p>
        </p:txBody>
      </p:sp>
    </p:spTree>
    <p:extLst>
      <p:ext uri="{BB962C8B-B14F-4D97-AF65-F5344CB8AC3E}">
        <p14:creationId xmlns:p14="http://schemas.microsoft.com/office/powerpoint/2010/main" val="98740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37" grpId="0"/>
      <p:bldP spid="5138" grpId="0"/>
      <p:bldP spid="513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5"/>
          <p:cNvSpPr>
            <a:spLocks noChangeShapeType="1"/>
          </p:cNvSpPr>
          <p:nvPr/>
        </p:nvSpPr>
        <p:spPr bwMode="auto">
          <a:xfrm>
            <a:off x="12344400" y="1877484"/>
            <a:ext cx="0" cy="4928394"/>
          </a:xfrm>
          <a:prstGeom prst="line">
            <a:avLst/>
          </a:prstGeom>
          <a:noFill/>
          <a:ln w="38100" cmpd="dbl">
            <a:solidFill>
              <a:srgbClr val="9933FF"/>
            </a:solidFill>
            <a:round/>
            <a:headEnd/>
            <a:tailEnd/>
          </a:ln>
        </p:spPr>
        <p:txBody>
          <a:bodyPr lIns="110770" tIns="55385" rIns="110770" bIns="55385"/>
          <a:lstStyle/>
          <a:p>
            <a:endParaRPr lang="en-US"/>
          </a:p>
        </p:txBody>
      </p:sp>
      <p:sp>
        <p:nvSpPr>
          <p:cNvPr id="27651" name="Text Box 12"/>
          <p:cNvSpPr txBox="1">
            <a:spLocks noChangeArrowheads="1"/>
          </p:cNvSpPr>
          <p:nvPr/>
        </p:nvSpPr>
        <p:spPr bwMode="auto">
          <a:xfrm>
            <a:off x="7818120" y="2972683"/>
            <a:ext cx="2777490" cy="63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400"/>
          </a:p>
        </p:txBody>
      </p:sp>
      <p:pic>
        <p:nvPicPr>
          <p:cNvPr id="34" name="Picture 36" descr="images (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12914"/>
            <a:ext cx="10972800" cy="6083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Hình Chữ nhật 1"/>
          <p:cNvSpPr>
            <a:spLocks noChangeArrowheads="1"/>
          </p:cNvSpPr>
          <p:nvPr/>
        </p:nvSpPr>
        <p:spPr bwMode="auto">
          <a:xfrm>
            <a:off x="152400" y="522990"/>
            <a:ext cx="11963400" cy="78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770" tIns="55385" rIns="110770" bIns="55385">
            <a:spAutoFit/>
          </a:bodyPr>
          <a:lstStyle/>
          <a:p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- 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4400" b="1" i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4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 -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Hình Chữ nhật 2"/>
          <p:cNvSpPr>
            <a:spLocks noChangeArrowheads="1"/>
          </p:cNvSpPr>
          <p:nvPr/>
        </p:nvSpPr>
        <p:spPr bwMode="auto">
          <a:xfrm>
            <a:off x="617220" y="2112169"/>
            <a:ext cx="11346180" cy="349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770" tIns="55385" rIns="110770" bIns="55385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3"/>
          <p:cNvSpPr txBox="1">
            <a:spLocks noChangeArrowheads="1"/>
          </p:cNvSpPr>
          <p:nvPr/>
        </p:nvSpPr>
        <p:spPr bwMode="auto">
          <a:xfrm>
            <a:off x="7920990" y="3911424"/>
            <a:ext cx="3086100" cy="85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4800">
              <a:cs typeface="Arial" charset="0"/>
            </a:endParaRPr>
          </a:p>
        </p:txBody>
      </p:sp>
      <p:sp>
        <p:nvSpPr>
          <p:cNvPr id="29699" name="Hình Chữ nhật 17"/>
          <p:cNvSpPr>
            <a:spLocks noChangeArrowheads="1"/>
          </p:cNvSpPr>
          <p:nvPr/>
        </p:nvSpPr>
        <p:spPr bwMode="auto">
          <a:xfrm>
            <a:off x="381000" y="156458"/>
            <a:ext cx="11654790" cy="577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770" tIns="55385" rIns="110770" bIns="55385">
            <a:spAutoFit/>
          </a:bodyPr>
          <a:lstStyle/>
          <a:p>
            <a:r>
              <a:rPr lang="en-US" sz="4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600" u="sng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</a:t>
            </a:r>
            <a:r>
              <a:rPr lang="en-US" sz="46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endParaRPr lang="en-US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  <a:p>
            <a:r>
              <a:rPr lang="en-US" sz="4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600" u="sng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</a:t>
            </a:r>
            <a:r>
              <a:rPr lang="en-US" sz="46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củangười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qua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600" u="sng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</a:t>
            </a:r>
            <a:r>
              <a:rPr lang="en-US" sz="46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qua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600" u="sng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</a:t>
            </a:r>
            <a:r>
              <a:rPr lang="en-US" sz="46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qua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308610" y="1173428"/>
            <a:ext cx="11624310" cy="66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i="1">
                <a:solidFill>
                  <a:srgbClr val="FF3300"/>
                </a:solidFill>
                <a:latin typeface="Times New Roman" pitchFamily="18" charset="0"/>
              </a:rPr>
              <a:t>Qua hình tượng cây tre, tác giả muốn ca ngợi điều gì?</a:t>
            </a:r>
          </a:p>
        </p:txBody>
      </p:sp>
      <p:sp>
        <p:nvSpPr>
          <p:cNvPr id="78857" name="AutoShape 9"/>
          <p:cNvSpPr>
            <a:spLocks noChangeArrowheads="1"/>
          </p:cNvSpPr>
          <p:nvPr/>
        </p:nvSpPr>
        <p:spPr bwMode="auto">
          <a:xfrm>
            <a:off x="411480" y="1877483"/>
            <a:ext cx="11521440" cy="3911424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0770" tIns="55385" rIns="110770" bIns="55385" anchor="ctr"/>
          <a:lstStyle/>
          <a:p>
            <a:endParaRPr lang="en-US" altLang="en-US"/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1028700" y="2581540"/>
            <a:ext cx="10287000" cy="177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smtClean="0">
                <a:solidFill>
                  <a:schemeClr val="bg1"/>
                </a:solidFill>
                <a:latin typeface="Times New Roman" pitchFamily="18" charset="0"/>
              </a:rPr>
              <a:t>Nội dung: Qua </a:t>
            </a:r>
            <a:r>
              <a:rPr lang="en-US" altLang="en-US" sz="3600">
                <a:solidFill>
                  <a:schemeClr val="bg1"/>
                </a:solidFill>
                <a:latin typeface="Times New Roman" pitchFamily="18" charset="0"/>
              </a:rPr>
              <a:t>hình tượng cây tre, tác giả ca ngợi những phẩm chất cao đẹp của con người Việt Nam: Giàu tình thương yêu, ngay thẳng, chính trực</a:t>
            </a:r>
          </a:p>
        </p:txBody>
      </p:sp>
    </p:spTree>
    <p:extLst>
      <p:ext uri="{BB962C8B-B14F-4D97-AF65-F5344CB8AC3E}">
        <p14:creationId xmlns:p14="http://schemas.microsoft.com/office/powerpoint/2010/main" val="86910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78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5" grpId="0" build="allAtOnce"/>
      <p:bldP spid="78857" grpId="0" animBg="1"/>
      <p:bldP spid="7885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ChangeArrowheads="1"/>
          </p:cNvSpPr>
          <p:nvPr/>
        </p:nvSpPr>
        <p:spPr bwMode="auto">
          <a:xfrm>
            <a:off x="152400" y="319881"/>
            <a:ext cx="11811000" cy="158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770" tIns="55385" rIns="110770" bIns="55385">
            <a:spAutoFit/>
          </a:bodyPr>
          <a:lstStyle/>
          <a:p>
            <a:pPr algn="ctr"/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búp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non?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600" y="1767681"/>
            <a:ext cx="10896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</a:pPr>
            <a:r>
              <a:rPr lang="en-US" altLang="en-US" sz="3200" b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 bùng thân bọc lấy thân</a:t>
            </a:r>
          </a:p>
          <a:p>
            <a:pPr algn="ctr" eaLnBrk="1" hangingPunct="1">
              <a:buFontTx/>
              <a:buNone/>
            </a:pPr>
            <a:r>
              <a:rPr lang="en-US" altLang="en-US" sz="3200" b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Tay ôm, tay níu tre gần nhau thêm.</a:t>
            </a:r>
          </a:p>
          <a:p>
            <a:pPr algn="ctr" eaLnBrk="1" hangingPunct="1"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Giống con người biết yêu thương , đùm bọc nhau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3291681"/>
            <a:ext cx="1158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</a:pPr>
            <a:r>
              <a:rPr lang="en-US" altLang="en-US" sz="3200" b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manh áo cộc tre nhường cho con</a:t>
            </a:r>
          </a:p>
          <a:p>
            <a:pPr algn="ctr" eaLnBrk="1" hangingPunct="1"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Mo tre bao quanh cây măng như chiếc áo mà cha mẹ che cho con</a:t>
            </a:r>
            <a:r>
              <a:rPr lang="en-US" altLang="en-US" sz="3200" b="1"/>
              <a:t>)</a:t>
            </a:r>
            <a:endParaRPr lang="vi-VN" sz="3200"/>
          </a:p>
        </p:txBody>
      </p:sp>
      <p:sp>
        <p:nvSpPr>
          <p:cNvPr id="4" name="Rectangle 3"/>
          <p:cNvSpPr/>
          <p:nvPr/>
        </p:nvSpPr>
        <p:spPr>
          <a:xfrm>
            <a:off x="152400" y="4510881"/>
            <a:ext cx="1219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</a:pPr>
            <a:r>
              <a:rPr lang="en-US" altLang="en-US" sz="3200" b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Nòi tre đâu chịu mọc cong</a:t>
            </a:r>
          </a:p>
          <a:p>
            <a:pPr algn="ctr" eaLnBrk="1" hangingPunct="1">
              <a:buFontTx/>
              <a:buNone/>
            </a:pPr>
            <a:r>
              <a:rPr lang="en-US" altLang="en-US" sz="3200" b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Chưa lên đã nhọn như chông lạ thường</a:t>
            </a:r>
          </a:p>
          <a:p>
            <a:pPr algn="ctr" eaLnBrk="1" hangingPunct="1"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Từ khi còn non măng đã có dáng khỏe khoắn, tính cách ngay thẳng)</a:t>
            </a:r>
            <a:endParaRPr lang="en-US" alt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2" grpId="0"/>
      <p:bldP spid="3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ChangeArrowheads="1"/>
          </p:cNvSpPr>
          <p:nvPr/>
        </p:nvSpPr>
        <p:spPr bwMode="auto">
          <a:xfrm>
            <a:off x="914400" y="1877484"/>
            <a:ext cx="10401300" cy="1773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770" tIns="55385" rIns="110770" bIns="55385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6"/>
          <p:cNvSpPr>
            <a:spLocks noChangeArrowheads="1" noChangeShapeType="1" noTextEdit="1"/>
          </p:cNvSpPr>
          <p:nvPr/>
        </p:nvSpPr>
        <p:spPr bwMode="auto">
          <a:xfrm rot="184981">
            <a:off x="2777490" y="234686"/>
            <a:ext cx="6892290" cy="704056"/>
          </a:xfrm>
          <a:prstGeom prst="rect">
            <a:avLst/>
          </a:prstGeom>
        </p:spPr>
        <p:txBody>
          <a:bodyPr wrap="none" lIns="110770" tIns="55385" rIns="110770" bIns="55385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4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6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đọc diễn cảm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1337310" y="929481"/>
            <a:ext cx="10287000" cy="602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Nòi tre đâu chịu mọc cong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Chưa lên đã nhọn như chông lạ thường.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Lưng trần phơi nắng phơi sương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Có manh áo cộc tre nhường cho con.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Măng non là búp măng non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Đã mang dáng thẳng thân tròn của tre.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Năm qua đi, tháng qua đi tre già măng mọc có gì lạ đâu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Mai sau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Mai sau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Mai sau</a:t>
            </a:r>
          </a:p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  <a:latin typeface="Times New Roman" pitchFamily="18" charset="0"/>
              </a:rPr>
              <a:t>Đất xanh tre mãi xanh màu tre xanh.</a:t>
            </a:r>
          </a:p>
        </p:txBody>
      </p:sp>
      <p:sp>
        <p:nvSpPr>
          <p:cNvPr id="79880" name="Line 8"/>
          <p:cNvSpPr>
            <a:spLocks noChangeShapeType="1"/>
          </p:cNvSpPr>
          <p:nvPr/>
        </p:nvSpPr>
        <p:spPr bwMode="auto">
          <a:xfrm>
            <a:off x="2438400" y="1310481"/>
            <a:ext cx="10287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/>
          <a:lstStyle/>
          <a:p>
            <a:endParaRPr lang="vi-VN"/>
          </a:p>
        </p:txBody>
      </p:sp>
      <p:sp>
        <p:nvSpPr>
          <p:cNvPr id="79881" name="Line 9"/>
          <p:cNvSpPr>
            <a:spLocks noChangeShapeType="1"/>
          </p:cNvSpPr>
          <p:nvPr/>
        </p:nvSpPr>
        <p:spPr bwMode="auto">
          <a:xfrm>
            <a:off x="3048000" y="1920081"/>
            <a:ext cx="183261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/>
          <a:lstStyle/>
          <a:p>
            <a:endParaRPr lang="vi-VN"/>
          </a:p>
        </p:txBody>
      </p:sp>
      <p:sp>
        <p:nvSpPr>
          <p:cNvPr id="79882" name="Line 10"/>
          <p:cNvSpPr>
            <a:spLocks noChangeShapeType="1"/>
          </p:cNvSpPr>
          <p:nvPr/>
        </p:nvSpPr>
        <p:spPr bwMode="auto">
          <a:xfrm>
            <a:off x="5029200" y="1920081"/>
            <a:ext cx="133731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/>
          <a:lstStyle/>
          <a:p>
            <a:endParaRPr lang="vi-VN"/>
          </a:p>
        </p:txBody>
      </p:sp>
      <p:sp>
        <p:nvSpPr>
          <p:cNvPr id="79883" name="Line 11"/>
          <p:cNvSpPr>
            <a:spLocks noChangeShapeType="1"/>
          </p:cNvSpPr>
          <p:nvPr/>
        </p:nvSpPr>
        <p:spPr bwMode="auto">
          <a:xfrm flipH="1">
            <a:off x="4979670" y="1539081"/>
            <a:ext cx="102870" cy="34713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/>
          <a:lstStyle/>
          <a:p>
            <a:endParaRPr lang="vi-VN"/>
          </a:p>
        </p:txBody>
      </p:sp>
      <p:sp>
        <p:nvSpPr>
          <p:cNvPr id="79884" name="Line 12"/>
          <p:cNvSpPr>
            <a:spLocks noChangeShapeType="1"/>
          </p:cNvSpPr>
          <p:nvPr/>
        </p:nvSpPr>
        <p:spPr bwMode="auto">
          <a:xfrm flipV="1">
            <a:off x="3866197" y="2986881"/>
            <a:ext cx="92583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/>
          <a:lstStyle/>
          <a:p>
            <a:endParaRPr lang="vi-VN"/>
          </a:p>
        </p:txBody>
      </p:sp>
      <p:sp>
        <p:nvSpPr>
          <p:cNvPr id="79885" name="Line 13"/>
          <p:cNvSpPr>
            <a:spLocks noChangeShapeType="1"/>
          </p:cNvSpPr>
          <p:nvPr/>
        </p:nvSpPr>
        <p:spPr bwMode="auto">
          <a:xfrm flipV="1">
            <a:off x="2678430" y="4129881"/>
            <a:ext cx="123444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/>
          <a:lstStyle/>
          <a:p>
            <a:endParaRPr lang="vi-VN"/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V="1">
            <a:off x="4063365" y="4152988"/>
            <a:ext cx="10287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/>
          <a:lstStyle/>
          <a:p>
            <a:endParaRPr lang="vi-VN"/>
          </a:p>
        </p:txBody>
      </p:sp>
      <p:sp>
        <p:nvSpPr>
          <p:cNvPr id="79887" name="Line 15"/>
          <p:cNvSpPr>
            <a:spLocks noChangeShapeType="1"/>
          </p:cNvSpPr>
          <p:nvPr/>
        </p:nvSpPr>
        <p:spPr bwMode="auto">
          <a:xfrm flipH="1">
            <a:off x="3938587" y="3835091"/>
            <a:ext cx="102870" cy="39114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/>
          <a:lstStyle/>
          <a:p>
            <a:endParaRPr lang="vi-VN"/>
          </a:p>
        </p:txBody>
      </p:sp>
      <p:sp>
        <p:nvSpPr>
          <p:cNvPr id="79888" name="Line 16"/>
          <p:cNvSpPr>
            <a:spLocks noChangeShapeType="1"/>
          </p:cNvSpPr>
          <p:nvPr/>
        </p:nvSpPr>
        <p:spPr bwMode="auto">
          <a:xfrm flipV="1">
            <a:off x="7391400" y="4663281"/>
            <a:ext cx="92583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0770" tIns="55385" rIns="110770" bIns="55385"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226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9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9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9" grpId="0"/>
      <p:bldP spid="79880" grpId="0" animBg="1"/>
      <p:bldP spid="79881" grpId="0" animBg="1"/>
      <p:bldP spid="79882" grpId="0" animBg="1"/>
      <p:bldP spid="79883" grpId="0" animBg="1"/>
      <p:bldP spid="79884" grpId="0" animBg="1"/>
      <p:bldP spid="79885" grpId="0" animBg="1"/>
      <p:bldP spid="79886" grpId="0" animBg="1"/>
      <p:bldP spid="79887" grpId="0" animBg="1"/>
      <p:bldP spid="7988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Hộp_Văn_Bản 3"/>
          <p:cNvSpPr txBox="1">
            <a:spLocks noChangeArrowheads="1"/>
          </p:cNvSpPr>
          <p:nvPr/>
        </p:nvSpPr>
        <p:spPr bwMode="auto">
          <a:xfrm>
            <a:off x="617220" y="1486341"/>
            <a:ext cx="11007090" cy="1589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r>
              <a:rPr lang="en-US" sz="4800" b="1" i="1" dirty="0" smtClean="0">
                <a:solidFill>
                  <a:srgbClr val="C00000"/>
                </a:solidFill>
              </a:rPr>
              <a:t>   </a:t>
            </a:r>
            <a:r>
              <a:rPr lang="en-US" sz="4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nay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 descr="images (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" y="430257"/>
            <a:ext cx="5349240" cy="185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5" descr="imag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6281" y="2659769"/>
            <a:ext cx="3536156" cy="1789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6" descr="images (1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94360" y="391142"/>
            <a:ext cx="5677137" cy="1897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7" descr="images (1)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41080" y="2659769"/>
            <a:ext cx="3394710" cy="1867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8" descr="d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1480" y="2659768"/>
            <a:ext cx="3497580" cy="1642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1" name="Picture 11" descr="cau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60720" y="4850166"/>
            <a:ext cx="5554980" cy="1789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2" name="Picture 12" descr="ghe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4350" y="4459024"/>
            <a:ext cx="4834890" cy="2200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48480"/>
            <a:ext cx="8991600" cy="1094317"/>
          </a:xfrm>
        </p:spPr>
        <p:txBody>
          <a:bodyPr/>
          <a:lstStyle/>
          <a:p>
            <a:r>
              <a:rPr lang="en-US" sz="4800" smtClean="0"/>
              <a:t>Vận dụng- Kết nối</a:t>
            </a:r>
            <a:endParaRPr lang="vi-VN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220" y="3064835"/>
            <a:ext cx="10736580" cy="22842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- Luyện đọc diễn cảm và thuộc lòng bài thơ.</a:t>
            </a:r>
          </a:p>
          <a:p>
            <a:pPr marL="0" indent="0">
              <a:buNone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- Chuẩn bị bài sau: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 hạt thóc giống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685800" y="2092431"/>
            <a:ext cx="11506200" cy="72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10770" tIns="55385" rIns="110770" bIns="55385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</a:rPr>
              <a:t>- Qua </a:t>
            </a:r>
            <a:r>
              <a:rPr lang="en-US" altLang="en-US" sz="40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</a:rPr>
              <a:t>hình tượng cây tre, tác giả muốn ca ngợi điều gì?</a:t>
            </a:r>
          </a:p>
        </p:txBody>
      </p:sp>
    </p:spTree>
    <p:extLst>
      <p:ext uri="{BB962C8B-B14F-4D97-AF65-F5344CB8AC3E}">
        <p14:creationId xmlns:p14="http://schemas.microsoft.com/office/powerpoint/2010/main" val="114949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1310481"/>
            <a:ext cx="10189845" cy="63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0770" tIns="55385" rIns="110770" bIns="553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Đọc đoạn 3 và nêu nội dung bài: Một người chính trực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57200" y="2453481"/>
            <a:ext cx="11811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 ngợi sự chính trực, thanh liêm, tấm lòng vì dân, vì nước, của Tô Hiến Thành- vị quan nổi tiếng cương trực thời xưa.</a:t>
            </a:r>
            <a:endParaRPr lang="en-US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27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WordArt 7"/>
          <p:cNvSpPr>
            <a:spLocks noChangeArrowheads="1" noChangeShapeType="1" noTextEdit="1"/>
          </p:cNvSpPr>
          <p:nvPr/>
        </p:nvSpPr>
        <p:spPr bwMode="auto">
          <a:xfrm>
            <a:off x="1440180" y="1386681"/>
            <a:ext cx="8770620" cy="4480455"/>
          </a:xfrm>
          <a:prstGeom prst="rect">
            <a:avLst/>
          </a:prstGeom>
        </p:spPr>
        <p:txBody>
          <a:bodyPr wrap="none" lIns="110770" tIns="55385" rIns="110770" bIns="55385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44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</a:t>
            </a:r>
            <a:r>
              <a:rPr lang="en-US" sz="44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en-US" sz="44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TẠM</a:t>
            </a:r>
            <a:r>
              <a:rPr lang="en-US" sz="44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en-US" sz="4400" b="1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BiỆT</a:t>
            </a:r>
            <a:endParaRPr lang="en-US" sz="4400" b="1" kern="10" dirty="0" smtClean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  <a:p>
            <a:pPr algn="ctr"/>
            <a:r>
              <a:rPr lang="en-US" sz="44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en-US" sz="4400" b="1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CÁC</a:t>
            </a:r>
            <a:r>
              <a:rPr lang="en-US" sz="44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</a:t>
            </a:r>
            <a:r>
              <a:rPr lang="en-US" sz="4400" b="1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EM</a:t>
            </a:r>
            <a:r>
              <a:rPr lang="en-US" sz="44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!</a:t>
            </a:r>
          </a:p>
        </p:txBody>
      </p:sp>
      <p:pic>
        <p:nvPicPr>
          <p:cNvPr id="9" name="Picture 22" descr="Firewrk8"/>
          <p:cNvPicPr>
            <a:picLocks noChangeAspect="1" noChangeArrowheads="1"/>
          </p:cNvPicPr>
          <p:nvPr/>
        </p:nvPicPr>
        <p:blipFill>
          <a:blip r:embed="rId2">
            <a:lum bright="6000" contrast="30000"/>
          </a:blip>
          <a:srcRect/>
          <a:stretch>
            <a:fillRect/>
          </a:stretch>
        </p:blipFill>
        <p:spPr bwMode="auto">
          <a:xfrm>
            <a:off x="533400" y="472281"/>
            <a:ext cx="3352800" cy="255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2" descr="Firewrk8"/>
          <p:cNvPicPr>
            <a:picLocks noChangeAspect="1" noChangeArrowheads="1"/>
          </p:cNvPicPr>
          <p:nvPr/>
        </p:nvPicPr>
        <p:blipFill>
          <a:blip r:embed="rId2">
            <a:lum bright="6000" contrast="30000"/>
          </a:blip>
          <a:srcRect/>
          <a:stretch>
            <a:fillRect/>
          </a:stretch>
        </p:blipFill>
        <p:spPr bwMode="auto">
          <a:xfrm>
            <a:off x="8382000" y="4053681"/>
            <a:ext cx="3352800" cy="255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Hình Chữ nhật 3"/>
          <p:cNvSpPr>
            <a:spLocks noChangeArrowheads="1"/>
          </p:cNvSpPr>
          <p:nvPr/>
        </p:nvSpPr>
        <p:spPr bwMode="auto">
          <a:xfrm>
            <a:off x="228600" y="0"/>
            <a:ext cx="10881360" cy="6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770" tIns="55385" rIns="110770" bIns="55385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5" name="Picture 33" descr="201011151625_bui_tre_vi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65850"/>
            <a:ext cx="11658600" cy="6061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5" descr="images (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" y="234686"/>
            <a:ext cx="5554980" cy="6258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16" descr="images (1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75070" y="234685"/>
            <a:ext cx="5764530" cy="6336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64" name="Text Box 16"/>
          <p:cNvSpPr txBox="1">
            <a:spLocks noChangeArrowheads="1"/>
          </p:cNvSpPr>
          <p:nvPr/>
        </p:nvSpPr>
        <p:spPr bwMode="auto">
          <a:xfrm>
            <a:off x="0" y="1486341"/>
            <a:ext cx="12344400" cy="1235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 </a:t>
            </a:r>
            <a:r>
              <a:rPr lang="en-US" sz="7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7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</a:p>
        </p:txBody>
      </p:sp>
      <p:sp>
        <p:nvSpPr>
          <p:cNvPr id="78873" name="Text Box 25"/>
          <p:cNvSpPr txBox="1">
            <a:spLocks noChangeArrowheads="1"/>
          </p:cNvSpPr>
          <p:nvPr/>
        </p:nvSpPr>
        <p:spPr bwMode="auto">
          <a:xfrm>
            <a:off x="6172200" y="2581540"/>
            <a:ext cx="4217670" cy="712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9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9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endParaRPr lang="en-US" sz="39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Hộp_Văn_Bản 5"/>
          <p:cNvSpPr txBox="1">
            <a:spLocks noChangeArrowheads="1"/>
          </p:cNvSpPr>
          <p:nvPr/>
        </p:nvSpPr>
        <p:spPr bwMode="auto">
          <a:xfrm>
            <a:off x="0" y="234686"/>
            <a:ext cx="12344400" cy="131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algn="ctr"/>
            <a:endParaRPr lang="en-US" sz="3900" b="1" dirty="0">
              <a:cs typeface="Arial" charset="0"/>
            </a:endParaRPr>
          </a:p>
          <a:p>
            <a:pPr algn="ctr"/>
            <a:r>
              <a:rPr lang="en-US" sz="39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9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39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4" grpId="0"/>
      <p:bldP spid="788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80098" y="2504209"/>
            <a:ext cx="10389870" cy="63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0770" tIns="55385" rIns="110770" bIns="553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3400" b="1"/>
              <a:t>Đoạn 1: </a:t>
            </a:r>
            <a:r>
              <a:rPr lang="en-US" sz="3400" b="1" i="1"/>
              <a:t>Tre xanh…nên thành tre ơi?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16531" y="3571009"/>
            <a:ext cx="11007090" cy="63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0770" tIns="55385" rIns="110770" bIns="553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3400" b="1"/>
              <a:t>Đoạn 2: </a:t>
            </a:r>
            <a:r>
              <a:rPr lang="en-US" sz="3400" b="1" i="1"/>
              <a:t>Thân gầy guộc…mà nên hỡi người.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22960" y="4561609"/>
            <a:ext cx="9361170" cy="63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0770" tIns="55385" rIns="110770" bIns="553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3400" b="1"/>
              <a:t>Đoạn 3: </a:t>
            </a:r>
            <a:r>
              <a:rPr lang="en-US" sz="3400" b="1" i="1"/>
              <a:t>Chẳng may…có gì lạ đâu.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74395" y="5399809"/>
            <a:ext cx="6892290" cy="63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0770" tIns="55385" rIns="110770" bIns="553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3400" b="1"/>
              <a:t>Đoạn 4: phần còn lại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04800" y="1440795"/>
            <a:ext cx="10515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000" i="1">
                <a:solidFill>
                  <a:srgbClr val="FF3300"/>
                </a:solidFill>
                <a:latin typeface="Times New Roman" pitchFamily="18" charset="0"/>
              </a:rPr>
              <a:t>Bài thơ này chia làm mấy đoạn?</a:t>
            </a:r>
          </a:p>
        </p:txBody>
      </p:sp>
    </p:spTree>
    <p:extLst>
      <p:ext uri="{BB962C8B-B14F-4D97-AF65-F5344CB8AC3E}">
        <p14:creationId xmlns:p14="http://schemas.microsoft.com/office/powerpoint/2010/main" val="301874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3"/>
          <p:cNvSpPr txBox="1">
            <a:spLocks noChangeArrowheads="1"/>
          </p:cNvSpPr>
          <p:nvPr/>
        </p:nvSpPr>
        <p:spPr bwMode="auto">
          <a:xfrm>
            <a:off x="925830" y="312914"/>
            <a:ext cx="11418570" cy="85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4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ừ:</a:t>
            </a:r>
            <a:endParaRPr lang="vi-VN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Hình Chữ nhật 13"/>
          <p:cNvSpPr>
            <a:spLocks noChangeArrowheads="1"/>
          </p:cNvSpPr>
          <p:nvPr/>
        </p:nvSpPr>
        <p:spPr bwMode="auto">
          <a:xfrm>
            <a:off x="1543050" y="1486342"/>
            <a:ext cx="3791189" cy="85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r>
              <a:rPr lang="en-US" sz="4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gầy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guộc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Hình Chữ nhật 14"/>
          <p:cNvSpPr>
            <a:spLocks noChangeArrowheads="1"/>
          </p:cNvSpPr>
          <p:nvPr/>
        </p:nvSpPr>
        <p:spPr bwMode="auto">
          <a:xfrm>
            <a:off x="4411980" y="1486342"/>
            <a:ext cx="4732020" cy="85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r>
              <a:rPr lang="en-US" sz="4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manh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Hình Chữ nhật 15"/>
          <p:cNvSpPr>
            <a:spLocks noChangeArrowheads="1"/>
          </p:cNvSpPr>
          <p:nvPr/>
        </p:nvSpPr>
        <p:spPr bwMode="auto">
          <a:xfrm>
            <a:off x="8001000" y="1486342"/>
            <a:ext cx="1046044" cy="85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0770" tIns="55385" rIns="110770" bIns="55385">
            <a:spAutoFit/>
          </a:bodyPr>
          <a:lstStyle/>
          <a:p>
            <a:r>
              <a:rPr lang="en-US" sz="4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ình Chữ nhật 5"/>
          <p:cNvSpPr>
            <a:spLocks noChangeArrowheads="1"/>
          </p:cNvSpPr>
          <p:nvPr/>
        </p:nvSpPr>
        <p:spPr bwMode="auto">
          <a:xfrm>
            <a:off x="925830" y="2503312"/>
            <a:ext cx="10275570" cy="85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0770" tIns="55385" rIns="110770" bIns="55385">
            <a:spAutoFit/>
          </a:bodyPr>
          <a:lstStyle/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hỡi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phơi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7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8"/>
          <p:cNvSpPr txBox="1">
            <a:spLocks noChangeArrowheads="1"/>
          </p:cNvSpPr>
          <p:nvPr/>
        </p:nvSpPr>
        <p:spPr bwMode="auto">
          <a:xfrm>
            <a:off x="411480" y="314054"/>
            <a:ext cx="11932920" cy="6482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0770" tIns="55385" rIns="110770" bIns="55385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 nhiều nắng nỏ trời xanh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 xanh không đứng khuất mình bóng râm.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Bão bùng  thân bọc lấy thân</a:t>
            </a:r>
          </a:p>
          <a:p>
            <a:pPr eaLnBrk="0" hangingPunct="0">
              <a:spcBef>
                <a:spcPct val="50000"/>
              </a:spcBef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 ôm, tay níu  tre gần nhau thêm.</a:t>
            </a:r>
          </a:p>
          <a:p>
            <a:pPr eaLnBrk="0" hangingPunct="0">
              <a:spcBef>
                <a:spcPct val="50000"/>
              </a:spcBef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 nhau, tre chẳng ở riêng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Lũy thành từ đó mà nên hỡi người.</a:t>
            </a:r>
          </a:p>
          <a:p>
            <a:pPr eaLnBrk="0" hangingPunct="0">
              <a:spcBef>
                <a:spcPct val="50000"/>
              </a:spcBef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 may thân gãy cành rơi</a:t>
            </a:r>
          </a:p>
          <a:p>
            <a:pPr eaLnBrk="0" hangingPunct="0">
              <a:spcBef>
                <a:spcPct val="50000"/>
              </a:spcBef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Vẫn nguyên cái gốc truyền đời cho măng.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Đường kết nối thẳng 3"/>
          <p:cNvCxnSpPr/>
          <p:nvPr/>
        </p:nvCxnSpPr>
        <p:spPr>
          <a:xfrm flipH="1">
            <a:off x="3352800" y="2986881"/>
            <a:ext cx="154306" cy="3911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Đường kết nối thẳng 7"/>
          <p:cNvCxnSpPr/>
          <p:nvPr/>
        </p:nvCxnSpPr>
        <p:spPr>
          <a:xfrm flipH="1">
            <a:off x="2331847" y="2148681"/>
            <a:ext cx="154305" cy="39204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Đường kết nối thẳng 10"/>
          <p:cNvCxnSpPr/>
          <p:nvPr/>
        </p:nvCxnSpPr>
        <p:spPr>
          <a:xfrm flipH="1">
            <a:off x="2057400" y="1310481"/>
            <a:ext cx="154304" cy="45415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Đường kết nối thẳng 11"/>
          <p:cNvCxnSpPr/>
          <p:nvPr/>
        </p:nvCxnSpPr>
        <p:spPr>
          <a:xfrm flipH="1">
            <a:off x="2362200" y="472281"/>
            <a:ext cx="152400" cy="3911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kết nối thẳng 15"/>
          <p:cNvCxnSpPr/>
          <p:nvPr/>
        </p:nvCxnSpPr>
        <p:spPr>
          <a:xfrm flipH="1">
            <a:off x="4267200" y="5501481"/>
            <a:ext cx="154305" cy="3911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Đường kết nối thẳng 16"/>
          <p:cNvCxnSpPr/>
          <p:nvPr/>
        </p:nvCxnSpPr>
        <p:spPr>
          <a:xfrm flipH="1">
            <a:off x="4874896" y="4653139"/>
            <a:ext cx="77151" cy="3911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Đường kết nối thẳng 15"/>
          <p:cNvCxnSpPr/>
          <p:nvPr/>
        </p:nvCxnSpPr>
        <p:spPr>
          <a:xfrm flipH="1">
            <a:off x="4153852" y="6263481"/>
            <a:ext cx="154305" cy="3911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2102</TotalTime>
  <Words>1026</Words>
  <Application>Microsoft Office PowerPoint</Application>
  <PresentationFormat>Custom</PresentationFormat>
  <Paragraphs>105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Vận dụng- Kết nối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A</cp:lastModifiedBy>
  <cp:revision>257</cp:revision>
  <dcterms:created xsi:type="dcterms:W3CDTF">2006-01-01T00:02:02Z</dcterms:created>
  <dcterms:modified xsi:type="dcterms:W3CDTF">2021-09-24T12:19:32Z</dcterms:modified>
</cp:coreProperties>
</file>