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310" r:id="rId4"/>
    <p:sldId id="305" r:id="rId5"/>
    <p:sldId id="306" r:id="rId6"/>
    <p:sldId id="307" r:id="rId7"/>
    <p:sldId id="308" r:id="rId8"/>
    <p:sldId id="311" r:id="rId9"/>
    <p:sldId id="312" r:id="rId10"/>
    <p:sldId id="313" r:id="rId11"/>
    <p:sldId id="314" r:id="rId12"/>
    <p:sldId id="260" r:id="rId13"/>
    <p:sldId id="259" r:id="rId14"/>
    <p:sldId id="263" r:id="rId15"/>
    <p:sldId id="294" r:id="rId16"/>
    <p:sldId id="295" r:id="rId17"/>
    <p:sldId id="296" r:id="rId18"/>
    <p:sldId id="317" r:id="rId19"/>
    <p:sldId id="318" r:id="rId20"/>
    <p:sldId id="319" r:id="rId21"/>
    <p:sldId id="316" r:id="rId22"/>
    <p:sldId id="321" r:id="rId23"/>
    <p:sldId id="273" r:id="rId24"/>
    <p:sldId id="270" r:id="rId25"/>
    <p:sldId id="298" r:id="rId26"/>
    <p:sldId id="301" r:id="rId27"/>
    <p:sldId id="272" r:id="rId28"/>
    <p:sldId id="303" r:id="rId29"/>
    <p:sldId id="282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AF"/>
    <a:srgbClr val="D3BF9F"/>
    <a:srgbClr val="F6D8C3"/>
    <a:srgbClr val="FF8B96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314" autoAdjust="0"/>
  </p:normalViewPr>
  <p:slideViewPr>
    <p:cSldViewPr snapToGrid="0">
      <p:cViewPr>
        <p:scale>
          <a:sx n="80" d="100"/>
          <a:sy n="80" d="100"/>
        </p:scale>
        <p:origin x="-108" y="-90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pPr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03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456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38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44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65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305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885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9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5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75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8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8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4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915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06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56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17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emf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23.emf"/><Relationship Id="rId3" Type="http://schemas.openxmlformats.org/officeDocument/2006/relationships/image" Target="../media/image36.png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1.emf"/><Relationship Id="rId5" Type="http://schemas.openxmlformats.org/officeDocument/2006/relationships/image" Target="../media/image12.emf"/><Relationship Id="rId10" Type="http://schemas.openxmlformats.org/officeDocument/2006/relationships/image" Target="../media/image40.emf"/><Relationship Id="rId4" Type="http://schemas.openxmlformats.org/officeDocument/2006/relationships/image" Target="../media/image11.emf"/><Relationship Id="rId9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17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17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17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2003148" y="1496038"/>
            <a:ext cx="5219597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41352" y="1404598"/>
            <a:ext cx="106699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TOÁN – LỚP 4</a:t>
            </a:r>
            <a:endParaRPr lang="en-US" altLang="en-US" sz="4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altLang="en-US" sz="48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vi-VN" altLang="en-US" sz="4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ÔN TẬP CÁC SỐ ĐẾN 100000 (</a:t>
            </a:r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en-US" sz="4800" b="1" dirty="0">
              <a:cs typeface="Arial" pitchFamily="34" charset="0"/>
            </a:endParaRP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275027" y="5834771"/>
            <a:ext cx="222289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SGK/Trang 4</a:t>
            </a:r>
            <a:endParaRPr lang="en-US" sz="2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93968" y="378568"/>
            <a:ext cx="58039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TRƯỜNG TIỂU HỌC ÁI MỘ A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6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  <p:bldP spid="57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49000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7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3" y="3471883"/>
            <a:ext cx="4948238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54852" y="3750676"/>
            <a:ext cx="422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 smtClean="0">
                <a:solidFill>
                  <a:srgbClr val="F13413"/>
                </a:solidFill>
                <a:cs typeface="+mn-ea"/>
                <a:sym typeface="+mn-lt"/>
              </a:rPr>
              <a:t>Bài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 smtClean="0">
                <a:solidFill>
                  <a:srgbClr val="F13413"/>
                </a:solidFill>
                <a:cs typeface="+mn-ea"/>
                <a:sym typeface="+mn-lt"/>
              </a:rPr>
              <a:t>ĐẶT TÍNH RỒI TÍNH</a:t>
            </a:r>
            <a:endParaRPr lang="zh-CN" altLang="en-US" sz="3600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2" y="864"/>
            <a:ext cx="10184988" cy="2330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-20016" y="2612622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71423" y="3524518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14304" y="4506012"/>
            <a:ext cx="1844790" cy="7118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2793706" y="1081899"/>
            <a:ext cx="46858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2: Đặt tính rồi tính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14304" y="5423783"/>
            <a:ext cx="1894537" cy="775155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94803" y="251672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4637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79128" y="242306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71290" y="251672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8245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665311" y="342963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7035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019574" y="342963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2316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3286784" y="338391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650071" y="44049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325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74489" y="44049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3241699" y="435927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59266" y="53955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25968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913529" y="53955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455059" y="534987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410643" y="2471003"/>
            <a:ext cx="1552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5916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994968" y="23773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787130" y="247100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2358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481151" y="338391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6471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8835414" y="338391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518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8102624" y="333819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chemeClr val="accent1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465911" y="43592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4162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8851289" y="43592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7" name="TextBox 26"/>
          <p:cNvSpPr txBox="1">
            <a:spLocks noChangeArrowheads="1"/>
          </p:cNvSpPr>
          <p:nvPr/>
        </p:nvSpPr>
        <p:spPr bwMode="auto">
          <a:xfrm>
            <a:off x="8118499" y="431355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chemeClr val="accent1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375106" y="53498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18418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8729369" y="53498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8270899" y="530415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Arial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4637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8245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486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12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4637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8245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7035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2316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100503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9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77347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460740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4800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7035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2316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325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325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>
                <a:latin typeface="Times New Roman" pitchFamily="18" charset="0"/>
              </a:rPr>
              <a:t>       </a:t>
            </a:r>
            <a:r>
              <a:rPr lang="en-US" altLang="en-US" sz="4400" b="1" smtClean="0">
                <a:latin typeface="Times New Roman" pitchFamily="18" charset="0"/>
              </a:rPr>
              <a:t>3</a:t>
            </a:r>
            <a:endParaRPr lang="en-US" altLang="en-US" sz="4400" b="1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8931116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558054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7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200866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25968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25968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 smtClean="0">
                <a:latin typeface="Times New Roman" pitchFamily="18" charset="0"/>
              </a:rPr>
              <a:t>3</a:t>
            </a:r>
            <a:endParaRPr lang="en-US" altLang="en-US" sz="4400" b="1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9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68298" y="35583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6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6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5916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2358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34833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  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5916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2358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2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6471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  518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100503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3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77347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460740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9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4800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6471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518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6302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22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4162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4162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721918" y="325158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       </a:t>
            </a:r>
            <a:r>
              <a:rPr lang="vi-VN" altLang="en-US" sz="4400" b="1" dirty="0" smtClean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9060497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748713" y="410467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7857649" y="4096436"/>
            <a:ext cx="14039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166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18418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18418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vi-VN" altLang="en-US" sz="4400" b="1" dirty="0" smtClean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97508" y="3559986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80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b="29213"/>
          <a:stretch>
            <a:fillRect/>
          </a:stretch>
        </p:blipFill>
        <p:spPr>
          <a:xfrm>
            <a:off x="80400" y="1"/>
            <a:ext cx="1203119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b="44485"/>
          <a:stretch>
            <a:fillRect/>
          </a:stretch>
        </p:blipFill>
        <p:spPr>
          <a:xfrm>
            <a:off x="4163488" y="382994"/>
            <a:ext cx="1431900" cy="940573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751806" y="1828799"/>
            <a:ext cx="8437914" cy="393020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2824677" y="1307560"/>
            <a:ext cx="4109523" cy="600781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3227228" y="1307559"/>
            <a:ext cx="3439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200" b="1" noProof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Bài 3: </a:t>
            </a:r>
            <a:r>
              <a:rPr lang="en-US" altLang="zh-CN" sz="3200" b="1" noProof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&gt; , &lt; , = ?</a:t>
            </a:r>
            <a:endParaRPr lang="en-US" altLang="zh-CN" sz="3200" b="1" noProof="1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0885" y="2501236"/>
            <a:ext cx="3667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5870 … 5890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65 300 … 9530 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31" y="1617564"/>
            <a:ext cx="3804046" cy="5234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2" name="矩形 6"/>
          <p:cNvSpPr/>
          <p:nvPr/>
        </p:nvSpPr>
        <p:spPr>
          <a:xfrm>
            <a:off x="4968241" y="2501237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97 321 … 97 400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100 000 … 99 999 </a:t>
            </a:r>
            <a:endParaRPr lang="en-US" altLang="zh-CN" sz="4000" b="1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63408" y="2707083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172756" y="3563092"/>
            <a:ext cx="73494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&lt;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543699" y="4473655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500827" y="2690334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=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549219" y="3595656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&lt;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808386" y="4455126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4" grpId="0"/>
      <p:bldP spid="17" grpId="0"/>
      <p:bldP spid="19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090613" y="744296"/>
            <a:ext cx="7882188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92197" y="3717265"/>
            <a:ext cx="8067519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143619"/>
            <a:ext cx="3527961" cy="3144218"/>
          </a:xfrm>
          <a:prstGeom prst="rect">
            <a:avLst/>
          </a:prstGeom>
        </p:spPr>
      </p:pic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3118641" y="824710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65 371 ;  75 631 ;  56 731 ;  67 351.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7366985" y="4758695"/>
            <a:ext cx="4825013" cy="2099306"/>
          </a:xfrm>
          <a:custGeom>
            <a:avLst/>
            <a:gdLst>
              <a:gd name="connsiteX0" fmla="*/ 6557354 w 6729944"/>
              <a:gd name="connsiteY0" fmla="*/ 285 h 2380685"/>
              <a:gd name="connsiteX1" fmla="*/ 6717911 w 6729944"/>
              <a:gd name="connsiteY1" fmla="*/ 8906 h 2380685"/>
              <a:gd name="connsiteX2" fmla="*/ 6729944 w 6729944"/>
              <a:gd name="connsiteY2" fmla="*/ 10650 h 2380685"/>
              <a:gd name="connsiteX3" fmla="*/ 6729944 w 6729944"/>
              <a:gd name="connsiteY3" fmla="*/ 2380685 h 2380685"/>
              <a:gd name="connsiteX4" fmla="*/ 0 w 6729944"/>
              <a:gd name="connsiteY4" fmla="*/ 2380685 h 2380685"/>
              <a:gd name="connsiteX5" fmla="*/ 50017 w 6729944"/>
              <a:gd name="connsiteY5" fmla="*/ 2335658 h 2380685"/>
              <a:gd name="connsiteX6" fmla="*/ 4242493 w 6729944"/>
              <a:gd name="connsiteY6" fmla="*/ 501214 h 2380685"/>
              <a:gd name="connsiteX7" fmla="*/ 6557354 w 6729944"/>
              <a:gd name="connsiteY7" fmla="*/ 285 h 23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9944" h="2380685">
                <a:moveTo>
                  <a:pt x="6557354" y="285"/>
                </a:moveTo>
                <a:cubicBezTo>
                  <a:pt x="6613056" y="1148"/>
                  <a:pt x="6666648" y="3975"/>
                  <a:pt x="6717911" y="8906"/>
                </a:cubicBezTo>
                <a:lnTo>
                  <a:pt x="6729944" y="10650"/>
                </a:lnTo>
                <a:lnTo>
                  <a:pt x="6729944" y="2380685"/>
                </a:lnTo>
                <a:lnTo>
                  <a:pt x="0" y="2380685"/>
                </a:lnTo>
                <a:lnTo>
                  <a:pt x="50017" y="2335658"/>
                </a:lnTo>
                <a:cubicBezTo>
                  <a:pt x="717468" y="1785238"/>
                  <a:pt x="3256896" y="834667"/>
                  <a:pt x="4242493" y="501214"/>
                </a:cubicBezTo>
                <a:cubicBezTo>
                  <a:pt x="5076460" y="219062"/>
                  <a:pt x="5944624" y="-9206"/>
                  <a:pt x="6557354" y="285"/>
                </a:cubicBezTo>
                <a:close/>
              </a:path>
            </a:pathLst>
          </a:custGeom>
          <a:solidFill>
            <a:srgbClr val="E2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49380">
            <a:off x="2002295" y="142926"/>
            <a:ext cx="683466" cy="8375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97" y="1094995"/>
            <a:ext cx="308748" cy="3095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20" y="4231653"/>
            <a:ext cx="3165675" cy="17515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362" y="5964037"/>
            <a:ext cx="642211" cy="9076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34" y="6065683"/>
            <a:ext cx="839125" cy="82511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/>
          <a:srcRect r="84685"/>
          <a:stretch>
            <a:fillRect/>
          </a:stretch>
        </p:blipFill>
        <p:spPr>
          <a:xfrm>
            <a:off x="1606692" y="6014112"/>
            <a:ext cx="942077" cy="87410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/>
          <a:srcRect l="86288" t="-1758" r="-1890" b="1758"/>
          <a:stretch>
            <a:fillRect/>
          </a:stretch>
        </p:blipFill>
        <p:spPr>
          <a:xfrm>
            <a:off x="3433707" y="6234871"/>
            <a:ext cx="959733" cy="8741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7096" y="6349728"/>
            <a:ext cx="446261" cy="52380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307" y="6265236"/>
            <a:ext cx="538625" cy="63221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6356" y="6374936"/>
            <a:ext cx="436444" cy="5122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843" y="6374936"/>
            <a:ext cx="446261" cy="52380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602219">
            <a:off x="8451062" y="5616614"/>
            <a:ext cx="3956905" cy="631824"/>
          </a:xfrm>
          <a:prstGeom prst="rect">
            <a:avLst/>
          </a:prstGeom>
        </p:spPr>
      </p:pic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3104627" y="2694472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 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7905" y="12141"/>
            <a:ext cx="5741410" cy="911867"/>
          </a:xfrm>
          <a:prstGeom prst="rect">
            <a:avLst/>
          </a:prstGeom>
        </p:spPr>
      </p:pic>
      <p:sp>
        <p:nvSpPr>
          <p:cNvPr id="25" name="文本框 15"/>
          <p:cNvSpPr txBox="1"/>
          <p:nvPr/>
        </p:nvSpPr>
        <p:spPr>
          <a:xfrm>
            <a:off x="3331821" y="185686"/>
            <a:ext cx="511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-150" dirty="0" err="1" smtClean="0">
                <a:solidFill>
                  <a:srgbClr val="F13413"/>
                </a:solidFill>
                <a:cs typeface="+mn-ea"/>
                <a:sym typeface="+mn-lt"/>
              </a:rPr>
              <a:t>Bài</a:t>
            </a:r>
            <a:r>
              <a:rPr lang="vi-VN" altLang="zh-CN" sz="3600" b="1" spc="-150" dirty="0" smtClean="0">
                <a:solidFill>
                  <a:srgbClr val="F13413"/>
                </a:solidFill>
                <a:cs typeface="+mn-ea"/>
                <a:sym typeface="+mn-lt"/>
              </a:rPr>
              <a:t> 4: </a:t>
            </a:r>
            <a:endParaRPr lang="zh-CN" altLang="en-US" sz="3600" b="1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667954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65 371 ;  75 631 ;  56 731 ;  67 351.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56 731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65 371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67 351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75 631 .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92 678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82 697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79 862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62 978 .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705557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 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99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317" y="865"/>
            <a:ext cx="5143237" cy="117699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396" y="864"/>
            <a:ext cx="2056290" cy="6857135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1147264" y="296674"/>
            <a:ext cx="965520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5: Bác Lan ghi chép việc mua hàng theo bảng sau: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12392"/>
              </p:ext>
            </p:extLst>
          </p:nvPr>
        </p:nvGraphicFramePr>
        <p:xfrm>
          <a:off x="1147264" y="979734"/>
          <a:ext cx="9110064" cy="272358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36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6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6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hàng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lượng mua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5000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18 000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120 000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31686" y="3703322"/>
            <a:ext cx="11988479" cy="193899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400 000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66775"/>
              </p:ext>
            </p:extLst>
          </p:nvPr>
        </p:nvGraphicFramePr>
        <p:xfrm>
          <a:off x="2079084" y="723610"/>
          <a:ext cx="8989299" cy="1828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96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6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6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lượng mua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5000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18000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120 000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87828" y="106680"/>
            <a:ext cx="5514012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Tính tiền mua từng loại hàng.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347" y="2506883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110" y="2910595"/>
            <a:ext cx="420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9030" y="3432494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5000 x 10 = 50 000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91830" y="3969466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0482" y="4417545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18000 x 2 = 36 000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91830" y="4975115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05242" y="5401550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120 000 x 2 = 240 000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3" grpId="0"/>
      <p:bldP spid="5" grpId="0"/>
      <p:bldP spid="29" grpId="0"/>
      <p:bldP spid="34" grpId="0"/>
      <p:bldP spid="35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8507" y="1048640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" y="14897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640" y="1889760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5000 x 10 = 50 000(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274332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1092" y="2661451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18000 x 2 = 36000(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2440" y="30513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5852" y="3447336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120 000 x 2 = 240 000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11" y="3907999"/>
            <a:ext cx="63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1" y="4461997"/>
            <a:ext cx="646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50000 + 36000 + 240 000 = 326 000(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24652" y="1375502"/>
            <a:ext cx="5595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27520" y="2852830"/>
            <a:ext cx="646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400 000 – 326 000 = 74000 (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07480" y="1889760"/>
            <a:ext cx="60960" cy="401404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81852" y="3537005"/>
            <a:ext cx="4196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50 000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36000đồng, 240 000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b) 326 000đồng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c) 74 000đồng.</a:t>
            </a:r>
          </a:p>
        </p:txBody>
      </p:sp>
    </p:spTree>
    <p:extLst>
      <p:ext uri="{BB962C8B-B14F-4D97-AF65-F5344CB8AC3E}">
        <p14:creationId xmlns:p14="http://schemas.microsoft.com/office/powerpoint/2010/main" val="33988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9" grpId="0"/>
      <p:bldP spid="34" grpId="0"/>
      <p:bldP spid="35" grpId="0"/>
      <p:bldP spid="37" grpId="0"/>
      <p:bldP spid="17" grpId="0"/>
      <p:bldP spid="19" grpId="0"/>
      <p:bldP spid="23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</a:t>
            </a:r>
            <a:r>
              <a:rPr lang="en-US" altLang="zh-CN" sz="4400" spc="3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7000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+ 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2000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9000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-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8000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16000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2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836802" y="1268835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8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3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11000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3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1089</Words>
  <Application>Microsoft Office PowerPoint</Application>
  <PresentationFormat>Custom</PresentationFormat>
  <Paragraphs>416</Paragraphs>
  <Slides>28</Slides>
  <Notes>20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Administrator</cp:lastModifiedBy>
  <cp:revision>84</cp:revision>
  <dcterms:created xsi:type="dcterms:W3CDTF">2017-03-13T01:56:00Z</dcterms:created>
  <dcterms:modified xsi:type="dcterms:W3CDTF">2022-09-21T06:38:25Z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