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8" r:id="rId2"/>
    <p:sldId id="258" r:id="rId3"/>
    <p:sldId id="284" r:id="rId4"/>
    <p:sldId id="281" r:id="rId5"/>
    <p:sldId id="282" r:id="rId6"/>
    <p:sldId id="283" r:id="rId7"/>
    <p:sldId id="264" r:id="rId8"/>
    <p:sldId id="265" r:id="rId9"/>
    <p:sldId id="266" r:id="rId10"/>
    <p:sldId id="267" r:id="rId11"/>
    <p:sldId id="268" r:id="rId12"/>
    <p:sldId id="269" r:id="rId13"/>
    <p:sldId id="274" r:id="rId14"/>
    <p:sldId id="276" r:id="rId15"/>
    <p:sldId id="277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1C3E-2C78-4123-B812-75DAE4645A7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2641-E541-44DC-852F-235EE2BA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7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0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7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9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3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0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2EAB2-B444-4514-BBC4-48E17212839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2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21972" y="396873"/>
            <a:ext cx="11642501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Tiếng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Luyện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3</a:t>
            </a: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)</a:t>
            </a: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1249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34"/>
    </mc:Choice>
    <mc:Fallback xmlns="">
      <p:transition spd="slow" advTm="1353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6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52401" y="2421210"/>
          <a:ext cx="11582399" cy="44367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3159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err="1"/>
                        <a:t>Từ</a:t>
                      </a:r>
                      <a:r>
                        <a:rPr lang="en-US" sz="5400" baseline="0" dirty="0"/>
                        <a:t> </a:t>
                      </a:r>
                      <a:r>
                        <a:rPr lang="en-US" sz="5400" baseline="0" dirty="0" err="1"/>
                        <a:t>đơn</a:t>
                      </a:r>
                      <a:endParaRPr lang="en-US" sz="5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 err="1"/>
                        <a:t>Từ</a:t>
                      </a:r>
                      <a:r>
                        <a:rPr lang="en-US" sz="4800" baseline="0" dirty="0"/>
                        <a:t> </a:t>
                      </a:r>
                      <a:r>
                        <a:rPr lang="en-US" sz="4800" baseline="0" dirty="0" err="1"/>
                        <a:t>phức</a:t>
                      </a:r>
                      <a:endParaRPr lang="en-US" sz="4800" dirty="0"/>
                    </a:p>
                    <a:p>
                      <a:pPr algn="ctr"/>
                      <a:endParaRPr lang="en-US" sz="40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  <a:p>
                      <a:pPr algn="ctr"/>
                      <a:endParaRPr lang="en-US" sz="4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8309" y="4228695"/>
            <a:ext cx="385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chỉ,  </a:t>
            </a:r>
            <a:r>
              <a:rPr 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cho,          tôi,  của,  mình,      rất,    vừa,   lại,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3091" y="3944137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cổ,  thiết tha,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cha,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bằng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minh, 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lượng,   </a:t>
            </a:r>
            <a:r>
              <a:rPr lang="en-US" sz="36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tình,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50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0480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  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1999" y="2810470"/>
            <a:ext cx="77634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đơn : ăn, học, ngủ</a:t>
            </a: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777257"/>
            <a:ext cx="90946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phức : kinh nghiệm, sạch sẽ, nhà cửa</a:t>
            </a: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37129"/>
            <a:ext cx="1165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i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i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Em luôn giữ gìn vệ sinh để nhà cửa sạch sẽ.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447801"/>
            <a:ext cx="1202101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VẬN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 – KẾT NỐI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7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06763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038601" y="1981201"/>
            <a:ext cx="5715001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725" y="1719521"/>
            <a:ext cx="7205574" cy="1610226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1687">
            <a:off x="2006716" y="2698114"/>
            <a:ext cx="765836" cy="111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327152" y="680906"/>
            <a:ext cx="36327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KHỞI ĐỘNG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08963" y="4125089"/>
            <a:ext cx="7205574" cy="16102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: gồm 1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hành: gồm 2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tác xã: gồm 3 tiếng tạo thành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4299" y="2639919"/>
            <a:ext cx="7114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 có nhận xét gì về số lượng tiếng của ba từ 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học, học </a:t>
            </a:r>
            <a:r>
              <a:rPr lang="en-US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hành, 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hợp tác </a:t>
            </a:r>
            <a:r>
              <a:rPr lang="en-US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484100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alt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0550" y="3164112"/>
            <a:ext cx="905306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5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07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826597"/>
              </p:ext>
            </p:extLst>
          </p:nvPr>
        </p:nvGraphicFramePr>
        <p:xfrm>
          <a:off x="1058090" y="1306286"/>
          <a:ext cx="1030659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298">
                  <a:extLst>
                    <a:ext uri="{9D8B030D-6E8A-4147-A177-3AD203B41FA5}">
                      <a16:colId xmlns="" xmlns:a16="http://schemas.microsoft.com/office/drawing/2014/main" val="2523450718"/>
                    </a:ext>
                  </a:extLst>
                </a:gridCol>
                <a:gridCol w="5153298">
                  <a:extLst>
                    <a:ext uri="{9D8B030D-6E8A-4147-A177-3AD203B41FA5}">
                      <a16:colId xmlns="" xmlns:a16="http://schemas.microsoft.com/office/drawing/2014/main" val="3642223668"/>
                    </a:ext>
                  </a:extLst>
                </a:gridCol>
              </a:tblGrid>
              <a:tr h="1171694">
                <a:tc>
                  <a:txBody>
                    <a:bodyPr/>
                    <a:lstStyle/>
                    <a:p>
                      <a:pPr algn="ctr"/>
                      <a:r>
                        <a:rPr lang="vi-VN" sz="3600" b="1" i="0" kern="120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Từ chỉ gồm một tiếng</a:t>
                      </a:r>
                      <a:endParaRPr lang="en-US" sz="3600" b="1" i="0" kern="1200" smtClean="0">
                        <a:solidFill>
                          <a:srgbClr val="FF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3600" b="1" i="0" kern="120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(từ đơn)</a:t>
                      </a:r>
                      <a:endParaRPr lang="en-US" sz="3600" b="1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kern="120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Từ gồm nhiều tiếng </a:t>
                      </a:r>
                    </a:p>
                    <a:p>
                      <a:pPr algn="ctr"/>
                      <a:r>
                        <a:rPr lang="en-US" sz="3600" b="1" i="0" kern="120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(từ phức)</a:t>
                      </a:r>
                      <a:endParaRPr lang="en-US" sz="3600" b="1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="" xmlns:a16="http://schemas.microsoft.com/office/drawing/2014/main" val="173423098"/>
                  </a:ext>
                </a:extLst>
              </a:tr>
              <a:tr h="1442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mtClean="0"/>
                    </a:p>
                    <a:p>
                      <a:endParaRPr lang="en-US" smtClean="0"/>
                    </a:p>
                    <a:p>
                      <a:endParaRPr lang="en-US" smtClean="0"/>
                    </a:p>
                    <a:p>
                      <a:endParaRPr lang="en-US" smtClean="0"/>
                    </a:p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="" xmlns:a16="http://schemas.microsoft.com/office/drawing/2014/main" val="13186098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36370" y="2472442"/>
            <a:ext cx="906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nhờ,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21981" y="2472442"/>
            <a:ext cx="897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ạn,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9547" y="2472442"/>
            <a:ext cx="813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ại,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4390" y="2472442"/>
            <a:ext cx="617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91611" y="2472442"/>
            <a:ext cx="81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hí,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8077" y="2472442"/>
            <a:ext cx="1236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hiều,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9392" y="2995662"/>
            <a:ext cx="105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ăm,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33468" y="2995662"/>
            <a:ext cx="940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iền,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1068" y="2995812"/>
            <a:ext cx="1188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Hanh,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68073" y="2995737"/>
            <a:ext cx="899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4237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iúp đỡ,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9294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 hành,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8865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 sinh,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08913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iên tiến,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8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9363" y="807720"/>
            <a:ext cx="1042147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9363" y="3148753"/>
            <a:ext cx="103191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0" i="0" smtClean="0">
                <a:solidFill>
                  <a:srgbClr val="00B050"/>
                </a:solidFill>
                <a:effectLst/>
                <a:latin typeface="+mj-lt"/>
              </a:rPr>
              <a:t>- Tiếng dùng (để cấu tạo từ): Có thể dùng một tiếng để tạo nên một từ. Đó là từ đơn. Cũng có thể phải dùng từ 2 tiếng trở lên để tạo nên một từ. Đó là từ phức.</a:t>
            </a:r>
          </a:p>
          <a:p>
            <a:r>
              <a:rPr lang="vi-VN" sz="3200" b="0" i="0" smtClean="0">
                <a:solidFill>
                  <a:srgbClr val="00B050"/>
                </a:solidFill>
                <a:effectLst/>
                <a:latin typeface="+mj-lt"/>
              </a:rPr>
              <a:t>- Từ được dùng để cấu tạo câu. Từ nào cũng có nghĩa.</a:t>
            </a:r>
          </a:p>
          <a:p>
            <a:r>
              <a:rPr lang="vi-VN" sz="320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3200" smtClean="0">
                <a:solidFill>
                  <a:srgbClr val="00B050"/>
                </a:solidFill>
                <a:latin typeface="+mj-lt"/>
              </a:rPr>
            </a:br>
            <a:r>
              <a:rPr lang="vi-VN" sz="320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3200" smtClean="0">
                <a:solidFill>
                  <a:srgbClr val="00B050"/>
                </a:solidFill>
                <a:latin typeface="+mj-lt"/>
              </a:rPr>
            </a:br>
            <a:endParaRPr lang="en-US" sz="320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0888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127" y="25146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2731" y="4087966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5702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1879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32034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78756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1462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4646" y="494867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66455" y="4612404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127" y="5244596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xmlns="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một tiếng gọi là từ đơn. Từ gồm hai hay nhiều tiếng gọi là từ phức.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110767"/>
  <p:tag name="VIOLETTITLE" val="Tuần 3. Từ đơn và từ phức"/>
  <p:tag name="VIOLETLESSON" val="5"/>
  <p:tag name="VIOLETCATID" val="7840645"/>
  <p:tag name="VIOLETSUBJECT" val="Luyện từ và câu 4"/>
  <p:tag name="VIOLETAUTHORID" val="1370501"/>
  <p:tag name="VIOLETAUTHORNAME" val="Vũ Thị Bích Nga"/>
  <p:tag name="VIOLETAUTHORAVATAR" val="1/370/501/avatar.jpg"/>
  <p:tag name="VIOLETAUTHORADDRESS" val="Trường TH2 Hiệp Tùng - Ca Mau"/>
  <p:tag name="VIOLETDATE" val="2021-08-05 20:06:29"/>
  <p:tag name="VIOLETHIT" val="130"/>
  <p:tag name="VIOLETLIK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669</Words>
  <Application>Microsoft Office PowerPoint</Application>
  <PresentationFormat>Custom</PresentationFormat>
  <Paragraphs>114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          học, học hành, hợp tác xã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 BINH</dc:creator>
  <cp:lastModifiedBy>A</cp:lastModifiedBy>
  <cp:revision>24</cp:revision>
  <dcterms:created xsi:type="dcterms:W3CDTF">2021-08-04T18:52:07Z</dcterms:created>
  <dcterms:modified xsi:type="dcterms:W3CDTF">2021-09-18T11:35:02Z</dcterms:modified>
</cp:coreProperties>
</file>