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91" r:id="rId3"/>
    <p:sldId id="290" r:id="rId4"/>
    <p:sldId id="259" r:id="rId5"/>
    <p:sldId id="260" r:id="rId6"/>
    <p:sldId id="262" r:id="rId7"/>
    <p:sldId id="261" r:id="rId8"/>
    <p:sldId id="263" r:id="rId9"/>
    <p:sldId id="282" r:id="rId10"/>
    <p:sldId id="283" r:id="rId11"/>
    <p:sldId id="267" r:id="rId12"/>
    <p:sldId id="266" r:id="rId13"/>
    <p:sldId id="273" r:id="rId14"/>
    <p:sldId id="284" r:id="rId15"/>
    <p:sldId id="271" r:id="rId16"/>
    <p:sldId id="285" r:id="rId17"/>
    <p:sldId id="286" r:id="rId18"/>
    <p:sldId id="287" r:id="rId19"/>
    <p:sldId id="288" r:id="rId20"/>
    <p:sldId id="277" r:id="rId21"/>
    <p:sldId id="278" r:id="rId22"/>
    <p:sldId id="289" r:id="rId23"/>
    <p:sldId id="280" r:id="rId24"/>
    <p:sldId id="281"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27/9/2022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12</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23</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87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27/9/2022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27/9/2022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27/9/2022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133711"/>
      </p:ext>
    </p:extLst>
  </p:cSld>
  <p:clrMapOvr>
    <a:masterClrMapping/>
  </p:clrMapOvr>
  <mc:AlternateContent xmlns:mc="http://schemas.openxmlformats.org/markup-compatibility/2006">
    <mc:Choice xmlns:p14="http://schemas.microsoft.com/office/powerpoint/2010/main" Requires="p14">
      <p:transition spd="slow" p14:dur="1750" advTm="0">
        <p14:doors dir="vert"/>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27/9/2022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27/9/2022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27/9/2022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27/9/2022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27/9/2022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27/9/2022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27/9/2022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27/9/2022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27/9/2022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2022/9/27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gif"/></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0391"/>
            <a:ext cx="12192000" cy="3293209"/>
          </a:xfrm>
          <a:prstGeom prst="rect">
            <a:avLst/>
          </a:prstGeom>
          <a:noFill/>
        </p:spPr>
        <p:txBody>
          <a:bodyPr wrap="square" rtlCol="0">
            <a:spAutoFit/>
          </a:bodyPr>
          <a:lstStyle/>
          <a:p>
            <a:pPr algn="ctr"/>
            <a:r>
              <a:rPr lang="en-US" sz="6000" dirty="0" smtClean="0">
                <a:solidFill>
                  <a:srgbClr val="0070C0"/>
                </a:solidFill>
                <a:latin typeface="Times New Roman" panose="02020603050405020304" pitchFamily="18" charset="0"/>
                <a:cs typeface="Times New Roman" panose="02020603050405020304" pitchFamily="18" charset="0"/>
              </a:rPr>
              <a:t>TRƯỜNG TIỂU HỌC ÁI MỘ A</a:t>
            </a:r>
          </a:p>
          <a:p>
            <a:pPr algn="ctr"/>
            <a:r>
              <a:rPr lang="en-US" sz="6000" dirty="0" smtClean="0">
                <a:solidFill>
                  <a:srgbClr val="0070C0"/>
                </a:solidFill>
                <a:latin typeface="Times New Roman" panose="02020603050405020304" pitchFamily="18" charset="0"/>
                <a:cs typeface="Times New Roman" panose="02020603050405020304" pitchFamily="18" charset="0"/>
              </a:rPr>
              <a:t>BÀI GIẢNG ĐIỆN TỬ LỚP 3</a:t>
            </a:r>
          </a:p>
          <a:p>
            <a:pPr algn="ctr"/>
            <a:r>
              <a:rPr lang="en-US" sz="4400" dirty="0" smtClean="0">
                <a:solidFill>
                  <a:srgbClr val="0070C0"/>
                </a:solidFill>
                <a:latin typeface="Times New Roman" panose="02020603050405020304" pitchFamily="18" charset="0"/>
                <a:cs typeface="Times New Roman" panose="02020603050405020304" pitchFamily="18" charset="0"/>
              </a:rPr>
              <a:t>MÔN: </a:t>
            </a:r>
            <a:r>
              <a:rPr lang="en-US" sz="4400" dirty="0" smtClean="0">
                <a:solidFill>
                  <a:srgbClr val="0070C0"/>
                </a:solidFill>
                <a:latin typeface="Times New Roman" panose="02020603050405020304" pitchFamily="18" charset="0"/>
                <a:cs typeface="Times New Roman" panose="02020603050405020304" pitchFamily="18" charset="0"/>
              </a:rPr>
              <a:t>HOẠT ĐỘNG TRẢI NGHIỆM</a:t>
            </a:r>
          </a:p>
          <a:p>
            <a:pPr algn="ctr"/>
            <a:r>
              <a:rPr lang="en-US" sz="4400" smtClean="0">
                <a:solidFill>
                  <a:srgbClr val="0070C0"/>
                </a:solidFill>
                <a:latin typeface="Times New Roman" panose="02020603050405020304" pitchFamily="18" charset="0"/>
                <a:cs typeface="Times New Roman" panose="02020603050405020304" pitchFamily="18" charset="0"/>
              </a:rPr>
              <a:t>HÌNH ẢNH CỦA EM</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894486"/>
      </p:ext>
    </p:extLst>
  </p:cSld>
  <p:clrMapOvr>
    <a:masterClrMapping/>
  </p:clrMapOvr>
  <mc:AlternateContent xmlns:mc="http://schemas.openxmlformats.org/markup-compatibility/2006">
    <mc:Choice xmlns:p14="http://schemas.microsoft.com/office/powerpoint/2010/main" Requires="p14">
      <p:transition spd="slow" p14:dur="1750" advTm="0">
        <p14:doors dir="vert"/>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05A9A53-333D-4412-9466-B77BFB1F10F4}"/>
              </a:ext>
            </a:extLst>
          </p:cNvPr>
          <p:cNvSpPr txBox="1"/>
          <p:nvPr/>
        </p:nvSpPr>
        <p:spPr>
          <a:xfrm>
            <a:off x="3124200" y="2486025"/>
            <a:ext cx="5753100" cy="1446550"/>
          </a:xfrm>
          <a:prstGeom prst="rect">
            <a:avLst/>
          </a:prstGeom>
          <a:noFill/>
        </p:spPr>
        <p:txBody>
          <a:bodyPr wrap="square" rtlCol="0">
            <a:spAutoFit/>
          </a:bodyPr>
          <a:lstStyle/>
          <a:p>
            <a:pPr algn="ctr"/>
            <a:r>
              <a:rPr lang="en-US" sz="8800" dirty="0" err="1">
                <a:solidFill>
                  <a:srgbClr val="7030A0"/>
                </a:solidFill>
              </a:rPr>
              <a:t>Khởi</a:t>
            </a:r>
            <a:r>
              <a:rPr lang="en-US" sz="8800" dirty="0">
                <a:solidFill>
                  <a:srgbClr val="7030A0"/>
                </a:solidFill>
              </a:rPr>
              <a:t> </a:t>
            </a:r>
            <a:r>
              <a:rPr lang="en-US" sz="8800" dirty="0" err="1">
                <a:solidFill>
                  <a:srgbClr val="7030A0"/>
                </a:solidFill>
              </a:rPr>
              <a:t>động</a:t>
            </a:r>
            <a:endParaRPr lang="en-US" sz="8800" dirty="0">
              <a:solidFill>
                <a:srgbClr val="7030A0"/>
              </a:solidFill>
            </a:endParaRPr>
          </a:p>
        </p:txBody>
      </p:sp>
    </p:spTree>
    <p:extLst>
      <p:ext uri="{BB962C8B-B14F-4D97-AF65-F5344CB8AC3E}">
        <p14:creationId xmlns:p14="http://schemas.microsoft.com/office/powerpoint/2010/main" val="28825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2895212" y="52071"/>
            <a:ext cx="6172200" cy="77597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Chơi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trò</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Máy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ảnh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thân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thiện</a:t>
            </a:r>
            <a:endParaRPr lang="en-US" sz="3200" dirty="0">
              <a:solidFill>
                <a:schemeClr val="tx1"/>
              </a:solidFill>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DAEA1E44-2257-42E0-909A-71D82BCC06A1}"/>
              </a:ext>
            </a:extLst>
          </p:cNvPr>
          <p:cNvSpPr/>
          <p:nvPr/>
        </p:nvSpPr>
        <p:spPr>
          <a:xfrm>
            <a:off x="9519" y="975995"/>
            <a:ext cx="7877181" cy="4274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u="sng" dirty="0" err="1">
                <a:latin typeface="Times New Roman" pitchFamily="18" charset="0"/>
                <a:cs typeface="Times New Roman" pitchFamily="18" charset="0"/>
              </a:rPr>
              <a:t>Cách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thức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chơi</a:t>
            </a:r>
            <a:r>
              <a:rPr lang="en-US" sz="2800" b="1" u="sng" dirty="0">
                <a:latin typeface="Times New Roman" pitchFamily="18" charset="0"/>
                <a:cs typeface="Times New Roman" pitchFamily="18" charset="0"/>
              </a:rPr>
              <a:t>:</a:t>
            </a:r>
          </a:p>
          <a:p>
            <a:pPr marL="342900" indent="-342900" algn="just">
              <a:lnSpc>
                <a:spcPct val="150000"/>
              </a:lnSpc>
              <a:buFont typeface="Arial" panose="020B0604020202020204" pitchFamily="34" charset="0"/>
              <a:buChar char="•"/>
            </a:pPr>
            <a:r>
              <a:rPr lang="en-US" sz="2800" dirty="0">
                <a:latin typeface="Times New Roman" pitchFamily="18" charset="0"/>
                <a:cs typeface="Times New Roman" pitchFamily="18" charset="0"/>
              </a:rPr>
              <a:t>Hai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marL="342900" indent="-342900" algn="just">
              <a:lnSpc>
                <a:spcPct val="150000"/>
              </a:lnSpc>
              <a:buFont typeface="Arial" panose="020B0604020202020204" pitchFamily="34" charset="0"/>
              <a:buChar char="•"/>
            </a:pPr>
            <a:r>
              <a:rPr lang="vi-VN" sz="2800" dirty="0">
                <a:latin typeface="Times New Roman" pitchFamily="18" charset="0"/>
                <a:cs typeface="Times New Roman" pitchFamily="18" charset="0"/>
              </a:rPr>
              <a:t>Mỗi bạn sửa soạn quần áo, đầu tóc để bạn bên cạnh làm động tác chụp ảnh mình bằng cách đặt ngón tay trỏ và ngón tay cái ghép vào nhau thành hình vuông mô phỏng chiếc máy ảnh.</a:t>
            </a:r>
            <a:endParaRPr lang="en-US" sz="2800" dirty="0">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vi-VN" sz="2800" dirty="0">
                <a:latin typeface="Times New Roman" pitchFamily="18" charset="0"/>
                <a:cs typeface="Times New Roman" pitchFamily="18" charset="0"/>
              </a:rPr>
              <a:t>Mỗi lần chụp, HS hô: “Chuẩn bị! Cười! Xoạch!”.</a:t>
            </a:r>
            <a:r>
              <a:rPr lang="en-US" sz="2800" dirty="0">
                <a:latin typeface="Times New Roman" pitchFamily="18" charset="0"/>
                <a:cs typeface="Times New Roman" pitchFamily="18" charset="0"/>
              </a:rPr>
              <a:t> </a:t>
            </a:r>
          </a:p>
        </p:txBody>
      </p:sp>
      <p:sp>
        <p:nvSpPr>
          <p:cNvPr id="4" name="Cloud 3">
            <a:extLst>
              <a:ext uri="{FF2B5EF4-FFF2-40B4-BE49-F238E27FC236}">
                <a16:creationId xmlns="" xmlns:a16="http://schemas.microsoft.com/office/drawing/2014/main" id="{19EC5DEF-9809-4806-A0B0-4317B73325EE}"/>
              </a:ext>
            </a:extLst>
          </p:cNvPr>
          <p:cNvSpPr/>
          <p:nvPr/>
        </p:nvSpPr>
        <p:spPr>
          <a:xfrm>
            <a:off x="1462953" y="5391150"/>
            <a:ext cx="7811365" cy="14668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N</a:t>
            </a:r>
            <a:r>
              <a:rPr lang="vi-VN" sz="2800" dirty="0" smtClean="0">
                <a:latin typeface="Times New Roman" pitchFamily="18" charset="0"/>
                <a:cs typeface="Times New Roman" pitchFamily="18" charset="0"/>
              </a:rPr>
              <a:t>hiếp </a:t>
            </a:r>
            <a:r>
              <a:rPr lang="vi-VN" sz="2800" dirty="0">
                <a:latin typeface="Times New Roman" pitchFamily="18" charset="0"/>
                <a:cs typeface="Times New Roman" pitchFamily="18" charset="0"/>
              </a:rPr>
              <a:t>ảnh gia”: Khi em chụp ảnh cho bạn, bạn đã làm gì?</a:t>
            </a:r>
            <a:endParaRPr lang="en-US" sz="2800" dirty="0">
              <a:latin typeface="Times New Roman" pitchFamily="18" charset="0"/>
              <a:cs typeface="Times New Roman" pitchFamily="18" charset="0"/>
            </a:endParaRPr>
          </a:p>
        </p:txBody>
      </p:sp>
      <p:sp>
        <p:nvSpPr>
          <p:cNvPr id="5" name="Cloud 4">
            <a:extLst>
              <a:ext uri="{FF2B5EF4-FFF2-40B4-BE49-F238E27FC236}">
                <a16:creationId xmlns="" xmlns:a16="http://schemas.microsoft.com/office/drawing/2014/main" id="{1978C494-5143-40CF-A42F-2BB6D592090C}"/>
              </a:ext>
            </a:extLst>
          </p:cNvPr>
          <p:cNvSpPr/>
          <p:nvPr/>
        </p:nvSpPr>
        <p:spPr>
          <a:xfrm>
            <a:off x="526471" y="5391147"/>
            <a:ext cx="9684327" cy="14929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gười mẫu ảnh”: Khi được chụp ảnh, em muốn gương mặt mình thế nào?</a:t>
            </a:r>
            <a:endParaRPr lang="en-US" sz="2800" dirty="0">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868C0012-BF93-4CE8-8B02-F0A54A735BC1}"/>
              </a:ext>
            </a:extLst>
          </p:cNvPr>
          <p:cNvPicPr>
            <a:picLocks noChangeAspect="1"/>
          </p:cNvPicPr>
          <p:nvPr/>
        </p:nvPicPr>
        <p:blipFill>
          <a:blip r:embed="rId4"/>
          <a:stretch>
            <a:fillRect/>
          </a:stretch>
        </p:blipFill>
        <p:spPr>
          <a:xfrm>
            <a:off x="7886701" y="975996"/>
            <a:ext cx="4305299" cy="4148453"/>
          </a:xfrm>
          <a:prstGeom prst="rect">
            <a:avLst/>
          </a:prstGeom>
        </p:spPr>
      </p:pic>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1313603" y="217345"/>
            <a:ext cx="7998781" cy="923925"/>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chemeClr val="tx1"/>
                </a:solidFill>
                <a:latin typeface="Times New Roman" pitchFamily="18" charset="0"/>
                <a:cs typeface="Times New Roman" pitchFamily="18" charset="0"/>
              </a:rPr>
              <a:t>Em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hãy</a:t>
            </a:r>
            <a:r>
              <a:rPr lang="en-US" sz="3200" dirty="0" smtClean="0">
                <a:solidFill>
                  <a:schemeClr val="tx1"/>
                </a:solidFill>
                <a:latin typeface="Times New Roman" pitchFamily="18" charset="0"/>
                <a:cs typeface="Times New Roman" pitchFamily="18" charset="0"/>
              </a:rPr>
              <a:t> n</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êu</a:t>
            </a: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schemeClr val="tx1"/>
                </a:solidFill>
                <a:effectLst/>
                <a:uLnTx/>
                <a:uFillTx/>
                <a:latin typeface="Times New Roman" pitchFamily="18" charset="0"/>
                <a:cs typeface="Times New Roman" pitchFamily="18" charset="0"/>
              </a:rPr>
              <a:t>những</a:t>
            </a:r>
            <a:r>
              <a:rPr kumimoji="0" lang="en-US" sz="3200" b="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biểu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thân</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thiện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vui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tranh</a:t>
            </a:r>
            <a:r>
              <a:rPr lang="en-US" sz="3200" dirty="0" smtClean="0">
                <a:solidFill>
                  <a:schemeClr val="tx1"/>
                </a:solidFill>
                <a:latin typeface="Times New Roman" pitchFamily="18" charset="0"/>
                <a:cs typeface="Times New Roman" pitchFamily="18" charset="0"/>
              </a:rPr>
              <a: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8" name="Picture 7">
            <a:extLst>
              <a:ext uri="{FF2B5EF4-FFF2-40B4-BE49-F238E27FC236}">
                <a16:creationId xmlns="" xmlns:a16="http://schemas.microsoft.com/office/drawing/2014/main" id="{9DDAAAEC-9A30-4790-8432-499675804A7F}"/>
              </a:ext>
            </a:extLst>
          </p:cNvPr>
          <p:cNvPicPr>
            <a:picLocks noChangeAspect="1"/>
          </p:cNvPicPr>
          <p:nvPr/>
        </p:nvPicPr>
        <p:blipFill>
          <a:blip r:embed="rId4"/>
          <a:stretch>
            <a:fillRect/>
          </a:stretch>
        </p:blipFill>
        <p:spPr>
          <a:xfrm>
            <a:off x="0" y="1246908"/>
            <a:ext cx="10005134" cy="5611091"/>
          </a:xfrm>
          <a:prstGeom prst="rect">
            <a:avLst/>
          </a:prstGeom>
        </p:spPr>
      </p:pic>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GUYEN THI MINH\Desktop\Nền P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 xmlns:a16="http://schemas.microsoft.com/office/drawing/2014/main" id="{7D53A8C9-646D-4270-BF22-2E2744056403}"/>
              </a:ext>
            </a:extLst>
          </p:cNvPr>
          <p:cNvSpPr/>
          <p:nvPr/>
        </p:nvSpPr>
        <p:spPr>
          <a:xfrm>
            <a:off x="1288469" y="311874"/>
            <a:ext cx="9130145" cy="244518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smtClean="0">
                <a:solidFill>
                  <a:srgbClr val="002060"/>
                </a:solidFill>
                <a:latin typeface="Times New Roman" pitchFamily="18" charset="0"/>
                <a:cs typeface="Times New Roman" pitchFamily="18" charset="0"/>
              </a:rPr>
              <a:t>Hình </a:t>
            </a:r>
            <a:r>
              <a:rPr lang="vi-VN" sz="3600" dirty="0">
                <a:solidFill>
                  <a:srgbClr val="002060"/>
                </a:solidFill>
                <a:latin typeface="Times New Roman" pitchFamily="18" charset="0"/>
                <a:cs typeface="Times New Roman" pitchFamily="18" charset="0"/>
              </a:rPr>
              <a:t>ảnh tươi vui, thân thiện của mình là hình ảnh chúng ta luôn muốn lưu </a:t>
            </a:r>
            <a:r>
              <a:rPr lang="vi-VN" sz="3600" dirty="0" smtClean="0">
                <a:solidFill>
                  <a:srgbClr val="002060"/>
                </a:solidFill>
                <a:latin typeface="Times New Roman" pitchFamily="18" charset="0"/>
                <a:cs typeface="Times New Roman" pitchFamily="18" charset="0"/>
              </a:rPr>
              <a:t>lại</a:t>
            </a:r>
            <a:r>
              <a:rPr lang="en-US" sz="3600"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619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05A9A53-333D-4412-9466-B77BFB1F10F4}"/>
              </a:ext>
            </a:extLst>
          </p:cNvPr>
          <p:cNvSpPr txBox="1"/>
          <p:nvPr/>
        </p:nvSpPr>
        <p:spPr>
          <a:xfrm>
            <a:off x="3124200" y="2486025"/>
            <a:ext cx="5753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Khám</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phá</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5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GUYEN THI MINH\Desktop\Nền P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CE5EB271-5E41-4992-836E-34F908F18ABC}"/>
              </a:ext>
            </a:extLst>
          </p:cNvPr>
          <p:cNvPicPr>
            <a:picLocks noChangeAspect="1"/>
          </p:cNvPicPr>
          <p:nvPr/>
        </p:nvPicPr>
        <p:blipFill>
          <a:blip r:embed="rId3"/>
          <a:stretch>
            <a:fillRect/>
          </a:stretch>
        </p:blipFill>
        <p:spPr>
          <a:xfrm>
            <a:off x="0" y="1409878"/>
            <a:ext cx="12192000" cy="5448121"/>
          </a:xfrm>
          <a:prstGeom prst="rect">
            <a:avLst/>
          </a:prstGeom>
        </p:spPr>
      </p:pic>
      <p:sp>
        <p:nvSpPr>
          <p:cNvPr id="4" name="TextBox 3">
            <a:extLst>
              <a:ext uri="{FF2B5EF4-FFF2-40B4-BE49-F238E27FC236}">
                <a16:creationId xmlns="" xmlns:a16="http://schemas.microsoft.com/office/drawing/2014/main" id="{75430D2E-3F87-4686-B30A-99848F9AD9DB}"/>
              </a:ext>
            </a:extLst>
          </p:cNvPr>
          <p:cNvSpPr txBox="1"/>
          <p:nvPr/>
        </p:nvSpPr>
        <p:spPr>
          <a:xfrm>
            <a:off x="1214020" y="209547"/>
            <a:ext cx="9763125" cy="1200329"/>
          </a:xfrm>
          <a:prstGeom prst="rect">
            <a:avLst/>
          </a:prstGeom>
          <a:noFill/>
        </p:spPr>
        <p:txBody>
          <a:bodyPr wrap="square" rtlCol="0">
            <a:spAutoFit/>
          </a:bodyPr>
          <a:lstStyle/>
          <a:p>
            <a:pPr algn="ctr"/>
            <a:r>
              <a:rPr lang="vi-VN" sz="3600" b="1" dirty="0">
                <a:latin typeface="Times New Roman" pitchFamily="18" charset="0"/>
                <a:cs typeface="Times New Roman" pitchFamily="18" charset="0"/>
              </a:rPr>
              <a:t>Ra đường, khi gặp hàng xóm, bạn bè, em mỉm cười ha</a:t>
            </a:r>
            <a:r>
              <a:rPr lang="en-US" sz="3600" b="1" dirty="0">
                <a:latin typeface="Times New Roman" pitchFamily="18" charset="0"/>
                <a:cs typeface="Times New Roman" pitchFamily="18" charset="0"/>
              </a:rPr>
              <a:t>y </a:t>
            </a:r>
            <a:r>
              <a:rPr lang="vi-VN" sz="3600" b="1" dirty="0">
                <a:latin typeface="Times New Roman" pitchFamily="18" charset="0"/>
                <a:cs typeface="Times New Roman" pitchFamily="18" charset="0"/>
              </a:rPr>
              <a:t>nhăn mặt?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4711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GUYEN THI MINH\Desktop\Nền PP\23.jpg"/>
          <p:cNvPicPr>
            <a:picLocks noChangeAspect="1" noChangeArrowheads="1"/>
          </p:cNvPicPr>
          <p:nvPr/>
        </p:nvPicPr>
        <p:blipFill rotWithShape="1">
          <a:blip r:embed="rId2">
            <a:extLst>
              <a:ext uri="{28A0092B-C50C-407E-A947-70E740481C1C}">
                <a14:useLocalDpi xmlns:a14="http://schemas.microsoft.com/office/drawing/2010/main" val="0"/>
              </a:ext>
            </a:extLst>
          </a:blip>
          <a:srcRect b="42772"/>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5430D2E-3F87-4686-B30A-99848F9AD9DB}"/>
              </a:ext>
            </a:extLst>
          </p:cNvPr>
          <p:cNvSpPr txBox="1"/>
          <p:nvPr/>
        </p:nvSpPr>
        <p:spPr>
          <a:xfrm>
            <a:off x="1477241" y="209550"/>
            <a:ext cx="9763125" cy="1200329"/>
          </a:xfrm>
          <a:prstGeom prst="rect">
            <a:avLst/>
          </a:prstGeom>
          <a:noFill/>
        </p:spPr>
        <p:txBody>
          <a:bodyPr wrap="square" rtlCol="0">
            <a:spAutoFit/>
          </a:bodyPr>
          <a:lstStyle/>
          <a:p>
            <a:pPr lvl="0" algn="ctr"/>
            <a:r>
              <a:rPr lang="vi-VN" sz="3600" b="1" dirty="0">
                <a:solidFill>
                  <a:srgbClr val="0070C0"/>
                </a:solidFill>
                <a:latin typeface="Times New Roman" pitchFamily="18" charset="0"/>
                <a:cs typeface="Times New Roman" pitchFamily="18" charset="0"/>
              </a:rPr>
              <a:t>Theo các em, người vui vẻ là người thế nào, </a:t>
            </a:r>
            <a:r>
              <a:rPr lang="en-US" sz="3600" b="1" dirty="0" err="1" smtClean="0">
                <a:solidFill>
                  <a:srgbClr val="0070C0"/>
                </a:solidFill>
                <a:latin typeface="Times New Roman" pitchFamily="18" charset="0"/>
                <a:cs typeface="Times New Roman" pitchFamily="18" charset="0"/>
              </a:rPr>
              <a:t>họ</a:t>
            </a:r>
            <a:r>
              <a:rPr lang="en-US" sz="3600" b="1" dirty="0" smtClean="0">
                <a:solidFill>
                  <a:srgbClr val="0070C0"/>
                </a:solidFill>
                <a:latin typeface="Times New Roman" pitchFamily="18" charset="0"/>
                <a:cs typeface="Times New Roman" pitchFamily="18" charset="0"/>
              </a:rPr>
              <a:t> </a:t>
            </a:r>
            <a:r>
              <a:rPr lang="vi-VN" sz="3600" b="1" dirty="0" smtClean="0">
                <a:solidFill>
                  <a:srgbClr val="0070C0"/>
                </a:solidFill>
                <a:latin typeface="Times New Roman" pitchFamily="18" charset="0"/>
                <a:cs typeface="Times New Roman" pitchFamily="18" charset="0"/>
              </a:rPr>
              <a:t>thường </a:t>
            </a:r>
            <a:r>
              <a:rPr lang="vi-VN" sz="3600" b="1" dirty="0">
                <a:solidFill>
                  <a:srgbClr val="0070C0"/>
                </a:solidFill>
                <a:latin typeface="Times New Roman" pitchFamily="18" charset="0"/>
                <a:cs typeface="Times New Roman" pitchFamily="18" charset="0"/>
              </a:rPr>
              <a:t>hay làm gì?</a:t>
            </a:r>
            <a:endParaRPr kumimoji="0" lang="en-US" sz="36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F4671F73-1EF2-4691-8615-0E7A3CE3E96E}"/>
              </a:ext>
            </a:extLst>
          </p:cNvPr>
          <p:cNvPicPr>
            <a:picLocks noChangeAspect="1"/>
          </p:cNvPicPr>
          <p:nvPr/>
        </p:nvPicPr>
        <p:blipFill>
          <a:blip r:embed="rId3"/>
          <a:stretch>
            <a:fillRect/>
          </a:stretch>
        </p:blipFill>
        <p:spPr>
          <a:xfrm>
            <a:off x="193961" y="1596239"/>
            <a:ext cx="4237964" cy="4250379"/>
          </a:xfrm>
          <a:prstGeom prst="rect">
            <a:avLst/>
          </a:prstGeom>
        </p:spPr>
      </p:pic>
      <p:pic>
        <p:nvPicPr>
          <p:cNvPr id="5" name="Picture 4">
            <a:extLst>
              <a:ext uri="{FF2B5EF4-FFF2-40B4-BE49-F238E27FC236}">
                <a16:creationId xmlns="" xmlns:a16="http://schemas.microsoft.com/office/drawing/2014/main" id="{97BE9722-E42D-488B-AA1B-9E142BBB1A4B}"/>
              </a:ext>
            </a:extLst>
          </p:cNvPr>
          <p:cNvPicPr>
            <a:picLocks noChangeAspect="1"/>
          </p:cNvPicPr>
          <p:nvPr/>
        </p:nvPicPr>
        <p:blipFill>
          <a:blip r:embed="rId4"/>
          <a:stretch>
            <a:fillRect/>
          </a:stretch>
        </p:blipFill>
        <p:spPr>
          <a:xfrm>
            <a:off x="4543626" y="1596239"/>
            <a:ext cx="4087321" cy="4250379"/>
          </a:xfrm>
          <a:prstGeom prst="rect">
            <a:avLst/>
          </a:prstGeom>
        </p:spPr>
      </p:pic>
      <p:pic>
        <p:nvPicPr>
          <p:cNvPr id="6" name="Picture 5">
            <a:extLst>
              <a:ext uri="{FF2B5EF4-FFF2-40B4-BE49-F238E27FC236}">
                <a16:creationId xmlns="" xmlns:a16="http://schemas.microsoft.com/office/drawing/2014/main" id="{CF409E38-975C-4224-8236-9F317DC1789C}"/>
              </a:ext>
            </a:extLst>
          </p:cNvPr>
          <p:cNvPicPr>
            <a:picLocks noChangeAspect="1"/>
          </p:cNvPicPr>
          <p:nvPr/>
        </p:nvPicPr>
        <p:blipFill>
          <a:blip r:embed="rId5"/>
          <a:stretch>
            <a:fillRect/>
          </a:stretch>
        </p:blipFill>
        <p:spPr>
          <a:xfrm>
            <a:off x="8630947" y="1596239"/>
            <a:ext cx="3544384" cy="4250379"/>
          </a:xfrm>
          <a:prstGeom prst="rect">
            <a:avLst/>
          </a:prstGeom>
        </p:spPr>
      </p:pic>
      <p:sp>
        <p:nvSpPr>
          <p:cNvPr id="7" name="Rectangle: Rounded Corners 4">
            <a:extLst>
              <a:ext uri="{FF2B5EF4-FFF2-40B4-BE49-F238E27FC236}">
                <a16:creationId xmlns="" xmlns:a16="http://schemas.microsoft.com/office/drawing/2014/main" id="{11B99D10-0E18-4880-9347-BEC1F8535010}"/>
              </a:ext>
            </a:extLst>
          </p:cNvPr>
          <p:cNvSpPr/>
          <p:nvPr/>
        </p:nvSpPr>
        <p:spPr>
          <a:xfrm>
            <a:off x="1097975" y="6044916"/>
            <a:ext cx="1990725"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Hay </a:t>
            </a:r>
            <a:r>
              <a:rPr lang="en-US" sz="3600" dirty="0" err="1">
                <a:latin typeface="Times New Roman" pitchFamily="18" charset="0"/>
                <a:cs typeface="Times New Roman" pitchFamily="18" charset="0"/>
              </a:rPr>
              <a:t>cười</a:t>
            </a:r>
            <a:endParaRPr lang="en-US" sz="3600" dirty="0">
              <a:latin typeface="Times New Roman" pitchFamily="18" charset="0"/>
              <a:cs typeface="Times New Roman" pitchFamily="18" charset="0"/>
            </a:endParaRPr>
          </a:p>
        </p:txBody>
      </p:sp>
      <p:sp>
        <p:nvSpPr>
          <p:cNvPr id="8" name="Rectangle: Rounded Corners 8">
            <a:extLst>
              <a:ext uri="{FF2B5EF4-FFF2-40B4-BE49-F238E27FC236}">
                <a16:creationId xmlns="" xmlns:a16="http://schemas.microsoft.com/office/drawing/2014/main" id="{19B47B12-FC86-4531-A22A-7B1CAC4F63DA}"/>
              </a:ext>
            </a:extLst>
          </p:cNvPr>
          <p:cNvSpPr/>
          <p:nvPr/>
        </p:nvSpPr>
        <p:spPr>
          <a:xfrm>
            <a:off x="5591923" y="6044915"/>
            <a:ext cx="1990725"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Hay </a:t>
            </a:r>
            <a:r>
              <a:rPr lang="en-US" sz="3600" dirty="0" err="1">
                <a:latin typeface="Times New Roman" pitchFamily="18" charset="0"/>
                <a:cs typeface="Times New Roman" pitchFamily="18" charset="0"/>
              </a:rPr>
              <a:t>hát</a:t>
            </a:r>
            <a:endParaRPr lang="en-US" sz="3600" dirty="0">
              <a:latin typeface="Times New Roman" pitchFamily="18" charset="0"/>
              <a:cs typeface="Times New Roman" pitchFamily="18" charset="0"/>
            </a:endParaRPr>
          </a:p>
        </p:txBody>
      </p:sp>
      <p:sp>
        <p:nvSpPr>
          <p:cNvPr id="9" name="Rectangle: Rounded Corners 11">
            <a:extLst>
              <a:ext uri="{FF2B5EF4-FFF2-40B4-BE49-F238E27FC236}">
                <a16:creationId xmlns="" xmlns:a16="http://schemas.microsoft.com/office/drawing/2014/main" id="{8F6EB370-C45C-49D4-8680-C040A0B36605}"/>
              </a:ext>
            </a:extLst>
          </p:cNvPr>
          <p:cNvSpPr/>
          <p:nvPr/>
        </p:nvSpPr>
        <p:spPr>
          <a:xfrm>
            <a:off x="8733883" y="6044914"/>
            <a:ext cx="3338512"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Hay </a:t>
            </a:r>
            <a:r>
              <a:rPr lang="en-US" sz="3200" dirty="0" err="1">
                <a:latin typeface="Times New Roman" pitchFamily="18" charset="0"/>
                <a:cs typeface="Times New Roman" pitchFamily="18" charset="0"/>
              </a:rPr>
              <a:t>kể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670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GUYEN THI MINH\Desktop\Nền PP\23.jpg"/>
          <p:cNvPicPr>
            <a:picLocks noChangeAspect="1" noChangeArrowheads="1"/>
          </p:cNvPicPr>
          <p:nvPr/>
        </p:nvPicPr>
        <p:blipFill rotWithShape="1">
          <a:blip r:embed="rId2">
            <a:extLst>
              <a:ext uri="{28A0092B-C50C-407E-A947-70E740481C1C}">
                <a14:useLocalDpi xmlns:a14="http://schemas.microsoft.com/office/drawing/2010/main" val="0"/>
              </a:ext>
            </a:extLst>
          </a:blip>
          <a:srcRect b="42772"/>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5430D2E-3F87-4686-B30A-99848F9AD9DB}"/>
              </a:ext>
            </a:extLst>
          </p:cNvPr>
          <p:cNvSpPr txBox="1"/>
          <p:nvPr/>
        </p:nvSpPr>
        <p:spPr>
          <a:xfrm>
            <a:off x="742950" y="209550"/>
            <a:ext cx="97631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rPr>
              <a:t>N</a:t>
            </a:r>
            <a:r>
              <a:rPr kumimoji="0" lang="vi-VN" sz="36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gười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thân</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thiện</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là người thế nào, </a:t>
            </a:r>
            <a:r>
              <a:rPr kumimoji="0" lang="en-US" sz="3600" b="1"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mn-cs"/>
              </a:rPr>
              <a:t>họ</a:t>
            </a:r>
            <a:r>
              <a:rPr kumimoji="0" lang="en-US" sz="3600" b="1" i="0" u="none" strike="noStrike" kern="1200" cap="none" spc="0" normalizeH="0" noProof="0" dirty="0" smtClean="0">
                <a:ln>
                  <a:noFill/>
                </a:ln>
                <a:solidFill>
                  <a:srgbClr val="0070C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thường </a:t>
            </a:r>
            <a:r>
              <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hay làm gì?</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F4671F73-1EF2-4691-8615-0E7A3CE3E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836" y="1409879"/>
            <a:ext cx="4196401" cy="4547575"/>
          </a:xfrm>
          <a:prstGeom prst="rect">
            <a:avLst/>
          </a:prstGeom>
        </p:spPr>
      </p:pic>
      <p:pic>
        <p:nvPicPr>
          <p:cNvPr id="5" name="Picture 4">
            <a:extLst>
              <a:ext uri="{FF2B5EF4-FFF2-40B4-BE49-F238E27FC236}">
                <a16:creationId xmlns="" xmlns:a16="http://schemas.microsoft.com/office/drawing/2014/main" id="{97BE9722-E42D-488B-AA1B-9E142BBB1A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85191" y="1409879"/>
            <a:ext cx="4087321" cy="4547575"/>
          </a:xfrm>
          <a:prstGeom prst="rect">
            <a:avLst/>
          </a:prstGeom>
        </p:spPr>
      </p:pic>
      <p:pic>
        <p:nvPicPr>
          <p:cNvPr id="6" name="Picture 5">
            <a:extLst>
              <a:ext uri="{FF2B5EF4-FFF2-40B4-BE49-F238E27FC236}">
                <a16:creationId xmlns="" xmlns:a16="http://schemas.microsoft.com/office/drawing/2014/main" id="{CF409E38-975C-4224-8236-9F317DC178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36819" y="1409879"/>
            <a:ext cx="3338512" cy="4547575"/>
          </a:xfrm>
          <a:prstGeom prst="rect">
            <a:avLst/>
          </a:prstGeom>
        </p:spPr>
      </p:pic>
      <p:sp>
        <p:nvSpPr>
          <p:cNvPr id="7" name="Rectangle: Rounded Corners 4">
            <a:extLst>
              <a:ext uri="{FF2B5EF4-FFF2-40B4-BE49-F238E27FC236}">
                <a16:creationId xmlns="" xmlns:a16="http://schemas.microsoft.com/office/drawing/2014/main" id="{11B99D10-0E18-4880-9347-BEC1F8535010}"/>
              </a:ext>
            </a:extLst>
          </p:cNvPr>
          <p:cNvSpPr/>
          <p:nvPr/>
        </p:nvSpPr>
        <p:spPr>
          <a:xfrm>
            <a:off x="470206" y="5973042"/>
            <a:ext cx="3163078"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Hay </a:t>
            </a:r>
            <a:r>
              <a:rPr kumimoji="0" lang="en-US" sz="3200" b="0"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chào</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hỏi</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mọi</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người</a:t>
            </a: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Rounded Corners 8">
            <a:extLst>
              <a:ext uri="{FF2B5EF4-FFF2-40B4-BE49-F238E27FC236}">
                <a16:creationId xmlns="" xmlns:a16="http://schemas.microsoft.com/office/drawing/2014/main" id="{19B47B12-FC86-4531-A22A-7B1CAC4F63DA}"/>
              </a:ext>
            </a:extLst>
          </p:cNvPr>
          <p:cNvSpPr/>
          <p:nvPr/>
        </p:nvSpPr>
        <p:spPr>
          <a:xfrm>
            <a:off x="5289034" y="5957454"/>
            <a:ext cx="2679634" cy="84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Hay </a:t>
            </a:r>
            <a:r>
              <a:rPr kumimoji="0" lang="en-US" sz="3200" b="0"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khen</a:t>
            </a:r>
            <a:r>
              <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ngợi</a:t>
            </a: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Rounded Corners 11">
            <a:extLst>
              <a:ext uri="{FF2B5EF4-FFF2-40B4-BE49-F238E27FC236}">
                <a16:creationId xmlns="" xmlns:a16="http://schemas.microsoft.com/office/drawing/2014/main" id="{8F6EB370-C45C-49D4-8680-C040A0B36605}"/>
              </a:ext>
            </a:extLst>
          </p:cNvPr>
          <p:cNvSpPr/>
          <p:nvPr/>
        </p:nvSpPr>
        <p:spPr>
          <a:xfrm>
            <a:off x="8941595" y="5959183"/>
            <a:ext cx="3250405" cy="84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Hay </a:t>
            </a:r>
            <a:r>
              <a:rPr kumimoji="0" lang="en-US" sz="3200" b="0"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giúp</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đỡ</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người</a:t>
            </a:r>
            <a:r>
              <a:rPr kumimoji="0" lang="en-US" sz="3200" b="0"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white"/>
                </a:solidFill>
                <a:effectLst/>
                <a:uLnTx/>
                <a:uFillTx/>
                <a:latin typeface="Times New Roman" pitchFamily="18" charset="0"/>
                <a:cs typeface="Times New Roman" pitchFamily="18" charset="0"/>
              </a:rPr>
              <a:t>khác</a:t>
            </a: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8550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GUYEN THI MINH\Desktop\Nền P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 xmlns:a16="http://schemas.microsoft.com/office/drawing/2014/main" id="{7D53A8C9-646D-4270-BF22-2E2744056403}"/>
              </a:ext>
            </a:extLst>
          </p:cNvPr>
          <p:cNvSpPr/>
          <p:nvPr/>
        </p:nvSpPr>
        <p:spPr>
          <a:xfrm>
            <a:off x="1579424" y="644394"/>
            <a:ext cx="9130145" cy="244518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solidFill>
                  <a:srgbClr val="002060"/>
                </a:solidFill>
                <a:latin typeface="Times New Roman" pitchFamily="18" charset="0"/>
                <a:cs typeface="Times New Roman" pitchFamily="18" charset="0"/>
              </a:rPr>
              <a:t>Nếu muốn trở thành người vui vẻ</a:t>
            </a:r>
            <a:r>
              <a:rPr lang="en-US" sz="3600" dirty="0">
                <a:solidFill>
                  <a:srgbClr val="002060"/>
                </a:solidFill>
                <a:latin typeface="Times New Roman" pitchFamily="18" charset="0"/>
                <a:cs typeface="Times New Roman" pitchFamily="18" charset="0"/>
              </a:rPr>
              <a:t> </a:t>
            </a:r>
            <a:r>
              <a:rPr lang="vi-VN" sz="3600" dirty="0">
                <a:solidFill>
                  <a:srgbClr val="002060"/>
                </a:solidFill>
                <a:latin typeface="Times New Roman" pitchFamily="18" charset="0"/>
                <a:cs typeface="Times New Roman" pitchFamily="18" charset="0"/>
              </a:rPr>
              <a:t>và thân thiện, chúng ta có thể thử thay đổi</a:t>
            </a:r>
            <a:r>
              <a:rPr lang="en-US" sz="3600" dirty="0">
                <a:solidFill>
                  <a:srgbClr val="002060"/>
                </a:solidFill>
                <a:latin typeface="Times New Roman" pitchFamily="18" charset="0"/>
                <a:cs typeface="Times New Roman" pitchFamily="18" charset="0"/>
              </a:rPr>
              <a:t> </a:t>
            </a:r>
            <a:r>
              <a:rPr lang="vi-VN" sz="3600" dirty="0">
                <a:solidFill>
                  <a:srgbClr val="002060"/>
                </a:solidFill>
                <a:latin typeface="Times New Roman" pitchFamily="18" charset="0"/>
                <a:cs typeface="Times New Roman" pitchFamily="18" charset="0"/>
              </a:rPr>
              <a:t>bản thân </a:t>
            </a:r>
            <a:r>
              <a:rPr lang="vi-VN" sz="3600" dirty="0" smtClean="0">
                <a:solidFill>
                  <a:srgbClr val="002060"/>
                </a:solidFill>
                <a:latin typeface="Times New Roman" pitchFamily="18" charset="0"/>
                <a:cs typeface="Times New Roman" pitchFamily="18" charset="0"/>
              </a:rPr>
              <a:t>mình</a:t>
            </a:r>
            <a:r>
              <a:rPr lang="en-US" sz="3600"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621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2197A3-D90B-42B6-BF7C-A6BE213550DE}"/>
              </a:ext>
            </a:extLst>
          </p:cNvPr>
          <p:cNvSpPr/>
          <p:nvPr/>
        </p:nvSpPr>
        <p:spPr>
          <a:xfrm>
            <a:off x="4591050" y="85725"/>
            <a:ext cx="3924300" cy="111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Tấm</a:t>
            </a:r>
            <a:r>
              <a:rPr lang="en-US" sz="4400" dirty="0"/>
              <a:t> </a:t>
            </a:r>
            <a:r>
              <a:rPr lang="en-US" sz="4400" dirty="0" err="1"/>
              <a:t>bìa</a:t>
            </a:r>
            <a:r>
              <a:rPr lang="en-US" sz="4400" dirty="0"/>
              <a:t> </a:t>
            </a:r>
            <a:r>
              <a:rPr lang="en-US" sz="4400" dirty="0" err="1"/>
              <a:t>bí</a:t>
            </a:r>
            <a:r>
              <a:rPr lang="en-US" sz="4400" dirty="0"/>
              <a:t> </a:t>
            </a:r>
            <a:r>
              <a:rPr lang="en-US" sz="4400" dirty="0" err="1"/>
              <a:t>mật</a:t>
            </a:r>
            <a:endParaRPr lang="en-US" sz="4400" dirty="0"/>
          </a:p>
        </p:txBody>
      </p:sp>
      <p:sp>
        <p:nvSpPr>
          <p:cNvPr id="3" name="Rectangle 2">
            <a:extLst>
              <a:ext uri="{FF2B5EF4-FFF2-40B4-BE49-F238E27FC236}">
                <a16:creationId xmlns="" xmlns:a16="http://schemas.microsoft.com/office/drawing/2014/main" id="{6327CC0C-9D98-40B2-B40F-2F8315DAA70A}"/>
              </a:ext>
            </a:extLst>
          </p:cNvPr>
          <p:cNvSpPr/>
          <p:nvPr/>
        </p:nvSpPr>
        <p:spPr>
          <a:xfrm>
            <a:off x="1246909" y="2384691"/>
            <a:ext cx="9731086" cy="305149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600" dirty="0">
                <a:latin typeface="Times New Roman" pitchFamily="18" charset="0"/>
                <a:cs typeface="Times New Roman" pitchFamily="18" charset="0"/>
              </a:rPr>
              <a:t>Nếu bạn nào thấy mình</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đã là người vui vẻ, thân thiện, hãy vẽ hình. </a:t>
            </a:r>
            <a:endParaRPr lang="en-US" sz="3600" dirty="0">
              <a:latin typeface="Times New Roman" pitchFamily="18" charset="0"/>
              <a:cs typeface="Times New Roman" pitchFamily="18" charset="0"/>
            </a:endParaRPr>
          </a:p>
          <a:p>
            <a:pPr algn="just"/>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n</a:t>
            </a:r>
            <a:r>
              <a:rPr lang="vi-VN" sz="3600" dirty="0" smtClean="0">
                <a:latin typeface="Times New Roman" pitchFamily="18" charset="0"/>
                <a:cs typeface="Times New Roman" pitchFamily="18" charset="0"/>
              </a:rPr>
              <a:t>ếu bạn </a:t>
            </a:r>
            <a:r>
              <a:rPr lang="vi-VN" sz="3600" dirty="0">
                <a:latin typeface="Times New Roman" pitchFamily="18" charset="0"/>
                <a:cs typeface="Times New Roman" pitchFamily="18" charset="0"/>
              </a:rPr>
              <a:t>thấy mình chưa vui</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vẻ, thân thiện lắm, muốn thay đổi hình ảnh</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của mình trong mắt mọi người, hãy vẽ hình</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dấu cộng +.</a:t>
            </a:r>
            <a:endParaRPr lang="en-US" sz="3600" dirty="0">
              <a:latin typeface="Times New Roman" pitchFamily="18" charset="0"/>
              <a:cs typeface="Times New Roman" pitchFamily="18" charset="0"/>
            </a:endParaRPr>
          </a:p>
        </p:txBody>
      </p:sp>
      <p:pic>
        <p:nvPicPr>
          <p:cNvPr id="5" name="Graphic 4" descr="Smiling face with no fill">
            <a:extLst>
              <a:ext uri="{FF2B5EF4-FFF2-40B4-BE49-F238E27FC236}">
                <a16:creationId xmlns="" xmlns:a16="http://schemas.microsoft.com/office/drawing/2014/main" id="{FD1BB2F2-90E0-4DF4-A894-FF52859243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24967" y="3026843"/>
            <a:ext cx="630594" cy="630594"/>
          </a:xfrm>
          <a:prstGeom prst="rect">
            <a:avLst/>
          </a:prstGeom>
        </p:spPr>
      </p:pic>
    </p:spTree>
    <p:extLst>
      <p:ext uri="{BB962C8B-B14F-4D97-AF65-F5344CB8AC3E}">
        <p14:creationId xmlns:p14="http://schemas.microsoft.com/office/powerpoint/2010/main" val="35020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GUYEN THI MINH\Desktop\Nền P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6509" y="2299845"/>
            <a:ext cx="9587346" cy="2514600"/>
          </a:xfrm>
          <a:prstGeom prst="rect">
            <a:avLst/>
          </a:prstGeom>
          <a:noFill/>
        </p:spPr>
        <p:txBody>
          <a:bodyPr wrap="none">
            <a:prstTxWarp prst="textCanUp">
              <a:avLst>
                <a:gd name="adj" fmla="val 9297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CHÀO MỪNG CÁC </a:t>
            </a:r>
            <a:r>
              <a:rPr lang="en-US" sz="2400" b="1" dirty="0" smtClean="0">
                <a:ln w="11430"/>
                <a:effectLst>
                  <a:outerShdw blurRad="80000" dist="40000" dir="5040000" algn="tl">
                    <a:srgbClr val="000000">
                      <a:alpha val="30000"/>
                    </a:srgbClr>
                  </a:outerShdw>
                </a:effectLst>
                <a:latin typeface="Times New Roman" pitchFamily="18" charset="0"/>
                <a:cs typeface="Times New Roman" pitchFamily="18" charset="0"/>
              </a:rPr>
              <a:t>CON </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ĐẾN VỚI TIẾT </a:t>
            </a:r>
            <a:r>
              <a:rPr lang="en-US" sz="2400" b="1" dirty="0" smtClean="0">
                <a:ln w="11430"/>
                <a:effectLst>
                  <a:outerShdw blurRad="80000" dist="40000" dir="5040000" algn="tl">
                    <a:srgbClr val="000000">
                      <a:alpha val="30000"/>
                    </a:srgbClr>
                  </a:outerShdw>
                </a:effectLst>
                <a:latin typeface="Times New Roman" pitchFamily="18" charset="0"/>
                <a:cs typeface="Times New Roman" pitchFamily="18" charset="0"/>
              </a:rPr>
              <a:t>HOẠT ĐỘNG TRẢI NGHIỆM</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a:p>
            <a:pPr algn="ctr">
              <a:spcBef>
                <a:spcPts val="1000"/>
              </a:spcBef>
              <a:defRPr/>
            </a:pPr>
            <a:r>
              <a:rPr lang="en-US" sz="2400" b="1">
                <a:ln w="11430"/>
                <a:effectLst>
                  <a:outerShdw blurRad="80000" dist="40000" dir="5040000" algn="tl">
                    <a:srgbClr val="000000">
                      <a:alpha val="30000"/>
                    </a:srgbClr>
                  </a:outerShdw>
                </a:effectLst>
                <a:latin typeface="Times New Roman" pitchFamily="18" charset="0"/>
                <a:cs typeface="Times New Roman" pitchFamily="18" charset="0"/>
              </a:rPr>
              <a:t>LỚP </a:t>
            </a:r>
            <a:r>
              <a:rPr lang="en-US" sz="2400" b="1" smtClean="0">
                <a:ln w="11430"/>
                <a:effectLst>
                  <a:outerShdw blurRad="80000" dist="40000" dir="5040000" algn="tl">
                    <a:srgbClr val="000000">
                      <a:alpha val="30000"/>
                    </a:srgbClr>
                  </a:outerShdw>
                </a:effectLst>
                <a:latin typeface="Times New Roman" pitchFamily="18" charset="0"/>
                <a:cs typeface="Times New Roman" pitchFamily="18" charset="0"/>
              </a:rPr>
              <a:t>3</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6704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05A9A53-333D-4412-9466-B77BFB1F10F4}"/>
              </a:ext>
            </a:extLst>
          </p:cNvPr>
          <p:cNvSpPr txBox="1"/>
          <p:nvPr/>
        </p:nvSpPr>
        <p:spPr>
          <a:xfrm>
            <a:off x="3219450" y="2105025"/>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Mở</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rộng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và</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tổng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kết</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5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NGUYEN THI MINH\Desktop\Nền P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69A6397D-D9F9-4DEB-91BD-BB92E03E5B62}"/>
              </a:ext>
            </a:extLst>
          </p:cNvPr>
          <p:cNvSpPr/>
          <p:nvPr/>
        </p:nvSpPr>
        <p:spPr>
          <a:xfrm>
            <a:off x="1039100" y="1511425"/>
            <a:ext cx="8936182" cy="239553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Times New Roman" pitchFamily="18" charset="0"/>
                <a:cs typeface="Times New Roman" pitchFamily="18" charset="0"/>
              </a:rPr>
              <a:t>Cùng đưa ra các “bí kíp” để trở</a:t>
            </a:r>
          </a:p>
          <a:p>
            <a:pPr algn="ctr"/>
            <a:r>
              <a:rPr lang="vi-VN" sz="4400" dirty="0">
                <a:solidFill>
                  <a:schemeClr val="tx1"/>
                </a:solidFill>
                <a:latin typeface="Times New Roman" pitchFamily="18" charset="0"/>
                <a:cs typeface="Times New Roman" pitchFamily="18" charset="0"/>
              </a:rPr>
              <a:t>thành người tươi vui, thân </a:t>
            </a:r>
            <a:r>
              <a:rPr lang="vi-VN" sz="4400" dirty="0" smtClean="0">
                <a:solidFill>
                  <a:schemeClr val="tx1"/>
                </a:solidFill>
                <a:latin typeface="Times New Roman" pitchFamily="18" charset="0"/>
                <a:cs typeface="Times New Roman" pitchFamily="18" charset="0"/>
              </a:rPr>
              <a:t>thiện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nhé</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496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sau</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giờ</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học</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1066801" y="161925"/>
            <a:ext cx="8938334" cy="1125699"/>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nhà</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hãy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cùng</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mẹ</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cuốn</a:t>
            </a:r>
            <a:r>
              <a:rPr lang="en-US" sz="3200" dirty="0">
                <a:solidFill>
                  <a:schemeClr val="tx1"/>
                </a:solidFill>
                <a:latin typeface="Times New Roman" pitchFamily="18" charset="0"/>
                <a:cs typeface="Times New Roman" pitchFamily="18" charset="0"/>
              </a:rPr>
              <a:t> album </a:t>
            </a:r>
            <a:r>
              <a:rPr lang="en-US" sz="3200" dirty="0" err="1">
                <a:solidFill>
                  <a:schemeClr val="tx1"/>
                </a:solidFill>
                <a:latin typeface="Times New Roman" pitchFamily="18" charset="0"/>
                <a:cs typeface="Times New Roman" pitchFamily="18" charset="0"/>
              </a:rPr>
              <a:t>ảnh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đình</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để</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tấm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ảnh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vui</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vẻ</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nhé</a:t>
            </a:r>
            <a:r>
              <a:rPr lang="en-US" sz="3200" dirty="0">
                <a:solidFill>
                  <a:schemeClr val="tx1"/>
                </a:solidFill>
                <a:latin typeface="Times New Roman" pitchFamily="18" charset="0"/>
                <a:cs typeface="Times New Roman" pitchFamily="18" charset="0"/>
              </a:rPr>
              <a: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32648B2A-9455-4E0D-9936-7E274226251A}"/>
              </a:ext>
            </a:extLst>
          </p:cNvPr>
          <p:cNvPicPr>
            <a:picLocks noChangeAspect="1"/>
          </p:cNvPicPr>
          <p:nvPr/>
        </p:nvPicPr>
        <p:blipFill>
          <a:blip r:embed="rId4"/>
          <a:stretch>
            <a:fillRect/>
          </a:stretch>
        </p:blipFill>
        <p:spPr>
          <a:xfrm>
            <a:off x="360218" y="1551709"/>
            <a:ext cx="9644917" cy="5084617"/>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221890"/>
            <a:ext cx="12926291" cy="7289440"/>
          </a:xfrm>
          <a:prstGeom prst="rect">
            <a:avLst/>
          </a:prstGeom>
        </p:spPr>
      </p:pic>
      <p:sp>
        <p:nvSpPr>
          <p:cNvPr id="18" name="TextBox 17"/>
          <p:cNvSpPr txBox="1"/>
          <p:nvPr/>
        </p:nvSpPr>
        <p:spPr>
          <a:xfrm>
            <a:off x="2299830" y="4553062"/>
            <a:ext cx="671945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Chào</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tạm</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biệt</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các</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Chúc</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các</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con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chăm</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ngoan</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học</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giỏi</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42793" y="0"/>
            <a:ext cx="12463393" cy="10370195"/>
          </a:xfrm>
          <a:prstGeom prst="rect">
            <a:avLst/>
          </a:prstGeom>
        </p:spPr>
      </p:pic>
      <p:pic>
        <p:nvPicPr>
          <p:cNvPr id="13"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7"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54553" y="23597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rPr>
              <a:t>CÂU 1: </a:t>
            </a:r>
            <a:r>
              <a:rPr lang="vi-VN" sz="3600" b="0" i="0" dirty="0">
                <a:solidFill>
                  <a:schemeClr val="bg1"/>
                </a:solidFill>
                <a:effectLst/>
                <a:latin typeface="-apple-system"/>
              </a:rPr>
              <a:t>Có khi cô bé sinh đôi</a:t>
            </a:r>
            <a:r>
              <a:rPr lang="vi-VN" sz="3600" dirty="0">
                <a:solidFill>
                  <a:schemeClr val="bg1"/>
                </a:solidFill>
              </a:rPr>
              <a:t/>
            </a:r>
            <a:br>
              <a:rPr lang="vi-VN" sz="3600" dirty="0">
                <a:solidFill>
                  <a:schemeClr val="bg1"/>
                </a:solidFill>
              </a:rPr>
            </a:br>
            <a:r>
              <a:rPr lang="vi-VN" sz="3600" b="0" i="0" dirty="0">
                <a:solidFill>
                  <a:schemeClr val="bg1"/>
                </a:solidFill>
                <a:effectLst/>
                <a:latin typeface="-apple-system"/>
              </a:rPr>
              <a:t>Ngây thơ mà sống cuộc đời thanh cao</a:t>
            </a:r>
            <a:r>
              <a:rPr lang="vi-VN" sz="3600" dirty="0">
                <a:solidFill>
                  <a:schemeClr val="bg1"/>
                </a:solidFill>
              </a:rPr>
              <a:t/>
            </a:r>
            <a:br>
              <a:rPr lang="vi-VN" sz="3600" dirty="0">
                <a:solidFill>
                  <a:schemeClr val="bg1"/>
                </a:solidFill>
              </a:rPr>
            </a:br>
            <a:r>
              <a:rPr lang="vi-VN" sz="3600" b="0" i="0" dirty="0">
                <a:solidFill>
                  <a:schemeClr val="bg1"/>
                </a:solidFill>
                <a:effectLst/>
                <a:latin typeface="-apple-system"/>
              </a:rPr>
              <a:t>Áo thường chung mặc một màu</a:t>
            </a:r>
            <a:r>
              <a:rPr lang="vi-VN" sz="3600" dirty="0">
                <a:solidFill>
                  <a:schemeClr val="bg1"/>
                </a:solidFill>
              </a:rPr>
              <a:t/>
            </a:r>
            <a:br>
              <a:rPr lang="vi-VN" sz="3600" dirty="0">
                <a:solidFill>
                  <a:schemeClr val="bg1"/>
                </a:solidFill>
              </a:rPr>
            </a:br>
            <a:r>
              <a:rPr lang="vi-VN" sz="3600" b="0" i="0" dirty="0">
                <a:solidFill>
                  <a:schemeClr val="bg1"/>
                </a:solidFill>
                <a:effectLst/>
                <a:latin typeface="-apple-system"/>
              </a:rPr>
              <a:t>Buồn vui lại khéo rủ nhau khóc cười – Là gì?</a:t>
            </a:r>
            <a:endPar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
        <p:nvSpPr>
          <p:cNvPr id="19" name="Rectangle 18"/>
          <p:cNvSpPr/>
          <p:nvPr/>
        </p:nvSpPr>
        <p:spPr>
          <a:xfrm>
            <a:off x="6671601" y="410809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Montserrat Alternates Black" panose="00000A00000000000000" pitchFamily="50" charset="0"/>
              </a:rPr>
              <a:t>Đôi</a:t>
            </a:r>
            <a:r>
              <a:rPr lang="en-US" sz="3600" dirty="0">
                <a:solidFill>
                  <a:prstClr val="white"/>
                </a:solidFill>
                <a:latin typeface="Montserrat Alternates Black" panose="00000A00000000000000" pitchFamily="50" charset="0"/>
              </a:rPr>
              <a:t> </a:t>
            </a:r>
            <a:r>
              <a:rPr lang="en-US" sz="3600" dirty="0" err="1">
                <a:solidFill>
                  <a:prstClr val="white"/>
                </a:solidFill>
                <a:latin typeface="Montserrat Alternates Black" panose="00000A00000000000000" pitchFamily="50" charset="0"/>
              </a:rPr>
              <a:t>mắt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20" name="Rectangle 19"/>
          <p:cNvSpPr/>
          <p:nvPr/>
        </p:nvSpPr>
        <p:spPr>
          <a:xfrm>
            <a:off x="876773"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tay</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6671601"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chân</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854553" y="415617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Montserrat Alternates Black" panose="00000A00000000000000" pitchFamily="50" charset="0"/>
              </a:rPr>
              <a:t>Đôi</a:t>
            </a:r>
            <a:r>
              <a:rPr lang="en-US" sz="3600" dirty="0">
                <a:solidFill>
                  <a:prstClr val="white"/>
                </a:solidFill>
                <a:latin typeface="Montserrat Alternates Black" panose="00000A00000000000000" pitchFamily="50" charset="0"/>
              </a:rPr>
              <a:t> </a:t>
            </a:r>
            <a:r>
              <a:rPr lang="en-US" sz="3600" dirty="0" err="1">
                <a:solidFill>
                  <a:prstClr val="white"/>
                </a:solidFill>
                <a:latin typeface="Montserrat Alternates Black" panose="00000A00000000000000" pitchFamily="50" charset="0"/>
              </a:rPr>
              <a:t>môi</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0" y="5678226"/>
            <a:ext cx="1244600" cy="11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65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42793" y="0"/>
            <a:ext cx="12463393" cy="10370195"/>
          </a:xfrm>
          <a:prstGeom prst="rect">
            <a:avLst/>
          </a:prstGeom>
        </p:spPr>
      </p:pic>
      <p:pic>
        <p:nvPicPr>
          <p:cNvPr id="13"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7"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54553" y="23597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fontAlgn="base"/>
            <a:r>
              <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rPr>
              <a:t>CÂU 2: </a:t>
            </a:r>
            <a:r>
              <a:rPr lang="en-US" sz="3600" b="0" i="0" dirty="0" err="1">
                <a:solidFill>
                  <a:schemeClr val="bg1"/>
                </a:solidFill>
                <a:effectLst/>
                <a:latin typeface="Roboto" panose="020B0604020202020204" pitchFamily="2" charset="0"/>
              </a:rPr>
              <a:t>Cái</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gì</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chúm</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chím</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đáng</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yêu</a:t>
            </a:r>
            <a:endParaRPr lang="en-US" sz="3600" b="0" i="0" dirty="0">
              <a:solidFill>
                <a:schemeClr val="bg1"/>
              </a:solidFill>
              <a:effectLst/>
              <a:latin typeface="Roboto" panose="020B0604020202020204" pitchFamily="2" charset="0"/>
            </a:endParaRPr>
          </a:p>
          <a:p>
            <a:pPr algn="ctr" fontAlgn="base"/>
            <a:r>
              <a:rPr lang="en-US" sz="3600" b="0" i="0" dirty="0" err="1">
                <a:solidFill>
                  <a:schemeClr val="bg1"/>
                </a:solidFill>
                <a:effectLst/>
                <a:latin typeface="Roboto" panose="020B0604020202020204" pitchFamily="2" charset="0"/>
              </a:rPr>
              <a:t>Thốt</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lời</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chào</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hỏi</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nói</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nhiều</a:t>
            </a:r>
            <a:r>
              <a:rPr lang="en-US" sz="3600" b="0" i="0" dirty="0">
                <a:solidFill>
                  <a:schemeClr val="bg1"/>
                </a:solidFill>
                <a:effectLst/>
                <a:latin typeface="Roboto" panose="020B0604020202020204" pitchFamily="2" charset="0"/>
              </a:rPr>
              <a:t> </a:t>
            </a:r>
            <a:r>
              <a:rPr lang="en-US" sz="3600" b="0" i="0" dirty="0" err="1">
                <a:solidFill>
                  <a:schemeClr val="bg1"/>
                </a:solidFill>
                <a:effectLst/>
                <a:latin typeface="Roboto" panose="020B0604020202020204" pitchFamily="2" charset="0"/>
              </a:rPr>
              <a:t>điều</a:t>
            </a:r>
            <a:r>
              <a:rPr lang="en-US" sz="3600" b="0" i="0" dirty="0">
                <a:solidFill>
                  <a:schemeClr val="bg1"/>
                </a:solidFill>
                <a:effectLst/>
                <a:latin typeface="Roboto" panose="020B0604020202020204" pitchFamily="2"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
        <p:nvSpPr>
          <p:cNvPr id="19" name="Rectangle 18"/>
          <p:cNvSpPr/>
          <p:nvPr/>
        </p:nvSpPr>
        <p:spPr>
          <a:xfrm>
            <a:off x="6596959" y="514149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miệng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876773"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Montserrat Alternates Black" panose="00000A00000000000000" pitchFamily="50" charset="0"/>
              </a:rPr>
              <a:t>Đôi</a:t>
            </a:r>
            <a:r>
              <a:rPr lang="en-US" sz="3600" noProof="0" dirty="0">
                <a:solidFill>
                  <a:prstClr val="white"/>
                </a:solidFill>
                <a:latin typeface="Montserrat Alternates Black" panose="00000A00000000000000" pitchFamily="50" charset="0"/>
              </a:rPr>
              <a:t> </a:t>
            </a:r>
            <a:r>
              <a:rPr lang="en-US" sz="3600" noProof="0" dirty="0" err="1">
                <a:solidFill>
                  <a:prstClr val="white"/>
                </a:solidFill>
                <a:latin typeface="Montserrat Alternates Black" panose="00000A00000000000000" pitchFamily="50" charset="0"/>
              </a:rPr>
              <a:t>mắt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21" name="Rectangle 20"/>
          <p:cNvSpPr/>
          <p:nvPr/>
        </p:nvSpPr>
        <p:spPr>
          <a:xfrm>
            <a:off x="6721211" y="41858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răng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854553" y="415617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tai</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0" y="5678226"/>
            <a:ext cx="1244600" cy="11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2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42793" y="0"/>
            <a:ext cx="12463393" cy="10370195"/>
          </a:xfrm>
          <a:prstGeom prst="rect">
            <a:avLst/>
          </a:prstGeom>
        </p:spPr>
      </p:pic>
      <p:pic>
        <p:nvPicPr>
          <p:cNvPr id="13"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7"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54553" y="23597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fontAlgn="base"/>
            <a:r>
              <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rPr>
              <a:t>CÂU </a:t>
            </a:r>
            <a:r>
              <a:rPr lang="en-US" sz="3600" dirty="0">
                <a:solidFill>
                  <a:schemeClr val="bg1"/>
                </a:solidFill>
                <a:latin typeface="Montserrat Alternates Black" panose="00000A00000000000000" pitchFamily="50" charset="0"/>
              </a:rPr>
              <a:t>3: </a:t>
            </a:r>
            <a:r>
              <a:rPr lang="en-US" sz="3600" b="0" i="0" dirty="0" err="1">
                <a:solidFill>
                  <a:schemeClr val="bg1"/>
                </a:solidFill>
                <a:effectLst/>
                <a:latin typeface="Roboto" panose="02000000000000000000" pitchFamily="2" charset="0"/>
              </a:rPr>
              <a:t>Nhô</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cao</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giữa</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mặt</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một</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mình</a:t>
            </a:r>
            <a:endParaRPr lang="en-US" sz="3600" b="0" i="0" dirty="0">
              <a:solidFill>
                <a:schemeClr val="bg1"/>
              </a:solidFill>
              <a:effectLst/>
              <a:latin typeface="Roboto" panose="02000000000000000000" pitchFamily="2" charset="0"/>
            </a:endParaRPr>
          </a:p>
          <a:p>
            <a:pPr algn="ctr" fontAlgn="base"/>
            <a:r>
              <a:rPr lang="en-US" sz="3600" b="0" i="0" dirty="0" err="1">
                <a:solidFill>
                  <a:schemeClr val="bg1"/>
                </a:solidFill>
                <a:effectLst/>
                <a:latin typeface="Roboto" panose="02000000000000000000" pitchFamily="2" charset="0"/>
              </a:rPr>
              <a:t>Hít</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thở</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thật</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giỏi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lại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tinh</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ngửi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mùi</a:t>
            </a:r>
            <a:r>
              <a:rPr lang="en-US" sz="3600" b="0" i="0" dirty="0">
                <a:solidFill>
                  <a:schemeClr val="bg1"/>
                </a:solidFill>
                <a:effectLst/>
                <a:latin typeface="Roboto" panose="02000000000000000000" pitchFamily="2" charset="0"/>
              </a:rPr>
              <a:t>?</a:t>
            </a:r>
          </a:p>
          <a:p>
            <a:pPr algn="ctr" fontAlgn="base"/>
            <a:r>
              <a:rPr lang="en-US" sz="3600" b="0" i="0" dirty="0">
                <a:solidFill>
                  <a:schemeClr val="bg1"/>
                </a:solidFill>
                <a:effectLst/>
                <a:latin typeface="Roboto" panose="02000000000000000000" pitchFamily="2" charset="0"/>
              </a:rPr>
              <a:t>(</a:t>
            </a:r>
            <a:r>
              <a:rPr lang="en-US" sz="3600" b="0" i="0" dirty="0" err="1">
                <a:solidFill>
                  <a:schemeClr val="bg1"/>
                </a:solidFill>
                <a:effectLst/>
                <a:latin typeface="Roboto" panose="02000000000000000000" pitchFamily="2" charset="0"/>
              </a:rPr>
              <a:t>Là</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gì</a:t>
            </a:r>
            <a:r>
              <a:rPr lang="en-US" sz="3600" b="0" i="0" dirty="0">
                <a:solidFill>
                  <a:schemeClr val="bg1"/>
                </a:solidFill>
                <a:effectLst/>
                <a:latin typeface="Roboto" panose="020000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
        <p:nvSpPr>
          <p:cNvPr id="19" name="Rectangle 18"/>
          <p:cNvSpPr/>
          <p:nvPr/>
        </p:nvSpPr>
        <p:spPr>
          <a:xfrm>
            <a:off x="6671601" y="410809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mũi</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876773"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tay</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6671601"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tai</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854553" y="415617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miệng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0" y="5678226"/>
            <a:ext cx="1244600" cy="11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60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42793" y="0"/>
            <a:ext cx="12463393" cy="10370195"/>
          </a:xfrm>
          <a:prstGeom prst="rect">
            <a:avLst/>
          </a:prstGeom>
        </p:spPr>
      </p:pic>
      <p:pic>
        <p:nvPicPr>
          <p:cNvPr id="13"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7"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54553" y="23597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fontAlgn="base"/>
            <a:r>
              <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rPr>
              <a:t>CÂU 4: </a:t>
            </a:r>
            <a:r>
              <a:rPr lang="en-US" sz="3600" b="0" i="0" dirty="0" err="1">
                <a:solidFill>
                  <a:schemeClr val="bg1"/>
                </a:solidFill>
                <a:effectLst/>
                <a:latin typeface="Roboto" panose="02000000000000000000" pitchFamily="2" charset="0"/>
              </a:rPr>
              <a:t>Cái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gì</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tài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giỏi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lắm</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thay</a:t>
            </a:r>
            <a:endParaRPr lang="en-US" sz="3600" b="0" i="0" dirty="0">
              <a:solidFill>
                <a:schemeClr val="bg1"/>
              </a:solidFill>
              <a:effectLst/>
              <a:latin typeface="Roboto" panose="02000000000000000000" pitchFamily="2" charset="0"/>
            </a:endParaRPr>
          </a:p>
          <a:p>
            <a:pPr algn="ctr" fontAlgn="base"/>
            <a:r>
              <a:rPr lang="en-US" sz="3600" b="0" i="0" dirty="0" err="1">
                <a:solidFill>
                  <a:schemeClr val="bg1"/>
                </a:solidFill>
                <a:effectLst/>
                <a:latin typeface="Roboto" panose="02000000000000000000" pitchFamily="2" charset="0"/>
              </a:rPr>
              <a:t>Quét</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nhà</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giúp</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mẹ</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vẽ</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bài</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vẽ</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tranh</a:t>
            </a:r>
            <a:r>
              <a:rPr lang="en-US" sz="3600" b="0" i="0" dirty="0">
                <a:solidFill>
                  <a:schemeClr val="bg1"/>
                </a:solidFill>
                <a:effectLst/>
                <a:latin typeface="Roboto" panose="020000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
        <p:nvSpPr>
          <p:cNvPr id="19" name="Rectangle 18"/>
          <p:cNvSpPr/>
          <p:nvPr/>
        </p:nvSpPr>
        <p:spPr>
          <a:xfrm>
            <a:off x="854553" y="5142354"/>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Montserrat Alternates Black" panose="00000A00000000000000" pitchFamily="50" charset="0"/>
              </a:rPr>
              <a:t>Đôi</a:t>
            </a:r>
            <a:r>
              <a:rPr lang="en-US" sz="3600" dirty="0">
                <a:solidFill>
                  <a:prstClr val="white"/>
                </a:solidFill>
                <a:latin typeface="Montserrat Alternates Black" panose="00000A00000000000000" pitchFamily="50" charset="0"/>
              </a:rPr>
              <a:t> </a:t>
            </a:r>
            <a:r>
              <a:rPr lang="en-US" sz="3600" dirty="0" err="1">
                <a:solidFill>
                  <a:prstClr val="white"/>
                </a:solidFill>
                <a:latin typeface="Montserrat Alternates Black" panose="00000A00000000000000" pitchFamily="50" charset="0"/>
              </a:rPr>
              <a:t>tay</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20" name="Rectangle 19"/>
          <p:cNvSpPr/>
          <p:nvPr/>
        </p:nvSpPr>
        <p:spPr>
          <a:xfrm>
            <a:off x="6611852" y="415613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Montserrat Alternates Black" panose="00000A00000000000000" pitchFamily="50" charset="0"/>
              </a:rPr>
              <a:t>Đôi</a:t>
            </a:r>
            <a:r>
              <a:rPr lang="en-US" sz="3600" dirty="0">
                <a:solidFill>
                  <a:prstClr val="white"/>
                </a:solidFill>
                <a:latin typeface="Montserrat Alternates Black" panose="00000A00000000000000" pitchFamily="50" charset="0"/>
              </a:rPr>
              <a:t> tai</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21" name="Rectangle 20"/>
          <p:cNvSpPr/>
          <p:nvPr/>
        </p:nvSpPr>
        <p:spPr>
          <a:xfrm>
            <a:off x="6671601"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Montserrat Alternates Black" panose="00000A00000000000000" pitchFamily="50" charset="0"/>
                <a:ea typeface="+mn-ea"/>
                <a:cs typeface="+mn-cs"/>
              </a:rPr>
              <a:t>Cái</a:t>
            </a:r>
            <a:r>
              <a:rPr kumimoji="0" lang="en-US" sz="36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a:t>
            </a:r>
            <a:r>
              <a:rPr kumimoji="0" lang="en-US" sz="3600" b="0" i="0" u="none" strike="noStrike" kern="1200" cap="none" spc="0" normalizeH="0" noProof="0" dirty="0" err="1">
                <a:ln>
                  <a:noFill/>
                </a:ln>
                <a:solidFill>
                  <a:prstClr val="white"/>
                </a:solidFill>
                <a:effectLst/>
                <a:uLnTx/>
                <a:uFillTx/>
                <a:latin typeface="Montserrat Alternates Black" panose="00000A00000000000000" pitchFamily="50" charset="0"/>
                <a:ea typeface="+mn-ea"/>
                <a:cs typeface="+mn-cs"/>
              </a:rPr>
              <a:t>răng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854553" y="415617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Montserrat Alternates Black" panose="00000A00000000000000" pitchFamily="50" charset="0"/>
              </a:rPr>
              <a:t>Đôi</a:t>
            </a:r>
            <a:r>
              <a:rPr lang="en-US" sz="3600" dirty="0">
                <a:solidFill>
                  <a:prstClr val="white"/>
                </a:solidFill>
                <a:latin typeface="Montserrat Alternates Black" panose="00000A00000000000000" pitchFamily="50" charset="0"/>
              </a:rPr>
              <a:t> </a:t>
            </a:r>
            <a:r>
              <a:rPr lang="en-US" sz="3600" dirty="0" err="1">
                <a:solidFill>
                  <a:prstClr val="white"/>
                </a:solidFill>
                <a:latin typeface="Montserrat Alternates Black" panose="00000A00000000000000" pitchFamily="50" charset="0"/>
              </a:rPr>
              <a:t>chân</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881146" y="483348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0" y="5678226"/>
            <a:ext cx="1244600" cy="11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31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42793" y="0"/>
            <a:ext cx="12463393" cy="10370195"/>
          </a:xfrm>
          <a:prstGeom prst="rect">
            <a:avLst/>
          </a:prstGeom>
        </p:spPr>
      </p:pic>
      <p:pic>
        <p:nvPicPr>
          <p:cNvPr id="13"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7" name="CẤM BUÔN BÁN, CẤM REUP" descr="School Cartoon Classroom, PNG, 1500x1500px, School, Architecture, Area,  Building, Cartoon Download F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foregroundMark x1="42927" y1="66707" x2="69390" y2="66707"/>
                        <a14:backgroundMark x1="71829" y1="83049" x2="15122" y2="77439"/>
                        <a14:backgroundMark x1="72317" y1="75244" x2="12195" y2="76220"/>
                        <a14:backgroundMark x1="12195" y1="76220" x2="48293" y2="74146"/>
                        <a14:backgroundMark x1="48293" y1="74146" x2="85122" y2="74024"/>
                        <a14:backgroundMark x1="8780" y1="73780" x2="94756" y2="72561"/>
                        <a14:backgroundMark x1="98049" y1="72195" x2="2439" y2="72561"/>
                        <a14:backgroundMark x1="19024" y1="67927" x2="91463" y2="69146"/>
                      </a14:backgroundRemoval>
                    </a14:imgEffect>
                  </a14:imgLayer>
                </a14:imgProps>
              </a:ext>
              <a:ext uri="{28A0092B-C50C-407E-A947-70E740481C1C}">
                <a14:useLocalDpi xmlns:a14="http://schemas.microsoft.com/office/drawing/2010/main" val="0"/>
              </a:ext>
            </a:extLst>
          </a:blip>
          <a:srcRect t="29451" b="26158"/>
          <a:stretch/>
        </p:blipFill>
        <p:spPr bwMode="auto">
          <a:xfrm>
            <a:off x="2693762" y="622301"/>
            <a:ext cx="9269604" cy="487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54553" y="23597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fontAlgn="base"/>
            <a:r>
              <a:rPr kumimoji="0" lang="en-US" sz="3200" b="0" i="0" u="none" strike="noStrike" kern="1200" cap="none" spc="0" normalizeH="0" baseline="0" noProof="0" dirty="0">
                <a:ln>
                  <a:noFill/>
                </a:ln>
                <a:solidFill>
                  <a:schemeClr val="bg1"/>
                </a:solidFill>
                <a:effectLst/>
                <a:uLnTx/>
                <a:uFillTx/>
                <a:latin typeface="Montserrat Alternates Black" panose="00000A00000000000000" pitchFamily="50" charset="0"/>
                <a:ea typeface="+mn-ea"/>
                <a:cs typeface="+mn-cs"/>
              </a:rPr>
              <a:t>CÂU 5: </a:t>
            </a:r>
            <a:r>
              <a:rPr lang="vi-VN" sz="3200" b="0" i="0" dirty="0">
                <a:solidFill>
                  <a:schemeClr val="bg1"/>
                </a:solidFill>
                <a:effectLst/>
                <a:latin typeface="Roboto" panose="02000000000000000000" pitchFamily="2" charset="0"/>
              </a:rPr>
              <a:t>Cái gì giúp bé bước nhanh</a:t>
            </a:r>
          </a:p>
          <a:p>
            <a:pPr algn="ctr" fontAlgn="base"/>
            <a:r>
              <a:rPr lang="vi-VN" sz="3200" b="0" i="0" dirty="0">
                <a:solidFill>
                  <a:schemeClr val="bg1"/>
                </a:solidFill>
                <a:effectLst/>
                <a:latin typeface="Roboto" panose="02000000000000000000" pitchFamily="2" charset="0"/>
              </a:rPr>
              <a:t>Đến trường gặp bạn học hành bé 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ontserrat Alternates Black" panose="00000A00000000000000" pitchFamily="50" charset="0"/>
              <a:ea typeface="+mn-ea"/>
              <a:cs typeface="+mn-cs"/>
            </a:endParaRPr>
          </a:p>
        </p:txBody>
      </p:sp>
      <p:sp>
        <p:nvSpPr>
          <p:cNvPr id="19" name="Rectangle 18"/>
          <p:cNvSpPr/>
          <p:nvPr/>
        </p:nvSpPr>
        <p:spPr>
          <a:xfrm>
            <a:off x="6671601" y="410809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Montserrat Alternates Black" panose="00000A00000000000000" pitchFamily="50" charset="0"/>
              </a:rPr>
              <a:t>Đôi</a:t>
            </a:r>
            <a:r>
              <a:rPr lang="en-US" sz="2800" dirty="0">
                <a:solidFill>
                  <a:prstClr val="white"/>
                </a:solidFill>
                <a:latin typeface="Montserrat Alternates Black" panose="00000A00000000000000" pitchFamily="50" charset="0"/>
              </a:rPr>
              <a:t> </a:t>
            </a:r>
            <a:r>
              <a:rPr lang="en-US" sz="2800" dirty="0" err="1">
                <a:solidFill>
                  <a:prstClr val="white"/>
                </a:solidFill>
                <a:latin typeface="Montserrat Alternates Black" panose="00000A00000000000000" pitchFamily="50" charset="0"/>
              </a:rPr>
              <a:t>chân</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876773"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Montserrat Alternates Black" panose="00000A00000000000000" pitchFamily="50" charset="0"/>
              </a:rPr>
              <a:t>Cái</a:t>
            </a:r>
            <a:r>
              <a:rPr lang="en-US" sz="2800" dirty="0">
                <a:solidFill>
                  <a:prstClr val="white"/>
                </a:solidFill>
                <a:latin typeface="Montserrat Alternates Black" panose="00000A00000000000000" pitchFamily="50" charset="0"/>
              </a:rPr>
              <a:t> </a:t>
            </a:r>
            <a:r>
              <a:rPr lang="en-US" sz="2800" dirty="0" err="1">
                <a:solidFill>
                  <a:prstClr val="white"/>
                </a:solidFill>
                <a:latin typeface="Montserrat Alternates Black" panose="00000A00000000000000" pitchFamily="50" charset="0"/>
              </a:rPr>
              <a:t>mũi</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6671601" y="51910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err="1">
                <a:solidFill>
                  <a:prstClr val="white"/>
                </a:solidFill>
                <a:latin typeface="Montserrat Alternates Black" panose="00000A00000000000000" pitchFamily="50" charset="0"/>
              </a:rPr>
              <a:t>Đôi</a:t>
            </a:r>
            <a:r>
              <a:rPr lang="en-US" sz="2800" noProof="0" dirty="0">
                <a:solidFill>
                  <a:prstClr val="white"/>
                </a:solidFill>
                <a:latin typeface="Montserrat Alternates Black" panose="00000A00000000000000" pitchFamily="50" charset="0"/>
              </a:rPr>
              <a:t> </a:t>
            </a:r>
            <a:r>
              <a:rPr lang="en-US" sz="2800" noProof="0" dirty="0" err="1">
                <a:solidFill>
                  <a:prstClr val="white"/>
                </a:solidFill>
                <a:latin typeface="Montserrat Alternates Black" panose="00000A00000000000000" pitchFamily="50" charset="0"/>
              </a:rPr>
              <a:t>mắt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854553" y="415617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Montserrat Alternates Black" panose="00000A00000000000000" pitchFamily="50" charset="0"/>
              </a:rPr>
              <a:t>Đôi</a:t>
            </a:r>
            <a:r>
              <a:rPr lang="en-US" sz="2800" dirty="0">
                <a:solidFill>
                  <a:prstClr val="white"/>
                </a:solidFill>
                <a:latin typeface="Montserrat Alternates Black" panose="00000A00000000000000" pitchFamily="50" charset="0"/>
              </a:rPr>
              <a:t> </a:t>
            </a:r>
            <a:r>
              <a:rPr lang="en-US" sz="2800" dirty="0" err="1">
                <a:solidFill>
                  <a:prstClr val="white"/>
                </a:solidFill>
                <a:latin typeface="Montserrat Alternates Black" panose="00000A00000000000000" pitchFamily="50" charset="0"/>
              </a:rPr>
              <a:t>tay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0" y="5678226"/>
            <a:ext cx="1244600" cy="11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64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GUYEN THI MINH\Desktop\Nền PP\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30545"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17620" y="2512596"/>
            <a:ext cx="74191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Bài</a:t>
            </a:r>
            <a:r>
              <a:rPr kumimoji="0" lang="en-US" sz="5400"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1. </a:t>
            </a:r>
            <a:r>
              <a:rPr kumimoji="0" lang="en-US" sz="5400" b="1" i="0" u="none" strike="noStrike" kern="1200" cap="none" spc="0" normalizeH="0" noProof="0" dirty="0" err="1"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Hình</a:t>
            </a:r>
            <a:r>
              <a:rPr kumimoji="0" lang="en-US" sz="5400"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1" i="0" u="none" strike="noStrike" kern="1200" cap="none" spc="0" normalizeH="0" noProof="0" dirty="0" err="1"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ảnh</a:t>
            </a:r>
            <a:r>
              <a:rPr kumimoji="0" lang="en-US" sz="5400"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1" i="0" u="none" strike="noStrike" kern="1200" cap="none" spc="0" normalizeH="0" noProof="0" dirty="0" err="1"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của</a:t>
            </a:r>
            <a:r>
              <a:rPr kumimoji="0" lang="en-US" sz="5400"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1" i="0" u="none" strike="noStrike" kern="1200" cap="none" spc="0" normalizeH="0" noProof="0" dirty="0" err="1"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em</a:t>
            </a:r>
            <a:endParaRPr kumimoji="0" lang="en-US" sz="5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86865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GUYEN THI MINH\Desktop\Nền PP\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30545"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B8EC15B-2351-4D7E-8AEC-DE4C0639432E}"/>
              </a:ext>
            </a:extLst>
          </p:cNvPr>
          <p:cNvSpPr txBox="1"/>
          <p:nvPr/>
        </p:nvSpPr>
        <p:spPr>
          <a:xfrm>
            <a:off x="465859" y="576695"/>
            <a:ext cx="5362575" cy="861774"/>
          </a:xfrm>
          <a:prstGeom prst="rect">
            <a:avLst/>
          </a:prstGeom>
          <a:noFill/>
        </p:spPr>
        <p:txBody>
          <a:bodyPr wrap="square" rtlCol="0">
            <a:spAutoFit/>
          </a:bodyPr>
          <a:lstStyle/>
          <a:p>
            <a:r>
              <a:rPr lang="en-US" sz="5000" dirty="0" err="1" smtClean="0">
                <a:solidFill>
                  <a:srgbClr val="7030A0"/>
                </a:solidFill>
              </a:rPr>
              <a:t>Yêu</a:t>
            </a:r>
            <a:r>
              <a:rPr lang="en-US" sz="5000" dirty="0" smtClean="0">
                <a:solidFill>
                  <a:srgbClr val="7030A0"/>
                </a:solidFill>
              </a:rPr>
              <a:t> </a:t>
            </a:r>
            <a:r>
              <a:rPr lang="en-US" sz="5000" dirty="0" err="1" smtClean="0">
                <a:solidFill>
                  <a:srgbClr val="7030A0"/>
                </a:solidFill>
              </a:rPr>
              <a:t>cầu</a:t>
            </a:r>
            <a:r>
              <a:rPr lang="en-US" sz="5000" dirty="0" smtClean="0">
                <a:solidFill>
                  <a:srgbClr val="7030A0"/>
                </a:solidFill>
              </a:rPr>
              <a:t> </a:t>
            </a:r>
            <a:r>
              <a:rPr lang="en-US" sz="5000" dirty="0" err="1" smtClean="0">
                <a:solidFill>
                  <a:srgbClr val="7030A0"/>
                </a:solidFill>
              </a:rPr>
              <a:t>cần</a:t>
            </a:r>
            <a:r>
              <a:rPr lang="en-US" sz="5000" dirty="0" smtClean="0">
                <a:solidFill>
                  <a:srgbClr val="7030A0"/>
                </a:solidFill>
              </a:rPr>
              <a:t> </a:t>
            </a:r>
            <a:r>
              <a:rPr lang="en-US" sz="5000" dirty="0" err="1" smtClean="0">
                <a:solidFill>
                  <a:srgbClr val="7030A0"/>
                </a:solidFill>
              </a:rPr>
              <a:t>đạt</a:t>
            </a:r>
            <a:r>
              <a:rPr lang="en-US" sz="5000" dirty="0" smtClean="0">
                <a:solidFill>
                  <a:srgbClr val="7030A0"/>
                </a:solidFill>
              </a:rPr>
              <a:t>:</a:t>
            </a:r>
            <a:endParaRPr lang="en-US" sz="5000" dirty="0">
              <a:solidFill>
                <a:srgbClr val="7030A0"/>
              </a:solidFill>
            </a:endParaRPr>
          </a:p>
        </p:txBody>
      </p:sp>
      <p:sp>
        <p:nvSpPr>
          <p:cNvPr id="4" name="TextBox 3">
            <a:extLst>
              <a:ext uri="{FF2B5EF4-FFF2-40B4-BE49-F238E27FC236}">
                <a16:creationId xmlns="" xmlns:a16="http://schemas.microsoft.com/office/drawing/2014/main" id="{639A2585-1C89-4F4F-B097-51C171329DC5}"/>
              </a:ext>
            </a:extLst>
          </p:cNvPr>
          <p:cNvSpPr txBox="1"/>
          <p:nvPr/>
        </p:nvSpPr>
        <p:spPr>
          <a:xfrm>
            <a:off x="500457" y="1438469"/>
            <a:ext cx="11525288" cy="1754326"/>
          </a:xfrm>
          <a:prstGeom prst="rect">
            <a:avLst/>
          </a:prstGeom>
          <a:noFill/>
        </p:spPr>
        <p:txBody>
          <a:bodyPr wrap="square" rtlCol="0">
            <a:spAutoFit/>
          </a:bodyPr>
          <a:lstStyle/>
          <a:p>
            <a:pPr marL="457200" indent="-457200">
              <a:buFont typeface="Arial" panose="020B0604020202020204" pitchFamily="34" charset="0"/>
              <a:buChar char="•"/>
            </a:pPr>
            <a:r>
              <a:rPr lang="vi-VN" sz="3600" dirty="0">
                <a:solidFill>
                  <a:srgbClr val="FF0000"/>
                </a:solidFill>
              </a:rPr>
              <a:t>Nhận diện được hình ảnh của bản thân.</a:t>
            </a:r>
            <a:endParaRPr lang="en-US" sz="3600" dirty="0">
              <a:solidFill>
                <a:srgbClr val="FF0000"/>
              </a:solidFill>
            </a:endParaRPr>
          </a:p>
          <a:p>
            <a:pPr marL="457200" indent="-457200">
              <a:buFont typeface="Arial" panose="020B0604020202020204" pitchFamily="34" charset="0"/>
              <a:buChar char="•"/>
            </a:pPr>
            <a:r>
              <a:rPr lang="vi-VN" sz="3600" dirty="0">
                <a:solidFill>
                  <a:srgbClr val="FF0000"/>
                </a:solidFill>
              </a:rPr>
              <a:t>Quan tâm và thể hiện được hình ảnh</a:t>
            </a:r>
            <a:r>
              <a:rPr lang="en-US" sz="3600" dirty="0">
                <a:solidFill>
                  <a:srgbClr val="FF0000"/>
                </a:solidFill>
              </a:rPr>
              <a:t> </a:t>
            </a:r>
            <a:r>
              <a:rPr lang="vi-VN" sz="3600" dirty="0">
                <a:solidFill>
                  <a:srgbClr val="FF0000"/>
                </a:solidFill>
              </a:rPr>
              <a:t>thân thiện, vui vẻ của bản thân.</a:t>
            </a:r>
            <a:endParaRPr lang="en-US" sz="3600" dirty="0">
              <a:solidFill>
                <a:srgbClr val="FF0000"/>
              </a:solidFill>
            </a:endParaRPr>
          </a:p>
        </p:txBody>
      </p:sp>
    </p:spTree>
    <p:extLst>
      <p:ext uri="{BB962C8B-B14F-4D97-AF65-F5344CB8AC3E}">
        <p14:creationId xmlns:p14="http://schemas.microsoft.com/office/powerpoint/2010/main" val="20593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579</Words>
  <Application>Microsoft Office PowerPoint</Application>
  <PresentationFormat>Widescreen</PresentationFormat>
  <Paragraphs>76</Paragraphs>
  <Slides>24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-apple-system</vt:lpstr>
      <vt:lpstr>Arial</vt:lpstr>
      <vt:lpstr>Calibri</vt:lpstr>
      <vt:lpstr>Calibri Light</vt:lpstr>
      <vt:lpstr>Montserrat Alternates Black</vt:lpstr>
      <vt:lpstr>Roboto</vt:lpstr>
      <vt:lpstr>Times New Roman</vt:lpstr>
      <vt:lpstr>等线</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56</cp:revision>
  <dcterms:created xsi:type="dcterms:W3CDTF">2021-06-07T06:59:14Z</dcterms:created>
  <dcterms:modified xsi:type="dcterms:W3CDTF">2022-09-27T06:05:44Z</dcterms:modified>
</cp:coreProperties>
</file>