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0" r:id="rId5"/>
    <p:sldId id="291" r:id="rId6"/>
    <p:sldId id="281" r:id="rId7"/>
    <p:sldId id="283" r:id="rId8"/>
    <p:sldId id="276" r:id="rId9"/>
    <p:sldId id="277" r:id="rId10"/>
    <p:sldId id="280" r:id="rId11"/>
    <p:sldId id="285" r:id="rId12"/>
    <p:sldId id="284" r:id="rId13"/>
    <p:sldId id="29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58C5-EC57-4284-81CE-11FE85D84E02}"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t>27/09/2021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t>27/09/2021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t>27/09/2021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t>27/09/2021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218871" y="3060101"/>
            <a:ext cx="7772400" cy="1695451"/>
          </a:xfrm>
        </p:spPr>
        <p:txBody>
          <a:bodyPr>
            <a:prstTxWarp prst="textArchUp">
              <a:avLst/>
            </a:prstTxWarp>
            <a:noAutofit/>
          </a:bodyPr>
          <a:lstStyle/>
          <a:p>
            <a:r>
              <a:rPr lang="en-US" sz="11500" b="1" dirty="0" smtClean="0">
                <a:ln w="10541" cmpd="sng">
                  <a:solidFill>
                    <a:schemeClr val="accent1">
                      <a:shade val="88000"/>
                      <a:satMod val="110000"/>
                    </a:schemeClr>
                  </a:solidFill>
                  <a:prstDash val="solid"/>
                </a:ln>
                <a:solidFill>
                  <a:srgbClr val="FF0000"/>
                </a:solidFill>
              </a:rPr>
              <a:t>ĐẠO ĐỨC 5</a:t>
            </a:r>
            <a:endParaRPr lang="en-US" sz="11500" b="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Times New Roman" panose="02020603050405020304" pitchFamily="18" charset="0"/>
                <a:ea typeface="Calibri" panose="020F0502020204030204" pitchFamily="34" charset="0"/>
              </a:rPr>
              <a:t>      </a:t>
            </a:r>
            <a:r>
              <a:rPr lang="nl-NL" sz="2800" dirty="0" smtClean="0"/>
              <a:t>1. Khi </a:t>
            </a:r>
            <a:r>
              <a:rPr lang="nl-NL" sz="2800" dirty="0"/>
              <a:t>giải quyết công việc hay xử lí tình huống một cách có trách nhiệm, chúng ta thấy vui và thanh thản. Ngược lại, tự chúng ta cũng thấy áy náy trong lòng</a:t>
            </a:r>
            <a:r>
              <a:rPr lang="nl-NL" sz="2800" dirty="0" smtClean="0"/>
              <a:t>.</a:t>
            </a:r>
            <a:endParaRPr lang="en-GB" sz="2800" dirty="0"/>
          </a:p>
          <a:p>
            <a:pPr algn="just">
              <a:lnSpc>
                <a:spcPct val="125000"/>
              </a:lnSpc>
            </a:pPr>
            <a:r>
              <a:rPr lang="nl-NL" sz="2800" dirty="0" smtClean="0"/>
              <a:t>      2. Người </a:t>
            </a:r>
            <a:r>
              <a:rPr lang="nl-NL" sz="2800" dirty="0"/>
              <a:t>có trách nhiệm là người trước khi làm việc gì cũng suy nghĩ cẩn thận nhằm mục đích tốt đẹp và với cách thức phù hợp ; khi làm hỏng việc hoặc có lỗi, họ dám nhận trách nhiệm và sẵn sàng làm lại cho tốt.</a:t>
            </a:r>
            <a:endParaRPr lang="en-US" sz="2800" dirty="0"/>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119257"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 NHANH HƠN? </a:t>
            </a:r>
            <a:endParaRPr lang="en-US" sz="6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rPr>
              <a:t>Điền</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các</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từ</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ngữ</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dưới</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đây</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vào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chỗ</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chấm</a:t>
            </a:r>
            <a:r>
              <a:rPr lang="en-US" altLang="vi-VN" sz="2800" b="1" i="1" dirty="0">
                <a:solidFill>
                  <a:schemeClr val="accent1">
                    <a:lumMod val="75000"/>
                  </a:schemeClr>
                </a:solidFill>
              </a:rPr>
              <a:t> </a:t>
            </a:r>
            <a:r>
              <a:rPr lang="en-US" altLang="vi-VN" sz="2800" b="1" i="1" dirty="0" err="1" smtClean="0">
                <a:solidFill>
                  <a:schemeClr val="accent1">
                    <a:lumMod val="75000"/>
                  </a:schemeClr>
                </a:solidFill>
              </a:rPr>
              <a:t>sao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phù</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hợp</a:t>
            </a:r>
            <a:r>
              <a:rPr lang="en-US" altLang="vi-VN" sz="2800" dirty="0" smtClean="0"/>
              <a:t/>
            </a:r>
            <a:br>
              <a:rPr lang="en-US" altLang="vi-VN" sz="2800" dirty="0" smtClean="0"/>
            </a:br>
            <a:r>
              <a:rPr lang="en-US" altLang="vi-VN" sz="2800" dirty="0" smtClean="0"/>
              <a:t>	</a:t>
            </a:r>
            <a:r>
              <a:rPr lang="en-US" altLang="vi-VN" sz="2800" b="1" dirty="0" smtClean="0">
                <a:solidFill>
                  <a:srgbClr val="C00000"/>
                </a:solidFill>
              </a:rPr>
              <a:t>				 		</a:t>
            </a:r>
            <a:endParaRPr lang="vi-VN" altLang="vi-VN" sz="2800" b="1" dirty="0">
              <a:solidFill>
                <a:srgbClr val="C00000"/>
              </a:solidFill>
            </a:endParaRPr>
          </a:p>
        </p:txBody>
      </p:sp>
      <p:sp>
        <p:nvSpPr>
          <p:cNvPr id="3" name="Content Placeholder 2"/>
          <p:cNvSpPr txBox="1"/>
          <p:nvPr/>
        </p:nvSpPr>
        <p:spPr>
          <a:xfrm>
            <a:off x="1047295" y="3171126"/>
            <a:ext cx="10157733"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000"/>
              </a:spcAft>
              <a:buFont typeface="Arial" panose="020B0604020202020204" pitchFamily="34" charset="0"/>
              <a:buNone/>
            </a:pPr>
            <a:r>
              <a:rPr lang="en-US" altLang="vi-VN" sz="3600" dirty="0" smtClean="0"/>
              <a:t>        1. </a:t>
            </a:r>
            <a:r>
              <a:rPr lang="en-US" altLang="vi-VN" sz="3600" dirty="0" err="1" smtClean="0"/>
              <a:t>Mỗi</a:t>
            </a:r>
            <a:r>
              <a:rPr lang="en-US" altLang="vi-VN" sz="3600" dirty="0" smtClean="0"/>
              <a:t> </a:t>
            </a:r>
            <a:r>
              <a:rPr lang="en-US" altLang="vi-VN" sz="3600" dirty="0" err="1" smtClean="0"/>
              <a:t>người</a:t>
            </a:r>
            <a:r>
              <a:rPr lang="en-US" altLang="vi-VN" sz="3600" dirty="0" smtClean="0"/>
              <a:t> </a:t>
            </a:r>
            <a:r>
              <a:rPr lang="en-US" altLang="vi-VN" sz="3600" dirty="0" err="1" smtClean="0"/>
              <a:t>cần</a:t>
            </a:r>
            <a:r>
              <a:rPr lang="en-US" altLang="vi-VN" sz="3600" dirty="0" smtClean="0"/>
              <a:t> </a:t>
            </a:r>
            <a:r>
              <a:rPr lang="en-US" altLang="vi-VN" sz="3600" dirty="0" err="1" smtClean="0"/>
              <a:t>phải</a:t>
            </a:r>
            <a:r>
              <a:rPr lang="en-US" altLang="vi-VN" sz="3600" dirty="0" smtClean="0"/>
              <a:t> ………………………….. </a:t>
            </a:r>
            <a:r>
              <a:rPr lang="en-US" altLang="vi-VN" sz="3600" dirty="0" err="1" smtClean="0"/>
              <a:t>trước</a:t>
            </a:r>
            <a:r>
              <a:rPr lang="en-US" altLang="vi-VN" sz="3600" dirty="0" smtClean="0"/>
              <a:t> </a:t>
            </a:r>
            <a:r>
              <a:rPr lang="en-US" altLang="vi-VN" sz="3600" dirty="0" err="1" smtClean="0"/>
              <a:t>khi</a:t>
            </a:r>
            <a:r>
              <a:rPr lang="en-US" altLang="vi-VN" sz="3600" dirty="0" smtClean="0"/>
              <a:t> …………………………… </a:t>
            </a:r>
            <a:r>
              <a:rPr lang="en-US" altLang="vi-VN" sz="3600" dirty="0" err="1" smtClean="0"/>
              <a:t>và</a:t>
            </a:r>
            <a:r>
              <a:rPr lang="en-US" altLang="vi-VN" sz="3600" dirty="0" smtClean="0"/>
              <a:t> …………………………. </a:t>
            </a:r>
            <a:r>
              <a:rPr lang="en-US" altLang="vi-VN" sz="3600" dirty="0" err="1" smtClean="0"/>
              <a:t>về</a:t>
            </a:r>
            <a:r>
              <a:rPr lang="en-US" altLang="vi-VN" sz="3600" dirty="0" smtClean="0"/>
              <a:t> </a:t>
            </a:r>
            <a:r>
              <a:rPr lang="en-US" altLang="vi-VN" sz="3600" dirty="0" err="1" smtClean="0"/>
              <a:t>những</a:t>
            </a:r>
            <a:r>
              <a:rPr lang="en-US" altLang="vi-VN" sz="3600" dirty="0" smtClean="0"/>
              <a:t> </a:t>
            </a:r>
            <a:r>
              <a:rPr lang="en-US" altLang="vi-VN" sz="3600" dirty="0" err="1" smtClean="0"/>
              <a:t>việc</a:t>
            </a:r>
            <a:r>
              <a:rPr lang="en-US" altLang="vi-VN" sz="3600" dirty="0" smtClean="0"/>
              <a:t> </a:t>
            </a:r>
            <a:r>
              <a:rPr lang="en-US" altLang="vi-VN" sz="3600" dirty="0" err="1" smtClean="0"/>
              <a:t>làm</a:t>
            </a:r>
            <a:r>
              <a:rPr lang="en-US" altLang="vi-VN" sz="3600" dirty="0" smtClean="0"/>
              <a:t>…………………………..</a:t>
            </a:r>
          </a:p>
          <a:p>
            <a:pPr marL="0" indent="0" algn="just">
              <a:lnSpc>
                <a:spcPct val="100000"/>
              </a:lnSpc>
              <a:spcAft>
                <a:spcPts val="1000"/>
              </a:spcAft>
              <a:buNone/>
            </a:pPr>
            <a:r>
              <a:rPr lang="en-US" altLang="vi-VN" sz="3600" dirty="0" smtClean="0"/>
              <a:t>       2. </a:t>
            </a:r>
            <a:r>
              <a:rPr lang="vi-VN" sz="3600" dirty="0" smtClean="0"/>
              <a:t>Không nên </a:t>
            </a:r>
            <a:r>
              <a:rPr lang="en-US" sz="3600" dirty="0" smtClean="0"/>
              <a:t>…………………</a:t>
            </a:r>
            <a:r>
              <a:rPr lang="vi-VN" sz="3600" dirty="0" smtClean="0"/>
              <a:t>cho người khác.</a:t>
            </a:r>
          </a:p>
          <a:p>
            <a:pPr marL="0" indent="0" algn="just">
              <a:lnSpc>
                <a:spcPct val="100000"/>
              </a:lnSpc>
              <a:spcAft>
                <a:spcPts val="1000"/>
              </a:spcAft>
              <a:buFont typeface="Arial" panose="020B0604020202020204" pitchFamily="34" charset="0"/>
              <a:buNone/>
            </a:pPr>
            <a:endParaRPr lang="vi-VN" altLang="vi-VN" sz="3600" dirty="0"/>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suy</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nghĩ</a:t>
            </a:r>
            <a:endParaRPr lang="vi-VN" sz="1050" dirty="0"/>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hành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động</a:t>
            </a:r>
            <a:endParaRPr lang="vi-VN" sz="1050" dirty="0"/>
          </a:p>
        </p:txBody>
      </p:sp>
      <p:sp>
        <p:nvSpPr>
          <p:cNvPr id="6" name="TextBox 5"/>
          <p:cNvSpPr txBox="1"/>
          <p:nvPr/>
        </p:nvSpPr>
        <p:spPr>
          <a:xfrm>
            <a:off x="7769454" y="1489980"/>
            <a:ext cx="3255246"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chịu</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trách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nhiệm</a:t>
            </a:r>
            <a:endParaRPr lang="vi-VN" sz="1050" dirty="0"/>
          </a:p>
        </p:txBody>
      </p:sp>
      <p:sp>
        <p:nvSpPr>
          <p:cNvPr id="7" name="TextBox 6"/>
          <p:cNvSpPr txBox="1"/>
          <p:nvPr/>
        </p:nvSpPr>
        <p:spPr>
          <a:xfrm>
            <a:off x="1367290" y="1489981"/>
            <a:ext cx="3964297" cy="584775"/>
          </a:xfrm>
          <a:prstGeom prst="rect">
            <a:avLst/>
          </a:prstGeom>
          <a:noFill/>
        </p:spPr>
        <p:txBody>
          <a:bodyPr wrap="square">
            <a:spAutoFit/>
          </a:bodyPr>
          <a:lstStyle/>
          <a:p>
            <a:pPr>
              <a:defRPr/>
            </a:pPr>
            <a:r>
              <a:rPr lang="en-US" altLang="vi-VN" sz="3200" b="1">
                <a:solidFill>
                  <a:srgbClr val="C00000"/>
                </a:solidFill>
                <a:latin typeface="Calibri Light" panose="020F0302020204030204"/>
                <a:ea typeface="+mj-ea"/>
                <a:cs typeface="+mj-cs"/>
              </a:rPr>
              <a:t>của mình</a:t>
            </a:r>
            <a:endParaRPr lang="vi-VN" sz="1050"/>
          </a:p>
        </p:txBody>
      </p:sp>
      <p:sp>
        <p:nvSpPr>
          <p:cNvPr id="8" name="Rectangle 7"/>
          <p:cNvSpPr/>
          <p:nvPr/>
        </p:nvSpPr>
        <p:spPr>
          <a:xfrm>
            <a:off x="4921353" y="1506091"/>
            <a:ext cx="1184940" cy="584775"/>
          </a:xfrm>
          <a:prstGeom prst="rect">
            <a:avLst/>
          </a:prstGeom>
        </p:spPr>
        <p:txBody>
          <a:bodyPr wrap="none">
            <a:spAutoFit/>
          </a:bodyPr>
          <a:lstStyle/>
          <a:p>
            <a:r>
              <a:rPr lang="vi-VN" sz="3200" b="1" dirty="0" smtClean="0">
                <a:solidFill>
                  <a:srgbClr val="C00000"/>
                </a:solidFill>
                <a:latin typeface="Calibri Light" panose="020F0302020204030204" pitchFamily="34" charset="0"/>
                <a:cs typeface="Calibri Light" panose="020F0302020204030204" pitchFamily="34" charset="0"/>
              </a:rPr>
              <a:t>đổ lỗi </a:t>
            </a:r>
            <a:endParaRPr lang="en-GB" sz="3200" b="1" dirty="0">
              <a:solidFill>
                <a:srgbClr val="C0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55 0.22754 " pathEditMode="relative" rAng="0" ptsTypes="AA">
                                      <p:cBhvr>
                                        <p:cTn id="10" dur="2000" fill="hold"/>
                                        <p:tgtEl>
                                          <p:spTgt spid="5"/>
                                        </p:tgtEl>
                                        <p:attrNameLst>
                                          <p:attrName>ppt_x</p:attrName>
                                          <p:attrName>ppt_y</p:attrName>
                                        </p:attrNameLst>
                                      </p:cBhvr>
                                      <p:rCtr x="-10534"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3268 0.23264 " pathEditMode="relative" rAng="0" ptsTypes="AA">
                                      <p:cBhvr>
                                        <p:cTn id="14" dur="2000" fill="hold"/>
                                        <p:tgtEl>
                                          <p:spTgt spid="4"/>
                                        </p:tgtEl>
                                        <p:attrNameLst>
                                          <p:attrName>ppt_x</p:attrName>
                                          <p:attrName>ppt_y</p:attrName>
                                        </p:attrNameLst>
                                      </p:cBhvr>
                                      <p:rCtr x="21628" y="116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12591 0.40463 " pathEditMode="relative" rAng="0" ptsTypes="AA">
                                      <p:cBhvr>
                                        <p:cTn id="18" dur="2000" fill="hold"/>
                                        <p:tgtEl>
                                          <p:spTgt spid="7"/>
                                        </p:tgtEl>
                                        <p:attrNameLst>
                                          <p:attrName>ppt_x</p:attrName>
                                          <p:attrName>ppt_y</p:attrName>
                                        </p:attrNameLst>
                                      </p:cBhvr>
                                      <p:rCtr x="6289" y="202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1.48148E-6 L 0.0073 0.52292 " pathEditMode="relative" rAng="0" ptsTypes="AA">
                                      <p:cBhvr>
                                        <p:cTn id="22" dur="2000" fill="hold"/>
                                        <p:tgtEl>
                                          <p:spTgt spid="8"/>
                                        </p:tgtEl>
                                        <p:attrNameLst>
                                          <p:attrName>ppt_x</p:attrName>
                                          <p:attrName>ppt_y</p:attrName>
                                        </p:attrNameLst>
                                      </p:cBhvr>
                                      <p:rCtr x="365"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MỤC TIÊU</a:t>
            </a: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5404043"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latin typeface="+mn-lt"/>
                <a:cs typeface="Times New Roman" panose="02020603050405020304" pitchFamily="18" charset="0"/>
              </a:rPr>
              <a:t>Em</a:t>
            </a:r>
            <a:r>
              <a:rPr lang="en-US" altLang="en-US" sz="3000" b="1" dirty="0">
                <a:solidFill>
                  <a:srgbClr val="000000"/>
                </a:solidFill>
                <a:latin typeface="+mn-lt"/>
                <a:cs typeface="Times New Roman" panose="02020603050405020304" pitchFamily="18" charset="0"/>
              </a:rPr>
              <a:t> </a:t>
            </a:r>
            <a:r>
              <a:rPr lang="en-US" altLang="en-US" sz="3000" b="1" dirty="0" err="1" smtClean="0">
                <a:solidFill>
                  <a:srgbClr val="000000"/>
                </a:solidFill>
                <a:latin typeface="+mn-lt"/>
                <a:cs typeface="Times New Roman" panose="02020603050405020304" pitchFamily="18" charset="0"/>
              </a:rPr>
              <a:t>hãy</a:t>
            </a:r>
            <a:r>
              <a:rPr lang="en-US" altLang="en-US" sz="3000" b="1" dirty="0" smtClean="0">
                <a:solidFill>
                  <a:srgbClr val="000000"/>
                </a:solidFill>
                <a:latin typeface="+mn-lt"/>
                <a:cs typeface="Times New Roman" panose="02020603050405020304" pitchFamily="18" charset="0"/>
              </a:rPr>
              <a:t> </a:t>
            </a:r>
            <a:r>
              <a:rPr lang="en-US" sz="3000" b="1" dirty="0" err="1" smtClean="0">
                <a:latin typeface="+mn-lt"/>
              </a:rPr>
              <a:t>suy</a:t>
            </a:r>
            <a:r>
              <a:rPr lang="en-US" sz="3000" b="1" dirty="0" smtClean="0">
                <a:latin typeface="+mn-lt"/>
              </a:rPr>
              <a:t> </a:t>
            </a:r>
            <a:r>
              <a:rPr lang="en-US" sz="3000" b="1" dirty="0" err="1">
                <a:latin typeface="+mn-lt"/>
              </a:rPr>
              <a:t>nghĩ</a:t>
            </a:r>
            <a:r>
              <a:rPr lang="en-US" sz="3000" b="1" dirty="0">
                <a:latin typeface="+mn-lt"/>
              </a:rPr>
              <a:t> </a:t>
            </a:r>
            <a:r>
              <a:rPr lang="en-US" sz="3000" b="1" dirty="0" err="1" smtClean="0">
                <a:latin typeface="+mn-lt"/>
              </a:rPr>
              <a:t>kĩ</a:t>
            </a:r>
            <a:r>
              <a:rPr lang="en-US" sz="3000" b="1" dirty="0">
                <a:latin typeface="+mn-lt"/>
              </a:rPr>
              <a:t> </a:t>
            </a:r>
            <a:r>
              <a:rPr lang="en-US" sz="3000" b="1" dirty="0" err="1" smtClean="0">
                <a:latin typeface="+mn-lt"/>
              </a:rPr>
              <a:t>và</a:t>
            </a:r>
            <a:r>
              <a:rPr lang="en-US" sz="3000" b="1" dirty="0" smtClean="0">
                <a:latin typeface="+mn-lt"/>
              </a:rPr>
              <a:t> </a:t>
            </a:r>
            <a:r>
              <a:rPr lang="en-US" sz="3000" b="1" dirty="0" err="1">
                <a:latin typeface="+mn-lt"/>
              </a:rPr>
              <a:t>ra</a:t>
            </a:r>
            <a:r>
              <a:rPr lang="en-US" sz="3000" b="1" dirty="0">
                <a:latin typeface="+mn-lt"/>
              </a:rPr>
              <a:t> </a:t>
            </a:r>
            <a:r>
              <a:rPr lang="en-US" sz="3000" b="1" dirty="0" err="1">
                <a:latin typeface="+mn-lt"/>
              </a:rPr>
              <a:t>quyết</a:t>
            </a:r>
            <a:r>
              <a:rPr lang="en-US" sz="3000" b="1" dirty="0">
                <a:latin typeface="+mn-lt"/>
              </a:rPr>
              <a:t> </a:t>
            </a:r>
            <a:r>
              <a:rPr lang="en-US" sz="3000" b="1" dirty="0" err="1">
                <a:latin typeface="+mn-lt"/>
              </a:rPr>
              <a:t>định</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cách</a:t>
            </a:r>
            <a:r>
              <a:rPr lang="en-US" sz="3000" b="1" dirty="0">
                <a:latin typeface="+mn-lt"/>
              </a:rPr>
              <a:t> </a:t>
            </a:r>
            <a:r>
              <a:rPr lang="en-US" sz="3000" b="1" dirty="0" err="1">
                <a:latin typeface="+mn-lt"/>
              </a:rPr>
              <a:t>có</a:t>
            </a:r>
            <a:r>
              <a:rPr lang="en-US" sz="3000" b="1" dirty="0">
                <a:latin typeface="+mn-lt"/>
              </a:rPr>
              <a:t> </a:t>
            </a:r>
            <a:r>
              <a:rPr lang="en-US" sz="3000" b="1" dirty="0" err="1">
                <a:latin typeface="+mn-lt"/>
              </a:rPr>
              <a:t>trách</a:t>
            </a:r>
            <a:r>
              <a:rPr lang="en-US" sz="3000" b="1" dirty="0">
                <a:latin typeface="+mn-lt"/>
              </a:rPr>
              <a:t> </a:t>
            </a:r>
            <a:r>
              <a:rPr lang="en-US" sz="3000" b="1" dirty="0" err="1">
                <a:latin typeface="+mn-lt"/>
              </a:rPr>
              <a:t>nhiệm</a:t>
            </a:r>
            <a:r>
              <a:rPr lang="en-US" sz="3000" b="1" dirty="0">
                <a:latin typeface="+mn-lt"/>
              </a:rPr>
              <a:t> </a:t>
            </a:r>
            <a:r>
              <a:rPr lang="en-US" sz="3000" b="1" dirty="0" err="1">
                <a:latin typeface="+mn-lt"/>
              </a:rPr>
              <a:t>trước</a:t>
            </a:r>
            <a:r>
              <a:rPr lang="en-US" sz="3000" b="1" dirty="0">
                <a:latin typeface="+mn-lt"/>
              </a:rPr>
              <a:t> </a:t>
            </a:r>
            <a:r>
              <a:rPr lang="en-US" sz="3000" b="1" dirty="0" err="1">
                <a:latin typeface="+mn-lt"/>
              </a:rPr>
              <a:t>khi</a:t>
            </a:r>
            <a:r>
              <a:rPr lang="en-US" sz="3000" b="1" dirty="0">
                <a:latin typeface="+mn-lt"/>
              </a:rPr>
              <a:t> </a:t>
            </a:r>
            <a:r>
              <a:rPr lang="en-US" sz="3000" b="1" dirty="0" err="1">
                <a:latin typeface="+mn-lt"/>
              </a:rPr>
              <a:t>làm</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việc</a:t>
            </a:r>
            <a:r>
              <a:rPr lang="en-US" sz="3000" b="1" dirty="0">
                <a:latin typeface="+mn-lt"/>
              </a:rPr>
              <a:t> </a:t>
            </a:r>
            <a:r>
              <a:rPr lang="en-US" sz="3000" b="1" dirty="0" err="1">
                <a:latin typeface="+mn-lt"/>
              </a:rPr>
              <a:t>gì</a:t>
            </a:r>
            <a:r>
              <a:rPr lang="en-US" sz="3000" b="1" dirty="0">
                <a:latin typeface="+mn-lt"/>
              </a:rPr>
              <a:t>.</a:t>
            </a:r>
            <a:endParaRPr lang="en-GB" sz="3000" b="1" dirty="0">
              <a:latin typeface="+mn-lt"/>
            </a:endParaRPr>
          </a:p>
          <a:p>
            <a:pPr algn="just">
              <a:spcBef>
                <a:spcPct val="0"/>
              </a:spcBef>
              <a:buFontTx/>
              <a:buNone/>
            </a:pP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t>Trước</a:t>
              </a:r>
              <a:r>
                <a:rPr lang="en-US" sz="3600" dirty="0"/>
                <a:t> </a:t>
              </a:r>
              <a:r>
                <a:rPr lang="en-US" sz="3600" dirty="0" err="1"/>
                <a:t>khi</a:t>
              </a:r>
              <a:r>
                <a:rPr lang="en-US" sz="3600" dirty="0"/>
                <a:t> </a:t>
              </a:r>
              <a:r>
                <a:rPr lang="en-US" sz="3600" dirty="0" err="1"/>
                <a:t>thực</a:t>
              </a:r>
              <a:r>
                <a:rPr lang="en-US" sz="3600" dirty="0"/>
                <a:t> </a:t>
              </a:r>
              <a:r>
                <a:rPr lang="en-US" sz="3600" dirty="0" err="1"/>
                <a:t>hiện</a:t>
              </a:r>
              <a:r>
                <a:rPr lang="en-US" sz="3600" dirty="0"/>
                <a:t> </a:t>
              </a:r>
              <a:r>
                <a:rPr lang="en-US" sz="3600" dirty="0" err="1"/>
                <a:t>một</a:t>
              </a:r>
              <a:r>
                <a:rPr lang="en-US" sz="3600" dirty="0"/>
                <a:t> </a:t>
              </a:r>
              <a:r>
                <a:rPr lang="en-US" sz="3600" dirty="0" err="1"/>
                <a:t>hành</a:t>
              </a:r>
              <a:r>
                <a:rPr lang="en-US" sz="3600" dirty="0"/>
                <a:t> </a:t>
              </a:r>
              <a:r>
                <a:rPr lang="en-US" sz="3600" dirty="0" err="1"/>
                <a:t>động</a:t>
              </a:r>
              <a:r>
                <a:rPr lang="en-US" sz="3600" dirty="0"/>
                <a:t> </a:t>
              </a:r>
              <a:r>
                <a:rPr lang="en-US" sz="3600" dirty="0" err="1"/>
                <a:t>nào</a:t>
              </a:r>
              <a:r>
                <a:rPr lang="en-US" sz="3600" dirty="0"/>
                <a:t> </a:t>
              </a:r>
              <a:r>
                <a:rPr lang="en-US" sz="3600" dirty="0" err="1"/>
                <a:t>đó</a:t>
              </a:r>
              <a:r>
                <a:rPr lang="en-US" sz="3600" dirty="0"/>
                <a:t> ta </a:t>
              </a:r>
              <a:r>
                <a:rPr lang="en-US" sz="3600" dirty="0" err="1"/>
                <a:t>phải</a:t>
              </a:r>
              <a:r>
                <a:rPr lang="en-US" sz="3600" dirty="0"/>
                <a:t> </a:t>
              </a:r>
              <a:r>
                <a:rPr lang="en-US" sz="3600" dirty="0" err="1"/>
                <a:t>làm</a:t>
              </a:r>
              <a:r>
                <a:rPr lang="en-US" sz="3600" dirty="0"/>
                <a:t> </a:t>
              </a:r>
              <a:r>
                <a:rPr lang="en-US" sz="3600" dirty="0" err="1"/>
                <a:t>gì</a:t>
              </a:r>
              <a:r>
                <a:rPr lang="en-US" sz="3600" dirty="0"/>
                <a:t>? </a:t>
              </a:r>
              <a:endParaRPr lang="en-US" sz="3600" dirty="0" smtClean="0"/>
            </a:p>
            <a:p>
              <a:pPr algn="ctr"/>
              <a:r>
                <a:rPr lang="en-US" sz="3600" dirty="0" err="1" smtClean="0"/>
                <a:t>Vì</a:t>
              </a:r>
              <a:r>
                <a:rPr lang="en-US" sz="3600" dirty="0" smtClean="0"/>
                <a:t> </a:t>
              </a:r>
              <a:r>
                <a:rPr lang="en-US" sz="3600" dirty="0" err="1" smtClean="0"/>
                <a:t>sao</a:t>
              </a:r>
              <a:r>
                <a:rPr lang="en-US" sz="3600" dirty="0"/>
                <a:t>?</a:t>
              </a:r>
              <a:endParaRPr lang="en-GB" sz="3600" dirty="0"/>
            </a:p>
          </p:txBody>
        </p:sp>
      </p:grpSp>
      <p:sp>
        <p:nvSpPr>
          <p:cNvPr id="7" name="Rectangle 6"/>
          <p:cNvSpPr/>
          <p:nvPr/>
        </p:nvSpPr>
        <p:spPr>
          <a:xfrm>
            <a:off x="3990355" y="236717"/>
            <a:ext cx="4363695"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48380" cy="923330"/>
          </a:xfrm>
          <a:prstGeom prst="rect">
            <a:avLst/>
          </a:prstGeom>
          <a:noFill/>
        </p:spPr>
        <p:txBody>
          <a:bodyPr wrap="none" rtlCol="0">
            <a:spAutoFit/>
          </a:bodyPr>
          <a:lstStyle/>
          <a:p>
            <a:r>
              <a:rPr lang="en-US" sz="5400" b="1" dirty="0" smtClean="0">
                <a:solidFill>
                  <a:srgbClr val="FFFF00"/>
                </a:solidFill>
                <a:latin typeface="Times New Roman" panose="02020603050405020304" pitchFamily="18" charset="0"/>
                <a:cs typeface="Times New Roman" panose="02020603050405020304" pitchFamily="18" charset="0"/>
              </a:rPr>
              <a:t>ĐẠO ĐỨC</a:t>
            </a:r>
            <a:endParaRPr lang="en-GB"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7795" y="3543621"/>
            <a:ext cx="9095760" cy="646331"/>
          </a:xfrm>
          <a:prstGeom prst="rect">
            <a:avLst/>
          </a:prstGeom>
          <a:noFill/>
        </p:spPr>
        <p:txBody>
          <a:bodyPr wrap="non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Có</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trách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nhiệm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với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việc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làm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của</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mình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2)</a:t>
            </a:r>
            <a:endParaRPr lang="en-GB"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4208" y="2828787"/>
            <a:ext cx="5863590" cy="1198880"/>
          </a:xfrm>
          <a:prstGeom prst="rect">
            <a:avLst/>
          </a:prstGeom>
        </p:spPr>
        <p:txBody>
          <a:bodyPr wrap="none">
            <a:spAutoFit/>
          </a:bodyPr>
          <a:lstStyle/>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 HÀNH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30713"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t>  </a:t>
            </a:r>
            <a: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675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855913" y="1706563"/>
            <a:ext cx="69119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a:latin typeface="Calibri Light" panose="020F0302020204030204" pitchFamily="34" charset="0"/>
              </a:rPr>
              <a:t>  </a:t>
            </a:r>
            <a:r>
              <a:rPr lang="en-US" altLang="vi-VN" sz="8800" b="1">
                <a:solidFill>
                  <a:srgbClr val="FF0000"/>
                </a:solidFill>
                <a:latin typeface="Tahoma" panose="020B0604030504040204" pitchFamily="34" charset="0"/>
                <a:cs typeface="Tahoma" panose="020B0604030504040204" pitchFamily="34" charset="0"/>
              </a:rPr>
              <a:t>Xử lí tình huống</a:t>
            </a:r>
            <a:endParaRPr lang="vi-VN" altLang="vi-VN" sz="8800" b="1">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4"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381000"/>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2</a:t>
            </a:r>
          </a:p>
        </p:txBody>
      </p:sp>
      <p:sp>
        <p:nvSpPr>
          <p:cNvPr id="9" name="Rectangle 8"/>
          <p:cNvSpPr/>
          <p:nvPr/>
        </p:nvSpPr>
        <p:spPr>
          <a:xfrm>
            <a:off x="706438" y="249238"/>
            <a:ext cx="2197100" cy="381000"/>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1</a:t>
            </a:r>
          </a:p>
        </p:txBody>
      </p:sp>
      <p:sp>
        <p:nvSpPr>
          <p:cNvPr id="10" name="Rectangle 9"/>
          <p:cNvSpPr/>
          <p:nvPr/>
        </p:nvSpPr>
        <p:spPr>
          <a:xfrm>
            <a:off x="523875" y="3603625"/>
            <a:ext cx="2197100" cy="381000"/>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cs typeface="Times New Roman" panose="02020603050405020304" pitchFamily="18" charset="0"/>
              </a:rPr>
              <a:t>NHÓM 3</a:t>
            </a:r>
          </a:p>
        </p:txBody>
      </p:sp>
      <p:sp>
        <p:nvSpPr>
          <p:cNvPr id="11" name="Rectangle 10"/>
          <p:cNvSpPr/>
          <p:nvPr/>
        </p:nvSpPr>
        <p:spPr>
          <a:xfrm>
            <a:off x="6732588" y="3603625"/>
            <a:ext cx="2197100" cy="381000"/>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4</a:t>
            </a: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60</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rPr>
              <a:t>          Mỗi </a:t>
            </a:r>
            <a:r>
              <a:rPr lang="nl-NL" sz="3200" b="1" i="1" dirty="0">
                <a:solidFill>
                  <a:srgbClr val="0070C0"/>
                </a:solidFill>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0339008" cy="646331"/>
          </a:xfrm>
          <a:prstGeom prst="rect">
            <a:avLst/>
          </a:prstGeom>
        </p:spPr>
        <p:txBody>
          <a:bodyPr wrap="square">
            <a:spAutoFit/>
          </a:bodyPr>
          <a:lstStyle/>
          <a:p>
            <a:r>
              <a:rPr lang="it-IT" sz="3600" b="1" dirty="0" smtClean="0">
                <a:solidFill>
                  <a:srgbClr val="00B050"/>
                </a:solidFill>
                <a:latin typeface="Times New Roman" panose="02020603050405020304" pitchFamily="18" charset="0"/>
                <a:ea typeface="Calibri" panose="020F0502020204030204" pitchFamily="34" charset="0"/>
              </a:rPr>
              <a:t>     Hoạt động 2: Liên hệ bản thân</a:t>
            </a:r>
            <a:endParaRPr lang="en-US" sz="3600" dirty="0">
              <a:solidFill>
                <a:srgbClr val="00B050"/>
              </a:solidFill>
            </a:endParaRPr>
          </a:p>
        </p:txBody>
      </p:sp>
      <p:sp>
        <p:nvSpPr>
          <p:cNvPr id="7" name="Rectangle 6"/>
          <p:cNvSpPr/>
          <p:nvPr/>
        </p:nvSpPr>
        <p:spPr>
          <a:xfrm>
            <a:off x="914401" y="1108277"/>
            <a:ext cx="8723086"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ea typeface="Calibri" panose="020F0502020204030204" pitchFamily="34" charset="0"/>
                <a:cs typeface="Times New Roman" panose="02020603050405020304" pitchFamily="18" charset="0"/>
              </a:rPr>
              <a:t>Gợi</a:t>
            </a:r>
            <a:r>
              <a:rPr lang="en-US" sz="3200" i="1" u="sng" dirty="0" smtClean="0">
                <a:solidFill>
                  <a:srgbClr val="FF0000"/>
                </a:solidFill>
                <a:effectLst/>
                <a:ea typeface="Calibri" panose="020F0502020204030204" pitchFamily="34" charset="0"/>
                <a:cs typeface="Times New Roman" panose="02020603050405020304" pitchFamily="18" charset="0"/>
              </a:rPr>
              <a:t> ý:</a:t>
            </a:r>
            <a:r>
              <a:rPr lang="en-US" sz="3200" dirty="0" smtClean="0">
                <a:solidFill>
                  <a:srgbClr val="0070C0"/>
                </a:solidFill>
                <a:effectLst/>
                <a:ea typeface="Calibri" panose="020F0502020204030204" pitchFamily="34" charset="0"/>
                <a:cs typeface="Times New Roman" panose="02020603050405020304" pitchFamily="18" charset="0"/>
              </a:rPr>
              <a:t> </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Chuyện</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xảy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ra</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và</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đó</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làm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gì</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Bây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giờ</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nghĩ</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lại</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thấy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như</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thế</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n-US" sz="3200" dirty="0" smtClean="0">
                <a:solidFill>
                  <a:srgbClr val="0070C0"/>
                </a:solidFill>
                <a:ea typeface="Calibri" panose="020F0502020204030204" pitchFamily="34" charset="0"/>
                <a:cs typeface="Times New Roman" panose="02020603050405020304" pitchFamily="18" charset="0"/>
              </a:rPr>
              <a:t>   + </a:t>
            </a:r>
            <a:r>
              <a:rPr lang="en-US" sz="3200" dirty="0" err="1" smtClean="0">
                <a:solidFill>
                  <a:srgbClr val="0070C0"/>
                </a:solidFill>
                <a:ea typeface="Calibri" panose="020F0502020204030204" pitchFamily="34" charset="0"/>
                <a:cs typeface="Times New Roman" panose="02020603050405020304" pitchFamily="18" charset="0"/>
              </a:rPr>
              <a:t>Em</a:t>
            </a:r>
            <a:r>
              <a:rPr lang="en-US" sz="3200" dirty="0" smtClean="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rút</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ra</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bài</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học</a:t>
            </a:r>
            <a:r>
              <a:rPr lang="en-US" sz="3200" dirty="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a typeface="Calibri" panose="020F0502020204030204" pitchFamily="34" charset="0"/>
                <a:cs typeface="Times New Roman" panose="02020603050405020304" pitchFamily="18" charset="0"/>
              </a:rPr>
              <a:t>gì</a:t>
            </a:r>
            <a:r>
              <a:rPr lang="en-US" sz="3200" dirty="0" smtClean="0">
                <a:solidFill>
                  <a:srgbClr val="0070C0"/>
                </a:solidFill>
                <a:ea typeface="Calibri" panose="020F0502020204030204" pitchFamily="34" charset="0"/>
                <a:cs typeface="Times New Roman" panose="02020603050405020304" pitchFamily="18" charset="0"/>
              </a:rPr>
              <a:t>?</a:t>
            </a:r>
            <a:endParaRPr lang="en-GB" sz="3200" dirty="0">
              <a:solidFill>
                <a:srgbClr val="0070C0"/>
              </a:solidFill>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90" y="3996055"/>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Widescreen</PresentationFormat>
  <Paragraphs>116</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ĐẠO ĐỨC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Admin</cp:lastModifiedBy>
  <cp:revision>9</cp:revision>
  <dcterms:created xsi:type="dcterms:W3CDTF">2021-08-24T14:52:00Z</dcterms:created>
  <dcterms:modified xsi:type="dcterms:W3CDTF">2021-09-27T04:33:01Z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