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268" r:id="rId4"/>
    <p:sldId id="287" r:id="rId5"/>
    <p:sldId id="274" r:id="rId6"/>
    <p:sldId id="275" r:id="rId7"/>
    <p:sldId id="269" r:id="rId8"/>
    <p:sldId id="261" r:id="rId9"/>
    <p:sldId id="258" r:id="rId10"/>
    <p:sldId id="257" r:id="rId11"/>
    <p:sldId id="288" r:id="rId12"/>
    <p:sldId id="289" r:id="rId13"/>
    <p:sldId id="285" r:id="rId14"/>
    <p:sldId id="278" r:id="rId15"/>
    <p:sldId id="286" r:id="rId16"/>
    <p:sldId id="270" r:id="rId17"/>
    <p:sldId id="281" r:id="rId18"/>
    <p:sldId id="282" r:id="rId19"/>
    <p:sldId id="283" r:id="rId20"/>
    <p:sldId id="284" r:id="rId21"/>
    <p:sldId id="329" r:id="rId22"/>
    <p:sldId id="330" r:id="rId23"/>
  </p:sldIdLst>
  <p:sldSz cx="12192000" cy="6858000"/>
  <p:notesSz cx="6858000" cy="9144000"/>
  <p:embeddedFontLst>
    <p:embeddedFont>
      <p:font typeface="#9Slide03 Ample" panose="020B0604020202020204" charset="0"/>
      <p:regular r:id="rId25"/>
    </p:embeddedFont>
    <p:embeddedFont>
      <p:font typeface="#9Slide03 AmpleSoft Bold" panose="02000000000000000000" pitchFamily="2" charset="0"/>
      <p:regular r:id="rId26"/>
    </p:embeddedFont>
    <p:embeddedFont>
      <p:font typeface="#9Slide03 Nanami Rounded Light" pitchFamily="2" charset="0"/>
      <p:regular r:id="rId27"/>
    </p:embeddedFont>
    <p:embeddedFont>
      <p:font typeface="#9Slide03 SFU Helvetica Condens" panose="00000400000000000000" pitchFamily="2" charset="0"/>
      <p:regular r:id="rId28"/>
    </p:embeddedFont>
    <p:embeddedFont>
      <p:font typeface="#9Slide07 Altus" pitchFamily="2" charset="0"/>
      <p:regular r:id="rId29"/>
    </p:embeddedFont>
    <p:embeddedFont>
      <p:font typeface="#9Slide07 HoneyCream" pitchFamily="2" charset="0"/>
      <p:regular r:id="rId30"/>
    </p:embeddedFont>
    <p:embeddedFont>
      <p:font typeface="#9Slide07 SVNStick A Round" panose="02000503000000000000" pitchFamily="2" charset="0"/>
      <p:regular r:id="rId31"/>
    </p:embeddedFont>
    <p:embeddedFont>
      <p:font typeface="Bangers" panose="020B0604020202020204" charset="0"/>
      <p:regular r:id="rId32"/>
    </p:embeddedFont>
    <p:embeddedFont>
      <p:font typeface="Barlow Condensed" panose="00000506000000000000" pitchFamily="2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SVN-Newton" panose="02040603050506020204" pitchFamily="18" charset="0"/>
      <p:regular r:id="rId46"/>
    </p:embeddedFont>
    <p:embeddedFont>
      <p:font typeface="SVN-Yahoo" panose="02040603050506020204" pitchFamily="18" charset="0"/>
      <p:regular r:id="rId47"/>
    </p:embeddedFont>
    <p:embeddedFont>
      <p:font typeface="UTM Cooper Black" panose="02040603050506020204" pitchFamily="18" charset="0"/>
      <p:regular r:id="rId48"/>
      <p:italic r:id="rId49"/>
    </p:embeddedFont>
    <p:embeddedFont>
      <p:font typeface="UTM Showcard" panose="02040603050506020204" pitchFamily="18" charset="0"/>
      <p:regular r:id="rId50"/>
    </p:embeddedFont>
    <p:embeddedFont>
      <p:font typeface="UVN Dzung Dakao" panose="00000400000000000000" pitchFamily="2" charset="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 Ngoc Hao_GV" initials="HNH" lastIdx="1" clrIdx="0">
    <p:extLst>
      <p:ext uri="{19B8F6BF-5375-455C-9EA6-DF929625EA0E}">
        <p15:presenceInfo xmlns:p15="http://schemas.microsoft.com/office/powerpoint/2012/main" userId="S::4802662115@danang.itrithuc.vn::0fd1828d-475a-4e3b-ac25-a4fd72e24f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53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">
  <p:cSld name="Diapositiva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4936" y="-1"/>
            <a:ext cx="66072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3460955" y="0"/>
            <a:ext cx="157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7821561" y="0"/>
            <a:ext cx="157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-5400000">
            <a:off x="1716958" y="2886996"/>
            <a:ext cx="184355" cy="361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9956389" y="1038532"/>
            <a:ext cx="169608" cy="4281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" y="0"/>
            <a:ext cx="3451122" cy="460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78877" y="-1"/>
            <a:ext cx="4203290" cy="31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877" y="3264310"/>
            <a:ext cx="4213123" cy="360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4788309"/>
            <a:ext cx="3460956" cy="206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51294">
            <a:off x="9353114" y="4165888"/>
            <a:ext cx="2585075" cy="25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746" y="4977456"/>
            <a:ext cx="1853708" cy="18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75919">
            <a:off x="340178" y="481582"/>
            <a:ext cx="2585075" cy="25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;p3" descr="Imagen que contiene libro, texto&#10;&#10;Descripción generada automáticamente">
            <a:extLst>
              <a:ext uri="{FF2B5EF4-FFF2-40B4-BE49-F238E27FC236}">
                <a16:creationId xmlns:a16="http://schemas.microsoft.com/office/drawing/2014/main" id="{8F2E99E8-D0E6-445B-8C85-97979F45B5FB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-314457" y="-360216"/>
            <a:ext cx="3894343" cy="38282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34;p5" descr="Imagen que contiene libro, texto&#10;&#10;Descripción generada automáticamente">
            <a:extLst>
              <a:ext uri="{FF2B5EF4-FFF2-40B4-BE49-F238E27FC236}">
                <a16:creationId xmlns:a16="http://schemas.microsoft.com/office/drawing/2014/main" id="{856D58FD-88C5-4A64-B56C-F70247D5E8C6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9298695" y="3340366"/>
            <a:ext cx="3497279" cy="3455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Google Shape;23;p3">
            <a:extLst>
              <a:ext uri="{FF2B5EF4-FFF2-40B4-BE49-F238E27FC236}">
                <a16:creationId xmlns:a16="http://schemas.microsoft.com/office/drawing/2014/main" id="{11087D30-94CC-4A36-87C1-32CA9852BC0E}"/>
              </a:ext>
            </a:extLst>
          </p:cNvPr>
          <p:cNvSpPr/>
          <p:nvPr userDrawn="1"/>
        </p:nvSpPr>
        <p:spPr>
          <a:xfrm>
            <a:off x="725202" y="5149773"/>
            <a:ext cx="1238034" cy="1159909"/>
          </a:xfrm>
          <a:prstGeom prst="wedgeRectCallout">
            <a:avLst>
              <a:gd name="adj1" fmla="val -74729"/>
              <a:gd name="adj2" fmla="val 83468"/>
            </a:avLst>
          </a:prstGeom>
          <a:solidFill>
            <a:srgbClr val="C00000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71600" y="127847"/>
            <a:ext cx="9429136" cy="6680410"/>
          </a:xfrm>
          <a:prstGeom prst="irregularSeal2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3;p16">
            <a:extLst>
              <a:ext uri="{FF2B5EF4-FFF2-40B4-BE49-F238E27FC236}">
                <a16:creationId xmlns:a16="http://schemas.microsoft.com/office/drawing/2014/main" id="{CEC2D769-2770-4214-857B-E649844ADF9F}"/>
              </a:ext>
            </a:extLst>
          </p:cNvPr>
          <p:cNvSpPr txBox="1"/>
          <p:nvPr userDrawn="1"/>
        </p:nvSpPr>
        <p:spPr>
          <a:xfrm>
            <a:off x="-585018" y="5282200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Bangers"/>
                <a:sym typeface="Bangers"/>
              </a:rPr>
              <a:t>Măng</a:t>
            </a:r>
            <a:endParaRPr lang="en-US" sz="3200" dirty="0">
              <a:solidFill>
                <a:schemeClr val="bg1"/>
              </a:solidFill>
              <a:latin typeface="Bangers"/>
              <a:sym typeface="Banger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Bangers"/>
                <a:sym typeface="Bangers"/>
              </a:rPr>
              <a:t>non</a:t>
            </a:r>
            <a:endParaRPr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4">
  <p:cSld name="2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755639" y="421641"/>
            <a:ext cx="6858001" cy="601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;p2">
            <a:extLst>
              <a:ext uri="{FF2B5EF4-FFF2-40B4-BE49-F238E27FC236}">
                <a16:creationId xmlns:a16="http://schemas.microsoft.com/office/drawing/2014/main" id="{10173BBD-4999-4587-9E92-77F148D5749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833" y="2702559"/>
            <a:ext cx="6014721" cy="415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;p2">
            <a:extLst>
              <a:ext uri="{FF2B5EF4-FFF2-40B4-BE49-F238E27FC236}">
                <a16:creationId xmlns:a16="http://schemas.microsoft.com/office/drawing/2014/main" id="{F9116ED3-0E17-476B-A544-BC79482F5E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9831" y="-2"/>
            <a:ext cx="6004889" cy="25196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762000" y="438882"/>
            <a:ext cx="10638651" cy="620321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" preserve="1">
  <p:cSld name="21_Perez_Template_SlidesMania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4936" y="-1"/>
            <a:ext cx="66072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3460955" y="0"/>
            <a:ext cx="157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7821561" y="0"/>
            <a:ext cx="157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-5400000">
            <a:off x="1716958" y="2886996"/>
            <a:ext cx="184355" cy="36182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9956389" y="1038532"/>
            <a:ext cx="169608" cy="4281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" y="0"/>
            <a:ext cx="3451122" cy="460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78877" y="-1"/>
            <a:ext cx="4203290" cy="31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877" y="3264310"/>
            <a:ext cx="4213123" cy="360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4788309"/>
            <a:ext cx="3460956" cy="206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51294">
            <a:off x="9353114" y="4165888"/>
            <a:ext cx="2585075" cy="25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746" y="4977456"/>
            <a:ext cx="1853708" cy="181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75919">
            <a:off x="340178" y="481582"/>
            <a:ext cx="2585075" cy="25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;p3" descr="Imagen que contiene libro, texto&#10;&#10;Descripción generada automáticamente">
            <a:extLst>
              <a:ext uri="{FF2B5EF4-FFF2-40B4-BE49-F238E27FC236}">
                <a16:creationId xmlns:a16="http://schemas.microsoft.com/office/drawing/2014/main" id="{8F2E99E8-D0E6-445B-8C85-97979F45B5FB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66504" y="-136376"/>
            <a:ext cx="8949509" cy="74601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Google Shape;23;p3">
            <a:extLst>
              <a:ext uri="{FF2B5EF4-FFF2-40B4-BE49-F238E27FC236}">
                <a16:creationId xmlns:a16="http://schemas.microsoft.com/office/drawing/2014/main" id="{11087D30-94CC-4A36-87C1-32CA9852BC0E}"/>
              </a:ext>
            </a:extLst>
          </p:cNvPr>
          <p:cNvSpPr/>
          <p:nvPr userDrawn="1"/>
        </p:nvSpPr>
        <p:spPr>
          <a:xfrm>
            <a:off x="725202" y="5149773"/>
            <a:ext cx="1238034" cy="1159909"/>
          </a:xfrm>
          <a:prstGeom prst="wedgeRectCallout">
            <a:avLst>
              <a:gd name="adj1" fmla="val -74729"/>
              <a:gd name="adj2" fmla="val 83468"/>
            </a:avLst>
          </a:prstGeom>
          <a:solidFill>
            <a:srgbClr val="C00000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3;p16">
            <a:extLst>
              <a:ext uri="{FF2B5EF4-FFF2-40B4-BE49-F238E27FC236}">
                <a16:creationId xmlns:a16="http://schemas.microsoft.com/office/drawing/2014/main" id="{CEC2D769-2770-4214-857B-E649844ADF9F}"/>
              </a:ext>
            </a:extLst>
          </p:cNvPr>
          <p:cNvSpPr txBox="1"/>
          <p:nvPr userDrawn="1"/>
        </p:nvSpPr>
        <p:spPr>
          <a:xfrm>
            <a:off x="-585018" y="5282200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Bangers"/>
                <a:sym typeface="Bangers"/>
              </a:rPr>
              <a:t>Măng</a:t>
            </a:r>
            <a:endParaRPr lang="en-US" sz="3200" dirty="0">
              <a:solidFill>
                <a:schemeClr val="bg1"/>
              </a:solidFill>
              <a:latin typeface="Bangers"/>
              <a:sym typeface="Banger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Bangers"/>
                <a:sym typeface="Bangers"/>
              </a:rPr>
              <a:t>non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5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2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;p2">
            <a:extLst>
              <a:ext uri="{FF2B5EF4-FFF2-40B4-BE49-F238E27FC236}">
                <a16:creationId xmlns:a16="http://schemas.microsoft.com/office/drawing/2014/main" id="{3907C2D4-994E-4066-AD03-D9CBD22C3D5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-2"/>
            <a:ext cx="5527042" cy="3637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;p2">
            <a:extLst>
              <a:ext uri="{FF2B5EF4-FFF2-40B4-BE49-F238E27FC236}">
                <a16:creationId xmlns:a16="http://schemas.microsoft.com/office/drawing/2014/main" id="{687666B8-56E8-4369-A1FD-9B65B8EDAF5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2" y="3870960"/>
            <a:ext cx="5618482" cy="298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l="13083"/>
          <a:stretch/>
        </p:blipFill>
        <p:spPr>
          <a:xfrm rot="-5400000">
            <a:off x="5521855" y="238655"/>
            <a:ext cx="6908802" cy="6431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3993088" y="203200"/>
            <a:ext cx="8008412" cy="6083300"/>
          </a:xfrm>
          <a:prstGeom prst="wedgeRectCallout">
            <a:avLst>
              <a:gd name="adj1" fmla="val -37420"/>
              <a:gd name="adj2" fmla="val 55225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 descr="Imagen que contiene libro, 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6008" y="296097"/>
            <a:ext cx="4259096" cy="42084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3">
  <p:cSld name="1_Diapositiva de título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1;p7">
            <a:extLst>
              <a:ext uri="{FF2B5EF4-FFF2-40B4-BE49-F238E27FC236}">
                <a16:creationId xmlns:a16="http://schemas.microsoft.com/office/drawing/2014/main" id="{26B31F62-2B5E-4F7D-B50C-3C30CB9A62E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8235868" cy="296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;p3">
            <a:extLst>
              <a:ext uri="{FF2B5EF4-FFF2-40B4-BE49-F238E27FC236}">
                <a16:creationId xmlns:a16="http://schemas.microsoft.com/office/drawing/2014/main" id="{555BF84E-4169-4B02-83BE-5D323FA07D7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3083"/>
          <a:stretch/>
        </p:blipFill>
        <p:spPr>
          <a:xfrm rot="-5400000">
            <a:off x="6903720" y="1569721"/>
            <a:ext cx="6858001" cy="371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4">
            <a:alphaModFix/>
          </a:blip>
          <a:srcRect r="11770"/>
          <a:stretch/>
        </p:blipFill>
        <p:spPr>
          <a:xfrm rot="5400000">
            <a:off x="2263736" y="885870"/>
            <a:ext cx="3708400" cy="823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789" y="371339"/>
            <a:ext cx="2556359" cy="2778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Google Shape;29;p4"/>
          <p:cNvSpPr/>
          <p:nvPr/>
        </p:nvSpPr>
        <p:spPr>
          <a:xfrm>
            <a:off x="203200" y="254000"/>
            <a:ext cx="8514738" cy="6337300"/>
          </a:xfrm>
          <a:prstGeom prst="wedgeRoundRectCallout">
            <a:avLst>
              <a:gd name="adj1" fmla="val 59502"/>
              <a:gd name="adj2" fmla="val 24786"/>
              <a:gd name="adj3" fmla="val 16667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4" preserve="1">
  <p:cSld name="21_Perez_Template_SlidesMania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;p2">
            <a:extLst>
              <a:ext uri="{FF2B5EF4-FFF2-40B4-BE49-F238E27FC236}">
                <a16:creationId xmlns:a16="http://schemas.microsoft.com/office/drawing/2014/main" id="{7B3BB88C-B89D-4591-96FA-C147D9D8937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4704080" cy="312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;p2">
            <a:extLst>
              <a:ext uri="{FF2B5EF4-FFF2-40B4-BE49-F238E27FC236}">
                <a16:creationId xmlns:a16="http://schemas.microsoft.com/office/drawing/2014/main" id="{190D83BA-87BE-40E7-B3B1-6B53961DFE2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95046" y="3300974"/>
            <a:ext cx="4799127" cy="360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100320" y="-233678"/>
            <a:ext cx="6858002" cy="732536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3657601" y="483413"/>
            <a:ext cx="8263674" cy="621591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" descr="Imagen que contiene libro, 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725" y="1019890"/>
            <a:ext cx="3005874" cy="29553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35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6">
  <p:cSld name="3_Diapositiva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/>
          <p:nvPr/>
        </p:nvSpPr>
        <p:spPr>
          <a:xfrm>
            <a:off x="570272" y="-393290"/>
            <a:ext cx="11179276" cy="7708490"/>
          </a:xfrm>
          <a:prstGeom prst="irregularSeal1">
            <a:avLst/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1">
  <p:cSld name="6_Diapositiva de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272473" y="389580"/>
            <a:ext cx="11647053" cy="5410856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88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0BB0A5-73A5-4BE1-A14A-E0B56CAF7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E75C-C5B5-4049-A3ED-75B56262682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EFF877-7601-4DB3-A3EB-84DACA8A5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CA408F-B201-44B0-B025-BE877892D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2989-E78E-455D-9341-E1896921A97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19709-2C3B-4C88-A7D5-136272A2A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84E6B-C200-4062-9356-F3EE2749D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2CED8EA-2416-415B-8639-7D0432DF30B2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64C2B9-E615-4F7F-A523-15A2AB31C9E4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49FAA-0567-430F-B566-E2B6E96FDA73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3E71D-FCC3-4A96-8BCB-DACC4C161E6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3C44A-0AF3-4FD2-8D99-406FE427AA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7115B-3703-40F8-B0BF-D39AA604F6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05CED8-D75B-43BB-823F-BB25B41958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5238C3A-7D83-494D-8899-02E6409BC77B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1CAF41-22CE-4CA1-BCED-B62E45F15F90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7BAD9B-8C8D-43C7-8883-B0F45330DE0E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2" r:id="rId3"/>
    <p:sldLayoutId id="2147483649" r:id="rId4"/>
    <p:sldLayoutId id="2147483650" r:id="rId5"/>
    <p:sldLayoutId id="2147483661" r:id="rId6"/>
    <p:sldLayoutId id="2147483653" r:id="rId7"/>
    <p:sldLayoutId id="2147483658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F4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A0426C-A242-4B64-9F22-38AB55ACC63A}"/>
              </a:ext>
            </a:extLst>
          </p:cNvPr>
          <p:cNvSpPr txBox="1"/>
          <p:nvPr/>
        </p:nvSpPr>
        <p:spPr>
          <a:xfrm rot="19937357">
            <a:off x="3034478" y="2151727"/>
            <a:ext cx="562813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ln w="571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</a:rPr>
              <a:t>ÔN TẬP ĐẠI LƯỢNG</a:t>
            </a:r>
            <a:endParaRPr kumimoji="0" lang="en-US" sz="8000" b="1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2F5597">
                    <a:alpha val="47000"/>
                  </a:srgb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19E56812-2F86-46D3-85A1-ED3ED837AD6A}"/>
              </a:ext>
            </a:extLst>
          </p:cNvPr>
          <p:cNvSpPr txBox="1"/>
          <p:nvPr/>
        </p:nvSpPr>
        <p:spPr>
          <a:xfrm>
            <a:off x="-291869" y="989658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sym typeface="Bangers"/>
              </a:rPr>
              <a:t>Toán</a:t>
            </a:r>
            <a:r>
              <a:rPr lang="en-US" sz="5400" dirty="0">
                <a:solidFill>
                  <a:schemeClr val="dk1"/>
                </a:solidFill>
                <a:latin typeface="Bangers"/>
                <a:sym typeface="Bangers"/>
              </a:rPr>
              <a:t> 4</a:t>
            </a:r>
            <a:endParaRPr dirty="0"/>
          </a:p>
        </p:txBody>
      </p:sp>
      <p:sp>
        <p:nvSpPr>
          <p:cNvPr id="5" name="Google Shape;93;p16">
            <a:extLst>
              <a:ext uri="{FF2B5EF4-FFF2-40B4-BE49-F238E27FC236}">
                <a16:creationId xmlns:a16="http://schemas.microsoft.com/office/drawing/2014/main" id="{9CA72CAF-5094-4494-BFBC-3979B3E9BD28}"/>
              </a:ext>
            </a:extLst>
          </p:cNvPr>
          <p:cNvSpPr txBox="1"/>
          <p:nvPr/>
        </p:nvSpPr>
        <p:spPr>
          <a:xfrm>
            <a:off x="8803145" y="4690801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SFU Helvetica Condens" panose="00000400000000000000" pitchFamily="2" charset="0"/>
                <a:sym typeface="Bangers"/>
              </a:rPr>
              <a:t>Tr 173</a:t>
            </a:r>
            <a:endParaRPr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#9Slide03 SFU Helvetica Condens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5FB8A-72C9-497C-93BA-5F0FFA9C4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10481310" y="-12441"/>
            <a:ext cx="1816456" cy="1925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3938588" y="425781"/>
            <a:ext cx="79629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Viết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số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thích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hợp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vào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chỗ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trống</a:t>
            </a:r>
            <a:endParaRPr sz="1100" dirty="0"/>
          </a:p>
        </p:txBody>
      </p:sp>
      <p:sp>
        <p:nvSpPr>
          <p:cNvPr id="86" name="Google Shape;86;p15"/>
          <p:cNvSpPr txBox="1"/>
          <p:nvPr/>
        </p:nvSpPr>
        <p:spPr>
          <a:xfrm>
            <a:off x="917900" y="1772974"/>
            <a:ext cx="20729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Bài</a:t>
            </a:r>
            <a:r>
              <a:rPr lang="en-US" sz="54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2</a:t>
            </a:r>
            <a:endParaRPr sz="4400" b="0" i="0" u="none" strike="noStrike" cap="none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8D3D9DF-614D-46A0-B8B7-EC23E97A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112686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#9Slide03 Ample" panose="02000000000000000000" pitchFamily="2" charset="0"/>
              </a:rPr>
              <a:t>a) 15m</a:t>
            </a:r>
            <a:r>
              <a:rPr lang="en-US" altLang="en-US" sz="36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3600" dirty="0">
                <a:latin typeface="#9Slide03 Ample" panose="02000000000000000000" pitchFamily="2" charset="0"/>
              </a:rPr>
              <a:t>  =     …        cm</a:t>
            </a:r>
            <a:r>
              <a:rPr lang="en-US" altLang="en-US" sz="3600" baseline="30000" dirty="0">
                <a:latin typeface="#9Slide03 Ample" panose="02000000000000000000" pitchFamily="2" charset="0"/>
              </a:rPr>
              <a:t>2</a:t>
            </a:r>
            <a:endParaRPr lang="en-US" altLang="en-US" sz="3600" dirty="0">
              <a:latin typeface="#9Slide03 Ample" panose="02000000000000000000" pitchFamily="2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936CED2-F90B-4E01-8528-B18F4DC6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765036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#9Slide03 Ample" panose="02000000000000000000" pitchFamily="2" charset="0"/>
              </a:rPr>
              <a:t>103m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r>
              <a:rPr lang="en-US" altLang="en-US" sz="3600">
                <a:latin typeface="#9Slide03 Ample" panose="02000000000000000000" pitchFamily="2" charset="0"/>
              </a:rPr>
              <a:t>  =    …         dm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r>
              <a:rPr lang="en-US" altLang="en-US" sz="3600">
                <a:latin typeface="#9Slide03 Ample" panose="02000000000000000000" pitchFamily="2" charset="0"/>
              </a:rPr>
              <a:t> 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0C808216-F29C-4892-AE85-185E4355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409561"/>
            <a:ext cx="548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#9Slide03 Ample" panose="02000000000000000000" pitchFamily="2" charset="0"/>
              </a:rPr>
              <a:t>2110dm</a:t>
            </a:r>
            <a:r>
              <a:rPr lang="en-US" altLang="en-US" sz="36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3600" dirty="0">
                <a:latin typeface="#9Slide03 Ample" panose="02000000000000000000" pitchFamily="2" charset="0"/>
              </a:rPr>
              <a:t>  =    …          cm</a:t>
            </a:r>
            <a:r>
              <a:rPr lang="en-US" altLang="en-US" sz="3600" baseline="30000" dirty="0">
                <a:latin typeface="#9Slide03 Ample" panose="02000000000000000000" pitchFamily="2" charset="0"/>
              </a:rPr>
              <a:t>2</a:t>
            </a:r>
            <a:endParaRPr lang="en-US" altLang="en-US" sz="3600" dirty="0">
              <a:latin typeface="#9Slide03 Ample" panose="02000000000000000000" pitchFamily="2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8826F291-3998-4368-B05E-6D5A9DA8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1736461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10 300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2DA8E01C-E3E2-4A88-AACC-C3FE56A6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2411149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211 000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46C1BB77-8FF9-487C-9BE5-071049C1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109987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150 000</a:t>
            </a: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F5BEE51D-B65D-4D55-8360-2F195359A0FC}"/>
              </a:ext>
            </a:extLst>
          </p:cNvPr>
          <p:cNvGrpSpPr>
            <a:grpSpLocks/>
          </p:cNvGrpSpPr>
          <p:nvPr/>
        </p:nvGrpSpPr>
        <p:grpSpPr bwMode="auto">
          <a:xfrm>
            <a:off x="8024813" y="5244836"/>
            <a:ext cx="838200" cy="646113"/>
            <a:chOff x="3744" y="1920"/>
            <a:chExt cx="528" cy="407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7BD4C05C-7E8C-4828-A104-60C59F1BD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2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#9Slide03 Ample" panose="02000000000000000000" pitchFamily="2" charset="0"/>
                </a:rPr>
                <a:t>2</a:t>
              </a: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488270C5-4443-4A72-8ACE-2EA1F5342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4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cm</a:t>
              </a: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A446845E-DA5D-4801-9466-AED5192AA467}"/>
              </a:ext>
            </a:extLst>
          </p:cNvPr>
          <p:cNvGrpSpPr>
            <a:grpSpLocks/>
          </p:cNvGrpSpPr>
          <p:nvPr/>
        </p:nvGrpSpPr>
        <p:grpSpPr bwMode="auto">
          <a:xfrm>
            <a:off x="8062913" y="3189024"/>
            <a:ext cx="990600" cy="646112"/>
            <a:chOff x="4416" y="2688"/>
            <a:chExt cx="624" cy="407"/>
          </a:xfrm>
        </p:grpSpPr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9B9820ED-8B0C-49D5-88A8-A2DAA0E50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88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#9Slide03 Ample" panose="02000000000000000000" pitchFamily="2" charset="0"/>
                </a:rPr>
                <a:t>2</a:t>
              </a: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EB03F56A-41D1-4C18-8635-CC550A451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dm </a:t>
              </a:r>
            </a:p>
          </p:txBody>
        </p: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F143953D-8FDA-4ABB-9496-BFD232F41BDF}"/>
              </a:ext>
            </a:extLst>
          </p:cNvPr>
          <p:cNvGrpSpPr>
            <a:grpSpLocks/>
          </p:cNvGrpSpPr>
          <p:nvPr/>
        </p:nvGrpSpPr>
        <p:grpSpPr bwMode="auto">
          <a:xfrm>
            <a:off x="5853113" y="3112824"/>
            <a:ext cx="914400" cy="646112"/>
            <a:chOff x="2304" y="3264"/>
            <a:chExt cx="576" cy="407"/>
          </a:xfrm>
        </p:grpSpPr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7895B204-9125-4DA2-AAD8-9A03AB48D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264"/>
              <a:ext cx="5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m</a:t>
              </a: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81C19F93-B712-4622-9DB5-2EDFCEB6D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264"/>
              <a:ext cx="2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#9Slide03 Ample" panose="02000000000000000000" pitchFamily="2" charset="0"/>
                </a:rPr>
                <a:t>2</a:t>
              </a: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id="{022F54B5-344D-4833-AB00-F6C499FCA71F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2928674"/>
            <a:ext cx="3886200" cy="1135062"/>
            <a:chOff x="192" y="1506"/>
            <a:chExt cx="2448" cy="715"/>
          </a:xfrm>
        </p:grpSpPr>
        <p:grpSp>
          <p:nvGrpSpPr>
            <p:cNvPr id="26" name="Group 30">
              <a:extLst>
                <a:ext uri="{FF2B5EF4-FFF2-40B4-BE49-F238E27FC236}">
                  <a16:creationId xmlns:a16="http://schemas.microsoft.com/office/drawing/2014/main" id="{18184236-4511-4FC0-8BD1-01C404982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506"/>
              <a:ext cx="536" cy="715"/>
              <a:chOff x="336" y="1794"/>
              <a:chExt cx="536" cy="715"/>
            </a:xfrm>
          </p:grpSpPr>
          <p:sp>
            <p:nvSpPr>
              <p:cNvPr id="28" name="Text Box 27">
                <a:extLst>
                  <a:ext uri="{FF2B5EF4-FFF2-40B4-BE49-F238E27FC236}">
                    <a16:creationId xmlns:a16="http://schemas.microsoft.com/office/drawing/2014/main" id="{0B4AF099-2A66-4FE9-8A2E-6863BD34C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" y="1794"/>
                <a:ext cx="38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latin typeface="#9Slide03 Ample" panose="02000000000000000000" pitchFamily="2" charset="0"/>
                  </a:rPr>
                  <a:t>1</a:t>
                </a: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29ED3D43-80BE-4BBA-9A98-D4FFD32A6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#9Slide03 Ample" panose="02000000000000000000" pitchFamily="2" charset="0"/>
                </a:endParaRPr>
              </a:p>
            </p:txBody>
          </p:sp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id="{DB9136EC-8B6D-442E-B701-BA4CF9176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" y="2102"/>
                <a:ext cx="52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latin typeface="#9Slide03 Ample" panose="02000000000000000000" pitchFamily="2" charset="0"/>
                  </a:rPr>
                  <a:t>10</a:t>
                </a:r>
              </a:p>
            </p:txBody>
          </p:sp>
        </p:grp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6485D90B-BA6E-4A6D-B812-762EE2EB6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632"/>
              <a:ext cx="14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= ……</a:t>
              </a:r>
            </a:p>
          </p:txBody>
        </p:sp>
      </p:grpSp>
      <p:grpSp>
        <p:nvGrpSpPr>
          <p:cNvPr id="31" name="Group 35">
            <a:extLst>
              <a:ext uri="{FF2B5EF4-FFF2-40B4-BE49-F238E27FC236}">
                <a16:creationId xmlns:a16="http://schemas.microsoft.com/office/drawing/2014/main" id="{134CD015-6F81-4A81-B204-713B59F6D02E}"/>
              </a:ext>
            </a:extLst>
          </p:cNvPr>
          <p:cNvGrpSpPr>
            <a:grpSpLocks/>
          </p:cNvGrpSpPr>
          <p:nvPr/>
        </p:nvGrpSpPr>
        <p:grpSpPr bwMode="auto">
          <a:xfrm>
            <a:off x="5815013" y="4165336"/>
            <a:ext cx="990600" cy="646113"/>
            <a:chOff x="4416" y="2688"/>
            <a:chExt cx="624" cy="407"/>
          </a:xfrm>
        </p:grpSpPr>
        <p:sp>
          <p:nvSpPr>
            <p:cNvPr id="32" name="Text Box 36">
              <a:extLst>
                <a:ext uri="{FF2B5EF4-FFF2-40B4-BE49-F238E27FC236}">
                  <a16:creationId xmlns:a16="http://schemas.microsoft.com/office/drawing/2014/main" id="{70FBD5C1-36DF-4A98-9E68-8DF2C176D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688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#9Slide03 Ample" panose="02000000000000000000" pitchFamily="2" charset="0"/>
                </a:rPr>
                <a:t>2</a:t>
              </a:r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id="{FDDF676B-4935-46BD-9E3D-B3878C365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dm </a:t>
              </a:r>
            </a:p>
          </p:txBody>
        </p:sp>
      </p:grpSp>
      <p:grpSp>
        <p:nvGrpSpPr>
          <p:cNvPr id="34" name="Group 39">
            <a:extLst>
              <a:ext uri="{FF2B5EF4-FFF2-40B4-BE49-F238E27FC236}">
                <a16:creationId xmlns:a16="http://schemas.microsoft.com/office/drawing/2014/main" id="{81D5A827-6F92-49AC-8997-9488706BA954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4052624"/>
            <a:ext cx="838200" cy="1192212"/>
            <a:chOff x="322" y="1801"/>
            <a:chExt cx="528" cy="751"/>
          </a:xfrm>
        </p:grpSpPr>
        <p:sp>
          <p:nvSpPr>
            <p:cNvPr id="35" name="Text Box 40">
              <a:extLst>
                <a:ext uri="{FF2B5EF4-FFF2-40B4-BE49-F238E27FC236}">
                  <a16:creationId xmlns:a16="http://schemas.microsoft.com/office/drawing/2014/main" id="{CD13EA5B-30A2-4CE4-AD58-C6C8E4FCE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" y="1801"/>
              <a:ext cx="3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1</a:t>
              </a:r>
            </a:p>
          </p:txBody>
        </p:sp>
        <p:sp>
          <p:nvSpPr>
            <p:cNvPr id="36" name="Line 41">
              <a:extLst>
                <a:ext uri="{FF2B5EF4-FFF2-40B4-BE49-F238E27FC236}">
                  <a16:creationId xmlns:a16="http://schemas.microsoft.com/office/drawing/2014/main" id="{82807990-F126-4E45-904D-48D91358B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1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mple" panose="02000000000000000000" pitchFamily="2" charset="0"/>
              </a:endParaRPr>
            </a:p>
          </p:txBody>
        </p:sp>
        <p:sp>
          <p:nvSpPr>
            <p:cNvPr id="37" name="Text Box 42">
              <a:extLst>
                <a:ext uri="{FF2B5EF4-FFF2-40B4-BE49-F238E27FC236}">
                  <a16:creationId xmlns:a16="http://schemas.microsoft.com/office/drawing/2014/main" id="{318A3A31-F412-4F9B-BC57-06468C96F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" y="2145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10</a:t>
              </a:r>
            </a:p>
          </p:txBody>
        </p:sp>
      </p:grpSp>
      <p:sp>
        <p:nvSpPr>
          <p:cNvPr id="38" name="Text Box 43">
            <a:extLst>
              <a:ext uri="{FF2B5EF4-FFF2-40B4-BE49-F238E27FC236}">
                <a16:creationId xmlns:a16="http://schemas.microsoft.com/office/drawing/2014/main" id="{F30CF217-16E5-4835-BB3E-2D9B492B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38" y="4241536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#9Slide03 Ample" panose="02000000000000000000" pitchFamily="2" charset="0"/>
              </a:rPr>
              <a:t>= ……</a:t>
            </a:r>
          </a:p>
        </p:txBody>
      </p:sp>
      <p:grpSp>
        <p:nvGrpSpPr>
          <p:cNvPr id="39" name="Group 44">
            <a:extLst>
              <a:ext uri="{FF2B5EF4-FFF2-40B4-BE49-F238E27FC236}">
                <a16:creationId xmlns:a16="http://schemas.microsoft.com/office/drawing/2014/main" id="{6AD310FA-EB03-4C95-A6E0-E422D5500578}"/>
              </a:ext>
            </a:extLst>
          </p:cNvPr>
          <p:cNvGrpSpPr>
            <a:grpSpLocks/>
          </p:cNvGrpSpPr>
          <p:nvPr/>
        </p:nvGrpSpPr>
        <p:grpSpPr bwMode="auto">
          <a:xfrm>
            <a:off x="4976813" y="5117836"/>
            <a:ext cx="3886200" cy="1114425"/>
            <a:chOff x="192" y="1541"/>
            <a:chExt cx="2448" cy="702"/>
          </a:xfrm>
        </p:grpSpPr>
        <p:grpSp>
          <p:nvGrpSpPr>
            <p:cNvPr id="40" name="Group 45">
              <a:extLst>
                <a:ext uri="{FF2B5EF4-FFF2-40B4-BE49-F238E27FC236}">
                  <a16:creationId xmlns:a16="http://schemas.microsoft.com/office/drawing/2014/main" id="{18178EBC-3A00-42A7-8815-87B6FF194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541"/>
              <a:ext cx="557" cy="702"/>
              <a:chOff x="336" y="1829"/>
              <a:chExt cx="557" cy="702"/>
            </a:xfrm>
          </p:grpSpPr>
          <p:sp>
            <p:nvSpPr>
              <p:cNvPr id="42" name="Text Box 46">
                <a:extLst>
                  <a:ext uri="{FF2B5EF4-FFF2-40B4-BE49-F238E27FC236}">
                    <a16:creationId xmlns:a16="http://schemas.microsoft.com/office/drawing/2014/main" id="{052D7C39-DCB1-4780-9B01-10EA71563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1829"/>
                <a:ext cx="38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latin typeface="#9Slide03 Ample" panose="02000000000000000000" pitchFamily="2" charset="0"/>
                  </a:rPr>
                  <a:t>1</a:t>
                </a:r>
              </a:p>
            </p:txBody>
          </p:sp>
          <p:sp>
            <p:nvSpPr>
              <p:cNvPr id="43" name="Line 47">
                <a:extLst>
                  <a:ext uri="{FF2B5EF4-FFF2-40B4-BE49-F238E27FC236}">
                    <a16:creationId xmlns:a16="http://schemas.microsoft.com/office/drawing/2014/main" id="{0E2125E5-75C0-4359-9E87-3A2357241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#9Slide03 Ample" panose="02000000000000000000" pitchFamily="2" charset="0"/>
                </a:endParaRPr>
              </a:p>
            </p:txBody>
          </p:sp>
          <p:sp>
            <p:nvSpPr>
              <p:cNvPr id="44" name="Text Box 48">
                <a:extLst>
                  <a:ext uri="{FF2B5EF4-FFF2-40B4-BE49-F238E27FC236}">
                    <a16:creationId xmlns:a16="http://schemas.microsoft.com/office/drawing/2014/main" id="{29E0B96B-C5D1-4B44-892B-89A97D98DC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" y="2124"/>
                <a:ext cx="52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latin typeface="#9Slide03 Ample" panose="02000000000000000000" pitchFamily="2" charset="0"/>
                  </a:rPr>
                  <a:t>10</a:t>
                </a:r>
              </a:p>
            </p:txBody>
          </p:sp>
        </p:grpSp>
        <p:sp>
          <p:nvSpPr>
            <p:cNvPr id="41" name="Text Box 49">
              <a:extLst>
                <a:ext uri="{FF2B5EF4-FFF2-40B4-BE49-F238E27FC236}">
                  <a16:creationId xmlns:a16="http://schemas.microsoft.com/office/drawing/2014/main" id="{E2B1CC05-02E9-4764-8AF1-6FD423E96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632"/>
              <a:ext cx="14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= ……</a:t>
              </a:r>
            </a:p>
          </p:txBody>
        </p:sp>
      </p:grpSp>
      <p:grpSp>
        <p:nvGrpSpPr>
          <p:cNvPr id="45" name="Group 50">
            <a:extLst>
              <a:ext uri="{FF2B5EF4-FFF2-40B4-BE49-F238E27FC236}">
                <a16:creationId xmlns:a16="http://schemas.microsoft.com/office/drawing/2014/main" id="{6F68EFB5-3BE0-4EAD-A02E-5B4010205E35}"/>
              </a:ext>
            </a:extLst>
          </p:cNvPr>
          <p:cNvGrpSpPr>
            <a:grpSpLocks/>
          </p:cNvGrpSpPr>
          <p:nvPr/>
        </p:nvGrpSpPr>
        <p:grpSpPr bwMode="auto">
          <a:xfrm>
            <a:off x="5853113" y="5224199"/>
            <a:ext cx="914400" cy="646112"/>
            <a:chOff x="2304" y="3264"/>
            <a:chExt cx="576" cy="407"/>
          </a:xfrm>
        </p:grpSpPr>
        <p:sp>
          <p:nvSpPr>
            <p:cNvPr id="46" name="Text Box 51">
              <a:extLst>
                <a:ext uri="{FF2B5EF4-FFF2-40B4-BE49-F238E27FC236}">
                  <a16:creationId xmlns:a16="http://schemas.microsoft.com/office/drawing/2014/main" id="{D7E2F6AF-0F57-40A7-B0C2-B273B11FA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264"/>
              <a:ext cx="5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m</a:t>
              </a:r>
            </a:p>
          </p:txBody>
        </p:sp>
        <p:sp>
          <p:nvSpPr>
            <p:cNvPr id="47" name="Text Box 52">
              <a:extLst>
                <a:ext uri="{FF2B5EF4-FFF2-40B4-BE49-F238E27FC236}">
                  <a16:creationId xmlns:a16="http://schemas.microsoft.com/office/drawing/2014/main" id="{5106AB54-6FE2-4A48-91EF-3F99E2B15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264"/>
              <a:ext cx="2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#9Slide03 Ample" panose="02000000000000000000" pitchFamily="2" charset="0"/>
                </a:rPr>
                <a:t>2</a:t>
              </a:r>
            </a:p>
          </p:txBody>
        </p:sp>
      </p:grpSp>
      <p:grpSp>
        <p:nvGrpSpPr>
          <p:cNvPr id="48" name="Group 53">
            <a:extLst>
              <a:ext uri="{FF2B5EF4-FFF2-40B4-BE49-F238E27FC236}">
                <a16:creationId xmlns:a16="http://schemas.microsoft.com/office/drawing/2014/main" id="{9776F52A-EB6A-4502-928A-30E065FEC862}"/>
              </a:ext>
            </a:extLst>
          </p:cNvPr>
          <p:cNvGrpSpPr>
            <a:grpSpLocks/>
          </p:cNvGrpSpPr>
          <p:nvPr/>
        </p:nvGrpSpPr>
        <p:grpSpPr bwMode="auto">
          <a:xfrm>
            <a:off x="8377238" y="4241536"/>
            <a:ext cx="838200" cy="646113"/>
            <a:chOff x="3744" y="1920"/>
            <a:chExt cx="528" cy="407"/>
          </a:xfrm>
        </p:grpSpPr>
        <p:sp>
          <p:nvSpPr>
            <p:cNvPr id="49" name="Text Box 54">
              <a:extLst>
                <a:ext uri="{FF2B5EF4-FFF2-40B4-BE49-F238E27FC236}">
                  <a16:creationId xmlns:a16="http://schemas.microsoft.com/office/drawing/2014/main" id="{95C1D0B0-DEBC-4A3E-BEFF-39271C282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2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#9Slide03 Ample" panose="02000000000000000000" pitchFamily="2" charset="0"/>
                </a:rPr>
                <a:t>2</a:t>
              </a:r>
            </a:p>
          </p:txBody>
        </p:sp>
        <p:sp>
          <p:nvSpPr>
            <p:cNvPr id="50" name="Rectangle 55">
              <a:extLst>
                <a:ext uri="{FF2B5EF4-FFF2-40B4-BE49-F238E27FC236}">
                  <a16:creationId xmlns:a16="http://schemas.microsoft.com/office/drawing/2014/main" id="{A9753D09-5FCB-40C3-9FCC-9061D78B0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4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#9Slide03 Ample" panose="02000000000000000000" pitchFamily="2" charset="0"/>
                </a:rPr>
                <a:t>cm</a:t>
              </a:r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id="{19282372-BA5E-4AF5-9A76-5B92040D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5294049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1000</a:t>
            </a:r>
          </a:p>
        </p:txBody>
      </p:sp>
      <p:sp>
        <p:nvSpPr>
          <p:cNvPr id="52" name="Text Box 57">
            <a:extLst>
              <a:ext uri="{FF2B5EF4-FFF2-40B4-BE49-F238E27FC236}">
                <a16:creationId xmlns:a16="http://schemas.microsoft.com/office/drawing/2014/main" id="{E5E4A6FC-E415-4329-B83E-4BFD0F0D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3069961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10</a:t>
            </a:r>
          </a:p>
        </p:txBody>
      </p:sp>
      <p:sp>
        <p:nvSpPr>
          <p:cNvPr id="53" name="Text Box 58">
            <a:extLst>
              <a:ext uri="{FF2B5EF4-FFF2-40B4-BE49-F238E27FC236}">
                <a16:creationId xmlns:a16="http://schemas.microsoft.com/office/drawing/2014/main" id="{68343471-9A7B-492E-AAD4-973FE11EE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4165336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5">
            <a:extLst>
              <a:ext uri="{FF2B5EF4-FFF2-40B4-BE49-F238E27FC236}">
                <a16:creationId xmlns:a16="http://schemas.microsoft.com/office/drawing/2014/main" id="{3014B726-1628-4FAE-BAFA-2FD40A0AE484}"/>
              </a:ext>
            </a:extLst>
          </p:cNvPr>
          <p:cNvSpPr txBox="1"/>
          <p:nvPr/>
        </p:nvSpPr>
        <p:spPr>
          <a:xfrm>
            <a:off x="3714750" y="403655"/>
            <a:ext cx="79629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Viết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số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thích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hợp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vào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chỗ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trống</a:t>
            </a:r>
            <a:endParaRPr sz="1100" dirty="0"/>
          </a:p>
        </p:txBody>
      </p:sp>
      <p:sp>
        <p:nvSpPr>
          <p:cNvPr id="3" name="Google Shape;86;p15">
            <a:extLst>
              <a:ext uri="{FF2B5EF4-FFF2-40B4-BE49-F238E27FC236}">
                <a16:creationId xmlns:a16="http://schemas.microsoft.com/office/drawing/2014/main" id="{EAB0B370-3850-4B2D-960D-711E4D5BFCED}"/>
              </a:ext>
            </a:extLst>
          </p:cNvPr>
          <p:cNvSpPr txBox="1"/>
          <p:nvPr/>
        </p:nvSpPr>
        <p:spPr>
          <a:xfrm>
            <a:off x="917900" y="1772974"/>
            <a:ext cx="20729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Bài</a:t>
            </a:r>
            <a:r>
              <a:rPr lang="en-US" sz="54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2</a:t>
            </a:r>
            <a:endParaRPr sz="4400" b="0" i="0" u="none" strike="noStrike" cap="none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E8C4423-C4DC-4D75-8100-11E925C1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1064949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#9Slide03 Ample" panose="02000000000000000000" pitchFamily="2" charset="0"/>
              </a:rPr>
              <a:t>b)  500m</a:t>
            </a:r>
            <a:r>
              <a:rPr lang="en-US" altLang="en-US" sz="40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4000" dirty="0">
                <a:latin typeface="#9Slide03 Ample" panose="02000000000000000000" pitchFamily="2" charset="0"/>
              </a:rPr>
              <a:t>      =   … dm</a:t>
            </a:r>
            <a:r>
              <a:rPr lang="en-US" altLang="en-US" sz="4000" baseline="30000" dirty="0">
                <a:latin typeface="#9Slide03 Ample" panose="02000000000000000000" pitchFamily="2" charset="0"/>
              </a:rPr>
              <a:t>2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54713056-CC90-4C12-9FE0-0025C8BD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1672962"/>
            <a:ext cx="6096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#9Slide03 Ample" panose="02000000000000000000" pitchFamily="2" charset="0"/>
              </a:rPr>
              <a:t>1300dm</a:t>
            </a:r>
            <a:r>
              <a:rPr lang="en-US" altLang="en-US" sz="4000" baseline="30000">
                <a:latin typeface="#9Slide03 Ample" panose="02000000000000000000" pitchFamily="2" charset="0"/>
              </a:rPr>
              <a:t>2</a:t>
            </a:r>
            <a:r>
              <a:rPr lang="en-US" altLang="en-US" sz="4000">
                <a:latin typeface="#9Slide03 Ample" panose="02000000000000000000" pitchFamily="2" charset="0"/>
              </a:rPr>
              <a:t>    =   …m</a:t>
            </a:r>
            <a:r>
              <a:rPr lang="en-US" altLang="en-US" sz="4000" baseline="30000">
                <a:latin typeface="#9Slide03 Ample" panose="02000000000000000000" pitchFamily="2" charset="0"/>
              </a:rPr>
              <a:t>2</a:t>
            </a:r>
            <a:r>
              <a:rPr lang="en-US" altLang="en-US" sz="4000">
                <a:latin typeface="#9Slide03 Ample" panose="02000000000000000000" pitchFamily="2" charset="0"/>
              </a:rPr>
              <a:t> 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7C2F170-2FBB-49BD-A4A3-F81FE91C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327012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#9Slide03 Ample" panose="02000000000000000000" pitchFamily="2" charset="0"/>
              </a:rPr>
              <a:t>60 000cm</a:t>
            </a:r>
            <a:r>
              <a:rPr lang="en-US" altLang="en-US" sz="4000" baseline="30000">
                <a:latin typeface="#9Slide03 Ample" panose="02000000000000000000" pitchFamily="2" charset="0"/>
              </a:rPr>
              <a:t>2</a:t>
            </a:r>
            <a:r>
              <a:rPr lang="en-US" altLang="en-US" sz="4000">
                <a:latin typeface="#9Slide03 Ample" panose="02000000000000000000" pitchFamily="2" charset="0"/>
              </a:rPr>
              <a:t> = … m</a:t>
            </a:r>
            <a:r>
              <a:rPr lang="en-US" altLang="en-US" sz="4000" baseline="30000">
                <a:latin typeface="#9Slide03 Ample" panose="02000000000000000000" pitchFamily="2" charset="0"/>
              </a:rPr>
              <a:t>2</a:t>
            </a:r>
            <a:endParaRPr lang="en-US" altLang="en-US" sz="4000">
              <a:latin typeface="#9Slide03 Ample" panose="02000000000000000000" pitchFamily="2" charset="0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DAD5AED3-2597-4124-B2EF-278C53D8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088" y="1620574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#9Slide03 Ample" panose="02000000000000000000" pitchFamily="2" charset="0"/>
              </a:rPr>
              <a:t>13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6B51E563-7AB5-4723-A2A8-0606AAD6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273" y="1032614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#9Slide03 Ample" panose="02000000000000000000" pitchFamily="2" charset="0"/>
              </a:rPr>
              <a:t>5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4D06C59F-D2EF-47CC-B3D6-AFD891497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223017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#9Slide03 Ample" panose="02000000000000000000" pitchFamily="2" charset="0"/>
              </a:rPr>
              <a:t>6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AC266E6D-D387-4430-A52F-6E2091B81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171562"/>
            <a:ext cx="624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#9Slide03 Ample" panose="02000000000000000000" pitchFamily="2" charset="0"/>
              </a:rPr>
              <a:t>1cm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r>
              <a:rPr lang="en-US" altLang="en-US" sz="3600">
                <a:latin typeface="#9Slide03 Ample" panose="02000000000000000000" pitchFamily="2" charset="0"/>
              </a:rPr>
              <a:t>  =          dm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endParaRPr lang="en-US" altLang="en-US" sz="3600">
              <a:latin typeface="#9Slide03 Ample" panose="02000000000000000000" pitchFamily="2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78E67808-421C-4A03-8391-C76C8CD1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4201849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#9Slide03 Ample" panose="02000000000000000000" pitchFamily="2" charset="0"/>
              </a:rPr>
              <a:t>1dm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r>
              <a:rPr lang="en-US" altLang="en-US" sz="3600">
                <a:latin typeface="#9Slide03 Ample" panose="02000000000000000000" pitchFamily="2" charset="0"/>
              </a:rPr>
              <a:t>  =          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endParaRPr lang="en-US" altLang="en-US" sz="3600">
              <a:latin typeface="#9Slide03 Ample" panose="02000000000000000000" pitchFamily="2" charset="0"/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1C8BDE89-5436-49FE-875C-CF17AC946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5344849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#9Slide03 Ample" panose="02000000000000000000" pitchFamily="2" charset="0"/>
              </a:rPr>
              <a:t>1cm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r>
              <a:rPr lang="en-US" altLang="en-US" sz="3600">
                <a:latin typeface="#9Slide03 Ample" panose="02000000000000000000" pitchFamily="2" charset="0"/>
              </a:rPr>
              <a:t>  =             m</a:t>
            </a:r>
            <a:r>
              <a:rPr lang="en-US" altLang="en-US" sz="3600" baseline="30000">
                <a:latin typeface="#9Slide03 Ample" panose="02000000000000000000" pitchFamily="2" charset="0"/>
              </a:rPr>
              <a:t>2</a:t>
            </a:r>
            <a:endParaRPr lang="en-US" altLang="en-US" sz="3600">
              <a:latin typeface="#9Slide03 Ample" panose="02000000000000000000" pitchFamily="2" charset="0"/>
            </a:endParaRPr>
          </a:p>
        </p:txBody>
      </p:sp>
      <p:grpSp>
        <p:nvGrpSpPr>
          <p:cNvPr id="14" name="Group 32">
            <a:extLst>
              <a:ext uri="{FF2B5EF4-FFF2-40B4-BE49-F238E27FC236}">
                <a16:creationId xmlns:a16="http://schemas.microsoft.com/office/drawing/2014/main" id="{7A9E681A-5A69-4BE3-81A3-53A4A86AD908}"/>
              </a:ext>
            </a:extLst>
          </p:cNvPr>
          <p:cNvGrpSpPr>
            <a:grpSpLocks/>
          </p:cNvGrpSpPr>
          <p:nvPr/>
        </p:nvGrpSpPr>
        <p:grpSpPr bwMode="auto">
          <a:xfrm>
            <a:off x="6850063" y="3927212"/>
            <a:ext cx="1143000" cy="1236662"/>
            <a:chOff x="4224" y="2531"/>
            <a:chExt cx="720" cy="779"/>
          </a:xfrm>
        </p:grpSpPr>
        <p:sp>
          <p:nvSpPr>
            <p:cNvPr id="15" name="Text Box 29">
              <a:extLst>
                <a:ext uri="{FF2B5EF4-FFF2-40B4-BE49-F238E27FC236}">
                  <a16:creationId xmlns:a16="http://schemas.microsoft.com/office/drawing/2014/main" id="{ACFF8E4A-317C-4F98-9577-F6D53C87E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8" y="2531"/>
              <a:ext cx="3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CC0000"/>
                  </a:solidFill>
                  <a:latin typeface="#9Slide03 Ample" panose="02000000000000000000" pitchFamily="2" charset="0"/>
                </a:rPr>
                <a:t>1</a:t>
              </a:r>
            </a:p>
          </p:txBody>
        </p:sp>
        <p:sp>
          <p:nvSpPr>
            <p:cNvPr id="16" name="Line 30">
              <a:extLst>
                <a:ext uri="{FF2B5EF4-FFF2-40B4-BE49-F238E27FC236}">
                  <a16:creationId xmlns:a16="http://schemas.microsoft.com/office/drawing/2014/main" id="{C98D134C-A33E-4C00-9B53-AFCDA20A8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mple" panose="02000000000000000000" pitchFamily="2" charset="0"/>
              </a:endParaRPr>
            </a:p>
          </p:txBody>
        </p:sp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CBBAE87F-DB42-48F0-859D-4062D2586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903"/>
              <a:ext cx="7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CC0000"/>
                  </a:solidFill>
                  <a:latin typeface="#9Slide03 Ample" panose="02000000000000000000" pitchFamily="2" charset="0"/>
                </a:rPr>
                <a:t>100</a:t>
              </a:r>
            </a:p>
          </p:txBody>
        </p:sp>
      </p:grpSp>
      <p:sp>
        <p:nvSpPr>
          <p:cNvPr id="18" name="Text Box 34">
            <a:extLst>
              <a:ext uri="{FF2B5EF4-FFF2-40B4-BE49-F238E27FC236}">
                <a16:creationId xmlns:a16="http://schemas.microsoft.com/office/drawing/2014/main" id="{DA73ABEF-8E43-4866-BCE4-F6B04961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5032112"/>
            <a:ext cx="60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1</a:t>
            </a:r>
          </a:p>
        </p:txBody>
      </p:sp>
      <p:sp>
        <p:nvSpPr>
          <p:cNvPr id="19" name="Line 35">
            <a:extLst>
              <a:ext uri="{FF2B5EF4-FFF2-40B4-BE49-F238E27FC236}">
                <a16:creationId xmlns:a16="http://schemas.microsoft.com/office/drawing/2014/main" id="{C01093A5-1852-4973-94D9-28D790915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738" y="5640124"/>
            <a:ext cx="1219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" panose="02000000000000000000" pitchFamily="2" charset="0"/>
            </a:endParaRPr>
          </a:p>
        </p:txBody>
      </p:sp>
      <p:sp>
        <p:nvSpPr>
          <p:cNvPr id="20" name="Text Box 36">
            <a:extLst>
              <a:ext uri="{FF2B5EF4-FFF2-40B4-BE49-F238E27FC236}">
                <a16:creationId xmlns:a16="http://schemas.microsoft.com/office/drawing/2014/main" id="{31EB6049-C1F6-4EB8-9A7C-6D397562A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5630599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#9Slide03 Ample" panose="02000000000000000000" pitchFamily="2" charset="0"/>
              </a:rPr>
              <a:t>10000</a:t>
            </a:r>
          </a:p>
        </p:txBody>
      </p:sp>
      <p:grpSp>
        <p:nvGrpSpPr>
          <p:cNvPr id="21" name="Group 37">
            <a:extLst>
              <a:ext uri="{FF2B5EF4-FFF2-40B4-BE49-F238E27FC236}">
                <a16:creationId xmlns:a16="http://schemas.microsoft.com/office/drawing/2014/main" id="{5457B8D7-4A4D-4DB1-872C-3F2C02A64776}"/>
              </a:ext>
            </a:extLst>
          </p:cNvPr>
          <p:cNvGrpSpPr>
            <a:grpSpLocks/>
          </p:cNvGrpSpPr>
          <p:nvPr/>
        </p:nvGrpSpPr>
        <p:grpSpPr bwMode="auto">
          <a:xfrm>
            <a:off x="6807200" y="2882637"/>
            <a:ext cx="1143000" cy="1235075"/>
            <a:chOff x="4224" y="2542"/>
            <a:chExt cx="720" cy="778"/>
          </a:xfrm>
        </p:grpSpPr>
        <p:sp>
          <p:nvSpPr>
            <p:cNvPr id="22" name="Text Box 38">
              <a:extLst>
                <a:ext uri="{FF2B5EF4-FFF2-40B4-BE49-F238E27FC236}">
                  <a16:creationId xmlns:a16="http://schemas.microsoft.com/office/drawing/2014/main" id="{63BB1147-B050-46B0-8453-D67F4EE97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2542"/>
              <a:ext cx="3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CC0000"/>
                  </a:solidFill>
                  <a:latin typeface="#9Slide03 Ample" panose="02000000000000000000" pitchFamily="2" charset="0"/>
                </a:rPr>
                <a:t>1</a:t>
              </a:r>
            </a:p>
          </p:txBody>
        </p:sp>
        <p:sp>
          <p:nvSpPr>
            <p:cNvPr id="23" name="Line 39">
              <a:extLst>
                <a:ext uri="{FF2B5EF4-FFF2-40B4-BE49-F238E27FC236}">
                  <a16:creationId xmlns:a16="http://schemas.microsoft.com/office/drawing/2014/main" id="{B9CD3C3F-970C-4EA7-92BB-790A799F8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28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mple" panose="02000000000000000000" pitchFamily="2" charset="0"/>
              </a:endParaRPr>
            </a:p>
          </p:txBody>
        </p:sp>
        <p:sp>
          <p:nvSpPr>
            <p:cNvPr id="24" name="Text Box 40">
              <a:extLst>
                <a:ext uri="{FF2B5EF4-FFF2-40B4-BE49-F238E27FC236}">
                  <a16:creationId xmlns:a16="http://schemas.microsoft.com/office/drawing/2014/main" id="{51CD435B-8EF4-49C1-95B6-5E6757A1C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913"/>
              <a:ext cx="7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CC0000"/>
                  </a:solidFill>
                  <a:latin typeface="#9Slide03 Ample" panose="02000000000000000000" pitchFamily="2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6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5">
            <a:extLst>
              <a:ext uri="{FF2B5EF4-FFF2-40B4-BE49-F238E27FC236}">
                <a16:creationId xmlns:a16="http://schemas.microsoft.com/office/drawing/2014/main" id="{C7DDD0AA-D306-45CB-B301-5CAEC6857634}"/>
              </a:ext>
            </a:extLst>
          </p:cNvPr>
          <p:cNvSpPr txBox="1"/>
          <p:nvPr/>
        </p:nvSpPr>
        <p:spPr>
          <a:xfrm>
            <a:off x="3714750" y="403655"/>
            <a:ext cx="79629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Viết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số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thích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hợp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vào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chỗ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trống</a:t>
            </a:r>
            <a:endParaRPr sz="1100" dirty="0"/>
          </a:p>
        </p:txBody>
      </p:sp>
      <p:sp>
        <p:nvSpPr>
          <p:cNvPr id="3" name="Google Shape;86;p15">
            <a:extLst>
              <a:ext uri="{FF2B5EF4-FFF2-40B4-BE49-F238E27FC236}">
                <a16:creationId xmlns:a16="http://schemas.microsoft.com/office/drawing/2014/main" id="{2FBC914A-C438-4D9A-9CD2-B4B6882A6E71}"/>
              </a:ext>
            </a:extLst>
          </p:cNvPr>
          <p:cNvSpPr txBox="1"/>
          <p:nvPr/>
        </p:nvSpPr>
        <p:spPr>
          <a:xfrm>
            <a:off x="917900" y="1772974"/>
            <a:ext cx="20729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Bài</a:t>
            </a:r>
            <a:r>
              <a:rPr lang="en-US" sz="54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2</a:t>
            </a:r>
            <a:endParaRPr sz="4400" b="0" i="0" u="none" strike="noStrike" cap="none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4A1189C-A9D7-48F8-A152-A782033A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367" y="1828537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#9Slide03 Ample" panose="02000000000000000000" pitchFamily="2" charset="0"/>
              </a:rPr>
              <a:t>c) 5m</a:t>
            </a:r>
            <a:r>
              <a:rPr lang="en-US" altLang="en-US" sz="48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4800" dirty="0">
                <a:latin typeface="#9Slide03 Ample" panose="02000000000000000000" pitchFamily="2" charset="0"/>
              </a:rPr>
              <a:t> 9dm</a:t>
            </a:r>
            <a:r>
              <a:rPr lang="en-US" altLang="en-US" sz="48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4800" dirty="0">
                <a:latin typeface="#9Slide03 Ample" panose="02000000000000000000" pitchFamily="2" charset="0"/>
              </a:rPr>
              <a:t>  =     … dm</a:t>
            </a:r>
            <a:r>
              <a:rPr lang="en-US" altLang="en-US" sz="4800" baseline="30000" dirty="0">
                <a:latin typeface="#9Slide03 Ample" panose="02000000000000000000" pitchFamily="2" charset="0"/>
              </a:rPr>
              <a:t>2</a:t>
            </a:r>
            <a:endParaRPr lang="en-US" altLang="en-US" sz="4800" dirty="0">
              <a:latin typeface="#9Slide03 Ample" panose="02000000000000000000" pitchFamily="2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F2B03B30-489B-4BBA-AD11-B4767AAE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667" y="2523862"/>
            <a:ext cx="693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#9Slide03 Ample" panose="02000000000000000000" pitchFamily="2" charset="0"/>
              </a:rPr>
              <a:t>8 m</a:t>
            </a:r>
            <a:r>
              <a:rPr lang="en-US" altLang="en-US" sz="48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4800" dirty="0">
                <a:latin typeface="#9Slide03 Ample" panose="02000000000000000000" pitchFamily="2" charset="0"/>
              </a:rPr>
              <a:t> 50cm</a:t>
            </a:r>
            <a:r>
              <a:rPr lang="en-US" altLang="en-US" sz="48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4800" dirty="0">
                <a:latin typeface="#9Slide03 Ample" panose="02000000000000000000" pitchFamily="2" charset="0"/>
              </a:rPr>
              <a:t> =     …       cm</a:t>
            </a:r>
            <a:r>
              <a:rPr lang="en-US" altLang="en-US" sz="4800" baseline="30000" dirty="0">
                <a:latin typeface="#9Slide03 Ample" panose="02000000000000000000" pitchFamily="2" charset="0"/>
              </a:rPr>
              <a:t>2</a:t>
            </a:r>
            <a:r>
              <a:rPr lang="en-US" altLang="en-US" sz="4800" dirty="0">
                <a:latin typeface="#9Slide03 Ample" panose="02000000000000000000" pitchFamily="2" charset="0"/>
              </a:rPr>
              <a:t> 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F2C5168F-C3E3-4845-9E13-37D4D57A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667" y="3133462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#9Slide03 Ample" panose="02000000000000000000" pitchFamily="2" charset="0"/>
              </a:rPr>
              <a:t>700dm</a:t>
            </a:r>
            <a:r>
              <a:rPr lang="en-US" altLang="en-US" sz="4800" baseline="30000">
                <a:latin typeface="#9Slide03 Ample" panose="02000000000000000000" pitchFamily="2" charset="0"/>
              </a:rPr>
              <a:t>2</a:t>
            </a:r>
            <a:r>
              <a:rPr lang="en-US" altLang="en-US" sz="4800">
                <a:latin typeface="#9Slide03 Ample" panose="02000000000000000000" pitchFamily="2" charset="0"/>
              </a:rPr>
              <a:t> = …  m</a:t>
            </a:r>
            <a:r>
              <a:rPr lang="en-US" altLang="en-US" sz="4800" baseline="30000">
                <a:latin typeface="#9Slide03 Ample" panose="02000000000000000000" pitchFamily="2" charset="0"/>
              </a:rPr>
              <a:t>2</a:t>
            </a:r>
            <a:endParaRPr lang="en-US" altLang="en-US" sz="4800">
              <a:latin typeface="#9Slide03 Ample" panose="02000000000000000000" pitchFamily="2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323A909-E1E1-4362-8C77-370C24AB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049" y="2502730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CC0000"/>
                </a:solidFill>
                <a:latin typeface="#9Slide03 Ample" panose="02000000000000000000" pitchFamily="2" charset="0"/>
              </a:rPr>
              <a:t>80 050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A645539F-385D-4232-99B2-FFE9C4A9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117" y="1786696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CC0000"/>
                </a:solidFill>
                <a:latin typeface="#9Slide03 Ample" panose="02000000000000000000" pitchFamily="2" charset="0"/>
              </a:rPr>
              <a:t>509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198F2A49-DBEB-4329-966A-E73A0D7D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483" y="3079150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CC0000"/>
                </a:solidFill>
                <a:latin typeface="#9Slide03 Ample" panose="02000000000000000000" pitchFamily="2" charset="0"/>
              </a:rPr>
              <a:t>7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E992AD5F-747E-4A73-94C4-1E6C05BC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667" y="3812912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#9Slide03 Ample" panose="02000000000000000000" pitchFamily="2" charset="0"/>
              </a:rPr>
              <a:t>50 000cm</a:t>
            </a:r>
            <a:r>
              <a:rPr lang="en-US" altLang="en-US" sz="4800" baseline="30000">
                <a:latin typeface="#9Slide03 Ample" panose="02000000000000000000" pitchFamily="2" charset="0"/>
              </a:rPr>
              <a:t>2</a:t>
            </a:r>
            <a:r>
              <a:rPr lang="en-US" altLang="en-US" sz="4800">
                <a:latin typeface="#9Slide03 Ample" panose="02000000000000000000" pitchFamily="2" charset="0"/>
              </a:rPr>
              <a:t> = …. m</a:t>
            </a:r>
            <a:r>
              <a:rPr lang="en-US" altLang="en-US" sz="4800" baseline="30000">
                <a:latin typeface="#9Slide03 Ample" panose="02000000000000000000" pitchFamily="2" charset="0"/>
              </a:rPr>
              <a:t>2</a:t>
            </a:r>
            <a:endParaRPr lang="en-US" altLang="en-US" sz="4800">
              <a:latin typeface="#9Slide03 Ample" panose="02000000000000000000" pitchFamily="2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D3FFF152-092D-4624-BBC2-AEF9C0F8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746" y="3828787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CC0000"/>
                </a:solidFill>
                <a:latin typeface="#9Slide03 Ample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31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5">
            <a:extLst>
              <a:ext uri="{FF2B5EF4-FFF2-40B4-BE49-F238E27FC236}">
                <a16:creationId xmlns:a16="http://schemas.microsoft.com/office/drawing/2014/main" id="{CEDF626E-ECBA-4184-B71E-4E46524D19D9}"/>
              </a:ext>
            </a:extLst>
          </p:cNvPr>
          <p:cNvSpPr txBox="1"/>
          <p:nvPr/>
        </p:nvSpPr>
        <p:spPr>
          <a:xfrm>
            <a:off x="397200" y="2153974"/>
            <a:ext cx="20729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Bài</a:t>
            </a:r>
            <a:r>
              <a:rPr lang="en-US" sz="54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4</a:t>
            </a:r>
            <a:endParaRPr sz="4400" b="0" i="0" u="none" strike="noStrike" cap="none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2DF5A-26C8-4C96-9227-ADD25E98DADE}"/>
              </a:ext>
            </a:extLst>
          </p:cNvPr>
          <p:cNvSpPr txBox="1"/>
          <p:nvPr/>
        </p:nvSpPr>
        <p:spPr>
          <a:xfrm>
            <a:off x="3962400" y="1150555"/>
            <a:ext cx="7832400" cy="4990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#9Slide03 Ample" panose="02000000000000000000" pitchFamily="2" charset="0"/>
              </a:rPr>
              <a:t>Một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thửa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ruộng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hình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chữ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nhật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có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chiều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dài</a:t>
            </a:r>
            <a:r>
              <a:rPr lang="en-US" sz="3600" dirty="0">
                <a:latin typeface="#9Slide03 Ample" panose="02000000000000000000" pitchFamily="2" charset="0"/>
              </a:rPr>
              <a:t> 64 m </a:t>
            </a:r>
            <a:r>
              <a:rPr lang="en-US" sz="3600" dirty="0" err="1">
                <a:latin typeface="#9Slide03 Ample" panose="02000000000000000000" pitchFamily="2" charset="0"/>
              </a:rPr>
              <a:t>và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chiều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rộng</a:t>
            </a:r>
            <a:r>
              <a:rPr lang="en-US" sz="3600" dirty="0">
                <a:latin typeface="#9Slide03 Ample" panose="02000000000000000000" pitchFamily="2" charset="0"/>
              </a:rPr>
              <a:t> 25 m. </a:t>
            </a:r>
            <a:r>
              <a:rPr lang="en-US" sz="3600" dirty="0" err="1">
                <a:latin typeface="#9Slide03 Ample" panose="02000000000000000000" pitchFamily="2" charset="0"/>
              </a:rPr>
              <a:t>Trung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bình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cứ</a:t>
            </a:r>
            <a:r>
              <a:rPr lang="en-US" sz="3600" dirty="0">
                <a:latin typeface="#9Slide03 Ample" panose="02000000000000000000" pitchFamily="2" charset="0"/>
              </a:rPr>
              <a:t>  1       </a:t>
            </a:r>
            <a:r>
              <a:rPr lang="en-US" sz="3600" dirty="0" err="1">
                <a:latin typeface="#9Slide03 Ample" panose="02000000000000000000" pitchFamily="2" charset="0"/>
              </a:rPr>
              <a:t>ruộng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đó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thu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hoạch</a:t>
            </a:r>
            <a:r>
              <a:rPr lang="en-US" sz="3600" dirty="0">
                <a:latin typeface="#9Slide03 Ample" panose="02000000000000000000" pitchFamily="2" charset="0"/>
              </a:rPr>
              <a:t>    </a:t>
            </a:r>
            <a:r>
              <a:rPr lang="en-US" sz="3600" dirty="0" err="1">
                <a:latin typeface="#9Slide03 Ample" panose="02000000000000000000" pitchFamily="2" charset="0"/>
              </a:rPr>
              <a:t>được</a:t>
            </a:r>
            <a:r>
              <a:rPr lang="en-US" sz="3600" dirty="0">
                <a:latin typeface="#9Slide03 Ample" panose="02000000000000000000" pitchFamily="2" charset="0"/>
              </a:rPr>
              <a:t>        </a:t>
            </a:r>
            <a:r>
              <a:rPr lang="en-US" sz="3600" dirty="0" err="1">
                <a:latin typeface="#9Slide03 Ample" panose="02000000000000000000" pitchFamily="2" charset="0"/>
              </a:rPr>
              <a:t>thóc</a:t>
            </a:r>
            <a:r>
              <a:rPr lang="en-US" sz="3600" dirty="0">
                <a:latin typeface="#9Slide03 Ample" panose="02000000000000000000" pitchFamily="2" charset="0"/>
              </a:rPr>
              <a:t>. </a:t>
            </a:r>
            <a:r>
              <a:rPr lang="en-US" sz="3600" dirty="0" err="1">
                <a:latin typeface="#9Slide03 Ample" panose="02000000000000000000" pitchFamily="2" charset="0"/>
              </a:rPr>
              <a:t>Hỏi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cả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trên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thửa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ruộng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đó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người</a:t>
            </a:r>
            <a:r>
              <a:rPr lang="en-US" sz="3600" dirty="0">
                <a:latin typeface="#9Slide03 Ample" panose="02000000000000000000" pitchFamily="2" charset="0"/>
              </a:rPr>
              <a:t> ta </a:t>
            </a:r>
            <a:r>
              <a:rPr lang="en-US" sz="3600" dirty="0" err="1">
                <a:latin typeface="#9Slide03 Ample" panose="02000000000000000000" pitchFamily="2" charset="0"/>
              </a:rPr>
              <a:t>thu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hoạch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được</a:t>
            </a:r>
            <a:r>
              <a:rPr lang="en-US" sz="3600" dirty="0">
                <a:latin typeface="#9Slide03 Ample" panose="02000000000000000000" pitchFamily="2" charset="0"/>
              </a:rPr>
              <a:t> bao </a:t>
            </a:r>
            <a:r>
              <a:rPr lang="en-US" sz="3600" dirty="0" err="1">
                <a:latin typeface="#9Slide03 Ample" panose="02000000000000000000" pitchFamily="2" charset="0"/>
              </a:rPr>
              <a:t>nhiêu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tạ</a:t>
            </a:r>
            <a:r>
              <a:rPr lang="en-US" sz="3600" dirty="0">
                <a:latin typeface="#9Slide03 Ample" panose="02000000000000000000" pitchFamily="2" charset="0"/>
              </a:rPr>
              <a:t> </a:t>
            </a:r>
            <a:r>
              <a:rPr lang="en-US" sz="3600" dirty="0" err="1">
                <a:latin typeface="#9Slide03 Ample" panose="02000000000000000000" pitchFamily="2" charset="0"/>
              </a:rPr>
              <a:t>thóc</a:t>
            </a:r>
            <a:r>
              <a:rPr lang="en-US" sz="3600" dirty="0">
                <a:latin typeface="#9Slide03 Ample" panose="02000000000000000000" pitchFamily="2" charset="0"/>
              </a:rPr>
              <a:t> ?</a:t>
            </a:r>
          </a:p>
        </p:txBody>
      </p:sp>
      <p:sp>
        <p:nvSpPr>
          <p:cNvPr id="4" name="Text Box 50">
            <a:extLst>
              <a:ext uri="{FF2B5EF4-FFF2-40B4-BE49-F238E27FC236}">
                <a16:creationId xmlns:a16="http://schemas.microsoft.com/office/drawing/2014/main" id="{9FA8DE44-CF22-4408-BABF-2F3C6081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859" y="2810432"/>
            <a:ext cx="2133600" cy="8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latin typeface="#9Slide03 Ample" panose="02000000000000000000" pitchFamily="2" charset="0"/>
                <a:cs typeface="Times New Roman" pitchFamily="18" charset="0"/>
              </a:rPr>
              <a:t> m</a:t>
            </a:r>
            <a:r>
              <a:rPr lang="en-US" altLang="en-US" sz="3600" b="1" baseline="30000" dirty="0">
                <a:latin typeface="#9Slide03 Ample" panose="02000000000000000000" pitchFamily="2" charset="0"/>
                <a:cs typeface="Times New Roman" pitchFamily="18" charset="0"/>
              </a:rPr>
              <a:t>2 </a:t>
            </a:r>
            <a:endParaRPr lang="en-US" altLang="en-US" sz="3600" b="1" dirty="0">
              <a:latin typeface="#9Slide03 Ample" panose="02000000000000000000" pitchFamily="2" charset="0"/>
              <a:cs typeface="Times New Roman" pitchFamily="18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CC5397F8-A94B-4CBE-86D5-F8E139D770FA}"/>
              </a:ext>
            </a:extLst>
          </p:cNvPr>
          <p:cNvGrpSpPr>
            <a:grpSpLocks/>
          </p:cNvGrpSpPr>
          <p:nvPr/>
        </p:nvGrpSpPr>
        <p:grpSpPr bwMode="auto">
          <a:xfrm>
            <a:off x="5175839" y="3645661"/>
            <a:ext cx="946150" cy="1136649"/>
            <a:chOff x="2208" y="2460"/>
            <a:chExt cx="596" cy="716"/>
          </a:xfrm>
        </p:grpSpPr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186B0D47-F1A0-4124-94C4-31A74ABD6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" y="2460"/>
              <a:ext cx="3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#9Slide03 Ample" panose="02000000000000000000" pitchFamily="2" charset="0"/>
                </a:rPr>
                <a:t>1</a:t>
              </a:r>
            </a:p>
          </p:txBody>
        </p:sp>
        <p:sp>
          <p:nvSpPr>
            <p:cNvPr id="7" name="Line 20">
              <a:extLst>
                <a:ext uri="{FF2B5EF4-FFF2-40B4-BE49-F238E27FC236}">
                  <a16:creationId xmlns:a16="http://schemas.microsoft.com/office/drawing/2014/main" id="{9AFDC683-0665-40E2-A52C-350E98642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79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8" name="Text Box 21">
              <a:extLst>
                <a:ext uri="{FF2B5EF4-FFF2-40B4-BE49-F238E27FC236}">
                  <a16:creationId xmlns:a16="http://schemas.microsoft.com/office/drawing/2014/main" id="{46F45E65-157A-4935-AED4-04CBC3AE8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" y="2769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#9Slide03 Ample" panose="020000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03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5">
            <a:extLst>
              <a:ext uri="{FF2B5EF4-FFF2-40B4-BE49-F238E27FC236}">
                <a16:creationId xmlns:a16="http://schemas.microsoft.com/office/drawing/2014/main" id="{13A58133-EAB5-42AC-BCE1-F040D9F0E8ED}"/>
              </a:ext>
            </a:extLst>
          </p:cNvPr>
          <p:cNvSpPr txBox="1"/>
          <p:nvPr/>
        </p:nvSpPr>
        <p:spPr>
          <a:xfrm>
            <a:off x="397200" y="2153974"/>
            <a:ext cx="20729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Bài</a:t>
            </a:r>
            <a:r>
              <a:rPr lang="en-US" sz="54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4</a:t>
            </a:r>
            <a:endParaRPr sz="4400" b="0" i="0" u="none" strike="noStrike" cap="none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" name="Text Box 51">
            <a:extLst>
              <a:ext uri="{FF2B5EF4-FFF2-40B4-BE49-F238E27FC236}">
                <a16:creationId xmlns:a16="http://schemas.microsoft.com/office/drawing/2014/main" id="{909A144D-54F8-41D4-8B11-C6DC57FD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335" y="541646"/>
            <a:ext cx="4378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/>
            <a:r>
              <a:rPr lang="en-US" altLang="en-US" sz="4000" b="1" dirty="0" err="1">
                <a:solidFill>
                  <a:srgbClr val="00B050"/>
                </a:solidFill>
                <a:latin typeface="SVN-Yahoo" panose="02040603050506020204" pitchFamily="18" charset="0"/>
                <a:cs typeface="Times New Roman" pitchFamily="18" charset="0"/>
              </a:rPr>
              <a:t>Tóm</a:t>
            </a:r>
            <a:r>
              <a:rPr lang="en-US" altLang="en-US" sz="4000" b="1" dirty="0">
                <a:solidFill>
                  <a:srgbClr val="00B050"/>
                </a:solidFill>
                <a:latin typeface="SVN-Yahoo" panose="02040603050506020204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SVN-Yahoo" panose="02040603050506020204" pitchFamily="18" charset="0"/>
                <a:cs typeface="Times New Roman" pitchFamily="18" charset="0"/>
              </a:rPr>
              <a:t>tắt</a:t>
            </a:r>
            <a:r>
              <a:rPr lang="en-US" altLang="en-US" sz="4000" b="1" dirty="0">
                <a:solidFill>
                  <a:srgbClr val="00B050"/>
                </a:solidFill>
                <a:latin typeface="SVN-Yaho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50">
            <a:extLst>
              <a:ext uri="{FF2B5EF4-FFF2-40B4-BE49-F238E27FC236}">
                <a16:creationId xmlns:a16="http://schemas.microsoft.com/office/drawing/2014/main" id="{84AE48C0-CECE-4491-9114-4FBE79B14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681" y="1560850"/>
            <a:ext cx="3264362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" name="Text Box 50">
            <a:extLst>
              <a:ext uri="{FF2B5EF4-FFF2-40B4-BE49-F238E27FC236}">
                <a16:creationId xmlns:a16="http://schemas.microsoft.com/office/drawing/2014/main" id="{08569CBD-B46B-4C09-8E51-2A673CCF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763" y="2273098"/>
            <a:ext cx="15240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m</a:t>
            </a:r>
          </a:p>
        </p:txBody>
      </p:sp>
      <p:sp>
        <p:nvSpPr>
          <p:cNvPr id="6" name="Text Box 50">
            <a:extLst>
              <a:ext uri="{FF2B5EF4-FFF2-40B4-BE49-F238E27FC236}">
                <a16:creationId xmlns:a16="http://schemas.microsoft.com/office/drawing/2014/main" id="{60901E94-9448-4BEA-9211-74585CE8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681" y="2900434"/>
            <a:ext cx="38862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D452868E-2064-4003-A347-5D3C01A8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32" y="2226037"/>
            <a:ext cx="3087125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DB679AF2-F8A1-435D-8580-B5D1AF9B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391" y="1611063"/>
            <a:ext cx="3027626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 m</a:t>
            </a: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id="{283D50E1-4BFE-450F-AEA3-24D64473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898" y="2900434"/>
            <a:ext cx="21336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0">
            <a:extLst>
              <a:ext uri="{FF2B5EF4-FFF2-40B4-BE49-F238E27FC236}">
                <a16:creationId xmlns:a16="http://schemas.microsoft.com/office/drawing/2014/main" id="{DF8E5E2A-4CC8-4905-9ACF-56B2B4DC9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728" y="3657564"/>
            <a:ext cx="449923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en-US" altLang="en-US" sz="36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DEAB8E49-5233-4800-BD90-4FB576E4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681" y="4493460"/>
            <a:ext cx="669494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97280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  kg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68EA2A1E-4235-4975-B5C3-8E47F423AA6B}"/>
              </a:ext>
            </a:extLst>
          </p:cNvPr>
          <p:cNvGrpSpPr>
            <a:grpSpLocks/>
          </p:cNvGrpSpPr>
          <p:nvPr/>
        </p:nvGrpSpPr>
        <p:grpSpPr bwMode="auto">
          <a:xfrm>
            <a:off x="6235862" y="3686073"/>
            <a:ext cx="946150" cy="1136649"/>
            <a:chOff x="2208" y="2460"/>
            <a:chExt cx="596" cy="716"/>
          </a:xfrm>
        </p:grpSpPr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58DB06C2-418F-445A-9D52-A863DB04E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" y="2460"/>
              <a:ext cx="3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1</a:t>
              </a:r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45535316-DF29-4169-BA4D-5F1CEB6A3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79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>
                <a:solidFill>
                  <a:srgbClr val="FF0000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94FFDA0A-5F8E-448D-81EC-0B24CDD09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" y="2769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5">
            <a:extLst>
              <a:ext uri="{FF2B5EF4-FFF2-40B4-BE49-F238E27FC236}">
                <a16:creationId xmlns:a16="http://schemas.microsoft.com/office/drawing/2014/main" id="{CEDF626E-ECBA-4184-B71E-4E46524D19D9}"/>
              </a:ext>
            </a:extLst>
          </p:cNvPr>
          <p:cNvSpPr txBox="1"/>
          <p:nvPr/>
        </p:nvSpPr>
        <p:spPr>
          <a:xfrm>
            <a:off x="397200" y="2153974"/>
            <a:ext cx="20729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Bài</a:t>
            </a:r>
            <a:r>
              <a:rPr lang="en-US" sz="54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4</a:t>
            </a:r>
            <a:endParaRPr sz="4400" b="0" i="0" u="none" strike="noStrike" cap="none"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" name="Rectangle 53">
            <a:extLst>
              <a:ext uri="{FF2B5EF4-FFF2-40B4-BE49-F238E27FC236}">
                <a16:creationId xmlns:a16="http://schemas.microsoft.com/office/drawing/2014/main" id="{CEDF945A-8F47-4830-9343-92D86A2FB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073" y="628305"/>
            <a:ext cx="3164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97280"/>
            <a:r>
              <a:rPr lang="en-US" altLang="en-US" sz="3200" b="1" dirty="0" err="1">
                <a:solidFill>
                  <a:srgbClr val="FF0000"/>
                </a:solidFill>
                <a:latin typeface="SVN-Yahoo" panose="020406030505060202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SVN-Yaho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SVN-Yahoo" panose="02040603050506020204" pitchFamily="18" charset="0"/>
              </a:rPr>
              <a:t>giải</a:t>
            </a:r>
            <a:endParaRPr lang="en-US" altLang="en-US" sz="3200" b="1" dirty="0">
              <a:solidFill>
                <a:srgbClr val="FF0000"/>
              </a:solidFill>
              <a:latin typeface="SVN-Yahoo" panose="020406030505060202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A8C42BEA-4F13-4D4F-ADB5-8F9EE269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422" y="1363398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latin typeface="#9Slide03 Ample" panose="02000000000000000000" pitchFamily="2" charset="0"/>
              </a:rPr>
              <a:t>Diện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tích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thửa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ruộng</a:t>
            </a:r>
            <a:r>
              <a:rPr lang="en-US" altLang="en-US" sz="3600" dirty="0">
                <a:latin typeface="#9Slide03 Ample" panose="02000000000000000000" pitchFamily="2" charset="0"/>
              </a:rPr>
              <a:t>: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F8F2F3D-63A9-4979-89C7-08AD7099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48" y="2050697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#9Slide03 Ample" panose="02000000000000000000" pitchFamily="2" charset="0"/>
              </a:rPr>
              <a:t>64  x  25 = 1600 (m  )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50711049-A1F8-4D15-8E3D-B85EEAFE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895" y="264941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#9Slide03 Ample" panose="02000000000000000000" pitchFamily="2" charset="0"/>
              </a:rPr>
              <a:t>Khối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lượng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thóc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cả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thửa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ruộng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đó</a:t>
            </a:r>
            <a:r>
              <a:rPr lang="en-US" altLang="en-US" sz="3600" dirty="0">
                <a:latin typeface="#9Slide03 Ample" panose="02000000000000000000" pitchFamily="2" charset="0"/>
              </a:rPr>
              <a:t>             </a:t>
            </a:r>
            <a:r>
              <a:rPr lang="en-US" altLang="en-US" sz="3600" dirty="0" err="1">
                <a:latin typeface="#9Slide03 Ample" panose="02000000000000000000" pitchFamily="2" charset="0"/>
              </a:rPr>
              <a:t>thu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hoạch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được</a:t>
            </a:r>
            <a:r>
              <a:rPr lang="en-US" altLang="en-US" sz="3600" dirty="0">
                <a:latin typeface="#9Slide03 Ample" panose="02000000000000000000" pitchFamily="2" charset="0"/>
              </a:rPr>
              <a:t> </a:t>
            </a:r>
            <a:r>
              <a:rPr lang="en-US" altLang="en-US" sz="3600" dirty="0" err="1">
                <a:latin typeface="#9Slide03 Ample" panose="02000000000000000000" pitchFamily="2" charset="0"/>
              </a:rPr>
              <a:t>là</a:t>
            </a:r>
            <a:r>
              <a:rPr lang="en-US" altLang="en-US" sz="3600" dirty="0">
                <a:latin typeface="#9Slide03 Ample" panose="02000000000000000000" pitchFamily="2" charset="0"/>
              </a:rPr>
              <a:t>: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56264818-65E2-432E-A885-703F1478C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022" y="3897049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#9Slide03 Ample" panose="02000000000000000000" pitchFamily="2" charset="0"/>
              </a:rPr>
              <a:t>1600 x           =  800 (kg)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EE8E9ECE-E5AA-4AF8-9221-2BB0250A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22" y="4627299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#9Slide03 Ample" panose="02000000000000000000" pitchFamily="2" charset="0"/>
              </a:rPr>
              <a:t>Đổi 800kg = 8 tạ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51EADDA2-36F5-466A-BE52-F57A4332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822" y="5151174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#9Slide03 Ample" panose="02000000000000000000" pitchFamily="2" charset="0"/>
              </a:rPr>
              <a:t>Đáp số : 8 tạ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46CDAE3-F711-41DB-9DC8-1A8933C4A058}"/>
              </a:ext>
            </a:extLst>
          </p:cNvPr>
          <p:cNvGrpSpPr>
            <a:grpSpLocks/>
          </p:cNvGrpSpPr>
          <p:nvPr/>
        </p:nvGrpSpPr>
        <p:grpSpPr bwMode="auto">
          <a:xfrm>
            <a:off x="6980322" y="3650191"/>
            <a:ext cx="946150" cy="1136649"/>
            <a:chOff x="2208" y="2460"/>
            <a:chExt cx="596" cy="716"/>
          </a:xfrm>
        </p:grpSpPr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B5085C77-888A-4743-A259-C1DE09CEA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" y="2460"/>
              <a:ext cx="3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#9Slide03 Ample" panose="02000000000000000000" pitchFamily="2" charset="0"/>
                </a:rPr>
                <a:t>1</a:t>
              </a: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73C7451E-3A80-4DF5-9408-124DFB8A5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79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E316F7B8-BAD0-487D-94B2-97D94142F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" y="2769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#9Slide03 Ample" panose="020000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96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3">
            <a:extLst>
              <a:ext uri="{FF2B5EF4-FFF2-40B4-BE49-F238E27FC236}">
                <a16:creationId xmlns:a16="http://schemas.microsoft.com/office/drawing/2014/main" id="{B77812E2-E3A9-4B95-A748-72D32EF2D028}"/>
              </a:ext>
            </a:extLst>
          </p:cNvPr>
          <p:cNvSpPr txBox="1"/>
          <p:nvPr/>
        </p:nvSpPr>
        <p:spPr>
          <a:xfrm>
            <a:off x="3226930" y="3258116"/>
            <a:ext cx="473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solidFill>
                  <a:srgbClr val="0B3651"/>
                </a:solidFill>
                <a:latin typeface="UTM Showcard" panose="02040603050506020204" pitchFamily="18" charset="0"/>
                <a:ea typeface="方正喵呜体" panose="02010600010101010101" pitchFamily="2" charset="-122"/>
              </a:rPr>
              <a:t>Củng</a:t>
            </a:r>
            <a:r>
              <a:rPr lang="en-US" altLang="zh-CN" sz="6000" b="1" dirty="0">
                <a:solidFill>
                  <a:srgbClr val="0B3651"/>
                </a:solidFill>
                <a:latin typeface="UTM Showcard" panose="02040603050506020204" pitchFamily="18" charset="0"/>
                <a:ea typeface="方正喵呜体" panose="0201060001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0B3651"/>
                </a:solidFill>
                <a:latin typeface="UTM Showcard" panose="02040603050506020204" pitchFamily="18" charset="0"/>
                <a:ea typeface="方正喵呜体" panose="02010600010101010101" pitchFamily="2" charset="-122"/>
              </a:rPr>
              <a:t>cố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Showcard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" name="文本框 34">
            <a:extLst>
              <a:ext uri="{FF2B5EF4-FFF2-40B4-BE49-F238E27FC236}">
                <a16:creationId xmlns:a16="http://schemas.microsoft.com/office/drawing/2014/main" id="{405B11E9-C0AC-4528-8CF8-F60D32C48C9F}"/>
              </a:ext>
            </a:extLst>
          </p:cNvPr>
          <p:cNvSpPr txBox="1"/>
          <p:nvPr/>
        </p:nvSpPr>
        <p:spPr>
          <a:xfrm>
            <a:off x="5019092" y="1995478"/>
            <a:ext cx="1274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noProof="0" dirty="0">
                <a:ln w="22225">
                  <a:noFill/>
                </a:ln>
                <a:solidFill>
                  <a:schemeClr val="accent1">
                    <a:lumMod val="50000"/>
                  </a:schemeClr>
                </a:solidFill>
                <a:latin typeface="UVN Dzung Dakao" panose="00000400000000000000" pitchFamily="2" charset="0"/>
                <a:ea typeface="方正喵呜体" panose="02010600010101010101" pitchFamily="2" charset="-122"/>
              </a:rPr>
              <a:t>03</a:t>
            </a:r>
            <a:endParaRPr kumimoji="0" lang="zh-CN" altLang="en-US" sz="8000" b="1" i="0" u="none" strike="noStrike" kern="1200" cap="none" spc="0" normalizeH="0" baseline="0" noProof="0" dirty="0">
              <a:ln w="22225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UVN Dzung Dakao" panose="00000400000000000000" pitchFamily="2" charset="0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60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231E550-3565-405B-89E0-8C1E5EEB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954692"/>
            <a:ext cx="6959600" cy="120032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3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km  = ….  m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61BF5124-597A-4C62-82AC-7FBC304B9A7F}"/>
              </a:ext>
            </a:extLst>
          </p:cNvPr>
          <p:cNvSpPr txBox="1"/>
          <p:nvPr/>
        </p:nvSpPr>
        <p:spPr>
          <a:xfrm>
            <a:off x="8640551" y="954692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C9BA2040-2DE8-445A-9BD4-6AE6FA99DE07}"/>
              </a:ext>
            </a:extLst>
          </p:cNvPr>
          <p:cNvSpPr txBox="1"/>
          <p:nvPr/>
        </p:nvSpPr>
        <p:spPr>
          <a:xfrm>
            <a:off x="5032055" y="954691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3AA3EF-A318-4DA6-ACD4-9E4E306E244C}"/>
              </a:ext>
            </a:extLst>
          </p:cNvPr>
          <p:cNvGrpSpPr/>
          <p:nvPr/>
        </p:nvGrpSpPr>
        <p:grpSpPr>
          <a:xfrm>
            <a:off x="2616200" y="2353637"/>
            <a:ext cx="6959600" cy="1216671"/>
            <a:chOff x="2616200" y="2353637"/>
            <a:chExt cx="6959600" cy="12166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18D3DB-4F6D-4610-A2EF-63F19D3583C7}"/>
                </a:ext>
              </a:extLst>
            </p:cNvPr>
            <p:cNvSpPr txBox="1"/>
            <p:nvPr/>
          </p:nvSpPr>
          <p:spPr>
            <a:xfrm>
              <a:off x="2616200" y="2462312"/>
              <a:ext cx="6959600" cy="11079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3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0 000 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id="{6DA8C761-E11C-4225-8A3B-0E4EA7ED00A8}"/>
                </a:ext>
              </a:extLst>
            </p:cNvPr>
            <p:cNvSpPr txBox="1"/>
            <p:nvPr/>
          </p:nvSpPr>
          <p:spPr>
            <a:xfrm>
              <a:off x="8148107" y="2353637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4314C7-1C0A-4C39-9632-19D4AA01BB2B}"/>
              </a:ext>
            </a:extLst>
          </p:cNvPr>
          <p:cNvGrpSpPr/>
          <p:nvPr/>
        </p:nvGrpSpPr>
        <p:grpSpPr>
          <a:xfrm>
            <a:off x="2616200" y="3768924"/>
            <a:ext cx="6959600" cy="1185684"/>
            <a:chOff x="2616200" y="3768924"/>
            <a:chExt cx="6959600" cy="11856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82DE9-80BF-44EC-A49F-39C924DF121F}"/>
                </a:ext>
              </a:extLst>
            </p:cNvPr>
            <p:cNvSpPr txBox="1"/>
            <p:nvPr/>
          </p:nvSpPr>
          <p:spPr>
            <a:xfrm>
              <a:off x="2616200" y="3846612"/>
              <a:ext cx="6959600" cy="11079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3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00 000 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1" name="文本框 1">
              <a:extLst>
                <a:ext uri="{FF2B5EF4-FFF2-40B4-BE49-F238E27FC236}">
                  <a16:creationId xmlns:a16="http://schemas.microsoft.com/office/drawing/2014/main" id="{8C9E7E17-0848-4EAB-AC7B-84D7D9095C4C}"/>
                </a:ext>
              </a:extLst>
            </p:cNvPr>
            <p:cNvSpPr txBox="1"/>
            <p:nvPr/>
          </p:nvSpPr>
          <p:spPr>
            <a:xfrm>
              <a:off x="8148107" y="3768924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890A6B-5CD2-4C1C-8B32-9D454EA3AC95}"/>
              </a:ext>
            </a:extLst>
          </p:cNvPr>
          <p:cNvGrpSpPr/>
          <p:nvPr/>
        </p:nvGrpSpPr>
        <p:grpSpPr>
          <a:xfrm>
            <a:off x="2616200" y="5032296"/>
            <a:ext cx="6959600" cy="1228924"/>
            <a:chOff x="2616200" y="5032296"/>
            <a:chExt cx="6959600" cy="12289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FAB81-3754-4BE4-B955-3D37C85827F3}"/>
                </a:ext>
              </a:extLst>
            </p:cNvPr>
            <p:cNvSpPr txBox="1"/>
            <p:nvPr/>
          </p:nvSpPr>
          <p:spPr>
            <a:xfrm>
              <a:off x="2616200" y="5153224"/>
              <a:ext cx="6959600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3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000 000 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2" name="文本框 1">
              <a:extLst>
                <a:ext uri="{FF2B5EF4-FFF2-40B4-BE49-F238E27FC236}">
                  <a16:creationId xmlns:a16="http://schemas.microsoft.com/office/drawing/2014/main" id="{0F6E9ADC-590A-4EB5-9A5D-25F449FC9D1C}"/>
                </a:ext>
              </a:extLst>
            </p:cNvPr>
            <p:cNvSpPr txBox="1"/>
            <p:nvPr/>
          </p:nvSpPr>
          <p:spPr>
            <a:xfrm>
              <a:off x="8148107" y="503229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3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231E550-3565-405B-89E0-8C1E5EEB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954692"/>
            <a:ext cx="9766300" cy="120032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6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km   7 dam  = ….  m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61BF5124-597A-4C62-82AC-7FBC304B9A7F}"/>
              </a:ext>
            </a:extLst>
          </p:cNvPr>
          <p:cNvSpPr txBox="1"/>
          <p:nvPr/>
        </p:nvSpPr>
        <p:spPr>
          <a:xfrm>
            <a:off x="10302914" y="902107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C9BA2040-2DE8-445A-9BD4-6AE6FA99DE07}"/>
              </a:ext>
            </a:extLst>
          </p:cNvPr>
          <p:cNvSpPr txBox="1"/>
          <p:nvPr/>
        </p:nvSpPr>
        <p:spPr>
          <a:xfrm>
            <a:off x="6747403" y="859292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684E81-924F-4765-8F88-5E382C2E75F1}"/>
              </a:ext>
            </a:extLst>
          </p:cNvPr>
          <p:cNvGrpSpPr/>
          <p:nvPr/>
        </p:nvGrpSpPr>
        <p:grpSpPr>
          <a:xfrm>
            <a:off x="2616200" y="2353637"/>
            <a:ext cx="6959600" cy="1216671"/>
            <a:chOff x="2616200" y="2353637"/>
            <a:chExt cx="6959600" cy="12166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18D3DB-4F6D-4610-A2EF-63F19D3583C7}"/>
                </a:ext>
              </a:extLst>
            </p:cNvPr>
            <p:cNvSpPr txBox="1"/>
            <p:nvPr/>
          </p:nvSpPr>
          <p:spPr>
            <a:xfrm>
              <a:off x="2616200" y="2462312"/>
              <a:ext cx="6959600" cy="11079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6 </a:t>
              </a:r>
              <a:r>
                <a:rPr lang="en-US" altLang="zh-CN" sz="660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7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00 000 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id="{6DA8C761-E11C-4225-8A3B-0E4EA7ED00A8}"/>
                </a:ext>
              </a:extLst>
            </p:cNvPr>
            <p:cNvSpPr txBox="1"/>
            <p:nvPr/>
          </p:nvSpPr>
          <p:spPr>
            <a:xfrm>
              <a:off x="8148107" y="2353637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0ED8BC-C4D6-4F13-A394-19F80E16F38D}"/>
              </a:ext>
            </a:extLst>
          </p:cNvPr>
          <p:cNvGrpSpPr/>
          <p:nvPr/>
        </p:nvGrpSpPr>
        <p:grpSpPr>
          <a:xfrm>
            <a:off x="2616200" y="3768924"/>
            <a:ext cx="6959600" cy="1185684"/>
            <a:chOff x="2616200" y="3768924"/>
            <a:chExt cx="6959600" cy="11856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82DE9-80BF-44EC-A49F-39C924DF121F}"/>
                </a:ext>
              </a:extLst>
            </p:cNvPr>
            <p:cNvSpPr txBox="1"/>
            <p:nvPr/>
          </p:nvSpPr>
          <p:spPr>
            <a:xfrm>
              <a:off x="2616200" y="3846612"/>
              <a:ext cx="6959600" cy="11079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6 000 </a:t>
              </a:r>
              <a:r>
                <a:rPr lang="en-US" altLang="zh-CN" sz="660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7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00 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1" name="文本框 1">
              <a:extLst>
                <a:ext uri="{FF2B5EF4-FFF2-40B4-BE49-F238E27FC236}">
                  <a16:creationId xmlns:a16="http://schemas.microsoft.com/office/drawing/2014/main" id="{8C9E7E17-0848-4EAB-AC7B-84D7D9095C4C}"/>
                </a:ext>
              </a:extLst>
            </p:cNvPr>
            <p:cNvSpPr txBox="1"/>
            <p:nvPr/>
          </p:nvSpPr>
          <p:spPr>
            <a:xfrm>
              <a:off x="8148107" y="3768924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E73562-DA15-4413-8519-727609862822}"/>
              </a:ext>
            </a:extLst>
          </p:cNvPr>
          <p:cNvGrpSpPr/>
          <p:nvPr/>
        </p:nvGrpSpPr>
        <p:grpSpPr>
          <a:xfrm>
            <a:off x="2616200" y="5032296"/>
            <a:ext cx="6959600" cy="1228924"/>
            <a:chOff x="2616200" y="5032296"/>
            <a:chExt cx="6959600" cy="12289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FAB81-3754-4BE4-B955-3D37C85827F3}"/>
                </a:ext>
              </a:extLst>
            </p:cNvPr>
            <p:cNvSpPr txBox="1"/>
            <p:nvPr/>
          </p:nvSpPr>
          <p:spPr>
            <a:xfrm>
              <a:off x="2616200" y="5153224"/>
              <a:ext cx="6959600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 </a:t>
              </a:r>
              <a:r>
                <a:rPr lang="en-US" altLang="zh-CN" sz="660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67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0 000 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2" name="文本框 1">
              <a:extLst>
                <a:ext uri="{FF2B5EF4-FFF2-40B4-BE49-F238E27FC236}">
                  <a16:creationId xmlns:a16="http://schemas.microsoft.com/office/drawing/2014/main" id="{0F6E9ADC-590A-4EB5-9A5D-25F449FC9D1C}"/>
                </a:ext>
              </a:extLst>
            </p:cNvPr>
            <p:cNvSpPr txBox="1"/>
            <p:nvPr/>
          </p:nvSpPr>
          <p:spPr>
            <a:xfrm>
              <a:off x="8148107" y="503229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3" name="文本框 1">
            <a:extLst>
              <a:ext uri="{FF2B5EF4-FFF2-40B4-BE49-F238E27FC236}">
                <a16:creationId xmlns:a16="http://schemas.microsoft.com/office/drawing/2014/main" id="{8F3B175A-130D-4679-8635-BBE76D7AC417}"/>
              </a:ext>
            </a:extLst>
          </p:cNvPr>
          <p:cNvSpPr txBox="1"/>
          <p:nvPr/>
        </p:nvSpPr>
        <p:spPr>
          <a:xfrm>
            <a:off x="3673155" y="877004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3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231E550-3565-405B-89E0-8C1E5EEB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07296"/>
            <a:ext cx="8382000" cy="120032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3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km    = ….  cm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61BF5124-597A-4C62-82AC-7FBC304B9A7F}"/>
              </a:ext>
            </a:extLst>
          </p:cNvPr>
          <p:cNvSpPr txBox="1"/>
          <p:nvPr/>
        </p:nvSpPr>
        <p:spPr>
          <a:xfrm>
            <a:off x="8749929" y="829608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684E81-924F-4765-8F88-5E382C2E75F1}"/>
              </a:ext>
            </a:extLst>
          </p:cNvPr>
          <p:cNvGrpSpPr/>
          <p:nvPr/>
        </p:nvGrpSpPr>
        <p:grpSpPr>
          <a:xfrm>
            <a:off x="2616200" y="2307750"/>
            <a:ext cx="6959600" cy="1262558"/>
            <a:chOff x="2616200" y="2307750"/>
            <a:chExt cx="6959600" cy="12625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18D3DB-4F6D-4610-A2EF-63F19D3583C7}"/>
                </a:ext>
              </a:extLst>
            </p:cNvPr>
            <p:cNvSpPr txBox="1"/>
            <p:nvPr/>
          </p:nvSpPr>
          <p:spPr>
            <a:xfrm>
              <a:off x="2616200" y="2462312"/>
              <a:ext cx="6959600" cy="110799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3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000 000 cm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id="{6DA8C761-E11C-4225-8A3B-0E4EA7ED00A8}"/>
                </a:ext>
              </a:extLst>
            </p:cNvPr>
            <p:cNvSpPr txBox="1"/>
            <p:nvPr/>
          </p:nvSpPr>
          <p:spPr>
            <a:xfrm>
              <a:off x="8393958" y="2307750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0ED8BC-C4D6-4F13-A394-19F80E16F38D}"/>
              </a:ext>
            </a:extLst>
          </p:cNvPr>
          <p:cNvGrpSpPr/>
          <p:nvPr/>
        </p:nvGrpSpPr>
        <p:grpSpPr>
          <a:xfrm>
            <a:off x="2616200" y="3691236"/>
            <a:ext cx="7118617" cy="1263372"/>
            <a:chOff x="2616200" y="3691236"/>
            <a:chExt cx="7118617" cy="12633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82DE9-80BF-44EC-A49F-39C924DF121F}"/>
                </a:ext>
              </a:extLst>
            </p:cNvPr>
            <p:cNvSpPr txBox="1"/>
            <p:nvPr/>
          </p:nvSpPr>
          <p:spPr>
            <a:xfrm>
              <a:off x="2616200" y="3846612"/>
              <a:ext cx="6959600" cy="11079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30 000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000 000 cm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1" name="文本框 1">
              <a:extLst>
                <a:ext uri="{FF2B5EF4-FFF2-40B4-BE49-F238E27FC236}">
                  <a16:creationId xmlns:a16="http://schemas.microsoft.com/office/drawing/2014/main" id="{8C9E7E17-0848-4EAB-AC7B-84D7D9095C4C}"/>
                </a:ext>
              </a:extLst>
            </p:cNvPr>
            <p:cNvSpPr txBox="1"/>
            <p:nvPr/>
          </p:nvSpPr>
          <p:spPr>
            <a:xfrm>
              <a:off x="9242373" y="369123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E73562-DA15-4413-8519-727609862822}"/>
              </a:ext>
            </a:extLst>
          </p:cNvPr>
          <p:cNvGrpSpPr/>
          <p:nvPr/>
        </p:nvGrpSpPr>
        <p:grpSpPr>
          <a:xfrm>
            <a:off x="2616200" y="5032296"/>
            <a:ext cx="6959600" cy="1228924"/>
            <a:chOff x="2616200" y="5032296"/>
            <a:chExt cx="6959600" cy="12289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FAB81-3754-4BE4-B955-3D37C85827F3}"/>
                </a:ext>
              </a:extLst>
            </p:cNvPr>
            <p:cNvSpPr txBox="1"/>
            <p:nvPr/>
          </p:nvSpPr>
          <p:spPr>
            <a:xfrm>
              <a:off x="2616200" y="5153224"/>
              <a:ext cx="6959600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 300 000 cm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2" name="文本框 1">
              <a:extLst>
                <a:ext uri="{FF2B5EF4-FFF2-40B4-BE49-F238E27FC236}">
                  <a16:creationId xmlns:a16="http://schemas.microsoft.com/office/drawing/2014/main" id="{0F6E9ADC-590A-4EB5-9A5D-25F449FC9D1C}"/>
                </a:ext>
              </a:extLst>
            </p:cNvPr>
            <p:cNvSpPr txBox="1"/>
            <p:nvPr/>
          </p:nvSpPr>
          <p:spPr>
            <a:xfrm>
              <a:off x="8148107" y="503229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3" name="文本框 1">
            <a:extLst>
              <a:ext uri="{FF2B5EF4-FFF2-40B4-BE49-F238E27FC236}">
                <a16:creationId xmlns:a16="http://schemas.microsoft.com/office/drawing/2014/main" id="{8F3B175A-130D-4679-8635-BBE76D7AC417}"/>
              </a:ext>
            </a:extLst>
          </p:cNvPr>
          <p:cNvSpPr txBox="1"/>
          <p:nvPr/>
        </p:nvSpPr>
        <p:spPr>
          <a:xfrm>
            <a:off x="4320855" y="885881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8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DCCAFA-CBE2-41E3-9A7D-7B491CD11007}"/>
              </a:ext>
            </a:extLst>
          </p:cNvPr>
          <p:cNvSpPr txBox="1"/>
          <p:nvPr/>
        </p:nvSpPr>
        <p:spPr>
          <a:xfrm>
            <a:off x="1316528" y="1800715"/>
            <a:ext cx="101529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1. Kiến thức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- Ôn tập về đại lượng đo diện tích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2. Kĩ năng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Chuyển đổi được các đơn vị đo diện tích.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- Thực hiện các phép tính với số đo diện tích.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3. Thái độ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- HS có phẩm chấthọc tập tích cực, làm bài tự giác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4. Góp phần phát triển năng lực: 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- </a:t>
            </a:r>
            <a:r>
              <a:rPr lang="nl-NL" sz="2800" dirty="0">
                <a:solidFill>
                  <a:srgbClr val="000000"/>
                </a:solidFill>
                <a:effectLst/>
                <a:latin typeface="#9Slide03 Nanami Rounded Light" pitchFamily="2" charset="0"/>
                <a:ea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2400" dirty="0">
              <a:effectLst/>
              <a:latin typeface="#9Slide03 Nanami Rounded Light" pitchFamily="2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8339C-8C06-457A-B356-3EBBA8DBD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64" b="897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17" y="-958109"/>
            <a:ext cx="3053803" cy="3012467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B06DC6F4-B944-47BF-AEBD-0445A1206AA4}"/>
              </a:ext>
            </a:extLst>
          </p:cNvPr>
          <p:cNvSpPr txBox="1"/>
          <p:nvPr/>
        </p:nvSpPr>
        <p:spPr>
          <a:xfrm>
            <a:off x="4119243" y="1131028"/>
            <a:ext cx="3360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Mục</a:t>
            </a:r>
            <a:r>
              <a:rPr lang="en-US" sz="5400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5400" noProof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tiêu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4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F4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A0426C-A242-4B64-9F22-38AB55ACC63A}"/>
              </a:ext>
            </a:extLst>
          </p:cNvPr>
          <p:cNvSpPr txBox="1"/>
          <p:nvPr/>
        </p:nvSpPr>
        <p:spPr>
          <a:xfrm rot="19937357">
            <a:off x="3034478" y="2151727"/>
            <a:ext cx="562813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n w="571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</a:rPr>
              <a:t>Chào</a:t>
            </a:r>
            <a:r>
              <a:rPr lang="en-US" sz="8000" b="1" dirty="0">
                <a:ln w="571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8000" b="1" dirty="0" err="1">
                <a:ln w="571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</a:rPr>
              <a:t>tạm</a:t>
            </a:r>
            <a:r>
              <a:rPr lang="en-US" sz="8000" b="1" dirty="0">
                <a:ln w="571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8000" b="1" dirty="0" err="1">
                <a:ln w="571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2F5597">
                      <a:alpha val="47000"/>
                    </a:srgbClr>
                  </a:outerShdw>
                </a:effectLst>
                <a:latin typeface="UTM Showcard" panose="02040603050506020204" pitchFamily="18" charset="0"/>
              </a:rPr>
              <a:t>biệt</a:t>
            </a:r>
            <a:endParaRPr kumimoji="0" lang="en-US" sz="8000" b="1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2F5597">
                    <a:alpha val="47000"/>
                  </a:srgb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4" name="Google Shape;93;p16">
            <a:extLst>
              <a:ext uri="{FF2B5EF4-FFF2-40B4-BE49-F238E27FC236}">
                <a16:creationId xmlns:a16="http://schemas.microsoft.com/office/drawing/2014/main" id="{19E56812-2F86-46D3-85A1-ED3ED837AD6A}"/>
              </a:ext>
            </a:extLst>
          </p:cNvPr>
          <p:cNvSpPr txBox="1"/>
          <p:nvPr/>
        </p:nvSpPr>
        <p:spPr>
          <a:xfrm>
            <a:off x="-291869" y="989658"/>
            <a:ext cx="37978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Bangers"/>
                <a:sym typeface="Bangers"/>
              </a:rPr>
              <a:t>Toán</a:t>
            </a:r>
            <a:r>
              <a:rPr lang="en-US" sz="5400" dirty="0">
                <a:solidFill>
                  <a:schemeClr val="dk1"/>
                </a:solidFill>
                <a:latin typeface="Bangers"/>
                <a:sym typeface="Bangers"/>
              </a:rPr>
              <a:t> 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6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56" y="2401824"/>
            <a:ext cx="12496800" cy="620584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2"/>
              </a:rPr>
              <a:t>https://www.facebook.com/groups/629898828017053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107" y="-2213529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chia sẻ tài liệu - Qùa tặng: Măng Non – Tài liệu Tiểu học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Măng Non – Tài liệu Tiểu học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u="sng" dirty="0">
                <a:solidFill>
                  <a:srgbClr val="002060"/>
                </a:solidFill>
              </a:rPr>
              <a:t>0382348780</a:t>
            </a:r>
            <a:r>
              <a:rPr lang="en-US" sz="2400" dirty="0">
                <a:solidFill>
                  <a:srgbClr val="002060"/>
                </a:solidFill>
              </a:rPr>
              <a:t> - </a:t>
            </a:r>
            <a:r>
              <a:rPr lang="en-US" sz="2400" u="sng" dirty="0">
                <a:solidFill>
                  <a:srgbClr val="002060"/>
                </a:solidFill>
              </a:rPr>
              <a:t>0984848929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5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3">
            <a:extLst>
              <a:ext uri="{FF2B5EF4-FFF2-40B4-BE49-F238E27FC236}">
                <a16:creationId xmlns:a16="http://schemas.microsoft.com/office/drawing/2014/main" id="{B77812E2-E3A9-4B95-A748-72D32EF2D028}"/>
              </a:ext>
            </a:extLst>
          </p:cNvPr>
          <p:cNvSpPr txBox="1"/>
          <p:nvPr/>
        </p:nvSpPr>
        <p:spPr>
          <a:xfrm>
            <a:off x="3226930" y="3258116"/>
            <a:ext cx="473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dirty="0">
                <a:solidFill>
                  <a:srgbClr val="0B3651"/>
                </a:solidFill>
                <a:latin typeface="UTM Showcard" panose="02040603050506020204" pitchFamily="18" charset="0"/>
                <a:ea typeface="方正喵呜体" panose="02010600010101010101" pitchFamily="2" charset="-122"/>
              </a:rPr>
              <a:t>KHỞI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Showcard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" name="文本框 34">
            <a:extLst>
              <a:ext uri="{FF2B5EF4-FFF2-40B4-BE49-F238E27FC236}">
                <a16:creationId xmlns:a16="http://schemas.microsoft.com/office/drawing/2014/main" id="{405B11E9-C0AC-4528-8CF8-F60D32C48C9F}"/>
              </a:ext>
            </a:extLst>
          </p:cNvPr>
          <p:cNvSpPr txBox="1"/>
          <p:nvPr/>
        </p:nvSpPr>
        <p:spPr>
          <a:xfrm>
            <a:off x="5099242" y="1995478"/>
            <a:ext cx="11144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noProof="0" dirty="0">
                <a:ln w="22225">
                  <a:noFill/>
                </a:ln>
                <a:solidFill>
                  <a:schemeClr val="accent1">
                    <a:lumMod val="50000"/>
                  </a:schemeClr>
                </a:solidFill>
                <a:latin typeface="UVN Dzung Dakao" panose="00000400000000000000" pitchFamily="2" charset="0"/>
                <a:ea typeface="方正喵呜体" panose="02010600010101010101" pitchFamily="2" charset="-122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 w="22225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UVN Dzung Dakao" panose="00000400000000000000" pitchFamily="2" charset="0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4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45D9E-79EB-43C7-9D39-26E4F20104E8}"/>
              </a:ext>
            </a:extLst>
          </p:cNvPr>
          <p:cNvSpPr txBox="1"/>
          <p:nvPr/>
        </p:nvSpPr>
        <p:spPr>
          <a:xfrm>
            <a:off x="3368992" y="2151727"/>
            <a:ext cx="5454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7 SVNStick A Round" panose="02000503000000000000" pitchFamily="2" charset="0"/>
              </a:rPr>
              <a:t>Các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máy</a:t>
            </a:r>
            <a:r>
              <a:rPr lang="en-US" sz="4000" dirty="0">
                <a:latin typeface="#9Slide07 SVNStick A Round" panose="02000503000000000000" pitchFamily="2" charset="0"/>
              </a:rPr>
              <a:t> bay </a:t>
            </a:r>
            <a:r>
              <a:rPr lang="en-US" sz="4000" dirty="0" err="1">
                <a:latin typeface="#9Slide07 SVNStick A Round" panose="02000503000000000000" pitchFamily="2" charset="0"/>
              </a:rPr>
              <a:t>đang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chuẩn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bị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cất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cánh</a:t>
            </a:r>
            <a:r>
              <a:rPr lang="en-US" sz="4000" dirty="0">
                <a:latin typeface="#9Slide07 SVNStick A Round" panose="02000503000000000000" pitchFamily="2" charset="0"/>
              </a:rPr>
              <a:t>. </a:t>
            </a:r>
            <a:r>
              <a:rPr lang="en-US" sz="4000" dirty="0" err="1">
                <a:latin typeface="#9Slide07 SVNStick A Round" panose="02000503000000000000" pitchFamily="2" charset="0"/>
              </a:rPr>
              <a:t>Hãy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giúp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các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chuyến</a:t>
            </a:r>
            <a:r>
              <a:rPr lang="en-US" sz="4000" dirty="0">
                <a:latin typeface="#9Slide07 SVNStick A Round" panose="02000503000000000000" pitchFamily="2" charset="0"/>
              </a:rPr>
              <a:t> bay </a:t>
            </a:r>
            <a:r>
              <a:rPr lang="en-US" sz="4000" dirty="0" err="1">
                <a:latin typeface="#9Slide07 SVNStick A Round" panose="02000503000000000000" pitchFamily="2" charset="0"/>
              </a:rPr>
              <a:t>này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cất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cánh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đúng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thời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gian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nhé</a:t>
            </a:r>
            <a:r>
              <a:rPr lang="en-US" sz="4000" dirty="0">
                <a:latin typeface="#9Slide07 SVNStick A Round" panose="02000503000000000000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8469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77D50D-FBF3-4B88-A7CE-C654A8BF4294}"/>
              </a:ext>
            </a:extLst>
          </p:cNvPr>
          <p:cNvSpPr/>
          <p:nvPr/>
        </p:nvSpPr>
        <p:spPr>
          <a:xfrm>
            <a:off x="4856771" y="1932435"/>
            <a:ext cx="61671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 w="0"/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iCiel Alina" pitchFamily="50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1409F-61CD-4350-A908-3CEE9BEB3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96" y="5163497"/>
            <a:ext cx="1677072" cy="1813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967C4B-92CD-485D-B2E0-ED3E3C77A412}"/>
              </a:ext>
            </a:extLst>
          </p:cNvPr>
          <p:cNvSpPr/>
          <p:nvPr/>
        </p:nvSpPr>
        <p:spPr>
          <a:xfrm>
            <a:off x="1609845" y="2775519"/>
            <a:ext cx="8157843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-xi -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vuông viết tắt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F2B13D-685F-4D5A-BDAA-0DDD50A9F533}"/>
              </a:ext>
            </a:extLst>
          </p:cNvPr>
          <p:cNvSpPr/>
          <p:nvPr/>
        </p:nvSpPr>
        <p:spPr>
          <a:xfrm>
            <a:off x="1284896" y="654976"/>
            <a:ext cx="9776590" cy="10215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7369E-AED7-477A-ABD5-EA159D1D560D}"/>
              </a:ext>
            </a:extLst>
          </p:cNvPr>
          <p:cNvSpPr txBox="1"/>
          <p:nvPr/>
        </p:nvSpPr>
        <p:spPr>
          <a:xfrm>
            <a:off x="1609845" y="3685814"/>
            <a:ext cx="713011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rtlCol="0">
            <a:spAutoFit/>
          </a:bodyPr>
          <a:lstStyle/>
          <a:p>
            <a:pPr defTabSz="1097280"/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A1654-61CE-41F9-AAE3-78F933617498}"/>
              </a:ext>
            </a:extLst>
          </p:cNvPr>
          <p:cNvSpPr txBox="1"/>
          <p:nvPr/>
        </p:nvSpPr>
        <p:spPr>
          <a:xfrm>
            <a:off x="1625904" y="1929907"/>
            <a:ext cx="855006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rtlCol="0">
            <a:spAutoFit/>
          </a:bodyPr>
          <a:lstStyle/>
          <a:p>
            <a:pPr defTabSz="1097280"/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16179-D525-4C76-8148-D20D8DB9EFC3}"/>
              </a:ext>
            </a:extLst>
          </p:cNvPr>
          <p:cNvSpPr txBox="1"/>
          <p:nvPr/>
        </p:nvSpPr>
        <p:spPr>
          <a:xfrm>
            <a:off x="1625905" y="4481158"/>
            <a:ext cx="6783944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rtlCol="0">
            <a:spAutoFit/>
          </a:bodyPr>
          <a:lstStyle/>
          <a:p>
            <a:pPr defTabSz="1097280"/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 –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65EE0-A4D5-40A0-97F7-D708356564B7}"/>
              </a:ext>
            </a:extLst>
          </p:cNvPr>
          <p:cNvSpPr txBox="1"/>
          <p:nvPr/>
        </p:nvSpPr>
        <p:spPr>
          <a:xfrm>
            <a:off x="8216401" y="1865026"/>
            <a:ext cx="1257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vi-VN" sz="48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EDC02-A517-419B-A013-F90C3A0911CA}"/>
              </a:ext>
            </a:extLst>
          </p:cNvPr>
          <p:cNvSpPr txBox="1"/>
          <p:nvPr/>
        </p:nvSpPr>
        <p:spPr>
          <a:xfrm>
            <a:off x="7887316" y="2702674"/>
            <a:ext cx="1257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vi-VN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vi-VN" sz="48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7E124-84FB-4357-806D-C2F82D864D53}"/>
              </a:ext>
            </a:extLst>
          </p:cNvPr>
          <p:cNvSpPr txBox="1"/>
          <p:nvPr/>
        </p:nvSpPr>
        <p:spPr>
          <a:xfrm>
            <a:off x="6344929" y="3606432"/>
            <a:ext cx="1257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vi-VN" sz="48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C02FA-D55C-45B3-9675-E547C5A483FE}"/>
              </a:ext>
            </a:extLst>
          </p:cNvPr>
          <p:cNvSpPr txBox="1"/>
          <p:nvPr/>
        </p:nvSpPr>
        <p:spPr>
          <a:xfrm>
            <a:off x="8027114" y="4404269"/>
            <a:ext cx="1257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vi-VN" sz="48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800" dirty="0"/>
          </a:p>
        </p:txBody>
      </p:sp>
      <p:pic>
        <p:nvPicPr>
          <p:cNvPr id="16" name="图片 22">
            <a:extLst>
              <a:ext uri="{FF2B5EF4-FFF2-40B4-BE49-F238E27FC236}">
                <a16:creationId xmlns:a16="http://schemas.microsoft.com/office/drawing/2014/main" id="{11F461E5-66A5-43A6-948E-792085A1B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445" flipH="1">
            <a:off x="8164131" y="1788069"/>
            <a:ext cx="1215956" cy="984910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39D2754F-A79D-403C-B32D-FF0857BE7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445" flipH="1">
            <a:off x="7855212" y="2702344"/>
            <a:ext cx="1215956" cy="984910"/>
          </a:xfrm>
          <a:prstGeom prst="rect">
            <a:avLst/>
          </a:prstGeom>
        </p:spPr>
      </p:pic>
      <p:pic>
        <p:nvPicPr>
          <p:cNvPr id="18" name="图片 22">
            <a:extLst>
              <a:ext uri="{FF2B5EF4-FFF2-40B4-BE49-F238E27FC236}">
                <a16:creationId xmlns:a16="http://schemas.microsoft.com/office/drawing/2014/main" id="{DC9EC474-8361-42D9-B871-373654268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445" flipH="1">
            <a:off x="6232216" y="3454334"/>
            <a:ext cx="1215956" cy="984910"/>
          </a:xfrm>
          <a:prstGeom prst="rect">
            <a:avLst/>
          </a:prstGeom>
        </p:spPr>
      </p:pic>
      <p:pic>
        <p:nvPicPr>
          <p:cNvPr id="19" name="图片 22">
            <a:extLst>
              <a:ext uri="{FF2B5EF4-FFF2-40B4-BE49-F238E27FC236}">
                <a16:creationId xmlns:a16="http://schemas.microsoft.com/office/drawing/2014/main" id="{F43795CB-ABB1-4E1D-AD12-867CEA76E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445" flipH="1">
            <a:off x="8042472" y="4279588"/>
            <a:ext cx="1215956" cy="9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3282 -0.481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3282 -0.481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31211 -0.630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31211 -0.630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9B87A2C-7CA2-4A64-BE24-EEA64CF54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" y="0"/>
            <a:ext cx="12197953" cy="7403842"/>
          </a:xfrm>
        </p:spPr>
      </p:pic>
      <p:sp>
        <p:nvSpPr>
          <p:cNvPr id="3" name="Rectangle 39">
            <a:extLst>
              <a:ext uri="{FF2B5EF4-FFF2-40B4-BE49-F238E27FC236}">
                <a16:creationId xmlns:a16="http://schemas.microsoft.com/office/drawing/2014/main" id="{8D7FB3BE-B3E1-4D42-9A7B-8902F6390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9" y="421319"/>
            <a:ext cx="11090032" cy="6004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97280"/>
            <a:r>
              <a:rPr lang="en-US" altLang="zh-CN" sz="1920" dirty="0">
                <a:ln w="57150">
                  <a:noFill/>
                </a:ln>
                <a:solidFill>
                  <a:srgbClr val="058F8F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                                                    </a:t>
            </a:r>
            <a:endParaRPr lang="zh-CN" altLang="en-US" sz="3840" dirty="0">
              <a:ln w="57150"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6350" stA="55000" endA="300" endPos="45500" dir="5400000" sy="-100000" algn="bl" rotWithShape="0"/>
              </a:effectLst>
              <a:latin typeface="UTM Cooper Black" panose="02040603050506020204" pitchFamily="18" charset="0"/>
              <a:ea typeface="方正剪纸简体" panose="03000509000000000000" pitchFamily="65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E9C7AE-1F13-4594-82EA-EC9726A75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321" y="1"/>
            <a:ext cx="975799" cy="598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D1FF0-E26C-4693-91C9-B0096F440F82}"/>
              </a:ext>
            </a:extLst>
          </p:cNvPr>
          <p:cNvSpPr txBox="1"/>
          <p:nvPr/>
        </p:nvSpPr>
        <p:spPr>
          <a:xfrm>
            <a:off x="974376" y="1635498"/>
            <a:ext cx="10243247" cy="1600438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rtlCol="0">
            <a:spAutoFit/>
          </a:bodyPr>
          <a:lstStyle/>
          <a:p>
            <a:pPr algn="ctr" defTabSz="1097280"/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1 </a:t>
            </a:r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m</a:t>
            </a:r>
            <a:r>
              <a:rPr lang="vi-VN" sz="6000" b="1" baseline="30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2</a:t>
            </a:r>
            <a:r>
              <a:rPr lang="vi-VN" sz="88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= </a:t>
            </a:r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10 000 c</a:t>
            </a:r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m</a:t>
            </a:r>
            <a:r>
              <a:rPr lang="vi-VN" sz="6000" b="1" baseline="30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8A20C-31D1-4B5C-ADED-351C2C50985C}"/>
              </a:ext>
            </a:extLst>
          </p:cNvPr>
          <p:cNvSpPr txBox="1"/>
          <p:nvPr/>
        </p:nvSpPr>
        <p:spPr>
          <a:xfrm>
            <a:off x="974375" y="4090797"/>
            <a:ext cx="10243247" cy="1123712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rtlCol="0" anchor="ctr">
            <a:spAutoFit/>
          </a:bodyPr>
          <a:lstStyle/>
          <a:p>
            <a:pPr algn="ctr" defTabSz="1097280"/>
            <a:r>
              <a:rPr lang="en-US" sz="6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1 k</a:t>
            </a:r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m</a:t>
            </a:r>
            <a:r>
              <a:rPr lang="vi-VN" sz="6000" b="1" baseline="30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2</a:t>
            </a:r>
            <a:r>
              <a:rPr lang="en-US" sz="6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= </a:t>
            </a:r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1</a:t>
            </a:r>
            <a:r>
              <a:rPr lang="en-US" sz="6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000 000</a:t>
            </a:r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m</a:t>
            </a:r>
            <a:r>
              <a:rPr lang="vi-VN" sz="6000" b="1" baseline="30000" dirty="0">
                <a:solidFill>
                  <a:srgbClr val="002060"/>
                </a:solidFill>
                <a:latin typeface="#9Slide03 AmpleSoft Bold" panose="02000000000000000000" pitchFamily="2" charset="0"/>
              </a:rPr>
              <a:t>2</a:t>
            </a:r>
            <a:endParaRPr lang="en-US" sz="6000" b="1" baseline="30000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8" name="图片 18">
            <a:extLst>
              <a:ext uri="{FF2B5EF4-FFF2-40B4-BE49-F238E27FC236}">
                <a16:creationId xmlns:a16="http://schemas.microsoft.com/office/drawing/2014/main" id="{32DA4934-7801-45FD-8D2C-DE82B8EF5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13" y="3560699"/>
            <a:ext cx="1872387" cy="3286599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32D8AB32-CC6D-4080-BE76-3CFC4F55F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445" flipH="1">
            <a:off x="5320800" y="1745809"/>
            <a:ext cx="2364157" cy="1710832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8CE79B28-150D-4A8E-8E7A-E09B47266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445" flipH="1">
            <a:off x="5074810" y="3844096"/>
            <a:ext cx="3517465" cy="171083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2C46CF-D45C-43EC-A4DA-DADDFA43BA2B}"/>
              </a:ext>
            </a:extLst>
          </p:cNvPr>
          <p:cNvSpPr/>
          <p:nvPr/>
        </p:nvSpPr>
        <p:spPr>
          <a:xfrm>
            <a:off x="1823316" y="218000"/>
            <a:ext cx="8496297" cy="1021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Bangers" panose="020B0604020202020204" charset="0"/>
                <a:ea typeface="Cambria Math" panose="02040503050406030204" pitchFamily="18" charset="0"/>
                <a:cs typeface="Times New Roman" panose="02020603050405020304" pitchFamily="18" charset="0"/>
              </a:rPr>
              <a:t>đây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nger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3281 -0.4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60468 -0.6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34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3">
            <a:extLst>
              <a:ext uri="{FF2B5EF4-FFF2-40B4-BE49-F238E27FC236}">
                <a16:creationId xmlns:a16="http://schemas.microsoft.com/office/drawing/2014/main" id="{B77812E2-E3A9-4B95-A748-72D32EF2D028}"/>
              </a:ext>
            </a:extLst>
          </p:cNvPr>
          <p:cNvSpPr txBox="1"/>
          <p:nvPr/>
        </p:nvSpPr>
        <p:spPr>
          <a:xfrm>
            <a:off x="3226930" y="3258116"/>
            <a:ext cx="473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dirty="0" err="1">
                <a:solidFill>
                  <a:srgbClr val="0B3651"/>
                </a:solidFill>
                <a:latin typeface="UTM Showcard" panose="02040603050506020204" pitchFamily="18" charset="0"/>
                <a:ea typeface="方正喵呜体" panose="02010600010101010101" pitchFamily="2" charset="-122"/>
              </a:rPr>
              <a:t>KHám</a:t>
            </a:r>
            <a:r>
              <a:rPr lang="en-US" altLang="zh-CN" sz="6000" b="1" noProof="0" dirty="0">
                <a:solidFill>
                  <a:srgbClr val="0B3651"/>
                </a:solidFill>
                <a:latin typeface="UTM Showcard" panose="02040603050506020204" pitchFamily="18" charset="0"/>
                <a:ea typeface="方正喵呜体" panose="02010600010101010101" pitchFamily="2" charset="-122"/>
              </a:rPr>
              <a:t> </a:t>
            </a:r>
            <a:r>
              <a:rPr lang="en-US" altLang="zh-CN" sz="6000" b="1" noProof="0" dirty="0" err="1">
                <a:solidFill>
                  <a:srgbClr val="0B3651"/>
                </a:solidFill>
                <a:latin typeface="UTM Showcard" panose="02040603050506020204" pitchFamily="18" charset="0"/>
                <a:ea typeface="方正喵呜体" panose="02010600010101010101" pitchFamily="2" charset="-122"/>
              </a:rPr>
              <a:t>phá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Showcard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" name="文本框 34">
            <a:extLst>
              <a:ext uri="{FF2B5EF4-FFF2-40B4-BE49-F238E27FC236}">
                <a16:creationId xmlns:a16="http://schemas.microsoft.com/office/drawing/2014/main" id="{405B11E9-C0AC-4528-8CF8-F60D32C48C9F}"/>
              </a:ext>
            </a:extLst>
          </p:cNvPr>
          <p:cNvSpPr txBox="1"/>
          <p:nvPr/>
        </p:nvSpPr>
        <p:spPr>
          <a:xfrm>
            <a:off x="5061571" y="1995478"/>
            <a:ext cx="1189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noProof="0" dirty="0">
                <a:ln w="22225">
                  <a:noFill/>
                </a:ln>
                <a:solidFill>
                  <a:schemeClr val="accent1">
                    <a:lumMod val="50000"/>
                  </a:schemeClr>
                </a:solidFill>
                <a:latin typeface="UVN Dzung Dakao" panose="00000400000000000000" pitchFamily="2" charset="0"/>
                <a:ea typeface="方正喵呜体" panose="02010600010101010101" pitchFamily="2" charset="-122"/>
              </a:rPr>
              <a:t>02</a:t>
            </a:r>
            <a:endParaRPr kumimoji="0" lang="zh-CN" altLang="en-US" sz="8000" b="1" i="0" u="none" strike="noStrike" kern="1200" cap="none" spc="0" normalizeH="0" baseline="0" noProof="0" dirty="0">
              <a:ln w="22225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UVN Dzung Dakao" panose="00000400000000000000" pitchFamily="2" charset="0"/>
              <a:ea typeface="方正喵呜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75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;p2">
            <a:extLst>
              <a:ext uri="{FF2B5EF4-FFF2-40B4-BE49-F238E27FC236}">
                <a16:creationId xmlns:a16="http://schemas.microsoft.com/office/drawing/2014/main" id="{3D6A247B-C442-476E-8177-13D84E46DD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86" y="1"/>
            <a:ext cx="12176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">
            <a:extLst>
              <a:ext uri="{FF2B5EF4-FFF2-40B4-BE49-F238E27FC236}">
                <a16:creationId xmlns:a16="http://schemas.microsoft.com/office/drawing/2014/main" id="{0C42470B-8464-464D-92A1-E003E9806C68}"/>
              </a:ext>
            </a:extLst>
          </p:cNvPr>
          <p:cNvSpPr/>
          <p:nvPr/>
        </p:nvSpPr>
        <p:spPr>
          <a:xfrm>
            <a:off x="-125730" y="177589"/>
            <a:ext cx="13658850" cy="6680410"/>
          </a:xfrm>
          <a:prstGeom prst="irregularSeal2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197082" y="1932524"/>
            <a:ext cx="3797835" cy="92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Sos</a:t>
            </a:r>
            <a:r>
              <a:rPr lang="en-US" sz="80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1FBE1-35AB-4146-A650-616B989D170E}"/>
              </a:ext>
            </a:extLst>
          </p:cNvPr>
          <p:cNvSpPr txBox="1"/>
          <p:nvPr/>
        </p:nvSpPr>
        <p:spPr>
          <a:xfrm>
            <a:off x="3376634" y="3185127"/>
            <a:ext cx="5454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7 SVNStick A Round" panose="02000503000000000000" pitchFamily="2" charset="0"/>
              </a:rPr>
              <a:t>Các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máy</a:t>
            </a:r>
            <a:r>
              <a:rPr lang="en-US" sz="4000" dirty="0">
                <a:latin typeface="#9Slide07 SVNStick A Round" panose="02000503000000000000" pitchFamily="2" charset="0"/>
              </a:rPr>
              <a:t> bay </a:t>
            </a:r>
            <a:r>
              <a:rPr lang="en-US" sz="4000" dirty="0" err="1">
                <a:latin typeface="#9Slide07 SVNStick A Round" panose="02000503000000000000" pitchFamily="2" charset="0"/>
              </a:rPr>
              <a:t>sắp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hết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nhiên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liệu</a:t>
            </a:r>
            <a:r>
              <a:rPr lang="en-US" sz="4000" dirty="0">
                <a:latin typeface="#9Slide07 SVNStick A Round" panose="02000503000000000000" pitchFamily="2" charset="0"/>
              </a:rPr>
              <a:t>, </a:t>
            </a:r>
            <a:r>
              <a:rPr lang="en-US" sz="4000" dirty="0" err="1">
                <a:latin typeface="#9Slide07 SVNStick A Round" panose="02000503000000000000" pitchFamily="2" charset="0"/>
              </a:rPr>
              <a:t>các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em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hãy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tìm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nhiên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liệu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giúp</a:t>
            </a:r>
            <a:r>
              <a:rPr lang="en-US" sz="4000" dirty="0">
                <a:latin typeface="#9Slide07 SVNStick A Round" panose="02000503000000000000" pitchFamily="2" charset="0"/>
              </a:rPr>
              <a:t> </a:t>
            </a:r>
            <a:r>
              <a:rPr lang="en-US" sz="4000" dirty="0" err="1">
                <a:latin typeface="#9Slide07 SVNStick A Round" panose="02000503000000000000" pitchFamily="2" charset="0"/>
              </a:rPr>
              <a:t>máy</a:t>
            </a:r>
            <a:r>
              <a:rPr lang="en-US" sz="4000" dirty="0">
                <a:latin typeface="#9Slide07 SVNStick A Round" panose="02000503000000000000" pitchFamily="2" charset="0"/>
              </a:rPr>
              <a:t> bay </a:t>
            </a:r>
            <a:r>
              <a:rPr lang="en-US" sz="4000" dirty="0" err="1">
                <a:latin typeface="#9Slide07 SVNStick A Round" panose="02000503000000000000" pitchFamily="2" charset="0"/>
              </a:rPr>
              <a:t>nhé</a:t>
            </a:r>
            <a:endParaRPr lang="en-US" sz="4000" dirty="0">
              <a:latin typeface="#9Slide07 SVNStick A Round" panose="020005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9134170" y="1018426"/>
            <a:ext cx="246093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Bài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1</a:t>
            </a:r>
            <a:endParaRPr dirty="0"/>
          </a:p>
        </p:txBody>
      </p:sp>
      <p:sp>
        <p:nvSpPr>
          <p:cNvPr id="93" name="Google Shape;93;p16"/>
          <p:cNvSpPr txBox="1"/>
          <p:nvPr/>
        </p:nvSpPr>
        <p:spPr>
          <a:xfrm>
            <a:off x="596900" y="556761"/>
            <a:ext cx="68707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Viết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số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thích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hợp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vào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chỗ</a:t>
            </a:r>
            <a:r>
              <a:rPr lang="en-US" sz="4400" dirty="0">
                <a:solidFill>
                  <a:schemeClr val="dk1"/>
                </a:solidFill>
                <a:latin typeface="Bangers"/>
                <a:sym typeface="Bangers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Bangers"/>
                <a:sym typeface="Bangers"/>
              </a:rPr>
              <a:t>trống</a:t>
            </a:r>
            <a:endParaRPr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D09CE-ECE3-4725-B6DB-B1E9C17BEF5E}"/>
              </a:ext>
            </a:extLst>
          </p:cNvPr>
          <p:cNvSpPr txBox="1"/>
          <p:nvPr/>
        </p:nvSpPr>
        <p:spPr>
          <a:xfrm>
            <a:off x="1142082" y="1912093"/>
            <a:ext cx="642281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100  d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E82E7-C899-47B4-AFCA-11B7679F35E3}"/>
              </a:ext>
            </a:extLst>
          </p:cNvPr>
          <p:cNvSpPr txBox="1"/>
          <p:nvPr/>
        </p:nvSpPr>
        <p:spPr>
          <a:xfrm>
            <a:off x="1142082" y="3010881"/>
            <a:ext cx="61354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 10000 c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89027-52CB-4488-8216-C1A27FF44F87}"/>
              </a:ext>
            </a:extLst>
          </p:cNvPr>
          <p:cNvSpPr txBox="1"/>
          <p:nvPr/>
        </p:nvSpPr>
        <p:spPr>
          <a:xfrm>
            <a:off x="1124118" y="4613139"/>
            <a:ext cx="71218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=  1 000 000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D4DB1-B682-4968-81B1-56E3F1F9495D}"/>
              </a:ext>
            </a:extLst>
          </p:cNvPr>
          <p:cNvSpPr txBox="1"/>
          <p:nvPr/>
        </p:nvSpPr>
        <p:spPr>
          <a:xfrm>
            <a:off x="1124118" y="5639037"/>
            <a:ext cx="634348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=   100 c</a:t>
            </a:r>
            <a:r>
              <a:rPr lang="vi-VN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5A6BE-CC51-4930-AEEB-8CB4E2E5B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9429" t="19113" r="34257" b="20796"/>
          <a:stretch/>
        </p:blipFill>
        <p:spPr>
          <a:xfrm>
            <a:off x="4032250" y="1044279"/>
            <a:ext cx="1177290" cy="1807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4DD2D2-599C-4B7D-8642-C4CFAAE01E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323" t="21853" r="35047" b="17822"/>
          <a:stretch/>
        </p:blipFill>
        <p:spPr>
          <a:xfrm>
            <a:off x="4011930" y="2464976"/>
            <a:ext cx="1611630" cy="1814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453114-101E-4F1A-A500-E10B81077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7123" t="21245" r="35851" b="18430"/>
          <a:stretch/>
        </p:blipFill>
        <p:spPr>
          <a:xfrm>
            <a:off x="4353486" y="3804051"/>
            <a:ext cx="1921189" cy="1814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1368B8-758E-480D-8E7C-1BA33D6CA0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920" t="19755" r="28885" b="19809"/>
          <a:stretch/>
        </p:blipFill>
        <p:spPr>
          <a:xfrm>
            <a:off x="4318000" y="5190283"/>
            <a:ext cx="1117600" cy="1430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19427 2.22222E-6 C 0.28138 2.22222E-6 0.38867 0.16319 0.38867 0.29583 L 0.38867 0.59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23972 3.33333E-6 C 0.34701 3.33333E-6 0.47943 0.11365 0.47943 0.20602 L 0.47943 0.4120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4141 3.7037E-6 C 0.34948 3.7037E-6 0.48282 -0.0044 0.48282 -0.00787 L 0.48282 -0.0155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21927 3.7037E-7 C 0.31732 3.7037E-7 0.43854 -0.0375 0.43854 -0.06759 L 0.43854 -0.1347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20_Perez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713</Words>
  <Application>Microsoft Office PowerPoint</Application>
  <PresentationFormat>Widescreen</PresentationFormat>
  <Paragraphs>165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Arial</vt:lpstr>
      <vt:lpstr>#9Slide03 SFU Helvetica Condens</vt:lpstr>
      <vt:lpstr>#9Slide03 Ample</vt:lpstr>
      <vt:lpstr>#9Slide07 HoneyCream</vt:lpstr>
      <vt:lpstr>Barlow Condensed</vt:lpstr>
      <vt:lpstr>UTM Showcard</vt:lpstr>
      <vt:lpstr>UVN Dzung Dakao</vt:lpstr>
      <vt:lpstr>Times New Roman</vt:lpstr>
      <vt:lpstr>SVN-Newton</vt:lpstr>
      <vt:lpstr>Cambria</vt:lpstr>
      <vt:lpstr>#9Slide03 Nanami Rounded Light</vt:lpstr>
      <vt:lpstr>SVN-Yahoo</vt:lpstr>
      <vt:lpstr>Calibri</vt:lpstr>
      <vt:lpstr>#9Slide03 AmpleSoft Bold</vt:lpstr>
      <vt:lpstr>Bangers</vt:lpstr>
      <vt:lpstr>Cambria Math</vt:lpstr>
      <vt:lpstr>#9Slide07 SVNStick A Round</vt:lpstr>
      <vt:lpstr>UTM Cooper Black</vt:lpstr>
      <vt:lpstr>#9Slide07 Altus</vt:lpstr>
      <vt:lpstr>iCiel Alina</vt:lpstr>
      <vt:lpstr>0020_Perez_Template_SlidesMania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haoho</dc:creator>
  <cp:keywords>MĂNG NON TEAM</cp:keywords>
  <cp:lastModifiedBy>Nguyễn Thị Diệu Hiền_GV</cp:lastModifiedBy>
  <cp:revision>6</cp:revision>
  <dcterms:modified xsi:type="dcterms:W3CDTF">2022-04-24T09:14:00Z</dcterms:modified>
</cp:coreProperties>
</file>