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7" r:id="rId3"/>
  </p:sldMasterIdLst>
  <p:notesMasterIdLst>
    <p:notesMasterId r:id="rId27"/>
  </p:notesMasterIdLst>
  <p:sldIdLst>
    <p:sldId id="264" r:id="rId4"/>
    <p:sldId id="343" r:id="rId5"/>
    <p:sldId id="606" r:id="rId6"/>
    <p:sldId id="438" r:id="rId7"/>
    <p:sldId id="372" r:id="rId8"/>
    <p:sldId id="587" r:id="rId9"/>
    <p:sldId id="589" r:id="rId10"/>
    <p:sldId id="590" r:id="rId11"/>
    <p:sldId id="591" r:id="rId12"/>
    <p:sldId id="504" r:id="rId13"/>
    <p:sldId id="284" r:id="rId14"/>
    <p:sldId id="505" r:id="rId15"/>
    <p:sldId id="291" r:id="rId16"/>
    <p:sldId id="607" r:id="rId17"/>
    <p:sldId id="293" r:id="rId18"/>
    <p:sldId id="257" r:id="rId19"/>
    <p:sldId id="598" r:id="rId20"/>
    <p:sldId id="599" r:id="rId21"/>
    <p:sldId id="285" r:id="rId22"/>
    <p:sldId id="287" r:id="rId23"/>
    <p:sldId id="359" r:id="rId24"/>
    <p:sldId id="332" r:id="rId25"/>
    <p:sldId id="35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A2D668"/>
    <a:srgbClr val="000099"/>
    <a:srgbClr val="99FF66"/>
    <a:srgbClr val="FF0066"/>
    <a:srgbClr val="117D09"/>
    <a:srgbClr val="FF9900"/>
    <a:srgbClr val="FF99CC"/>
    <a:srgbClr val="E04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5" autoAdjust="0"/>
    <p:restoredTop sz="94660"/>
  </p:normalViewPr>
  <p:slideViewPr>
    <p:cSldViewPr snapToGrid="0">
      <p:cViewPr varScale="1">
        <p:scale>
          <a:sx n="59" d="100"/>
          <a:sy n="59" d="100"/>
        </p:scale>
        <p:origin x="3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3</a:t>
            </a:fld>
            <a:endParaRPr lang="en-US"/>
          </a:p>
        </p:txBody>
      </p:sp>
    </p:spTree>
    <p:extLst>
      <p:ext uri="{BB962C8B-B14F-4D97-AF65-F5344CB8AC3E}">
        <p14:creationId xmlns:p14="http://schemas.microsoft.com/office/powerpoint/2010/main" val="303212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4</a:t>
            </a:fld>
            <a:endParaRPr lang="en-US"/>
          </a:p>
        </p:txBody>
      </p:sp>
    </p:spTree>
    <p:extLst>
      <p:ext uri="{BB962C8B-B14F-4D97-AF65-F5344CB8AC3E}">
        <p14:creationId xmlns:p14="http://schemas.microsoft.com/office/powerpoint/2010/main" val="90342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6</a:t>
            </a:fld>
            <a:endParaRPr lang="en-US"/>
          </a:p>
        </p:txBody>
      </p:sp>
    </p:spTree>
    <p:extLst>
      <p:ext uri="{BB962C8B-B14F-4D97-AF65-F5344CB8AC3E}">
        <p14:creationId xmlns:p14="http://schemas.microsoft.com/office/powerpoint/2010/main" val="31175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7</a:t>
            </a:fld>
            <a:endParaRPr lang="en-US"/>
          </a:p>
        </p:txBody>
      </p:sp>
    </p:spTree>
    <p:extLst>
      <p:ext uri="{BB962C8B-B14F-4D97-AF65-F5344CB8AC3E}">
        <p14:creationId xmlns:p14="http://schemas.microsoft.com/office/powerpoint/2010/main" val="292453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8</a:t>
            </a:fld>
            <a:endParaRPr lang="en-US"/>
          </a:p>
        </p:txBody>
      </p:sp>
    </p:spTree>
    <p:extLst>
      <p:ext uri="{BB962C8B-B14F-4D97-AF65-F5344CB8AC3E}">
        <p14:creationId xmlns:p14="http://schemas.microsoft.com/office/powerpoint/2010/main" val="340669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9</a:t>
            </a:fld>
            <a:endParaRPr lang="en-US"/>
          </a:p>
        </p:txBody>
      </p:sp>
    </p:spTree>
    <p:extLst>
      <p:ext uri="{BB962C8B-B14F-4D97-AF65-F5344CB8AC3E}">
        <p14:creationId xmlns:p14="http://schemas.microsoft.com/office/powerpoint/2010/main" val="253414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CE754-0CA2-404E-B27B-3264648DE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6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67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D99156B-0705-4560-9FFE-DD4B4B15FE0A}"/>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E6E37-92C8-4BED-AB2F-951B5403D070}"/>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B616C-F6E2-40FA-8631-B10886692BDC}"/>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2CE9FC-47E2-48A7-848A-9064F2A091AF}"/>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A471F4-E7EC-4D85-8FFA-F6EE4BCECE66}"/>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059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50967" y="1835167"/>
            <a:ext cx="10290000"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41095" y="-775267"/>
            <a:ext cx="1906800"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0" name="Google Shape;90;p4"/>
          <p:cNvSpPr/>
          <p:nvPr/>
        </p:nvSpPr>
        <p:spPr>
          <a:xfrm>
            <a:off x="-1126400" y="-775267"/>
            <a:ext cx="22476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1" name="Google Shape;91;p4"/>
          <p:cNvSpPr/>
          <p:nvPr/>
        </p:nvSpPr>
        <p:spPr>
          <a:xfrm rot="5400000">
            <a:off x="5940349" y="3449031"/>
            <a:ext cx="311147" cy="650682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0605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431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692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29846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49190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2188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588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5/23/2022</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5367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04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14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22007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AAD775-9B4F-45A7-8D7A-75C26A4829EB}"/>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D1427C-533F-473C-8A3F-E235550B1B1D}"/>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E77A62-C091-429B-AA74-3FD08F54BE77}"/>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8" name="Footer Placeholder 7">
            <a:extLst>
              <a:ext uri="{FF2B5EF4-FFF2-40B4-BE49-F238E27FC236}">
                <a16:creationId xmlns:a16="http://schemas.microsoft.com/office/drawing/2014/main" xmlns=""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43B02-1832-4BD2-B799-AB52875F2348}"/>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4" name="Footer Placeholder 3">
            <a:extLst>
              <a:ext uri="{FF2B5EF4-FFF2-40B4-BE49-F238E27FC236}">
                <a16:creationId xmlns:a16="http://schemas.microsoft.com/office/drawing/2014/main" xmlns=""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509418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2" r:id="rId13"/>
    <p:sldLayoutId id="2147483763" r:id="rId14"/>
    <p:sldLayoutId id="2147483764" r:id="rId15"/>
    <p:sldLayoutId id="2147483765" r:id="rId16"/>
    <p:sldLayoutId id="2147483766" r:id="rId17"/>
    <p:sldLayoutId id="2147483767" r:id="rId18"/>
    <p:sldLayoutId id="21474837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5.xml"/><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5.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987" y="39870"/>
            <a:ext cx="11937115" cy="184851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3F234587-AF8F-4BAA-ABDE-9D3F5500A2BB}"/>
              </a:ext>
            </a:extLst>
          </p:cNvPr>
          <p:cNvGrpSpPr/>
          <p:nvPr/>
        </p:nvGrpSpPr>
        <p:grpSpPr>
          <a:xfrm>
            <a:off x="3919891" y="-25113"/>
            <a:ext cx="754374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2BFAB66E-FABC-479A-AD73-8CFF1151BCDE}"/>
              </a:ext>
            </a:extLst>
          </p:cNvPr>
          <p:cNvGrpSpPr/>
          <p:nvPr/>
        </p:nvGrpSpPr>
        <p:grpSpPr>
          <a:xfrm rot="20804685">
            <a:off x="97041" y="128737"/>
            <a:ext cx="2278847"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74322" y="430943"/>
            <a:ext cx="2323483"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33</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699408" y="579405"/>
            <a:ext cx="6057884"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CHUYỆN</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QUẢ</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BẦU</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xmlns="" id="{637B469F-4C6B-4890-B36E-0022CEEE7647}"/>
              </a:ext>
            </a:extLst>
          </p:cNvPr>
          <p:cNvSpPr/>
          <p:nvPr/>
        </p:nvSpPr>
        <p:spPr>
          <a:xfrm>
            <a:off x="2572005" y="240710"/>
            <a:ext cx="1429271"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538986" y="150784"/>
            <a:ext cx="1429271"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27</a:t>
            </a:r>
          </a:p>
        </p:txBody>
      </p:sp>
      <p:sp>
        <p:nvSpPr>
          <p:cNvPr id="15" name="Rectangle 14">
            <a:extLst>
              <a:ext uri="{FF2B5EF4-FFF2-40B4-BE49-F238E27FC236}">
                <a16:creationId xmlns:a16="http://schemas.microsoft.com/office/drawing/2014/main" xmlns="" id="{E2C41686-61D4-404D-9E8F-DF7321B2DFBC}"/>
              </a:ext>
            </a:extLst>
          </p:cNvPr>
          <p:cNvSpPr/>
          <p:nvPr/>
        </p:nvSpPr>
        <p:spPr>
          <a:xfrm>
            <a:off x="4722017" y="1860739"/>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1577932-238F-4C39-8B1B-E1E6053E25B4}"/>
              </a:ext>
            </a:extLst>
          </p:cNvPr>
          <p:cNvSpPr txBox="1"/>
          <p:nvPr/>
        </p:nvSpPr>
        <p:spPr>
          <a:xfrm>
            <a:off x="603350" y="260584"/>
            <a:ext cx="11588650" cy="584775"/>
          </a:xfrm>
          <a:prstGeom prst="rect">
            <a:avLst/>
          </a:prstGeom>
          <a:noFill/>
        </p:spPr>
        <p:txBody>
          <a:bodyPr wrap="square" rtlCol="0">
            <a:spAutoFit/>
          </a:bodyPr>
          <a:lstStyle/>
          <a:p>
            <a:pPr algn="just"/>
            <a:r>
              <a:rPr lang="en-US" sz="3200" b="1" dirty="0" smtClean="0">
                <a:solidFill>
                  <a:srgbClr val="FF0000"/>
                </a:solidFill>
                <a:latin typeface="+mj-lt"/>
                <a:ea typeface="Arial-Rounded" panose="020B0500000000000000" pitchFamily="34" charset="0"/>
                <a:cs typeface="Arial-Rounded" panose="020B0500000000000000" pitchFamily="34" charset="0"/>
              </a:rPr>
              <a:t>2.</a:t>
            </a:r>
            <a:r>
              <a:rPr lang="en-US" sz="3200" dirty="0" smtClean="0">
                <a:solidFill>
                  <a:schemeClr val="bg2"/>
                </a:solidFill>
                <a:latin typeface="+mj-lt"/>
                <a:ea typeface="Arial-Rounded" panose="020B0500000000000000" pitchFamily="34" charset="0"/>
                <a:cs typeface="Arial-Rounded" panose="020B0500000000000000" pitchFamily="34" charset="0"/>
              </a:rPr>
              <a:t> </a:t>
            </a:r>
            <a:r>
              <a:rPr lang="en-US" sz="3200" dirty="0" err="1" smtClean="0">
                <a:solidFill>
                  <a:srgbClr val="000000"/>
                </a:solidFill>
                <a:latin typeface="+mj-lt"/>
                <a:ea typeface="Arial-Rounded" panose="020B0500000000000000" pitchFamily="34" charset="0"/>
                <a:cs typeface="Arial-Rounded" panose="020B0500000000000000" pitchFamily="34" charset="0"/>
              </a:rPr>
              <a:t>Nhờ</a:t>
            </a:r>
            <a:r>
              <a:rPr lang="en-US" sz="3200" dirty="0" smtClean="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đâu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khỏi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p>
        </p:txBody>
      </p:sp>
      <p:sp>
        <p:nvSpPr>
          <p:cNvPr id="17" name="TextBox 16">
            <a:extLst>
              <a:ext uri="{FF2B5EF4-FFF2-40B4-BE49-F238E27FC236}">
                <a16:creationId xmlns:a16="http://schemas.microsoft.com/office/drawing/2014/main" xmlns="" id="{21093E9D-1C98-4BC0-B17D-3D457070E0C5}"/>
              </a:ext>
            </a:extLst>
          </p:cNvPr>
          <p:cNvSpPr txBox="1"/>
          <p:nvPr/>
        </p:nvSpPr>
        <p:spPr>
          <a:xfrm>
            <a:off x="555907" y="1015242"/>
            <a:ext cx="11072574" cy="3046988"/>
          </a:xfrm>
          <a:prstGeom prst="rect">
            <a:avLst/>
          </a:prstGeom>
          <a:solidFill>
            <a:schemeClr val="accent2">
              <a:lumMod val="60000"/>
              <a:lumOff val="40000"/>
            </a:schemeClr>
          </a:solidFill>
        </p:spPr>
        <p:txBody>
          <a:bodyPr wrap="square">
            <a:spAutoFit/>
          </a:bodyPr>
          <a:lstStyle/>
          <a:p>
            <a:pPr indent="463550" algn="just">
              <a:defRPr/>
            </a:pPr>
            <a:r>
              <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smtClean="0">
                <a:solidFill>
                  <a:srgbClr val="000000"/>
                </a:solidFill>
                <a:latin typeface="+mj-lt"/>
                <a:ea typeface="Arial-Rounded" panose="020B0500000000000000" pitchFamily="34" charset="0"/>
                <a:cs typeface="Arial-Rounded" panose="020B0500000000000000" pitchFamily="34" charset="0"/>
              </a:rPr>
              <a:t>.</a:t>
            </a:r>
            <a:endParaRPr lang="en-US" sz="3200" dirty="0">
              <a:solidFill>
                <a:srgbClr val="000000"/>
              </a:solidFill>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xmlns="" id="{1762792C-A597-48CC-A988-3FF90BA3F1AA}"/>
              </a:ext>
            </a:extLst>
          </p:cNvPr>
          <p:cNvSpPr txBox="1"/>
          <p:nvPr/>
        </p:nvSpPr>
        <p:spPr>
          <a:xfrm>
            <a:off x="279222" y="4366944"/>
            <a:ext cx="11625944" cy="1569660"/>
          </a:xfrm>
          <a:prstGeom prst="rect">
            <a:avLst/>
          </a:prstGeom>
          <a:solidFill>
            <a:schemeClr val="accent6">
              <a:lumMod val="20000"/>
              <a:lumOff val="80000"/>
            </a:schemeClr>
          </a:solidFill>
        </p:spPr>
        <p:txBody>
          <a:bodyPr wrap="square">
            <a:spAutoFit/>
          </a:bodyPr>
          <a:lstStyle/>
          <a:p>
            <a:pPr algn="just" defTabSz="921716">
              <a:defRPr/>
            </a:pPr>
            <a:r>
              <a:rPr lang="en-US" sz="3200" dirty="0">
                <a:solidFill>
                  <a:srgbClr val="002060"/>
                </a:solidFill>
                <a:latin typeface="+mj-lt"/>
                <a:ea typeface="Arial-Rounded" panose="020B0500000000000000" pitchFamily="34" charset="0"/>
                <a:cs typeface="Arial-Rounded" panose="020B0500000000000000" pitchFamily="34" charset="0"/>
              </a:rPr>
              <a:t> </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nghe</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theo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khuyên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của</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hai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vợ</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chồng</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khoét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gỗ</a:t>
            </a:r>
            <a:r>
              <a:rPr lang="en-US" sz="3200" dirty="0" smtClean="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nên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thoát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khỏi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nạn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lụt</a:t>
            </a:r>
            <a:r>
              <a:rPr lang="en-US" sz="3200" dirty="0" smtClean="0">
                <a:solidFill>
                  <a:srgbClr val="002060"/>
                </a:solidFill>
                <a:latin typeface="+mj-lt"/>
                <a:ea typeface="Arial-Rounded" panose="020B0500000000000000" pitchFamily="34" charset="0"/>
                <a:cs typeface="Arial-Rounded" panose="020B0500000000000000" pitchFamily="34" charset="0"/>
              </a:rPr>
              <a:t>.</a:t>
            </a:r>
            <a:endParaRPr lang="en-US" sz="3200" dirty="0">
              <a:solidFill>
                <a:srgbClr val="00206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7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1577932-238F-4C39-8B1B-E1E6053E25B4}"/>
              </a:ext>
            </a:extLst>
          </p:cNvPr>
          <p:cNvSpPr txBox="1"/>
          <p:nvPr/>
        </p:nvSpPr>
        <p:spPr>
          <a:xfrm>
            <a:off x="522514" y="175491"/>
            <a:ext cx="11364686" cy="1077218"/>
          </a:xfrm>
          <a:prstGeom prst="rect">
            <a:avLst/>
          </a:prstGeom>
          <a:noFill/>
        </p:spPr>
        <p:txBody>
          <a:bodyPr wrap="square" rtlCol="0">
            <a:spAutoFit/>
          </a:bodyPr>
          <a:lstStyle/>
          <a:p>
            <a:pPr algn="just"/>
            <a:r>
              <a:rPr kumimoji="0" lang="en-US" sz="32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3. </a:t>
            </a:r>
            <a:r>
              <a:rPr kumimoji="0" lang="en-US" sz="3200" i="0" u="none" strike="noStrike" kern="1200" cap="none" spc="0" normalizeH="0" baseline="0" noProof="0" dirty="0" err="1" smtClean="0">
                <a:ln>
                  <a:noFill/>
                </a:ln>
                <a:solidFill>
                  <a:srgbClr val="000000"/>
                </a:solidFill>
                <a:effectLst/>
                <a:uLnTx/>
                <a:uFillTx/>
                <a:latin typeface="+mj-lt"/>
                <a:ea typeface="Arial-Rounded" panose="020B0500000000000000" pitchFamily="34" charset="0"/>
                <a:cs typeface="Arial-Rounded" panose="020B0500000000000000" pitchFamily="34" charset="0"/>
              </a:rPr>
              <a:t>Những</a:t>
            </a:r>
            <a:r>
              <a:rPr kumimoji="0" lang="en-US" sz="32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sự</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việc</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kì</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nào</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xảy</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ra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sau</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hai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vợ</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chồng</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thoát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khỏi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nạn</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lũ</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lụt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sp>
        <p:nvSpPr>
          <p:cNvPr id="16" name="TextBox 15">
            <a:extLst>
              <a:ext uri="{FF2B5EF4-FFF2-40B4-BE49-F238E27FC236}">
                <a16:creationId xmlns:a16="http://schemas.microsoft.com/office/drawing/2014/main" xmlns="" id="{402A2A56-F401-4B8A-967D-341A87453F13}"/>
              </a:ext>
            </a:extLst>
          </p:cNvPr>
          <p:cNvSpPr txBox="1"/>
          <p:nvPr/>
        </p:nvSpPr>
        <p:spPr>
          <a:xfrm>
            <a:off x="390159" y="1252709"/>
            <a:ext cx="11364686" cy="3693319"/>
          </a:xfrm>
          <a:prstGeom prst="rect">
            <a:avLst/>
          </a:prstGeom>
          <a:solidFill>
            <a:schemeClr val="accent2">
              <a:lumMod val="60000"/>
              <a:lumOff val="40000"/>
            </a:schemeClr>
          </a:solidFill>
        </p:spPr>
        <p:txBody>
          <a:bodyPr wrap="square">
            <a:spAutoFit/>
          </a:bodyPr>
          <a:lstStyle/>
          <a:p>
            <a:pPr marL="0" marR="0" lvl="0" indent="463550" algn="just" defTabSz="914400" rtl="0" eaLnBrk="1" fontAlgn="auto" latinLnBrk="0" hangingPunct="1">
              <a:lnSpc>
                <a:spcPct val="100000"/>
              </a:lnSpc>
              <a:spcAft>
                <a:spcPts val="600"/>
              </a:spcAft>
              <a:buClrTx/>
              <a:buSzTx/>
              <a:buFontTx/>
              <a:buNone/>
              <a:tabLst/>
              <a:defRPr/>
            </a:pPr>
            <a:r>
              <a:rPr lang="en-US" sz="2800" dirty="0" err="1" smtClean="0">
                <a:solidFill>
                  <a:srgbClr val="000000"/>
                </a:solidFill>
                <a:latin typeface="+mj-lt"/>
                <a:ea typeface="Arial-Rounded" panose="020B0500000000000000" pitchFamily="34" charset="0"/>
                <a:cs typeface="Arial-Rounded" panose="020B0500000000000000" pitchFamily="34" charset="0"/>
              </a:rPr>
              <a:t>Ít</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lâu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sau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sinh</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Aft>
                <a:spcPts val="600"/>
              </a:spcAft>
              <a:buClrTx/>
              <a:buSzTx/>
              <a:buFontTx/>
              <a:buNone/>
              <a:tabLst/>
              <a:defRPr/>
            </a:pP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hôm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nương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về</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đùa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gác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để</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xuống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áp</a:t>
            </a:r>
            <a:r>
              <a:rPr lang="en-US" sz="2800" dirty="0">
                <a:solidFill>
                  <a:srgbClr val="000000"/>
                </a:solidFill>
                <a:latin typeface="+mj-lt"/>
                <a:ea typeface="Arial-Rounded" panose="020B0500000000000000" pitchFamily="34" charset="0"/>
                <a:cs typeface="Arial-Rounded" panose="020B0500000000000000" pitchFamily="34" charset="0"/>
              </a:rPr>
              <a:t> tai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thì</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có</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lao </a:t>
            </a:r>
            <a:r>
              <a:rPr lang="en-US" sz="2800" dirty="0" err="1">
                <a:solidFill>
                  <a:srgbClr val="000000"/>
                </a:solidFill>
                <a:latin typeface="+mj-lt"/>
                <a:ea typeface="Arial-Rounded" panose="020B0500000000000000" pitchFamily="34" charset="0"/>
                <a:cs typeface="Arial-Rounded" panose="020B0500000000000000" pitchFamily="34" charset="0"/>
              </a:rPr>
              <a:t>xao</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bèn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que </a:t>
            </a:r>
            <a:r>
              <a:rPr lang="en-US" sz="2800" dirty="0" err="1">
                <a:solidFill>
                  <a:srgbClr val="000000"/>
                </a:solidFill>
                <a:latin typeface="+mj-lt"/>
                <a:ea typeface="Arial-Rounded" panose="020B0500000000000000" pitchFamily="34" charset="0"/>
                <a:cs typeface="Arial-Rounded" panose="020B0500000000000000" pitchFamily="34" charset="0"/>
              </a:rPr>
              <a:t>dùi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thay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trong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những</a:t>
            </a:r>
            <a:r>
              <a:rPr lang="en-US" sz="2800" dirty="0">
                <a:solidFill>
                  <a:srgbClr val="000000"/>
                </a:solidFill>
                <a:latin typeface="+mj-lt"/>
                <a:ea typeface="Arial-Rounded" panose="020B0500000000000000" pitchFamily="34" charset="0"/>
                <a:cs typeface="Arial-Rounded" panose="020B0500000000000000" pitchFamily="34" charset="0"/>
              </a:rPr>
              <a:t> con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bé</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nhỏ</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bước</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Khơ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Mú</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a:solidFill>
                  <a:srgbClr val="000000"/>
                </a:solidFill>
                <a:latin typeface="+mj-lt"/>
                <a:ea typeface="Arial-Rounded" panose="020B0500000000000000" pitchFamily="34" charset="0"/>
                <a:cs typeface="Arial-Rounded" panose="020B0500000000000000" pitchFamily="34" charset="0"/>
              </a:rPr>
              <a:t>ra </a:t>
            </a:r>
            <a:r>
              <a:rPr lang="en-US" sz="2800" dirty="0" err="1">
                <a:solidFill>
                  <a:srgbClr val="000000"/>
                </a:solidFill>
                <a:latin typeface="+mj-lt"/>
                <a:ea typeface="Arial-Rounded" panose="020B0500000000000000" pitchFamily="34" charset="0"/>
                <a:cs typeface="Arial-Rounded" panose="020B0500000000000000" pitchFamily="34" charset="0"/>
              </a:rPr>
              <a:t>trước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đến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Thái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Mường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Dao,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Mông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Ê-</a:t>
            </a:r>
            <a:r>
              <a:rPr lang="en-US" sz="2800" dirty="0" err="1" smtClean="0">
                <a:solidFill>
                  <a:srgbClr val="000000"/>
                </a:solidFill>
                <a:latin typeface="+mj-lt"/>
                <a:ea typeface="Arial-Rounded" panose="020B0500000000000000" pitchFamily="34" charset="0"/>
                <a:cs typeface="Arial-Rounded" panose="020B0500000000000000" pitchFamily="34" charset="0"/>
              </a:rPr>
              <a:t>đê</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Ba-</a:t>
            </a:r>
            <a:r>
              <a:rPr lang="en-US" sz="2800" dirty="0" err="1" smtClean="0">
                <a:solidFill>
                  <a:srgbClr val="000000"/>
                </a:solidFill>
                <a:latin typeface="+mj-lt"/>
                <a:ea typeface="Arial-Rounded" panose="020B0500000000000000" pitchFamily="34" charset="0"/>
                <a:cs typeface="Arial-Rounded" panose="020B0500000000000000" pitchFamily="34" charset="0"/>
              </a:rPr>
              <a:t>na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Kinh</a:t>
            </a:r>
            <a:r>
              <a:rPr lang="en-US" sz="2800" dirty="0">
                <a:solidFill>
                  <a:srgbClr val="000000"/>
                </a:solidFill>
                <a:latin typeface="+mj-lt"/>
                <a:ea typeface="Arial-Rounded" panose="020B0500000000000000" pitchFamily="34" charset="0"/>
                <a:cs typeface="Arial-Rounded" panose="020B0500000000000000" pitchFamily="34" charset="0"/>
              </a:rPr>
              <a:t>, …  </a:t>
            </a:r>
            <a:r>
              <a:rPr lang="en-US" sz="2800" dirty="0" err="1">
                <a:solidFill>
                  <a:srgbClr val="000000"/>
                </a:solidFill>
                <a:latin typeface="+mj-lt"/>
                <a:ea typeface="Arial-Rounded" panose="020B0500000000000000" pitchFamily="34" charset="0"/>
                <a:cs typeface="Arial-Rounded" panose="020B0500000000000000" pitchFamily="34" charset="0"/>
              </a:rPr>
              <a:t>lần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lượt</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theo.</a:t>
            </a:r>
            <a:endParaRPr lang="en-US" sz="2800" dirty="0">
              <a:solidFill>
                <a:srgbClr val="000000"/>
              </a:solidFill>
              <a:latin typeface="+mj-lt"/>
              <a:ea typeface="Arial-Rounded" panose="020B0500000000000000" pitchFamily="34" charset="0"/>
              <a:cs typeface="Arial-Rounded" panose="020B0500000000000000" pitchFamily="34" charset="0"/>
            </a:endParaRPr>
          </a:p>
          <a:p>
            <a:pPr marL="0" marR="0" lvl="0" indent="463550" algn="just" defTabSz="914400" rtl="0" eaLnBrk="1" fontAlgn="auto" latinLnBrk="0" hangingPunct="1">
              <a:lnSpc>
                <a:spcPct val="100000"/>
              </a:lnSpc>
              <a:spcAft>
                <a:spcPts val="600"/>
              </a:spcAft>
              <a:buClrTx/>
              <a:buSzTx/>
              <a:buFontTx/>
              <a:buNone/>
              <a:tabLst/>
              <a:defRPr/>
            </a:pP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Đó</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tổ</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của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dân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tộc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anh</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em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đất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nước</a:t>
            </a:r>
            <a:r>
              <a:rPr lang="en-US" sz="2800" dirty="0">
                <a:solidFill>
                  <a:srgbClr val="000000"/>
                </a:solidFill>
                <a:latin typeface="+mj-lt"/>
                <a:ea typeface="Arial-Rounded" panose="020B0500000000000000" pitchFamily="34" charset="0"/>
                <a:cs typeface="Arial-Rounded" panose="020B0500000000000000" pitchFamily="34" charset="0"/>
              </a:rPr>
              <a:t> ta </a:t>
            </a:r>
            <a:r>
              <a:rPr lang="en-US" sz="2800" dirty="0" err="1">
                <a:solidFill>
                  <a:srgbClr val="000000"/>
                </a:solidFill>
                <a:latin typeface="+mj-lt"/>
                <a:ea typeface="Arial-Rounded" panose="020B0500000000000000" pitchFamily="34" charset="0"/>
                <a:cs typeface="Arial-Rounded" panose="020B0500000000000000" pitchFamily="34" charset="0"/>
              </a:rPr>
              <a:t>ngày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nay.</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C86AAF3C-E0D5-4539-AC96-E9BDC657C62F}"/>
              </a:ext>
            </a:extLst>
          </p:cNvPr>
          <p:cNvSpPr txBox="1"/>
          <p:nvPr/>
        </p:nvSpPr>
        <p:spPr>
          <a:xfrm>
            <a:off x="390159" y="4946028"/>
            <a:ext cx="11497041" cy="1815882"/>
          </a:xfrm>
          <a:prstGeom prst="rect">
            <a:avLst/>
          </a:prstGeom>
          <a:solidFill>
            <a:schemeClr val="accent1">
              <a:lumMod val="20000"/>
              <a:lumOff val="80000"/>
            </a:schemeClr>
          </a:solidFill>
        </p:spPr>
        <p:txBody>
          <a:bodyPr wrap="square">
            <a:spAutoFit/>
          </a:bodyPr>
          <a:lstStyle/>
          <a:p>
            <a:pPr algn="just" defTabSz="921716">
              <a:defRPr/>
            </a:pPr>
            <a:r>
              <a:rPr lang="en-US" sz="24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sinh</a:t>
            </a:r>
            <a:r>
              <a:rPr lang="en-US" sz="2800" dirty="0">
                <a:solidFill>
                  <a:srgbClr val="002060"/>
                </a:solidFill>
                <a:latin typeface="+mj-lt"/>
                <a:ea typeface="Arial-Rounded" panose="020B0500000000000000" pitchFamily="34" charset="0"/>
                <a:cs typeface="Arial-Rounded" panose="020B0500000000000000" pitchFamily="34" charset="0"/>
              </a:rPr>
              <a:t> ra </a:t>
            </a:r>
            <a:r>
              <a:rPr lang="en-US" sz="2800" dirty="0" err="1">
                <a:solidFill>
                  <a:srgbClr val="002060"/>
                </a:solidFill>
                <a:latin typeface="+mj-lt"/>
                <a:ea typeface="Arial-Rounded" panose="020B0500000000000000" pitchFamily="34" charset="0"/>
                <a:cs typeface="Arial-Rounded" panose="020B0500000000000000" pitchFamily="34" charset="0"/>
              </a:rPr>
              <a:t>một</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Hai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chồng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nghe</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thấy</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tiếng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đùa</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trong</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Khi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vợ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dùi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quả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thì</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từ</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trong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bầu</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những</a:t>
            </a:r>
            <a:r>
              <a:rPr lang="en-US" sz="2800" dirty="0">
                <a:solidFill>
                  <a:srgbClr val="002060"/>
                </a:solidFill>
                <a:latin typeface="+mj-lt"/>
                <a:ea typeface="Arial-Rounded" panose="020B0500000000000000" pitchFamily="34" charset="0"/>
                <a:cs typeface="Arial-Rounded" panose="020B0500000000000000" pitchFamily="34" charset="0"/>
              </a:rPr>
              <a:t> con </a:t>
            </a:r>
            <a:r>
              <a:rPr lang="en-US" sz="2800" dirty="0" err="1">
                <a:solidFill>
                  <a:srgbClr val="002060"/>
                </a:solidFill>
                <a:latin typeface="+mj-lt"/>
                <a:ea typeface="Arial-Rounded" panose="020B0500000000000000" pitchFamily="34" charset="0"/>
                <a:cs typeface="Arial-Rounded" panose="020B0500000000000000" pitchFamily="34" charset="0"/>
              </a:rPr>
              <a:t>người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nhỏ</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bé</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bước</a:t>
            </a:r>
            <a:r>
              <a:rPr lang="en-US" sz="2800" dirty="0">
                <a:solidFill>
                  <a:srgbClr val="00206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078400C-99B8-4326-A01C-0AEB60D12AC2}"/>
              </a:ext>
            </a:extLst>
          </p:cNvPr>
          <p:cNvSpPr txBox="1"/>
          <p:nvPr/>
        </p:nvSpPr>
        <p:spPr>
          <a:xfrm>
            <a:off x="521708" y="382603"/>
            <a:ext cx="10080790" cy="646331"/>
          </a:xfrm>
          <a:prstGeom prst="rect">
            <a:avLst/>
          </a:prstGeom>
          <a:noFill/>
        </p:spPr>
        <p:txBody>
          <a:bodyPr wrap="square" rtlCol="0">
            <a:spAutoFit/>
          </a:bodyPr>
          <a:lstStyle/>
          <a:p>
            <a:pPr algn="just"/>
            <a:r>
              <a:rPr kumimoji="0" lang="en-US" sz="36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4.</a:t>
            </a:r>
            <a:r>
              <a:rPr kumimoji="0" lang="en-US" sz="3600" b="1" i="0" u="none" strike="noStrike" kern="1200" cap="none" spc="0" normalizeH="0" baseline="0" noProof="0" dirty="0" smtClean="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Theo </a:t>
            </a:r>
            <a:r>
              <a:rPr kumimoji="0" lang="en-US" sz="36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em</a:t>
            </a:r>
            <a:r>
              <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c</a:t>
            </a:r>
            <a:r>
              <a:rPr lang="en-US" sz="3600" dirty="0" err="1">
                <a:solidFill>
                  <a:srgbClr val="000000"/>
                </a:solidFill>
                <a:latin typeface="+mj-lt"/>
                <a:ea typeface="Arial-Rounded" panose="020B0500000000000000" pitchFamily="34" charset="0"/>
                <a:cs typeface="Arial-Rounded" panose="020B0500000000000000" pitchFamily="34" charset="0"/>
              </a:rPr>
              <a:t>âu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chuyện</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nói</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về</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điều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gì</a:t>
            </a:r>
            <a:r>
              <a:rPr lang="en-US" sz="3600" dirty="0">
                <a:solidFill>
                  <a:srgbClr val="000000"/>
                </a:solidFill>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4BB8FEB7-3F0A-44CF-A24C-EA268DFB2D45}"/>
              </a:ext>
            </a:extLst>
          </p:cNvPr>
          <p:cNvSpPr txBox="1"/>
          <p:nvPr/>
        </p:nvSpPr>
        <p:spPr>
          <a:xfrm>
            <a:off x="-165736" y="1100569"/>
            <a:ext cx="9234222"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hằng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năm</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656F1FA-02D7-4CB1-A86B-CFB9AB2C3E16}"/>
              </a:ext>
            </a:extLst>
          </p:cNvPr>
          <p:cNvSpPr txBox="1"/>
          <p:nvPr/>
        </p:nvSpPr>
        <p:spPr>
          <a:xfrm>
            <a:off x="-165736" y="1880783"/>
            <a:ext cx="12357736"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b</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nguồn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gốc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dân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tộc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ta</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0640933C-9DAE-4F35-912C-65FC5733202F}"/>
              </a:ext>
            </a:extLst>
          </p:cNvPr>
          <p:cNvSpPr txBox="1"/>
          <p:nvPr/>
        </p:nvSpPr>
        <p:spPr>
          <a:xfrm>
            <a:off x="-165736" y="2660997"/>
            <a:ext cx="11076850"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Nêu</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phòng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chống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thiên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tai,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lụt</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CF3FBB54-92AB-4125-838F-AF49BAA2B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074" y="2005875"/>
            <a:ext cx="643098" cy="588085"/>
          </a:xfrm>
          <a:prstGeom prst="rect">
            <a:avLst/>
          </a:prstGeom>
          <a:noFill/>
        </p:spPr>
      </p:pic>
      <p:pic>
        <p:nvPicPr>
          <p:cNvPr id="14" name="Picture 13" descr="A group of people in garment&#10;&#10;Description automatically generated with low confidence">
            <a:extLst>
              <a:ext uri="{FF2B5EF4-FFF2-40B4-BE49-F238E27FC236}">
                <a16:creationId xmlns:a16="http://schemas.microsoft.com/office/drawing/2014/main" xmlns="" id="{C6B96884-8FFA-408C-BEE1-9B1D3D075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029" y="3869188"/>
            <a:ext cx="4727171" cy="2988812"/>
          </a:xfrm>
          <a:prstGeom prst="rect">
            <a:avLst/>
          </a:prstGeom>
        </p:spPr>
      </p:pic>
    </p:spTree>
    <p:extLst>
      <p:ext uri="{BB962C8B-B14F-4D97-AF65-F5344CB8AC3E}">
        <p14:creationId xmlns:p14="http://schemas.microsoft.com/office/powerpoint/2010/main" val="1863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50" fill="hold"/>
                                        <p:tgtEl>
                                          <p:spTgt spid="13"/>
                                        </p:tgtEl>
                                        <p:attrNameLst>
                                          <p:attrName>ppt_w</p:attrName>
                                        </p:attrNameLst>
                                      </p:cBhvr>
                                      <p:tavLst>
                                        <p:tav tm="0">
                                          <p:val>
                                            <p:strVal val="4*#ppt_w"/>
                                          </p:val>
                                        </p:tav>
                                        <p:tav tm="100000">
                                          <p:val>
                                            <p:strVal val="#ppt_w"/>
                                          </p:val>
                                        </p:tav>
                                      </p:tavLst>
                                    </p:anim>
                                    <p:anim calcmode="lin" valueType="num">
                                      <p:cBhvr>
                                        <p:cTn id="2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par>
                                <p:cTn id="24" presetID="12" presetClass="exit" presetSubtype="4" fill="hold" grpId="1" nodeType="withEffect">
                                  <p:stCondLst>
                                    <p:cond delay="0"/>
                                  </p:stCondLst>
                                  <p:childTnLst>
                                    <p:anim calcmode="lin" valueType="num">
                                      <p:cBhvr additive="base">
                                        <p:cTn id="25" dur="500"/>
                                        <p:tgtEl>
                                          <p:spTgt spid="10"/>
                                        </p:tgtEl>
                                        <p:attrNameLst>
                                          <p:attrName>ppt_y</p:attrName>
                                        </p:attrNameLst>
                                      </p:cBhvr>
                                      <p:tavLst>
                                        <p:tav tm="0">
                                          <p:val>
                                            <p:strVal val="#ppt_y"/>
                                          </p:val>
                                        </p:tav>
                                        <p:tav tm="100000">
                                          <p:val>
                                            <p:strVal val="#ppt_y+#ppt_h*1.125000"/>
                                          </p:val>
                                        </p:tav>
                                      </p:tavLst>
                                    </p:anim>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2" presetClass="exit" presetSubtype="4" fill="hold" grpId="1" nodeType="with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xmlns="" id="{CC6F8E4E-EC8C-4F65-89FA-8A567D3A15A4}"/>
              </a:ext>
            </a:extLst>
          </p:cNvPr>
          <p:cNvSpPr/>
          <p:nvPr/>
        </p:nvSpPr>
        <p:spPr>
          <a:xfrm>
            <a:off x="1542449" y="332169"/>
            <a:ext cx="9479492" cy="2114791"/>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48DA34A-6DE0-43C3-9374-7489A7D4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283" y="2904607"/>
            <a:ext cx="5039825" cy="3684672"/>
          </a:xfrm>
          <a:prstGeom prst="rect">
            <a:avLst/>
          </a:prstGeom>
        </p:spPr>
      </p:pic>
    </p:spTree>
    <p:extLst>
      <p:ext uri="{BB962C8B-B14F-4D97-AF65-F5344CB8AC3E}">
        <p14:creationId xmlns:p14="http://schemas.microsoft.com/office/powerpoint/2010/main" val="75861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642"/>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ì</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biển nước. Nhờ sống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BẦU</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Truyện</a:t>
            </a:r>
            <a:r>
              <a:rPr kumimoji="0" lang="en-US" sz="2000" b="0" i="1"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cổ</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61098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189" y="4068707"/>
            <a:ext cx="1649302" cy="2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xmlns=""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0491" y="4153784"/>
            <a:ext cx="1407219" cy="24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xmlns="" id="{CC6F8E4E-EC8C-4F65-89FA-8A567D3A15A4}"/>
              </a:ext>
            </a:extLst>
          </p:cNvPr>
          <p:cNvSpPr/>
          <p:nvPr/>
        </p:nvSpPr>
        <p:spPr>
          <a:xfrm>
            <a:off x="2129016" y="715617"/>
            <a:ext cx="8958083" cy="2713383"/>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C00000"/>
                </a:solidFill>
                <a:latin typeface="+mj-lt"/>
                <a:ea typeface="Arial-Rounded" panose="020B0500000000000000" pitchFamily="34" charset="0"/>
                <a:cs typeface="Arial-Rounded" panose="020B0500000000000000" pitchFamily="34" charset="0"/>
              </a:rPr>
              <a:t>LUYỆN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TẬP</a:t>
            </a:r>
            <a:r>
              <a:rPr lang="en-US" sz="4800" b="1" dirty="0">
                <a:solidFill>
                  <a:srgbClr val="C00000"/>
                </a:solidFill>
                <a:latin typeface="+mj-lt"/>
                <a:ea typeface="Arial-Rounded" panose="020B0500000000000000" pitchFamily="34" charset="0"/>
                <a:cs typeface="Arial-Rounded" panose="020B0500000000000000" pitchFamily="34" charset="0"/>
              </a:rPr>
              <a:t> THEO </a:t>
            </a:r>
          </a:p>
          <a:p>
            <a:pPr algn="ctr"/>
            <a:r>
              <a:rPr lang="en-US" sz="4800" b="1" dirty="0" err="1">
                <a:solidFill>
                  <a:srgbClr val="C00000"/>
                </a:solidFill>
                <a:latin typeface="+mj-lt"/>
                <a:ea typeface="Arial-Rounded" panose="020B0500000000000000" pitchFamily="34" charset="0"/>
                <a:cs typeface="Arial-Rounded" panose="020B0500000000000000" pitchFamily="34" charset="0"/>
              </a:rPr>
              <a:t>VĂN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BẢN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ĐỌC</a:t>
            </a:r>
            <a:endParaRPr lang="en-US" sz="4800" b="1" dirty="0">
              <a:solidFill>
                <a:srgbClr val="C0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23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15" name="TextBox 14">
            <a:extLst>
              <a:ext uri="{FF2B5EF4-FFF2-40B4-BE49-F238E27FC236}">
                <a16:creationId xmlns:a16="http://schemas.microsoft.com/office/drawing/2014/main" xmlns="" id="{952DAFA4-5693-4E7A-8E83-B65E11F0A2E5}"/>
              </a:ext>
            </a:extLst>
          </p:cNvPr>
          <p:cNvSpPr txBox="1"/>
          <p:nvPr/>
        </p:nvSpPr>
        <p:spPr>
          <a:xfrm>
            <a:off x="522514" y="1166866"/>
            <a:ext cx="11219543" cy="4524267"/>
          </a:xfrm>
          <a:prstGeom prst="rect">
            <a:avLst/>
          </a:prstGeom>
          <a:solidFill>
            <a:schemeClr val="bg2">
              <a:lumMod val="20000"/>
              <a:lumOff val="80000"/>
            </a:schemeClr>
          </a:solidFill>
        </p:spPr>
        <p:txBody>
          <a:bodyPr wrap="square" lIns="91391" tIns="45696" rIns="91391" bIns="45696" rtlCol="0">
            <a:spAutoFit/>
          </a:bodyPr>
          <a:lstStyle/>
          <a:p>
            <a:pPr indent="171450" algn="just"/>
            <a:r>
              <a:rPr lang="en-US" sz="3200" dirty="0" smtClean="0">
                <a:solidFill>
                  <a:schemeClr val="bg1">
                    <a:lumMod val="10000"/>
                  </a:schemeClr>
                </a:solidFill>
                <a:latin typeface="+mj-lt"/>
                <a:ea typeface="Arial-Rounded" panose="020B0500000000000000" pitchFamily="34" charset="0"/>
                <a:cs typeface="Arial-Rounded" panose="020B0500000000000000"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Một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Đó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là tổ tiên của các dân tộc anh em trên đất nước ta ngày nay.</a:t>
            </a:r>
          </a:p>
        </p:txBody>
      </p:sp>
      <p:sp>
        <p:nvSpPr>
          <p:cNvPr id="9" name="TextBox 8"/>
          <p:cNvSpPr txBox="1"/>
          <p:nvPr/>
        </p:nvSpPr>
        <p:spPr>
          <a:xfrm>
            <a:off x="788385" y="209622"/>
            <a:ext cx="10097792" cy="584775"/>
          </a:xfrm>
          <a:prstGeom prst="rect">
            <a:avLst/>
          </a:prstGeom>
          <a:noFill/>
        </p:spPr>
        <p:txBody>
          <a:bodyPr wrap="square" rtlCol="0">
            <a:spAutoFit/>
          </a:bodyPr>
          <a:lstStyle/>
          <a:p>
            <a:pPr algn="just">
              <a:buClr>
                <a:srgbClr val="000000"/>
              </a:buClr>
            </a:pPr>
            <a:r>
              <a:rPr lang="en-US" sz="3200" b="1" kern="0" dirty="0" smtClean="0">
                <a:solidFill>
                  <a:srgbClr val="FF0000"/>
                </a:solidFill>
                <a:latin typeface="Arial" panose="020B0604020202020204" pitchFamily="34" charset="0"/>
                <a:ea typeface="Arial-Rounded" panose="020B0500000000000000" pitchFamily="34" charset="0"/>
                <a:cs typeface="Arial" panose="020B0604020202020204" pitchFamily="34" charset="0"/>
                <a:sym typeface="Arial"/>
              </a:rPr>
              <a:t>1.</a:t>
            </a:r>
            <a:r>
              <a:rPr lang="en-US" sz="3200" kern="0" dirty="0" smtClean="0">
                <a:solidFill>
                  <a:srgbClr val="0070C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Viết</a:t>
            </a:r>
            <a:r>
              <a:rPr lang="en-US" sz="3200" kern="0" dirty="0"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tên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3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dân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tộc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trong</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bài</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đọc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a:t>
            </a:r>
          </a:p>
        </p:txBody>
      </p:sp>
      <p:grpSp>
        <p:nvGrpSpPr>
          <p:cNvPr id="3" name="Group 2"/>
          <p:cNvGrpSpPr/>
          <p:nvPr/>
        </p:nvGrpSpPr>
        <p:grpSpPr>
          <a:xfrm>
            <a:off x="177354" y="141440"/>
            <a:ext cx="726460" cy="673419"/>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a:extLst>
              <a:ext uri="{FF2B5EF4-FFF2-40B4-BE49-F238E27FC236}">
                <a16:creationId xmlns:a16="http://schemas.microsoft.com/office/drawing/2014/main" xmlns="" id="{1405C099-18CB-4F3C-8888-389D396F9140}"/>
              </a:ext>
            </a:extLst>
          </p:cNvPr>
          <p:cNvSpPr txBox="1"/>
          <p:nvPr/>
        </p:nvSpPr>
        <p:spPr>
          <a:xfrm>
            <a:off x="1157051" y="5771214"/>
            <a:ext cx="9950467" cy="584775"/>
          </a:xfrm>
          <a:prstGeom prst="rect">
            <a:avLst/>
          </a:prstGeom>
          <a:solidFill>
            <a:schemeClr val="accent4">
              <a:lumMod val="20000"/>
              <a:lumOff val="80000"/>
            </a:schemeClr>
          </a:solidFill>
        </p:spPr>
        <p:txBody>
          <a:bodyPr wrap="square" rtlCol="0">
            <a:spAutoFit/>
          </a:bodyPr>
          <a:lstStyle/>
          <a:p>
            <a:r>
              <a:rPr lang="en-US" sz="3200" dirty="0" err="1">
                <a:solidFill>
                  <a:srgbClr val="000099"/>
                </a:solidFill>
                <a:latin typeface="Arial" panose="020B0604020202020204" pitchFamily="34" charset="0"/>
                <a:cs typeface="Arial" panose="020B0604020202020204" pitchFamily="34" charset="0"/>
              </a:rPr>
              <a:t>Thái</a:t>
            </a:r>
            <a:r>
              <a:rPr lang="en-US" sz="3200" dirty="0">
                <a:solidFill>
                  <a:srgbClr val="000099"/>
                </a:solidFill>
                <a:latin typeface="Arial" panose="020B0604020202020204" pitchFamily="34" charset="0"/>
                <a:cs typeface="Arial" panose="020B0604020202020204" pitchFamily="34" charset="0"/>
              </a:rPr>
              <a:t>, </a:t>
            </a:r>
            <a:r>
              <a:rPr lang="en-US" sz="3200" dirty="0" err="1">
                <a:solidFill>
                  <a:srgbClr val="000099"/>
                </a:solidFill>
                <a:latin typeface="Arial" panose="020B0604020202020204" pitchFamily="34" charset="0"/>
                <a:cs typeface="Arial" panose="020B0604020202020204" pitchFamily="34" charset="0"/>
              </a:rPr>
              <a:t>Mường</a:t>
            </a:r>
            <a:r>
              <a:rPr lang="en-US" sz="3200" dirty="0">
                <a:solidFill>
                  <a:srgbClr val="000099"/>
                </a:solidFill>
                <a:latin typeface="Arial" panose="020B0604020202020204" pitchFamily="34" charset="0"/>
                <a:cs typeface="Arial" panose="020B0604020202020204" pitchFamily="34" charset="0"/>
              </a:rPr>
              <a:t>, Dao, </a:t>
            </a:r>
            <a:r>
              <a:rPr lang="en-US" sz="3200" dirty="0" err="1">
                <a:solidFill>
                  <a:srgbClr val="000099"/>
                </a:solidFill>
                <a:latin typeface="Arial" panose="020B0604020202020204" pitchFamily="34" charset="0"/>
                <a:cs typeface="Arial" panose="020B0604020202020204" pitchFamily="34" charset="0"/>
              </a:rPr>
              <a:t>Mông</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Ê-</a:t>
            </a:r>
            <a:r>
              <a:rPr lang="en-US" sz="3200" dirty="0" err="1" smtClean="0">
                <a:solidFill>
                  <a:srgbClr val="000099"/>
                </a:solidFill>
                <a:latin typeface="Arial" panose="020B0604020202020204" pitchFamily="34" charset="0"/>
                <a:cs typeface="Arial" panose="020B0604020202020204" pitchFamily="34" charset="0"/>
              </a:rPr>
              <a:t>đê</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Ba-</a:t>
            </a:r>
            <a:r>
              <a:rPr lang="en-US" sz="3200" dirty="0" err="1" smtClean="0">
                <a:solidFill>
                  <a:srgbClr val="000099"/>
                </a:solidFill>
                <a:latin typeface="Arial" panose="020B0604020202020204" pitchFamily="34" charset="0"/>
                <a:cs typeface="Arial" panose="020B0604020202020204" pitchFamily="34" charset="0"/>
              </a:rPr>
              <a:t>na</a:t>
            </a:r>
            <a:r>
              <a:rPr lang="en-US" sz="3200" dirty="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Kinh</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Khơ</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Mú</a:t>
            </a:r>
            <a:r>
              <a:rPr lang="en-US" sz="3200" dirty="0" smtClean="0">
                <a:solidFill>
                  <a:srgbClr val="000099"/>
                </a:solidFill>
                <a:latin typeface="Arial" panose="020B0604020202020204" pitchFamily="34" charset="0"/>
                <a:cs typeface="Arial" panose="020B0604020202020204" pitchFamily="34" charset="0"/>
              </a:rPr>
              <a:t>.</a:t>
            </a:r>
            <a:endParaRPr lang="en-US" sz="3200" dirty="0">
              <a:solidFill>
                <a:srgbClr val="00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grass, person&#10;&#10;Description automatically generated">
            <a:extLst>
              <a:ext uri="{FF2B5EF4-FFF2-40B4-BE49-F238E27FC236}">
                <a16:creationId xmlns:a16="http://schemas.microsoft.com/office/drawing/2014/main" xmlns="" id="{9390BB35-285F-4E8C-B0C9-3B43268F0A77}"/>
              </a:ext>
            </a:extLst>
          </p:cNvPr>
          <p:cNvPicPr>
            <a:picLocks noChangeAspect="1"/>
          </p:cNvPicPr>
          <p:nvPr/>
        </p:nvPicPr>
        <p:blipFill rotWithShape="1">
          <a:blip r:embed="rId2">
            <a:extLst>
              <a:ext uri="{28A0092B-C50C-407E-A947-70E740481C1C}">
                <a14:useLocalDpi xmlns:a14="http://schemas.microsoft.com/office/drawing/2010/main" val="0"/>
              </a:ext>
            </a:extLst>
          </a:blip>
          <a:srcRect t="7395" r="-2" b="10847"/>
          <a:stretch/>
        </p:blipFill>
        <p:spPr>
          <a:xfrm>
            <a:off x="198739" y="171717"/>
            <a:ext cx="5563165" cy="3035940"/>
          </a:xfrm>
          <a:prstGeom prst="rect">
            <a:avLst/>
          </a:prstGeom>
        </p:spPr>
      </p:pic>
      <p:pic>
        <p:nvPicPr>
          <p:cNvPr id="3" name="Picture 2" descr="A picture containing outdoor, wearing, hat, uniform&#10;&#10;Description automatically generated">
            <a:extLst>
              <a:ext uri="{FF2B5EF4-FFF2-40B4-BE49-F238E27FC236}">
                <a16:creationId xmlns:a16="http://schemas.microsoft.com/office/drawing/2014/main" xmlns="" id="{C0A8A87B-1E64-4FDA-84A6-6C1732DEF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09" r="-1" b="45532"/>
          <a:stretch/>
        </p:blipFill>
        <p:spPr>
          <a:xfrm>
            <a:off x="6195374" y="171717"/>
            <a:ext cx="5557202" cy="3035940"/>
          </a:xfrm>
          <a:prstGeom prst="rect">
            <a:avLst/>
          </a:prstGeom>
        </p:spPr>
      </p:pic>
      <p:pic>
        <p:nvPicPr>
          <p:cNvPr id="11" name="Picture 10" descr="A group of women wearing matching outfits&#10;&#10;Description automatically generated with medium confidence">
            <a:extLst>
              <a:ext uri="{FF2B5EF4-FFF2-40B4-BE49-F238E27FC236}">
                <a16:creationId xmlns:a16="http://schemas.microsoft.com/office/drawing/2014/main" xmlns="" id="{6FDA6697-449E-4B6B-B6C7-C3D7F288C07A}"/>
              </a:ext>
            </a:extLst>
          </p:cNvPr>
          <p:cNvPicPr>
            <a:picLocks noChangeAspect="1"/>
          </p:cNvPicPr>
          <p:nvPr/>
        </p:nvPicPr>
        <p:blipFill rotWithShape="1">
          <a:blip r:embed="rId4">
            <a:extLst>
              <a:ext uri="{28A0092B-C50C-407E-A947-70E740481C1C}">
                <a14:useLocalDpi xmlns:a14="http://schemas.microsoft.com/office/drawing/2010/main" val="0"/>
              </a:ext>
            </a:extLst>
          </a:blip>
          <a:srcRect r="-2" b="31083"/>
          <a:stretch/>
        </p:blipFill>
        <p:spPr>
          <a:xfrm>
            <a:off x="198738" y="3703597"/>
            <a:ext cx="5560819" cy="2673004"/>
          </a:xfrm>
          <a:prstGeom prst="rect">
            <a:avLst/>
          </a:prstGeom>
        </p:spPr>
      </p:pic>
      <p:pic>
        <p:nvPicPr>
          <p:cNvPr id="7" name="Picture 6" descr="A group of people posing for the camera&#10;&#10;Description automatically generated with medium confidence">
            <a:extLst>
              <a:ext uri="{FF2B5EF4-FFF2-40B4-BE49-F238E27FC236}">
                <a16:creationId xmlns:a16="http://schemas.microsoft.com/office/drawing/2014/main" xmlns="" id="{12615306-2813-49FD-ABCB-C8F7AD35D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43" r="2" b="29292"/>
          <a:stretch/>
        </p:blipFill>
        <p:spPr>
          <a:xfrm>
            <a:off x="6197719" y="3703597"/>
            <a:ext cx="5554858" cy="2673004"/>
          </a:xfrm>
          <a:prstGeom prst="rect">
            <a:avLst/>
          </a:prstGeom>
        </p:spPr>
      </p:pic>
      <p:sp>
        <p:nvSpPr>
          <p:cNvPr id="12" name="TextBox 11">
            <a:extLst>
              <a:ext uri="{FF2B5EF4-FFF2-40B4-BE49-F238E27FC236}">
                <a16:creationId xmlns:a16="http://schemas.microsoft.com/office/drawing/2014/main" xmlns="" id="{E7ED0453-4CBE-4E36-902C-204C83882530}"/>
              </a:ext>
            </a:extLst>
          </p:cNvPr>
          <p:cNvSpPr txBox="1"/>
          <p:nvPr/>
        </p:nvSpPr>
        <p:spPr>
          <a:xfrm>
            <a:off x="1556523" y="324193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Khơ</a:t>
            </a:r>
            <a:r>
              <a:rPr lang="en-US" sz="2400" b="1" dirty="0">
                <a:solidFill>
                  <a:srgbClr val="002060"/>
                </a:solidFill>
                <a:latin typeface="+mj-lt"/>
              </a:rPr>
              <a:t> </a:t>
            </a:r>
            <a:r>
              <a:rPr lang="en-US" sz="2400" b="1" dirty="0" err="1">
                <a:solidFill>
                  <a:srgbClr val="002060"/>
                </a:solidFill>
                <a:latin typeface="+mj-lt"/>
              </a:rPr>
              <a:t>M</a:t>
            </a:r>
            <a:r>
              <a:rPr lang="en-US" sz="2400" b="1" dirty="0" err="1" smtClean="0">
                <a:solidFill>
                  <a:srgbClr val="002060"/>
                </a:solidFill>
                <a:latin typeface="+mj-lt"/>
              </a:rPr>
              <a:t>ú</a:t>
            </a:r>
            <a:endParaRPr lang="en-US" sz="2400" b="1" dirty="0">
              <a:solidFill>
                <a:srgbClr val="002060"/>
              </a:solidFill>
              <a:latin typeface="+mj-lt"/>
            </a:endParaRPr>
          </a:p>
        </p:txBody>
      </p:sp>
      <p:sp>
        <p:nvSpPr>
          <p:cNvPr id="15" name="TextBox 14">
            <a:extLst>
              <a:ext uri="{FF2B5EF4-FFF2-40B4-BE49-F238E27FC236}">
                <a16:creationId xmlns:a16="http://schemas.microsoft.com/office/drawing/2014/main" xmlns="" id="{2B98D2FC-08EA-45B4-93D8-BAAA8C50C650}"/>
              </a:ext>
            </a:extLst>
          </p:cNvPr>
          <p:cNvSpPr txBox="1"/>
          <p:nvPr/>
        </p:nvSpPr>
        <p:spPr>
          <a:xfrm>
            <a:off x="8019142" y="319816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Dao</a:t>
            </a:r>
          </a:p>
        </p:txBody>
      </p:sp>
      <p:sp>
        <p:nvSpPr>
          <p:cNvPr id="17" name="TextBox 16">
            <a:extLst>
              <a:ext uri="{FF2B5EF4-FFF2-40B4-BE49-F238E27FC236}">
                <a16:creationId xmlns:a16="http://schemas.microsoft.com/office/drawing/2014/main" xmlns="" id="{833BF2BC-D4F9-4048-87E1-8EF7E4D2F83C}"/>
              </a:ext>
            </a:extLst>
          </p:cNvPr>
          <p:cNvSpPr txBox="1"/>
          <p:nvPr/>
        </p:nvSpPr>
        <p:spPr>
          <a:xfrm>
            <a:off x="1556523" y="637972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Mường</a:t>
            </a:r>
            <a:endParaRPr lang="en-US" sz="2400" b="1" dirty="0">
              <a:solidFill>
                <a:srgbClr val="002060"/>
              </a:solidFill>
              <a:latin typeface="+mj-lt"/>
            </a:endParaRPr>
          </a:p>
        </p:txBody>
      </p:sp>
      <p:sp>
        <p:nvSpPr>
          <p:cNvPr id="18" name="TextBox 17">
            <a:extLst>
              <a:ext uri="{FF2B5EF4-FFF2-40B4-BE49-F238E27FC236}">
                <a16:creationId xmlns:a16="http://schemas.microsoft.com/office/drawing/2014/main" xmlns="" id="{1A99E283-9C73-4F8F-94EE-7246202F83AE}"/>
              </a:ext>
            </a:extLst>
          </p:cNvPr>
          <p:cNvSpPr txBox="1"/>
          <p:nvPr/>
        </p:nvSpPr>
        <p:spPr>
          <a:xfrm>
            <a:off x="8019142" y="633595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Thái</a:t>
            </a:r>
            <a:endParaRPr lang="en-US" sz="2400" b="1" dirty="0">
              <a:solidFill>
                <a:srgbClr val="002060"/>
              </a:solidFill>
              <a:latin typeface="+mj-lt"/>
            </a:endParaRPr>
          </a:p>
        </p:txBody>
      </p:sp>
    </p:spTree>
    <p:extLst>
      <p:ext uri="{BB962C8B-B14F-4D97-AF65-F5344CB8AC3E}">
        <p14:creationId xmlns:p14="http://schemas.microsoft.com/office/powerpoint/2010/main" val="29204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traditional dress&#10;&#10;Description automatically generated with low confidence">
            <a:extLst>
              <a:ext uri="{FF2B5EF4-FFF2-40B4-BE49-F238E27FC236}">
                <a16:creationId xmlns:a16="http://schemas.microsoft.com/office/drawing/2014/main" xmlns="" id="{0841200B-8550-470B-9B11-5F51B096C41C}"/>
              </a:ext>
            </a:extLst>
          </p:cNvPr>
          <p:cNvPicPr>
            <a:picLocks noChangeAspect="1"/>
          </p:cNvPicPr>
          <p:nvPr/>
        </p:nvPicPr>
        <p:blipFill rotWithShape="1">
          <a:blip r:embed="rId2">
            <a:extLst>
              <a:ext uri="{28A0092B-C50C-407E-A947-70E740481C1C}">
                <a14:useLocalDpi xmlns:a14="http://schemas.microsoft.com/office/drawing/2010/main" val="0"/>
              </a:ext>
            </a:extLst>
          </a:blip>
          <a:srcRect t="25352" r="2" b="2477"/>
          <a:stretch/>
        </p:blipFill>
        <p:spPr>
          <a:xfrm>
            <a:off x="190236" y="180909"/>
            <a:ext cx="5799477" cy="2783429"/>
          </a:xfrm>
          <a:prstGeom prst="rect">
            <a:avLst/>
          </a:prstGeom>
        </p:spPr>
      </p:pic>
      <p:pic>
        <p:nvPicPr>
          <p:cNvPr id="9" name="Picture 8" descr="A group of women in traditional dress&#10;&#10;Description automatically generated with medium confidence">
            <a:extLst>
              <a:ext uri="{FF2B5EF4-FFF2-40B4-BE49-F238E27FC236}">
                <a16:creationId xmlns:a16="http://schemas.microsoft.com/office/drawing/2014/main" xmlns="" id="{1120714A-28B4-4329-9B51-A5619E6718DC}"/>
              </a:ext>
            </a:extLst>
          </p:cNvPr>
          <p:cNvPicPr>
            <a:picLocks noChangeAspect="1"/>
          </p:cNvPicPr>
          <p:nvPr/>
        </p:nvPicPr>
        <p:blipFill rotWithShape="1">
          <a:blip r:embed="rId3">
            <a:extLst>
              <a:ext uri="{28A0092B-C50C-407E-A947-70E740481C1C}">
                <a14:useLocalDpi xmlns:a14="http://schemas.microsoft.com/office/drawing/2010/main" val="0"/>
              </a:ext>
            </a:extLst>
          </a:blip>
          <a:srcRect r="-3" b="28065"/>
          <a:stretch/>
        </p:blipFill>
        <p:spPr>
          <a:xfrm>
            <a:off x="6178425" y="180909"/>
            <a:ext cx="5796945" cy="2783429"/>
          </a:xfrm>
          <a:prstGeom prst="rect">
            <a:avLst/>
          </a:prstGeom>
        </p:spPr>
      </p:pic>
      <p:pic>
        <p:nvPicPr>
          <p:cNvPr id="5" name="Picture 4" descr="A group of people wearing traditional clothing&#10;&#10;Description automatically generated with low confidence">
            <a:extLst>
              <a:ext uri="{FF2B5EF4-FFF2-40B4-BE49-F238E27FC236}">
                <a16:creationId xmlns:a16="http://schemas.microsoft.com/office/drawing/2014/main" xmlns="" id="{93507E5F-A798-45F2-822E-5174F314E0F9}"/>
              </a:ext>
            </a:extLst>
          </p:cNvPr>
          <p:cNvPicPr>
            <a:picLocks noChangeAspect="1"/>
          </p:cNvPicPr>
          <p:nvPr/>
        </p:nvPicPr>
        <p:blipFill rotWithShape="1">
          <a:blip r:embed="rId4">
            <a:extLst>
              <a:ext uri="{28A0092B-C50C-407E-A947-70E740481C1C}">
                <a14:useLocalDpi xmlns:a14="http://schemas.microsoft.com/office/drawing/2010/main" val="0"/>
              </a:ext>
            </a:extLst>
          </a:blip>
          <a:srcRect r="2" b="34263"/>
          <a:stretch/>
        </p:blipFill>
        <p:spPr>
          <a:xfrm>
            <a:off x="196714" y="3514856"/>
            <a:ext cx="5799477" cy="2792626"/>
          </a:xfrm>
          <a:prstGeom prst="rect">
            <a:avLst/>
          </a:prstGeom>
        </p:spPr>
      </p:pic>
      <p:pic>
        <p:nvPicPr>
          <p:cNvPr id="3" name="Picture 2" descr="A picture containing sport, dancer, group&#10;&#10;Description automatically generated">
            <a:extLst>
              <a:ext uri="{FF2B5EF4-FFF2-40B4-BE49-F238E27FC236}">
                <a16:creationId xmlns:a16="http://schemas.microsoft.com/office/drawing/2014/main" xmlns="" id="{E7EB0606-D8FC-48E9-AD5E-AE9A3EDFC6BB}"/>
              </a:ext>
            </a:extLst>
          </p:cNvPr>
          <p:cNvPicPr>
            <a:picLocks noChangeAspect="1"/>
          </p:cNvPicPr>
          <p:nvPr/>
        </p:nvPicPr>
        <p:blipFill rotWithShape="1">
          <a:blip r:embed="rId5">
            <a:extLst>
              <a:ext uri="{28A0092B-C50C-407E-A947-70E740481C1C}">
                <a14:useLocalDpi xmlns:a14="http://schemas.microsoft.com/office/drawing/2010/main" val="0"/>
              </a:ext>
            </a:extLst>
          </a:blip>
          <a:srcRect t="2690" r="-3" b="25137"/>
          <a:stretch/>
        </p:blipFill>
        <p:spPr>
          <a:xfrm>
            <a:off x="6195810" y="3514855"/>
            <a:ext cx="5796945" cy="2792626"/>
          </a:xfrm>
          <a:prstGeom prst="rect">
            <a:avLst/>
          </a:prstGeom>
        </p:spPr>
      </p:pic>
      <p:sp>
        <p:nvSpPr>
          <p:cNvPr id="12" name="TextBox 11">
            <a:extLst>
              <a:ext uri="{FF2B5EF4-FFF2-40B4-BE49-F238E27FC236}">
                <a16:creationId xmlns:a16="http://schemas.microsoft.com/office/drawing/2014/main" xmlns="" id="{354C91E8-970A-42E8-B05C-6D8EC75EA853}"/>
              </a:ext>
            </a:extLst>
          </p:cNvPr>
          <p:cNvSpPr txBox="1"/>
          <p:nvPr/>
        </p:nvSpPr>
        <p:spPr>
          <a:xfrm>
            <a:off x="1556523" y="3008764"/>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Ê-</a:t>
            </a:r>
            <a:r>
              <a:rPr lang="en-US" sz="2800" b="1" dirty="0" err="1" smtClean="0">
                <a:solidFill>
                  <a:srgbClr val="002060"/>
                </a:solidFill>
                <a:latin typeface="Arial" panose="020B0604020202020204" pitchFamily="34" charset="0"/>
                <a:cs typeface="Arial" panose="020B0604020202020204" pitchFamily="34" charset="0"/>
              </a:rPr>
              <a:t>đê</a:t>
            </a:r>
            <a:endParaRPr lang="en-US" sz="28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575EAD4B-DBD7-4FCB-992F-3B365D1C712A}"/>
              </a:ext>
            </a:extLst>
          </p:cNvPr>
          <p:cNvSpPr txBox="1"/>
          <p:nvPr/>
        </p:nvSpPr>
        <p:spPr>
          <a:xfrm>
            <a:off x="8019142" y="3004411"/>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Mông</a:t>
            </a:r>
            <a:endParaRPr lang="en-US" sz="28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08D5CC6C-D133-44AA-AE17-954E2ABD36F3}"/>
              </a:ext>
            </a:extLst>
          </p:cNvPr>
          <p:cNvSpPr txBox="1"/>
          <p:nvPr/>
        </p:nvSpPr>
        <p:spPr>
          <a:xfrm>
            <a:off x="1556523" y="6321666"/>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Ba-</a:t>
            </a:r>
            <a:r>
              <a:rPr lang="en-US" sz="2800" b="1" dirty="0" err="1" smtClean="0">
                <a:solidFill>
                  <a:srgbClr val="002060"/>
                </a:solidFill>
                <a:latin typeface="Arial" panose="020B0604020202020204" pitchFamily="34" charset="0"/>
                <a:cs typeface="Arial" panose="020B0604020202020204" pitchFamily="34" charset="0"/>
              </a:rPr>
              <a:t>na</a:t>
            </a:r>
            <a:endParaRPr lang="en-US" sz="28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A954AAFD-E1A2-4029-964D-2C610A6C26ED}"/>
              </a:ext>
            </a:extLst>
          </p:cNvPr>
          <p:cNvSpPr txBox="1"/>
          <p:nvPr/>
        </p:nvSpPr>
        <p:spPr>
          <a:xfrm>
            <a:off x="8251371" y="6264128"/>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Kinh</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descr="unnamed Tày.jpg"/>
          <p:cNvPicPr>
            <a:picLocks noChangeAspect="1"/>
          </p:cNvPicPr>
          <p:nvPr/>
        </p:nvPicPr>
        <p:blipFill>
          <a:blip r:embed="rId2"/>
          <a:stretch>
            <a:fillRect/>
          </a:stretch>
        </p:blipFill>
        <p:spPr>
          <a:xfrm>
            <a:off x="1947787" y="519262"/>
            <a:ext cx="7595356" cy="5068738"/>
          </a:xfrm>
          <a:prstGeom prst="rect">
            <a:avLst/>
          </a:prstGeom>
        </p:spPr>
      </p:pic>
      <p:sp>
        <p:nvSpPr>
          <p:cNvPr id="6" name="Rounded Rectangle 10"/>
          <p:cNvSpPr/>
          <p:nvPr/>
        </p:nvSpPr>
        <p:spPr>
          <a:xfrm>
            <a:off x="4132944" y="5747658"/>
            <a:ext cx="3617685" cy="6966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Tày</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2986495" y="20751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C00000"/>
                </a:solidFill>
                <a:latin typeface="Arial" panose="020B0604020202020204" pitchFamily="34" charset="0"/>
                <a:ea typeface="Arial-Rounded" panose="020B0500000000000000" pitchFamily="34" charset="0"/>
                <a:cs typeface="Arial" panose="020B0604020202020204" pitchFamily="34" charset="0"/>
              </a:rPr>
              <a:t>TIẾT</a:t>
            </a:r>
            <a:r>
              <a:rPr lang="en-US" altLang="zh-CN" sz="8798" b="1" dirty="0">
                <a:solidFill>
                  <a:srgbClr val="C00000"/>
                </a:solidFill>
                <a:latin typeface="Arial" panose="020B0604020202020204" pitchFamily="34" charset="0"/>
                <a:ea typeface="Arial-Rounded" panose="020B0500000000000000" pitchFamily="34" charset="0"/>
                <a:cs typeface="Arial" panose="020B0604020202020204"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hận diện người Nùng qua trang phục"/>
          <p:cNvPicPr>
            <a:picLocks noChangeAspect="1" noChangeArrowheads="1"/>
          </p:cNvPicPr>
          <p:nvPr/>
        </p:nvPicPr>
        <p:blipFill>
          <a:blip r:embed="rId2"/>
          <a:srcRect/>
          <a:stretch>
            <a:fillRect/>
          </a:stretch>
        </p:blipFill>
        <p:spPr bwMode="auto">
          <a:xfrm>
            <a:off x="2019300" y="383649"/>
            <a:ext cx="7922986" cy="5197747"/>
          </a:xfrm>
          <a:prstGeom prst="rect">
            <a:avLst/>
          </a:prstGeom>
          <a:noFill/>
        </p:spPr>
      </p:pic>
      <p:sp>
        <p:nvSpPr>
          <p:cNvPr id="6" name="Rounded Rectangle 10"/>
          <p:cNvSpPr/>
          <p:nvPr/>
        </p:nvSpPr>
        <p:spPr>
          <a:xfrm>
            <a:off x="4287157" y="5792180"/>
            <a:ext cx="3617686" cy="6821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Nùng</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4)">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893706" y="154787"/>
            <a:ext cx="10650594" cy="1200329"/>
          </a:xfrm>
          <a:prstGeom prst="rect">
            <a:avLst/>
          </a:prstGeom>
          <a:noFill/>
        </p:spPr>
        <p:txBody>
          <a:bodyPr wrap="square" rtlCol="0">
            <a:spAutoFit/>
          </a:bodyPr>
          <a:lstStyle/>
          <a:p>
            <a:pPr algn="just">
              <a:buClr>
                <a:srgbClr val="000000"/>
              </a:buClr>
            </a:pPr>
            <a:r>
              <a:rPr lang="en-US" sz="3600" b="1" kern="0" dirty="0" smtClean="0">
                <a:solidFill>
                  <a:srgbClr val="FF0000"/>
                </a:solidFill>
                <a:latin typeface="+mj-lt"/>
                <a:ea typeface="Arial-Rounded" panose="020B0500000000000000" pitchFamily="34" charset="0"/>
                <a:cs typeface="Arial-Rounded" panose="020B0500000000000000" pitchFamily="34" charset="0"/>
                <a:sym typeface="Arial"/>
              </a:rPr>
              <a:t>2.</a:t>
            </a:r>
            <a:r>
              <a:rPr lang="en-US" sz="3600" b="1" kern="0" dirty="0" smtClean="0">
                <a:solidFill>
                  <a:srgbClr val="0070C0"/>
                </a:solidFill>
                <a:latin typeface="+mj-lt"/>
                <a:ea typeface="Arial-Rounded" panose="020B0500000000000000" pitchFamily="34" charset="0"/>
                <a:cs typeface="Arial-Rounded" panose="020B0500000000000000" pitchFamily="34" charset="0"/>
                <a:sym typeface="Arial"/>
              </a:rPr>
              <a:t> </a:t>
            </a:r>
            <a:r>
              <a:rPr lang="en-US" sz="3600" kern="0" dirty="0" err="1" smtClean="0">
                <a:solidFill>
                  <a:srgbClr val="000000"/>
                </a:solidFill>
                <a:latin typeface="+mj-lt"/>
                <a:ea typeface="Arial-Rounded" panose="020B0500000000000000" pitchFamily="34" charset="0"/>
                <a:cs typeface="Arial-Rounded" panose="020B0500000000000000" pitchFamily="34" charset="0"/>
                <a:sym typeface="Arial"/>
              </a:rPr>
              <a:t>Kết</a:t>
            </a:r>
            <a:r>
              <a:rPr lang="en-US" sz="3600" kern="0" dirty="0" smtClean="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hợp</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với</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B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để</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tạo</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câu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nêu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đặc</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điểm</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96176" y="109748"/>
            <a:ext cx="907838" cy="781878"/>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Rounded Corners 17">
            <a:extLst>
              <a:ext uri="{FF2B5EF4-FFF2-40B4-BE49-F238E27FC236}">
                <a16:creationId xmlns:a16="http://schemas.microsoft.com/office/drawing/2014/main" xmlns="" id="{DB64C1D8-BC7C-4A67-BD31-39DE29572371}"/>
              </a:ext>
            </a:extLst>
          </p:cNvPr>
          <p:cNvSpPr/>
          <p:nvPr/>
        </p:nvSpPr>
        <p:spPr>
          <a:xfrm>
            <a:off x="1247833" y="3209678"/>
            <a:ext cx="3884545" cy="739546"/>
          </a:xfrm>
          <a:prstGeom prst="roundRect">
            <a:avLst>
              <a:gd name="adj" fmla="val 0"/>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Sấm</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chớp</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xmlns="" id="{26C3D94C-FCDE-4173-9650-E93105F3EAAB}"/>
              </a:ext>
            </a:extLst>
          </p:cNvPr>
          <p:cNvSpPr/>
          <p:nvPr/>
        </p:nvSpPr>
        <p:spPr>
          <a:xfrm>
            <a:off x="1247832" y="4148617"/>
            <a:ext cx="3884545" cy="739546"/>
          </a:xfrm>
          <a:prstGeom prst="roundRect">
            <a:avLst>
              <a:gd name="adj" fmla="val 79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Cây</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cỏ</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xmlns="" id="{75A0817B-02B2-480A-903F-745380F7D1B9}"/>
              </a:ext>
            </a:extLst>
          </p:cNvPr>
          <p:cNvSpPr/>
          <p:nvPr/>
        </p:nvSpPr>
        <p:spPr>
          <a:xfrm>
            <a:off x="1247834" y="5076920"/>
            <a:ext cx="3884546" cy="739546"/>
          </a:xfrm>
          <a:prstGeom prst="roundRect">
            <a:avLst>
              <a:gd name="adj" fmla="val 387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rgbClr val="002060"/>
                </a:solidFill>
                <a:latin typeface="+mj-lt"/>
                <a:ea typeface="Arial-Rounded" panose="020B0500000000000000" pitchFamily="34" charset="0"/>
                <a:cs typeface="Arial-Rounded" panose="020B0500000000000000" pitchFamily="34" charset="0"/>
              </a:rPr>
              <a:t>Mặt</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đất</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xmlns="" id="{B31E90EB-0AC1-4975-8795-0AD84FED4CE8}"/>
              </a:ext>
            </a:extLst>
          </p:cNvPr>
          <p:cNvSpPr/>
          <p:nvPr/>
        </p:nvSpPr>
        <p:spPr>
          <a:xfrm>
            <a:off x="7503764" y="3292342"/>
            <a:ext cx="3328528" cy="739546"/>
          </a:xfrm>
          <a:prstGeom prst="roundRect">
            <a:avLst>
              <a:gd name="adj" fmla="val 0"/>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héo</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vàng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sp>
        <p:nvSpPr>
          <p:cNvPr id="22" name="Rectangle: Rounded Corners 21">
            <a:extLst>
              <a:ext uri="{FF2B5EF4-FFF2-40B4-BE49-F238E27FC236}">
                <a16:creationId xmlns:a16="http://schemas.microsoft.com/office/drawing/2014/main" xmlns="" id="{8127F2C1-8D24-48A0-AE2A-901871BAB704}"/>
              </a:ext>
            </a:extLst>
          </p:cNvPr>
          <p:cNvSpPr/>
          <p:nvPr/>
        </p:nvSpPr>
        <p:spPr>
          <a:xfrm>
            <a:off x="7503764" y="4216632"/>
            <a:ext cx="3328528" cy="739546"/>
          </a:xfrm>
          <a:prstGeom prst="roundRect">
            <a:avLst>
              <a:gd name="adj" fmla="val 794"/>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vắng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tanh.</a:t>
            </a:r>
          </a:p>
        </p:txBody>
      </p:sp>
      <p:sp>
        <p:nvSpPr>
          <p:cNvPr id="23" name="Rectangle: Rounded Corners 22">
            <a:extLst>
              <a:ext uri="{FF2B5EF4-FFF2-40B4-BE49-F238E27FC236}">
                <a16:creationId xmlns:a16="http://schemas.microsoft.com/office/drawing/2014/main" xmlns="" id="{0F1957DD-1355-423F-B4AE-31CF54F45AFE}"/>
              </a:ext>
            </a:extLst>
          </p:cNvPr>
          <p:cNvSpPr/>
          <p:nvPr/>
        </p:nvSpPr>
        <p:spPr>
          <a:xfrm>
            <a:off x="7503763" y="5162490"/>
            <a:ext cx="3328529" cy="739546"/>
          </a:xfrm>
          <a:prstGeom prst="roundRect">
            <a:avLst>
              <a:gd name="adj" fmla="val 2711"/>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cxnSp>
        <p:nvCxnSpPr>
          <p:cNvPr id="24" name="Straight Arrow Connector 23">
            <a:extLst>
              <a:ext uri="{FF2B5EF4-FFF2-40B4-BE49-F238E27FC236}">
                <a16:creationId xmlns:a16="http://schemas.microsoft.com/office/drawing/2014/main" xmlns="" id="{49355318-9CCF-4635-B56F-B84B573C8809}"/>
              </a:ext>
            </a:extLst>
          </p:cNvPr>
          <p:cNvCxnSpPr>
            <a:cxnSpLocks/>
            <a:endCxn id="23" idx="1"/>
          </p:cNvCxnSpPr>
          <p:nvPr/>
        </p:nvCxnSpPr>
        <p:spPr>
          <a:xfrm>
            <a:off x="5132377" y="3582244"/>
            <a:ext cx="2371386" cy="19500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AFF74517-7C50-43AD-B4BD-87379935206D}"/>
              </a:ext>
            </a:extLst>
          </p:cNvPr>
          <p:cNvCxnSpPr>
            <a:cxnSpLocks/>
            <a:endCxn id="21" idx="1"/>
          </p:cNvCxnSpPr>
          <p:nvPr/>
        </p:nvCxnSpPr>
        <p:spPr>
          <a:xfrm flipV="1">
            <a:off x="5113785" y="3662115"/>
            <a:ext cx="2389979" cy="8701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627B9E71-82B8-4E46-99A5-F67BF856928F}"/>
              </a:ext>
            </a:extLst>
          </p:cNvPr>
          <p:cNvCxnSpPr>
            <a:cxnSpLocks/>
            <a:endCxn id="22" idx="1"/>
          </p:cNvCxnSpPr>
          <p:nvPr/>
        </p:nvCxnSpPr>
        <p:spPr>
          <a:xfrm flipV="1">
            <a:off x="5120907" y="4586405"/>
            <a:ext cx="2382857" cy="8957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085E60B1-BDE4-4941-AD75-0AB0873B19FA}"/>
              </a:ext>
            </a:extLst>
          </p:cNvPr>
          <p:cNvSpPr/>
          <p:nvPr/>
        </p:nvSpPr>
        <p:spPr>
          <a:xfrm>
            <a:off x="1247832" y="2165203"/>
            <a:ext cx="3884545" cy="624629"/>
          </a:xfrm>
          <a:prstGeom prst="rec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A</a:t>
            </a:r>
          </a:p>
        </p:txBody>
      </p:sp>
      <p:sp>
        <p:nvSpPr>
          <p:cNvPr id="28" name="Rectangle 27">
            <a:extLst>
              <a:ext uri="{FF2B5EF4-FFF2-40B4-BE49-F238E27FC236}">
                <a16:creationId xmlns:a16="http://schemas.microsoft.com/office/drawing/2014/main" xmlns="" id="{8C3AC4EC-6D38-4EAB-934F-028BBA780F99}"/>
              </a:ext>
            </a:extLst>
          </p:cNvPr>
          <p:cNvSpPr/>
          <p:nvPr/>
        </p:nvSpPr>
        <p:spPr>
          <a:xfrm>
            <a:off x="7503763" y="2308283"/>
            <a:ext cx="3328529" cy="614286"/>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764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49306" y="-572814"/>
            <a:ext cx="7840407" cy="7278414"/>
          </a:xfrm>
          <a:prstGeom prst="rect">
            <a:avLst/>
          </a:prstGeom>
        </p:spPr>
      </p:pic>
      <p:sp>
        <p:nvSpPr>
          <p:cNvPr id="12" name="Title 1"/>
          <p:cNvSpPr txBox="1">
            <a:spLocks/>
          </p:cNvSpPr>
          <p:nvPr/>
        </p:nvSpPr>
        <p:spPr>
          <a:xfrm>
            <a:off x="2738828"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Dặn</a:t>
            </a:r>
            <a:r>
              <a:rPr lang="en-US" sz="6000" dirty="0">
                <a:solidFill>
                  <a:srgbClr val="002060"/>
                </a:solidFill>
                <a:latin typeface="Arial" panose="020B0604020202020204" pitchFamily="34" charset="0"/>
                <a:ea typeface="Arial-Rounded" pitchFamily="34" charset="0"/>
                <a:cs typeface="Arial" panose="020B0604020202020204" pitchFamily="34" charset="0"/>
                <a:sym typeface="Arial"/>
              </a:rPr>
              <a:t> </a:t>
            </a: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dò</a:t>
            </a:r>
            <a:endParaRPr lang="en-US" sz="6000" dirty="0">
              <a:solidFill>
                <a:srgbClr val="002060"/>
              </a:solidFill>
              <a:latin typeface="Arial" panose="020B0604020202020204" pitchFamily="34" charset="0"/>
              <a:ea typeface="Arial-Rounded" pitchFamily="34" charset="0"/>
              <a:cs typeface="Arial" panose="020B0604020202020204" pitchFamily="34" charset="0"/>
              <a:sym typeface="Arial"/>
            </a:endParaRPr>
          </a:p>
        </p:txBody>
      </p:sp>
      <p:grpSp>
        <p:nvGrpSpPr>
          <p:cNvPr id="4" name="Google Shape;671;p35"/>
          <p:cNvGrpSpPr/>
          <p:nvPr/>
        </p:nvGrpSpPr>
        <p:grpSpPr>
          <a:xfrm rot="684726" flipH="1">
            <a:off x="497475" y="3967188"/>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373996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xmlns=""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xmlns=""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ch</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ì</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m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095699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96E91EE2-99FC-4F56-8CF3-A5C379B8979F}"/>
              </a:ext>
            </a:extLst>
          </p:cNvPr>
          <p:cNvGrpSpPr/>
          <p:nvPr/>
        </p:nvGrpSpPr>
        <p:grpSpPr>
          <a:xfrm>
            <a:off x="790993" y="422533"/>
            <a:ext cx="10365132" cy="1200329"/>
            <a:chOff x="604697" y="858884"/>
            <a:chExt cx="10365132" cy="1200329"/>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b="1">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b="1"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1140248" y="858884"/>
              <a:ext cx="9829581" cy="1200329"/>
            </a:xfrm>
            <a:prstGeom prst="rect">
              <a:avLst/>
            </a:prstGeom>
            <a:noFill/>
          </p:spPr>
          <p:txBody>
            <a:bodyPr wrap="square" rtlCol="0">
              <a:spAutoFit/>
            </a:bodyPr>
            <a:lstStyle/>
            <a:p>
              <a:pPr algn="just"/>
              <a:r>
                <a:rPr lang="en-US" sz="3400" b="1" dirty="0">
                  <a:solidFill>
                    <a:srgbClr val="FFC000"/>
                  </a:solidFill>
                  <a:latin typeface="+mj-lt"/>
                  <a:ea typeface="Arial-Rounded" panose="020B0500000000000000" pitchFamily="34" charset="0"/>
                  <a:cs typeface="Arial-Rounded" panose="020B0500000000000000" pitchFamily="34" charset="0"/>
                </a:rPr>
                <a:t>  </a:t>
              </a:r>
              <a:r>
                <a:rPr lang="en-US" sz="36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Vì</a:t>
              </a:r>
              <a:r>
                <a:rPr lang="en-US" sz="36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sao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hai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bắt</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được</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rồi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lại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tha</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3" name="Picture 2" descr="A red box with a cartoon character on it&#10;&#10;Description automatically generated with low confidence">
            <a:extLst>
              <a:ext uri="{FF2B5EF4-FFF2-40B4-BE49-F238E27FC236}">
                <a16:creationId xmlns:a16="http://schemas.microsoft.com/office/drawing/2014/main" xmlns="" id="{40A0C3D1-FE73-4C24-9086-C166143CD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243" y="4128036"/>
            <a:ext cx="2665127" cy="2665127"/>
          </a:xfrm>
          <a:prstGeom prst="rect">
            <a:avLst/>
          </a:prstGeom>
        </p:spPr>
      </p:pic>
      <p:sp>
        <p:nvSpPr>
          <p:cNvPr id="17" name="TextBox 16">
            <a:extLst>
              <a:ext uri="{FF2B5EF4-FFF2-40B4-BE49-F238E27FC236}">
                <a16:creationId xmlns:a16="http://schemas.microsoft.com/office/drawing/2014/main" xmlns="" id="{D8D01B9E-BDEC-4B0B-BBB0-C5F7DA3AF7DE}"/>
              </a:ext>
            </a:extLst>
          </p:cNvPr>
          <p:cNvSpPr txBox="1"/>
          <p:nvPr/>
        </p:nvSpPr>
        <p:spPr>
          <a:xfrm>
            <a:off x="956953" y="1952119"/>
            <a:ext cx="10930247" cy="923330"/>
          </a:xfrm>
          <a:prstGeom prst="rect">
            <a:avLst/>
          </a:prstGeom>
          <a:no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Họ</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thương</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tình</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cho</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dúi</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vì</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nó</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xin</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253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78F13F4-0B11-4921-9FAD-06952CA9C54B}"/>
              </a:ext>
            </a:extLst>
          </p:cNvPr>
          <p:cNvSpPr txBox="1"/>
          <p:nvPr/>
        </p:nvSpPr>
        <p:spPr>
          <a:xfrm>
            <a:off x="440461" y="482075"/>
            <a:ext cx="10112874" cy="643766"/>
          </a:xfrm>
          <a:prstGeom prst="rect">
            <a:avLst/>
          </a:prstGeom>
          <a:noFill/>
        </p:spPr>
        <p:txBody>
          <a:bodyPr wrap="square" rtlCol="0">
            <a:spAutoFit/>
          </a:bodyPr>
          <a:lstStyle/>
          <a:p>
            <a:pPr algn="just">
              <a:lnSpc>
                <a:spcPts val="4300"/>
              </a:lnSpc>
            </a:pPr>
            <a:r>
              <a:rPr lang="en-US" sz="4000" b="1" dirty="0" smtClean="0">
                <a:solidFill>
                  <a:schemeClr val="bg2"/>
                </a:solidFill>
                <a:latin typeface="+mj-lt"/>
                <a:ea typeface="Arial-Rounded" panose="020B0500000000000000" pitchFamily="34" charset="0"/>
                <a:cs typeface="Arial-Rounded" panose="020B0500000000000000" pitchFamily="34" charset="0"/>
              </a:rPr>
              <a:t>  </a:t>
            </a:r>
            <a:r>
              <a:rPr lang="en-US" sz="3200" b="1" dirty="0" smtClean="0">
                <a:solidFill>
                  <a:srgbClr val="FF0000"/>
                </a:solidFill>
                <a:latin typeface="+mj-lt"/>
                <a:ea typeface="Arial-Rounded" panose="020B0500000000000000" pitchFamily="34" charset="0"/>
                <a:cs typeface="Arial-Rounded" panose="020B0500000000000000" pitchFamily="34" charset="0"/>
              </a:rPr>
              <a:t>1.</a:t>
            </a:r>
            <a:r>
              <a:rPr lang="en-US" sz="3200" b="1" dirty="0" smtClean="0">
                <a:solidFill>
                  <a:schemeClr val="bg2"/>
                </a:solidFill>
                <a:latin typeface="+mj-lt"/>
                <a:ea typeface="Arial-Rounded" panose="020B0500000000000000" pitchFamily="34" charset="0"/>
                <a:cs typeface="Arial-Rounded" panose="020B0500000000000000" pitchFamily="34" charset="0"/>
              </a:rPr>
              <a:t> </a:t>
            </a:r>
            <a:r>
              <a:rPr lang="en-US" sz="3200" dirty="0" smtClean="0">
                <a:solidFill>
                  <a:srgbClr val="000000"/>
                </a:solidFill>
                <a:latin typeface="+mj-lt"/>
                <a:ea typeface="Arial-Rounded" panose="020B0500000000000000" pitchFamily="34" charset="0"/>
                <a:cs typeface="Arial-Rounded" panose="020B0500000000000000" pitchFamily="34" charset="0"/>
              </a:rPr>
              <a:t>Con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điều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gì</a:t>
            </a:r>
            <a:r>
              <a:rPr lang="en-US" sz="3200" dirty="0">
                <a:solidFill>
                  <a:srgbClr val="000000"/>
                </a:solidFill>
                <a:latin typeface="+mj-lt"/>
                <a:ea typeface="Arial-Rounded" panose="020B0500000000000000" pitchFamily="34" charset="0"/>
                <a:cs typeface="Arial-Rounded" panose="020B0500000000000000" pitchFamily="34" charset="0"/>
              </a:rPr>
              <a:t>?</a:t>
            </a:r>
          </a:p>
        </p:txBody>
      </p:sp>
      <p:sp>
        <p:nvSpPr>
          <p:cNvPr id="12" name="TextBox 11">
            <a:extLst>
              <a:ext uri="{FF2B5EF4-FFF2-40B4-BE49-F238E27FC236}">
                <a16:creationId xmlns:a16="http://schemas.microsoft.com/office/drawing/2014/main" xmlns="" id="{A31D3367-4949-449A-B735-EC6DAB2EBC68}"/>
              </a:ext>
            </a:extLst>
          </p:cNvPr>
          <p:cNvSpPr txBox="1"/>
          <p:nvPr/>
        </p:nvSpPr>
        <p:spPr>
          <a:xfrm>
            <a:off x="723674" y="1171411"/>
            <a:ext cx="10844332" cy="4315044"/>
          </a:xfrm>
          <a:prstGeom prst="rect">
            <a:avLst/>
          </a:prstGeom>
          <a:solidFill>
            <a:schemeClr val="accent2">
              <a:lumMod val="60000"/>
              <a:lumOff val="40000"/>
            </a:schemeClr>
          </a:solidFill>
        </p:spPr>
        <p:txBody>
          <a:bodyPr wrap="square" lIns="91391" tIns="45696" rIns="91391" bIns="45696" rtlCol="0">
            <a:spAutoFit/>
          </a:bodyPr>
          <a:lstStyle/>
          <a:p>
            <a:pPr algn="just">
              <a:lnSpc>
                <a:spcPts val="5600"/>
              </a:lnSpc>
            </a:pPr>
            <a:r>
              <a:rPr lang="en-US" sz="3200" dirty="0">
                <a:solidFill>
                  <a:srgbClr val="000000"/>
                </a:solidFill>
                <a:latin typeface="+mj-lt"/>
                <a:ea typeface="Arial-Rounded" panose="020B0500000000000000" pitchFamily="34" charset="0"/>
                <a:cs typeface="Arial-Rounded" panose="020B0500000000000000" pitchFamily="34" charset="0"/>
              </a:rPr>
              <a:t>     </a:t>
            </a:r>
            <a:r>
              <a:rPr lang="en-US" sz="2800" b="1"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Để</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với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nhưng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chẳng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ai tin. Nghe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lời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khoét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rỗng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bỏ</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Vừa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xong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mọi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thì</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mưa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gió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ngập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mênh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mông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Muôn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loài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chìm</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biển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Nhờ</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sống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nổi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thoát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DE4BAD5D-B226-4F7D-85C3-FCCF1CA0EC75}"/>
              </a:ext>
            </a:extLst>
          </p:cNvPr>
          <p:cNvSpPr txBox="1"/>
          <p:nvPr/>
        </p:nvSpPr>
        <p:spPr>
          <a:xfrm>
            <a:off x="440461" y="5590348"/>
            <a:ext cx="11127545" cy="1077218"/>
          </a:xfrm>
          <a:prstGeom prst="rect">
            <a:avLst/>
          </a:prstGeom>
          <a:solidFill>
            <a:schemeClr val="tx1">
              <a:lumMod val="25000"/>
              <a:lumOff val="75000"/>
            </a:schemeClr>
          </a:solidFill>
        </p:spPr>
        <p:txBody>
          <a:bodyPr wrap="square">
            <a:spAutoFit/>
          </a:bodyPr>
          <a:lstStyle/>
          <a:p>
            <a:pPr lvl="0" algn="just" defTabSz="921716">
              <a:defRPr/>
            </a:pPr>
            <a:r>
              <a:rPr lang="en-US" sz="3200" b="1" dirty="0">
                <a:solidFill>
                  <a:srgbClr val="002060"/>
                </a:solidFill>
                <a:latin typeface="+mj-lt"/>
                <a:ea typeface="Arial-Rounded" panose="020B0500000000000000" pitchFamily="34" charset="0"/>
                <a:cs typeface="Arial-Rounded" panose="020B0500000000000000" pitchFamily="34" charset="0"/>
              </a:rPr>
              <a:t> </a:t>
            </a:r>
            <a:r>
              <a:rPr lang="en-US" sz="2800" b="1" dirty="0">
                <a:solidFill>
                  <a:srgbClr val="002060"/>
                </a:solidFill>
                <a:latin typeface="+mj-lt"/>
                <a:ea typeface="Arial-Rounded" panose="020B0500000000000000" pitchFamily="34" charset="0"/>
                <a:cs typeface="Arial-Rounded" panose="020B0500000000000000" pitchFamily="34" charset="0"/>
              </a:rPr>
              <a:t> </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hai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endParaRPr kumimoji="0" lang="en-US" sz="32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 name="Arrow: Right 1">
            <a:extLst>
              <a:ext uri="{FF2B5EF4-FFF2-40B4-BE49-F238E27FC236}">
                <a16:creationId xmlns:a16="http://schemas.microsoft.com/office/drawing/2014/main" xmlns="" id="{3805C9AF-BE4A-478E-B7D0-710D5318CB32}"/>
              </a:ext>
            </a:extLst>
          </p:cNvPr>
          <p:cNvSpPr/>
          <p:nvPr/>
        </p:nvSpPr>
        <p:spPr>
          <a:xfrm>
            <a:off x="225737" y="5767755"/>
            <a:ext cx="440461" cy="33762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62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731517" y="1310416"/>
            <a:ext cx="10600574" cy="5082482"/>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976284" y="562342"/>
            <a:ext cx="10239432" cy="674758"/>
            <a:chOff x="604697" y="897488"/>
            <a:chExt cx="10239432" cy="674758"/>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810295" cy="641464"/>
              <a:chOff x="3572730" y="1697934"/>
              <a:chExt cx="1325901"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701633" y="1817073"/>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946331" y="956693"/>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6473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746409" y="1362200"/>
            <a:ext cx="10699181"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a:t>
            </a:r>
            <a:r>
              <a:rPr lang="en-US" sz="3200" dirty="0">
                <a:solidFill>
                  <a:srgbClr val="FF0000"/>
                </a:solidFill>
                <a:latin typeface="+mj-lt"/>
                <a:ea typeface="Arial-Rounded" panose="020B0500000000000000" pitchFamily="34" charset="0"/>
                <a:cs typeface="Arial-Rounded" panose="020B0500000000000000" pitchFamily="34" charset="0"/>
              </a:rPr>
              <a:t>Nghe </a:t>
            </a:r>
            <a:r>
              <a:rPr lang="en-US" sz="3200" dirty="0" err="1">
                <a:solidFill>
                  <a:srgbClr val="FF0000"/>
                </a:solidFill>
                <a:latin typeface="+mj-lt"/>
                <a:ea typeface="Arial-Rounded" panose="020B0500000000000000" pitchFamily="34" charset="0"/>
                <a:cs typeface="Arial-Rounded" panose="020B0500000000000000" pitchFamily="34" charset="0"/>
              </a:rPr>
              <a:t>lời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dúi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họ</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khoét</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rỗng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khúc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gỗ</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bỏ</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vào</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đó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976284" y="562342"/>
            <a:ext cx="11303615" cy="672244"/>
            <a:chOff x="604697" y="897488"/>
            <a:chExt cx="10626591" cy="672244"/>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816517" cy="641464"/>
              <a:chOff x="3572730" y="1697934"/>
              <a:chExt cx="1336082"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711813" y="183392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949765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921887" y="1256720"/>
            <a:ext cx="10658025"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771472" y="462107"/>
            <a:ext cx="10649056" cy="668263"/>
            <a:chOff x="604697" y="897488"/>
            <a:chExt cx="11743303" cy="668263"/>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927316" y="950198"/>
              <a:ext cx="11420684"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grpSp>
    </p:spTree>
    <p:extLst>
      <p:ext uri="{BB962C8B-B14F-4D97-AF65-F5344CB8AC3E}">
        <p14:creationId xmlns:p14="http://schemas.microsoft.com/office/powerpoint/2010/main" val="299717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9C388F4-4903-40C6-89AF-22694C32F661}"/>
              </a:ext>
            </a:extLst>
          </p:cNvPr>
          <p:cNvSpPr txBox="1"/>
          <p:nvPr/>
        </p:nvSpPr>
        <p:spPr>
          <a:xfrm>
            <a:off x="701620" y="1307560"/>
            <a:ext cx="10863275" cy="5090817"/>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Vừa</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xong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mọi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thì</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mưa</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gió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lớn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ngập</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mênh</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mông</a:t>
            </a:r>
            <a:r>
              <a:rPr lang="en-US" sz="3200" dirty="0">
                <a:solidFill>
                  <a:srgbClr val="C0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Muôn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loài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chìm</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trong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biển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96E91EE2-99FC-4F56-8CF3-A5C379B8979F}"/>
              </a:ext>
            </a:extLst>
          </p:cNvPr>
          <p:cNvGrpSpPr/>
          <p:nvPr/>
        </p:nvGrpSpPr>
        <p:grpSpPr>
          <a:xfrm>
            <a:off x="656095" y="467958"/>
            <a:ext cx="10626590" cy="672244"/>
            <a:chOff x="604698" y="897488"/>
            <a:chExt cx="10626590" cy="672244"/>
          </a:xfrm>
        </p:grpSpPr>
        <p:grpSp>
          <p:nvGrpSpPr>
            <p:cNvPr id="11" name="Group 10">
              <a:extLst>
                <a:ext uri="{FF2B5EF4-FFF2-40B4-BE49-F238E27FC236}">
                  <a16:creationId xmlns:a16="http://schemas.microsoft.com/office/drawing/2014/main" xmlns="" id="{8331EBB1-67CF-4097-9168-021D7E8C0839}"/>
                </a:ext>
              </a:extLst>
            </p:cNvPr>
            <p:cNvGrpSpPr/>
            <p:nvPr/>
          </p:nvGrpSpPr>
          <p:grpSpPr>
            <a:xfrm>
              <a:off x="604698" y="897488"/>
              <a:ext cx="826920" cy="641464"/>
              <a:chOff x="3572730" y="1697934"/>
              <a:chExt cx="1353104" cy="1042379"/>
            </a:xfrm>
          </p:grpSpPr>
          <p:sp>
            <p:nvSpPr>
              <p:cNvPr id="13" name="Google Shape;418;p36">
                <a:extLst>
                  <a:ext uri="{FF2B5EF4-FFF2-40B4-BE49-F238E27FC236}">
                    <a16:creationId xmlns:a16="http://schemas.microsoft.com/office/drawing/2014/main" xmlns=""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xmlns="" id="{43CC617A-B5ED-4697-B224-FF709FDCBDB9}"/>
                  </a:ext>
                </a:extLst>
              </p:cNvPr>
              <p:cNvSpPr txBox="1">
                <a:spLocks/>
              </p:cNvSpPr>
              <p:nvPr/>
            </p:nvSpPr>
            <p:spPr>
              <a:xfrm>
                <a:off x="3728836" y="1817072"/>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itchFamily="34" charset="0"/>
                    <a:cs typeface="Arial-Rounded" pitchFamily="34" charset="0"/>
                  </a:rPr>
                  <a:t>?</a:t>
                </a:r>
              </a:p>
            </p:txBody>
          </p:sp>
        </p:grpSp>
        <p:sp>
          <p:nvSpPr>
            <p:cNvPr id="12" name="TextBox 11">
              <a:extLst>
                <a:ext uri="{FF2B5EF4-FFF2-40B4-BE49-F238E27FC236}">
                  <a16:creationId xmlns:a16="http://schemas.microsoft.com/office/drawing/2014/main" xmlns=""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FFC000"/>
                  </a:solidFill>
                  <a:latin typeface="+mj-lt"/>
                  <a:ea typeface="Arial-Rounded" pitchFamily="34" charset="0"/>
                  <a:cs typeface="Arial-Rounded" pitchFamily="34" charset="0"/>
                </a:rPr>
                <a:t> </a:t>
              </a:r>
            </a:p>
          </p:txBody>
        </p:sp>
      </p:grpSp>
      <p:sp>
        <p:nvSpPr>
          <p:cNvPr id="9" name="TextBox 8">
            <a:extLst>
              <a:ext uri="{FF2B5EF4-FFF2-40B4-BE49-F238E27FC236}">
                <a16:creationId xmlns:a16="http://schemas.microsoft.com/office/drawing/2014/main" xmlns="" id="{7C95E1A4-D24D-45A1-AD58-8E1469C50402}"/>
              </a:ext>
            </a:extLst>
          </p:cNvPr>
          <p:cNvSpPr txBox="1"/>
          <p:nvPr/>
        </p:nvSpPr>
        <p:spPr>
          <a:xfrm>
            <a:off x="1014262" y="524649"/>
            <a:ext cx="10521643"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16705598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1708</Words>
  <Application>Microsoft Office PowerPoint</Application>
  <PresentationFormat>Widescreen</PresentationFormat>
  <Paragraphs>90</Paragraphs>
  <Slides>23</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Arial</vt:lpstr>
      <vt:lpstr>Arial-Rounded</vt:lpstr>
      <vt:lpstr>Calibri</vt:lpstr>
      <vt:lpstr>Calibri Light</vt:lpstr>
      <vt:lpstr>Chewy</vt:lpstr>
      <vt:lpstr>Comfortaa</vt:lpstr>
      <vt:lpstr>Delius Unicase</vt:lpstr>
      <vt:lpstr>Livvic</vt:lpstr>
      <vt:lpstr>Londrina Solid</vt:lpstr>
      <vt:lpstr>Roboto Condensed</vt:lpstr>
      <vt:lpstr>Roboto Condensed Light</vt:lpstr>
      <vt:lpstr>Times New Roman</vt:lpstr>
      <vt:lpstr>等线</vt:lpstr>
      <vt:lpstr>Office Theme</vt:lpstr>
      <vt:lpstr>Response to Intervention: The Alphabet by Slidesgo</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AutoBVT</cp:lastModifiedBy>
  <cp:revision>180</cp:revision>
  <dcterms:created xsi:type="dcterms:W3CDTF">2021-06-18T23:20:35Z</dcterms:created>
  <dcterms:modified xsi:type="dcterms:W3CDTF">2022-05-23T04:53:49Z</dcterms:modified>
</cp:coreProperties>
</file>