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hyji7p0qerfPTbMjaIqJJ2GXnD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E422E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7"/>
          <p:cNvSpPr/>
          <p:nvPr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/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TOÁN 2</a:t>
            </a:r>
            <a:endParaRPr/>
          </a:p>
        </p:txBody>
      </p:sp>
      <p:sp>
        <p:nvSpPr>
          <p:cNvPr id="47" name="Google Shape;47;p1"/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 2</a:t>
            </a:r>
            <a:endParaRPr/>
          </a:p>
        </p:txBody>
      </p:sp>
      <p:sp>
        <p:nvSpPr>
          <p:cNvPr id="5" name="Google Shape;46;p1"/>
          <p:cNvSpPr txBox="1">
            <a:spLocks/>
          </p:cNvSpPr>
          <p:nvPr/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SzPts val="990"/>
              <a:buFont typeface="Arial"/>
              <a:buNone/>
            </a:pPr>
            <a:r>
              <a:rPr lang="en-US" sz="48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endParaRPr lang="en-US" sz="4800" b="1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FF0000"/>
              </a:buClr>
              <a:buSzPts val="5200"/>
              <a:buFont typeface="Arial"/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Thu </a:t>
            </a:r>
            <a:r>
              <a:rPr lang="en-US" sz="60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thập</a:t>
            </a:r>
            <a:r>
              <a:rPr lang="en-US" sz="6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60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Kiểm</a:t>
            </a:r>
            <a:r>
              <a:rPr lang="en-US" sz="6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đếm</a:t>
            </a:r>
            <a:r>
              <a:rPr lang="en-US" sz="6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(79)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0"/>
          <p:cNvPicPr preferRelativeResize="0"/>
          <p:nvPr/>
        </p:nvPicPr>
        <p:blipFill rotWithShape="1">
          <a:blip r:embed="rId4">
            <a:alphaModFix/>
          </a:blip>
          <a:srcRect l="6312" t="18796" r="4019" b="28072"/>
          <a:stretch/>
        </p:blipFill>
        <p:spPr>
          <a:xfrm>
            <a:off x="925434" y="1118765"/>
            <a:ext cx="10265079" cy="264670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0"/>
          <p:cNvSpPr txBox="1"/>
          <p:nvPr/>
        </p:nvSpPr>
        <p:spPr>
          <a:xfrm>
            <a:off x="2030762" y="3739486"/>
            <a:ext cx="6235414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a)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Hãy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kiểm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đếm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và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ghi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lại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kết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:</a:t>
            </a:r>
            <a:endParaRPr sz="24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-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nắng</a:t>
            </a:r>
            <a:endParaRPr sz="2400" i="0" u="none" strike="noStrike" cap="none" dirty="0">
              <a:solidFill>
                <a:schemeClr val="tx1"/>
              </a:solidFill>
              <a:sym typeface="Arial"/>
            </a:endParaRPr>
          </a:p>
          <a:p>
            <a:pPr marR="0" lvl="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-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mưa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endParaRPr sz="24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-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nhiều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mây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.</a:t>
            </a:r>
            <a:endParaRPr sz="24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361" name="Google Shape;361;p10"/>
          <p:cNvCxnSpPr/>
          <p:nvPr/>
        </p:nvCxnSpPr>
        <p:spPr>
          <a:xfrm flipH="1">
            <a:off x="4786643" y="4307203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2" name="Google Shape;362;p10"/>
          <p:cNvCxnSpPr/>
          <p:nvPr/>
        </p:nvCxnSpPr>
        <p:spPr>
          <a:xfrm flipH="1">
            <a:off x="4895637" y="4307203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3" name="Google Shape;363;p10"/>
          <p:cNvCxnSpPr/>
          <p:nvPr/>
        </p:nvCxnSpPr>
        <p:spPr>
          <a:xfrm flipH="1">
            <a:off x="5004631" y="4307203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4" name="Google Shape;364;p10"/>
          <p:cNvCxnSpPr/>
          <p:nvPr/>
        </p:nvCxnSpPr>
        <p:spPr>
          <a:xfrm flipH="1">
            <a:off x="5113625" y="4307203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5" name="Google Shape;365;p10"/>
          <p:cNvCxnSpPr/>
          <p:nvPr/>
        </p:nvCxnSpPr>
        <p:spPr>
          <a:xfrm>
            <a:off x="4765849" y="4358148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6" name="Google Shape;366;p10"/>
          <p:cNvCxnSpPr/>
          <p:nvPr/>
        </p:nvCxnSpPr>
        <p:spPr>
          <a:xfrm flipH="1">
            <a:off x="5491422" y="4303707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7" name="Google Shape;367;p10"/>
          <p:cNvCxnSpPr/>
          <p:nvPr/>
        </p:nvCxnSpPr>
        <p:spPr>
          <a:xfrm flipH="1">
            <a:off x="5600416" y="4303707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8" name="Google Shape;368;p10"/>
          <p:cNvCxnSpPr/>
          <p:nvPr/>
        </p:nvCxnSpPr>
        <p:spPr>
          <a:xfrm flipH="1">
            <a:off x="5709411" y="4303707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10"/>
          <p:cNvCxnSpPr/>
          <p:nvPr/>
        </p:nvCxnSpPr>
        <p:spPr>
          <a:xfrm flipH="1">
            <a:off x="5818405" y="4310021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0" name="Google Shape;370;p10"/>
          <p:cNvCxnSpPr/>
          <p:nvPr/>
        </p:nvCxnSpPr>
        <p:spPr>
          <a:xfrm>
            <a:off x="5474131" y="4358148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1" name="Google Shape;371;p10"/>
          <p:cNvCxnSpPr/>
          <p:nvPr/>
        </p:nvCxnSpPr>
        <p:spPr>
          <a:xfrm flipH="1">
            <a:off x="6119305" y="4310021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2" name="Google Shape;372;p10"/>
          <p:cNvCxnSpPr/>
          <p:nvPr/>
        </p:nvCxnSpPr>
        <p:spPr>
          <a:xfrm flipH="1">
            <a:off x="6238768" y="4310021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p10"/>
          <p:cNvSpPr txBox="1"/>
          <p:nvPr/>
        </p:nvSpPr>
        <p:spPr>
          <a:xfrm>
            <a:off x="6568323" y="421748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pic>
        <p:nvPicPr>
          <p:cNvPr id="374" name="Google Shape;37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887969">
            <a:off x="6917201" y="1701055"/>
            <a:ext cx="823008" cy="475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10"/>
          <p:cNvCxnSpPr/>
          <p:nvPr/>
        </p:nvCxnSpPr>
        <p:spPr>
          <a:xfrm flipH="1">
            <a:off x="4715432" y="4842007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6" name="Google Shape;376;p10"/>
          <p:cNvCxnSpPr/>
          <p:nvPr/>
        </p:nvCxnSpPr>
        <p:spPr>
          <a:xfrm flipH="1">
            <a:off x="4824426" y="4842007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7" name="Google Shape;377;p10"/>
          <p:cNvCxnSpPr/>
          <p:nvPr/>
        </p:nvCxnSpPr>
        <p:spPr>
          <a:xfrm flipH="1">
            <a:off x="4933420" y="4842007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8" name="Google Shape;378;p10"/>
          <p:cNvCxnSpPr/>
          <p:nvPr/>
        </p:nvCxnSpPr>
        <p:spPr>
          <a:xfrm flipH="1">
            <a:off x="5042414" y="4842007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10"/>
          <p:cNvCxnSpPr/>
          <p:nvPr/>
        </p:nvCxnSpPr>
        <p:spPr>
          <a:xfrm>
            <a:off x="4694638" y="4892952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0" name="Google Shape;380;p10"/>
          <p:cNvCxnSpPr/>
          <p:nvPr/>
        </p:nvCxnSpPr>
        <p:spPr>
          <a:xfrm flipH="1">
            <a:off x="5420211" y="4838511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1" name="Google Shape;381;p10"/>
          <p:cNvCxnSpPr/>
          <p:nvPr/>
        </p:nvCxnSpPr>
        <p:spPr>
          <a:xfrm flipH="1">
            <a:off x="5529205" y="4838511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10"/>
          <p:cNvCxnSpPr/>
          <p:nvPr/>
        </p:nvCxnSpPr>
        <p:spPr>
          <a:xfrm flipH="1">
            <a:off x="5638200" y="4838511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3" name="Google Shape;383;p10"/>
          <p:cNvSpPr txBox="1"/>
          <p:nvPr/>
        </p:nvSpPr>
        <p:spPr>
          <a:xfrm>
            <a:off x="6642557" y="476813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30" name="Google Shape;325;p8"/>
          <p:cNvSpPr/>
          <p:nvPr/>
        </p:nvSpPr>
        <p:spPr>
          <a:xfrm>
            <a:off x="925435" y="317514"/>
            <a:ext cx="10429219" cy="798019"/>
          </a:xfrm>
          <a:prstGeom prst="roundRect">
            <a:avLst>
              <a:gd name="adj" fmla="val 49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ysClr val="windowText" lastClr="000000"/>
                </a:solidFill>
                <a:sym typeface="Arial"/>
              </a:rPr>
              <a:t>    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Một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người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theo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dõi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tiết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đã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ghi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tiết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trong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tháng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6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như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sau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:</a:t>
            </a:r>
            <a:endParaRPr sz="2800" dirty="0">
              <a:solidFill>
                <a:sysClr val="windowText" lastClr="000000"/>
              </a:solidFill>
            </a:endParaRPr>
          </a:p>
        </p:txBody>
      </p:sp>
      <p:sp>
        <p:nvSpPr>
          <p:cNvPr id="31" name="Google Shape;326;p8"/>
          <p:cNvSpPr/>
          <p:nvPr/>
        </p:nvSpPr>
        <p:spPr>
          <a:xfrm>
            <a:off x="769257" y="185056"/>
            <a:ext cx="553646" cy="5200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ysClr val="windowText" lastClr="000000"/>
                </a:solidFill>
                <a:sym typeface="Arial"/>
              </a:rPr>
              <a:t>4</a:t>
            </a:r>
            <a:endParaRPr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1"/>
          <p:cNvPicPr preferRelativeResize="0"/>
          <p:nvPr/>
        </p:nvPicPr>
        <p:blipFill rotWithShape="1">
          <a:blip r:embed="rId4">
            <a:alphaModFix/>
          </a:blip>
          <a:srcRect l="6312" t="18796" r="4019" b="28072"/>
          <a:stretch/>
        </p:blipFill>
        <p:spPr>
          <a:xfrm>
            <a:off x="925434" y="1109973"/>
            <a:ext cx="10429219" cy="248118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1"/>
          <p:cNvSpPr txBox="1"/>
          <p:nvPr/>
        </p:nvSpPr>
        <p:spPr>
          <a:xfrm>
            <a:off x="1967010" y="3634246"/>
            <a:ext cx="6441727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a)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Hãy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kiểm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đếm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và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ghi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lại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kết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: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-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nắng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:</a:t>
            </a:r>
            <a:endParaRPr sz="2400" i="0" u="none" strike="noStrike" cap="none" dirty="0">
              <a:solidFill>
                <a:schemeClr val="tx1"/>
              </a:solidFill>
              <a:sym typeface="Arial"/>
            </a:endParaRPr>
          </a:p>
          <a:p>
            <a:pPr marR="0" lvl="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-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mưa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: 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-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nhiều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mây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:</a:t>
            </a:r>
            <a:endParaRPr sz="240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11"/>
          <p:cNvCxnSpPr/>
          <p:nvPr/>
        </p:nvCxnSpPr>
        <p:spPr>
          <a:xfrm flipH="1">
            <a:off x="4933075" y="4187732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4" name="Google Shape;394;p11"/>
          <p:cNvCxnSpPr/>
          <p:nvPr/>
        </p:nvCxnSpPr>
        <p:spPr>
          <a:xfrm flipH="1">
            <a:off x="5042069" y="4187732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5" name="Google Shape;395;p11"/>
          <p:cNvCxnSpPr/>
          <p:nvPr/>
        </p:nvCxnSpPr>
        <p:spPr>
          <a:xfrm flipH="1">
            <a:off x="5151063" y="4187732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6" name="Google Shape;396;p11"/>
          <p:cNvCxnSpPr/>
          <p:nvPr/>
        </p:nvCxnSpPr>
        <p:spPr>
          <a:xfrm flipH="1">
            <a:off x="5260057" y="4187732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7" name="Google Shape;397;p11"/>
          <p:cNvCxnSpPr/>
          <p:nvPr/>
        </p:nvCxnSpPr>
        <p:spPr>
          <a:xfrm>
            <a:off x="4912281" y="4238677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8" name="Google Shape;398;p11"/>
          <p:cNvCxnSpPr/>
          <p:nvPr/>
        </p:nvCxnSpPr>
        <p:spPr>
          <a:xfrm flipH="1">
            <a:off x="5637854" y="41842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9" name="Google Shape;399;p11"/>
          <p:cNvCxnSpPr/>
          <p:nvPr/>
        </p:nvCxnSpPr>
        <p:spPr>
          <a:xfrm flipH="1">
            <a:off x="5746848" y="41842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0" name="Google Shape;400;p11"/>
          <p:cNvCxnSpPr/>
          <p:nvPr/>
        </p:nvCxnSpPr>
        <p:spPr>
          <a:xfrm flipH="1">
            <a:off x="5855843" y="41842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1" name="Google Shape;401;p11"/>
          <p:cNvCxnSpPr/>
          <p:nvPr/>
        </p:nvCxnSpPr>
        <p:spPr>
          <a:xfrm flipH="1">
            <a:off x="5964837" y="4190550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2" name="Google Shape;402;p11"/>
          <p:cNvCxnSpPr/>
          <p:nvPr/>
        </p:nvCxnSpPr>
        <p:spPr>
          <a:xfrm>
            <a:off x="5620563" y="4238677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11"/>
          <p:cNvCxnSpPr/>
          <p:nvPr/>
        </p:nvCxnSpPr>
        <p:spPr>
          <a:xfrm flipH="1">
            <a:off x="6265737" y="4190550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4" name="Google Shape;404;p11"/>
          <p:cNvCxnSpPr/>
          <p:nvPr/>
        </p:nvCxnSpPr>
        <p:spPr>
          <a:xfrm flipH="1">
            <a:off x="6385200" y="4190550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5" name="Google Shape;405;p11"/>
          <p:cNvSpPr txBox="1"/>
          <p:nvPr/>
        </p:nvSpPr>
        <p:spPr>
          <a:xfrm>
            <a:off x="7025680" y="4115866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cxnSp>
        <p:nvCxnSpPr>
          <p:cNvPr id="406" name="Google Shape;406;p11"/>
          <p:cNvCxnSpPr/>
          <p:nvPr/>
        </p:nvCxnSpPr>
        <p:spPr>
          <a:xfrm flipH="1">
            <a:off x="4861864" y="47225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7" name="Google Shape;407;p11"/>
          <p:cNvCxnSpPr/>
          <p:nvPr/>
        </p:nvCxnSpPr>
        <p:spPr>
          <a:xfrm flipH="1">
            <a:off x="4970858" y="47225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8" name="Google Shape;408;p11"/>
          <p:cNvCxnSpPr/>
          <p:nvPr/>
        </p:nvCxnSpPr>
        <p:spPr>
          <a:xfrm flipH="1">
            <a:off x="5079852" y="47225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9" name="Google Shape;409;p11"/>
          <p:cNvCxnSpPr/>
          <p:nvPr/>
        </p:nvCxnSpPr>
        <p:spPr>
          <a:xfrm flipH="1">
            <a:off x="5188846" y="47225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0" name="Google Shape;410;p11"/>
          <p:cNvCxnSpPr/>
          <p:nvPr/>
        </p:nvCxnSpPr>
        <p:spPr>
          <a:xfrm>
            <a:off x="4841070" y="4773481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1" name="Google Shape;411;p11"/>
          <p:cNvCxnSpPr/>
          <p:nvPr/>
        </p:nvCxnSpPr>
        <p:spPr>
          <a:xfrm flipH="1">
            <a:off x="5566643" y="4719040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2" name="Google Shape;412;p11"/>
          <p:cNvCxnSpPr/>
          <p:nvPr/>
        </p:nvCxnSpPr>
        <p:spPr>
          <a:xfrm flipH="1">
            <a:off x="5675637" y="4719040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3" name="Google Shape;413;p11"/>
          <p:cNvCxnSpPr/>
          <p:nvPr/>
        </p:nvCxnSpPr>
        <p:spPr>
          <a:xfrm flipH="1">
            <a:off x="5784632" y="4719040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4" name="Google Shape;414;p11"/>
          <p:cNvSpPr txBox="1"/>
          <p:nvPr/>
        </p:nvSpPr>
        <p:spPr>
          <a:xfrm>
            <a:off x="7142717" y="464990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pic>
        <p:nvPicPr>
          <p:cNvPr id="415" name="Google Shape;41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887969">
            <a:off x="4545912" y="1680596"/>
            <a:ext cx="823008" cy="475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11"/>
          <p:cNvCxnSpPr/>
          <p:nvPr/>
        </p:nvCxnSpPr>
        <p:spPr>
          <a:xfrm flipH="1">
            <a:off x="5833613" y="5232318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7" name="Google Shape;417;p11"/>
          <p:cNvCxnSpPr/>
          <p:nvPr/>
        </p:nvCxnSpPr>
        <p:spPr>
          <a:xfrm flipH="1">
            <a:off x="5942607" y="5232318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8" name="Google Shape;418;p11"/>
          <p:cNvCxnSpPr/>
          <p:nvPr/>
        </p:nvCxnSpPr>
        <p:spPr>
          <a:xfrm flipH="1">
            <a:off x="6051601" y="5232318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9" name="Google Shape;419;p11"/>
          <p:cNvCxnSpPr/>
          <p:nvPr/>
        </p:nvCxnSpPr>
        <p:spPr>
          <a:xfrm flipH="1">
            <a:off x="6160595" y="5232318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0" name="Google Shape;420;p11"/>
          <p:cNvCxnSpPr/>
          <p:nvPr/>
        </p:nvCxnSpPr>
        <p:spPr>
          <a:xfrm>
            <a:off x="5812819" y="5283263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1" name="Google Shape;421;p11"/>
          <p:cNvCxnSpPr/>
          <p:nvPr/>
        </p:nvCxnSpPr>
        <p:spPr>
          <a:xfrm flipH="1">
            <a:off x="6538392" y="5228822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2" name="Google Shape;422;p11"/>
          <p:cNvCxnSpPr/>
          <p:nvPr/>
        </p:nvCxnSpPr>
        <p:spPr>
          <a:xfrm flipH="1">
            <a:off x="6647386" y="5228822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3" name="Google Shape;423;p11"/>
          <p:cNvCxnSpPr/>
          <p:nvPr/>
        </p:nvCxnSpPr>
        <p:spPr>
          <a:xfrm flipH="1">
            <a:off x="6756381" y="5228822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4" name="Google Shape;424;p11"/>
          <p:cNvCxnSpPr/>
          <p:nvPr/>
        </p:nvCxnSpPr>
        <p:spPr>
          <a:xfrm flipH="1">
            <a:off x="6865375" y="5235136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5" name="Google Shape;425;p11"/>
          <p:cNvCxnSpPr/>
          <p:nvPr/>
        </p:nvCxnSpPr>
        <p:spPr>
          <a:xfrm>
            <a:off x="6521101" y="5283263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6" name="Google Shape;426;p11"/>
          <p:cNvSpPr txBox="1"/>
          <p:nvPr/>
        </p:nvSpPr>
        <p:spPr>
          <a:xfrm>
            <a:off x="7271558" y="515135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427" name="Google Shape;427;p11"/>
          <p:cNvSpPr txBox="1"/>
          <p:nvPr/>
        </p:nvSpPr>
        <p:spPr>
          <a:xfrm>
            <a:off x="1967010" y="5805177"/>
            <a:ext cx="9606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b)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Trong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tháng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trên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có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nhiều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nhất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là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nắng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(</a:t>
            </a:r>
            <a:r>
              <a:rPr lang="en-US" sz="2400" i="0" u="none" strike="noStrike" cap="none" dirty="0" smtClean="0">
                <a:solidFill>
                  <a:srgbClr val="0033CC"/>
                </a:solidFill>
                <a:sym typeface="Arial"/>
              </a:rPr>
              <a:t>12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2" name="Google Shape;325;p8"/>
          <p:cNvSpPr/>
          <p:nvPr/>
        </p:nvSpPr>
        <p:spPr>
          <a:xfrm>
            <a:off x="925435" y="317514"/>
            <a:ext cx="10429219" cy="798019"/>
          </a:xfrm>
          <a:prstGeom prst="roundRect">
            <a:avLst>
              <a:gd name="adj" fmla="val 49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ysClr val="windowText" lastClr="000000"/>
                </a:solidFill>
                <a:sym typeface="Arial"/>
              </a:rPr>
              <a:t>    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Một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người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theo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dõi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tiết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đã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ghi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tiết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trong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tháng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6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như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sau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:</a:t>
            </a:r>
            <a:endParaRPr sz="2800" dirty="0">
              <a:solidFill>
                <a:sysClr val="windowText" lastClr="000000"/>
              </a:solidFill>
            </a:endParaRPr>
          </a:p>
        </p:txBody>
      </p:sp>
      <p:sp>
        <p:nvSpPr>
          <p:cNvPr id="43" name="Google Shape;326;p8"/>
          <p:cNvSpPr/>
          <p:nvPr/>
        </p:nvSpPr>
        <p:spPr>
          <a:xfrm>
            <a:off x="769257" y="185056"/>
            <a:ext cx="553646" cy="5200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ysClr val="windowText" lastClr="000000"/>
                </a:solidFill>
                <a:sym typeface="Arial"/>
              </a:rPr>
              <a:t>4</a:t>
            </a:r>
            <a:endParaRPr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2"/>
          <p:cNvPicPr preferRelativeResize="0"/>
          <p:nvPr/>
        </p:nvPicPr>
        <p:blipFill rotWithShape="1">
          <a:blip r:embed="rId4">
            <a:alphaModFix/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2"/>
          <p:cNvPicPr preferRelativeResize="0"/>
          <p:nvPr/>
        </p:nvPicPr>
        <p:blipFill rotWithShape="1">
          <a:blip r:embed="rId5">
            <a:alphaModFix/>
          </a:blip>
          <a:srcRect t="14638"/>
          <a:stretch/>
        </p:blipFill>
        <p:spPr>
          <a:xfrm>
            <a:off x="707571" y="1280947"/>
            <a:ext cx="10233546" cy="4793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12"/>
          <p:cNvGrpSpPr/>
          <p:nvPr/>
        </p:nvGrpSpPr>
        <p:grpSpPr>
          <a:xfrm>
            <a:off x="1475045" y="355885"/>
            <a:ext cx="4247212" cy="659031"/>
            <a:chOff x="-1488101" y="244141"/>
            <a:chExt cx="4172031" cy="803888"/>
          </a:xfrm>
        </p:grpSpPr>
        <p:sp>
          <p:nvSpPr>
            <p:cNvPr id="435" name="Google Shape;435;p12"/>
            <p:cNvSpPr/>
            <p:nvPr/>
          </p:nvSpPr>
          <p:spPr>
            <a:xfrm>
              <a:off x="-1325954" y="244141"/>
              <a:ext cx="4009884" cy="803888"/>
            </a:xfrm>
            <a:prstGeom prst="roundRect">
              <a:avLst>
                <a:gd name="adj" fmla="val 49773"/>
              </a:avLst>
            </a:prstGeom>
            <a:solidFill>
              <a:srgbClr val="FCD5B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Trò</a:t>
              </a:r>
              <a:r>
                <a:rPr lang="en-US" sz="2400" b="1" i="0" u="none" strike="noStrike" cap="none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chơi</a:t>
              </a:r>
              <a:r>
                <a:rPr lang="en-US" sz="2400" b="1" i="0" u="none" strike="noStrike" cap="none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: “</a:t>
              </a:r>
              <a:r>
                <a:rPr lang="en-US" sz="2400" b="1" i="0" u="none" strike="noStrike" cap="none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Oẳn</a:t>
              </a:r>
              <a:r>
                <a:rPr lang="en-US" sz="2400" b="1" i="0" u="none" strike="noStrike" cap="none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tù</a:t>
              </a:r>
              <a:r>
                <a:rPr lang="en-US" sz="2400" b="1" i="0" u="none" strike="noStrike" cap="none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tì</a:t>
              </a:r>
              <a:r>
                <a:rPr lang="en-US" sz="2400" b="1" i="0" u="none" strike="noStrike" cap="none" dirty="0">
                  <a:solidFill>
                    <a:sysClr val="windowText" lastClr="000000"/>
                  </a:solidFill>
                  <a:sym typeface="Arial"/>
                </a:rPr>
                <a:t>”</a:t>
              </a:r>
              <a:endParaRPr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Google Shape;436;p12"/>
            <p:cNvSpPr/>
            <p:nvPr/>
          </p:nvSpPr>
          <p:spPr>
            <a:xfrm>
              <a:off x="-1488101" y="328912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645023" y="1727200"/>
            <a:ext cx="5597606" cy="43472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65143" y="1901371"/>
            <a:ext cx="3483428" cy="25980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9879"/>
            <a:ext cx="11907297" cy="661644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3"/>
          <p:cNvSpPr txBox="1"/>
          <p:nvPr/>
        </p:nvSpPr>
        <p:spPr>
          <a:xfrm>
            <a:off x="2577684" y="3615331"/>
            <a:ext cx="67519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học hôm nay em biết thêm được điều gì?</a:t>
            </a:r>
            <a:endParaRPr/>
          </a:p>
        </p:txBody>
      </p:sp>
      <p:sp>
        <p:nvSpPr>
          <p:cNvPr id="443" name="Google Shape;443;p13"/>
          <p:cNvSpPr txBox="1"/>
          <p:nvPr/>
        </p:nvSpPr>
        <p:spPr>
          <a:xfrm>
            <a:off x="2136175" y="3615331"/>
            <a:ext cx="763494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Để có thể làm tốt các bài tập trên em nhắn bạn điều gì?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412" y="735347"/>
            <a:ext cx="9031823" cy="559588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4"/>
          <p:cNvSpPr txBox="1"/>
          <p:nvPr/>
        </p:nvSpPr>
        <p:spPr>
          <a:xfrm>
            <a:off x="3249550" y="1442238"/>
            <a:ext cx="5455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sym typeface="Arial"/>
              </a:rPr>
              <a:t>DẶN DÒ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450" name="Google Shape;450;p14"/>
          <p:cNvSpPr txBox="1"/>
          <p:nvPr/>
        </p:nvSpPr>
        <p:spPr>
          <a:xfrm>
            <a:off x="2105800" y="2392518"/>
            <a:ext cx="7743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</a:rPr>
              <a:t>Làm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/>
              <a:t>3, 4, 5</a:t>
            </a:r>
            <a:r>
              <a:rPr lang="en-US" sz="3200" dirty="0">
                <a:solidFill>
                  <a:srgbClr val="000000"/>
                </a:solidFill>
              </a:rPr>
              <a:t> VBT </a:t>
            </a:r>
            <a:r>
              <a:rPr lang="en-US" sz="3200" dirty="0" err="1">
                <a:solidFill>
                  <a:srgbClr val="000000"/>
                </a:solidFill>
              </a:rPr>
              <a:t>toán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trang</a:t>
            </a:r>
            <a:r>
              <a:rPr lang="en-US" sz="3200" dirty="0">
                <a:solidFill>
                  <a:srgbClr val="000000"/>
                </a:solidFill>
              </a:rPr>
              <a:t> 8</a:t>
            </a:r>
            <a:r>
              <a:rPr lang="en-US" sz="3200" dirty="0"/>
              <a:t>2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762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</a:rPr>
              <a:t>Xem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trước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trang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81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"/>
          <p:cNvPicPr preferRelativeResize="0"/>
          <p:nvPr/>
        </p:nvPicPr>
        <p:blipFill rotWithShape="1">
          <a:blip r:embed="rId3">
            <a:alphaModFix/>
          </a:blip>
          <a:srcRect b="6299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"/>
          <p:cNvSpPr txBox="1"/>
          <p:nvPr/>
        </p:nvSpPr>
        <p:spPr>
          <a:xfrm>
            <a:off x="2700202" y="3153167"/>
            <a:ext cx="6461133" cy="107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3"/>
          <p:cNvPicPr preferRelativeResize="0"/>
          <p:nvPr/>
        </p:nvPicPr>
        <p:blipFill rotWithShape="1">
          <a:blip r:embed="rId6">
            <a:alphaModFix/>
          </a:blip>
          <a:srcRect b="6533"/>
          <a:stretch/>
        </p:blipFill>
        <p:spPr>
          <a:xfrm>
            <a:off x="522515" y="0"/>
            <a:ext cx="12192000" cy="640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ài hát Đếm Sao - Bài Hát Thiếu Nhi vui nhộn - Viet Nam Baby Song - Counting Song in Viet 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38" end="42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4"/>
          <p:cNvPicPr preferRelativeResize="0"/>
          <p:nvPr/>
        </p:nvPicPr>
        <p:blipFill rotWithShape="1">
          <a:blip r:embed="rId3">
            <a:alphaModFix/>
          </a:blip>
          <a:srcRect b="6421"/>
          <a:stretch/>
        </p:blipFill>
        <p:spPr>
          <a:xfrm>
            <a:off x="3175" y="0"/>
            <a:ext cx="12185650" cy="641757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</a:t>
            </a:r>
            <a:r>
              <a:rPr lang="en-US" sz="44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"/>
          <p:cNvPicPr preferRelativeResize="0"/>
          <p:nvPr/>
        </p:nvPicPr>
        <p:blipFill rotWithShape="1">
          <a:blip r:embed="rId4">
            <a:alphaModFix/>
          </a:blip>
          <a:srcRect b="6399"/>
          <a:stretch/>
        </p:blipFill>
        <p:spPr>
          <a:xfrm>
            <a:off x="0" y="0"/>
            <a:ext cx="12192000" cy="6419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5"/>
          <p:cNvGrpSpPr/>
          <p:nvPr/>
        </p:nvGrpSpPr>
        <p:grpSpPr>
          <a:xfrm>
            <a:off x="442370" y="1603873"/>
            <a:ext cx="6292564" cy="4244477"/>
            <a:chOff x="442370" y="1603873"/>
            <a:chExt cx="6292564" cy="4244477"/>
          </a:xfrm>
        </p:grpSpPr>
        <p:sp>
          <p:nvSpPr>
            <p:cNvPr id="72" name="Google Shape;72;p5"/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lt1"/>
            </a:solidFill>
            <a:ln w="381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" name="Google Shape;73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527499" y="1784156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2669" y="1806410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8785" y="395642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5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2926" y="484555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5"/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rgbClr val="FFD966"/>
          </a:solidFill>
          <a:ln w="3810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p5"/>
          <p:cNvGrpSpPr/>
          <p:nvPr/>
        </p:nvGrpSpPr>
        <p:grpSpPr>
          <a:xfrm>
            <a:off x="681537" y="261330"/>
            <a:ext cx="10765326" cy="984735"/>
            <a:chOff x="-3843791" y="274331"/>
            <a:chExt cx="10153769" cy="1201186"/>
          </a:xfrm>
        </p:grpSpPr>
        <p:sp>
          <p:nvSpPr>
            <p:cNvPr id="111" name="Google Shape;111;p5"/>
            <p:cNvSpPr/>
            <p:nvPr/>
          </p:nvSpPr>
          <p:spPr>
            <a:xfrm>
              <a:off x="-3602843" y="274331"/>
              <a:ext cx="9912821" cy="1201186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i="0" u="none" strike="noStrike" cap="none" dirty="0" smtClean="0">
                  <a:solidFill>
                    <a:sysClr val="windowText" lastClr="000000"/>
                  </a:solidFill>
                  <a:sym typeface="Arial"/>
                </a:rPr>
                <a:t>a)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Kiểm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đếm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số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lượng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từng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loại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trái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cây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: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na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,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thanh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long,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dâu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tây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,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dứa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và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ghi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lại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kết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quả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(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theo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mẫu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):</a:t>
              </a:r>
              <a:endParaRPr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-3843791" y="287615"/>
              <a:ext cx="481897" cy="63778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dirty="0"/>
            </a:p>
          </p:txBody>
        </p:sp>
      </p:grpSp>
      <p:pic>
        <p:nvPicPr>
          <p:cNvPr id="113" name="Google Shape;113;p5"/>
          <p:cNvPicPr preferRelativeResize="0"/>
          <p:nvPr/>
        </p:nvPicPr>
        <p:blipFill rotWithShape="1">
          <a:blip r:embed="rId10">
            <a:alphaModFix/>
          </a:blip>
          <a:srcRect t="15830" b="591"/>
          <a:stretch/>
        </p:blipFill>
        <p:spPr>
          <a:xfrm>
            <a:off x="8134796" y="1778348"/>
            <a:ext cx="636618" cy="586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5"/>
          <p:cNvCxnSpPr/>
          <p:nvPr/>
        </p:nvCxnSpPr>
        <p:spPr>
          <a:xfrm flipH="1">
            <a:off x="9083725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115;p5"/>
          <p:cNvCxnSpPr/>
          <p:nvPr/>
        </p:nvCxnSpPr>
        <p:spPr>
          <a:xfrm flipH="1">
            <a:off x="9244233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" name="Google Shape;116;p5"/>
          <p:cNvCxnSpPr/>
          <p:nvPr/>
        </p:nvCxnSpPr>
        <p:spPr>
          <a:xfrm flipH="1">
            <a:off x="9404741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" name="Google Shape;117;p5"/>
          <p:cNvCxnSpPr/>
          <p:nvPr/>
        </p:nvCxnSpPr>
        <p:spPr>
          <a:xfrm flipH="1">
            <a:off x="9563357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" name="Google Shape;118;p5"/>
          <p:cNvCxnSpPr/>
          <p:nvPr/>
        </p:nvCxnSpPr>
        <p:spPr>
          <a:xfrm>
            <a:off x="9027571" y="1920358"/>
            <a:ext cx="719724" cy="318354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5"/>
          <p:cNvCxnSpPr/>
          <p:nvPr/>
        </p:nvCxnSpPr>
        <p:spPr>
          <a:xfrm flipH="1">
            <a:off x="10085197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5"/>
          <p:cNvSpPr txBox="1"/>
          <p:nvPr/>
        </p:nvSpPr>
        <p:spPr>
          <a:xfrm>
            <a:off x="10616464" y="1549680"/>
            <a:ext cx="78513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tx1"/>
                </a:solidFill>
                <a:sym typeface="Arial"/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7116544" y="1781853"/>
            <a:ext cx="1066974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: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7377759">
            <a:off x="605314" y="2115920"/>
            <a:ext cx="1055848" cy="565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5"/>
          <p:cNvCxnSpPr/>
          <p:nvPr/>
        </p:nvCxnSpPr>
        <p:spPr>
          <a:xfrm flipH="1">
            <a:off x="10197584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 b="6399"/>
          <a:stretch/>
        </p:blipFill>
        <p:spPr>
          <a:xfrm>
            <a:off x="0" y="0"/>
            <a:ext cx="12192000" cy="6419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6"/>
          <p:cNvGrpSpPr/>
          <p:nvPr/>
        </p:nvGrpSpPr>
        <p:grpSpPr>
          <a:xfrm>
            <a:off x="442370" y="1603873"/>
            <a:ext cx="6292564" cy="4244477"/>
            <a:chOff x="442370" y="1603873"/>
            <a:chExt cx="6292564" cy="4244477"/>
          </a:xfrm>
        </p:grpSpPr>
        <p:sp>
          <p:nvSpPr>
            <p:cNvPr id="130" name="Google Shape;130;p6"/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lt1"/>
            </a:solidFill>
            <a:ln w="381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2669" y="1806410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8785" y="395642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6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2926" y="484555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" name="Google Shape;167;p6"/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rgbClr val="FFD966"/>
          </a:solidFill>
          <a:ln w="3810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10">
            <a:alphaModFix/>
          </a:blip>
          <a:srcRect t="15830" b="591"/>
          <a:stretch/>
        </p:blipFill>
        <p:spPr>
          <a:xfrm>
            <a:off x="8055668" y="1778348"/>
            <a:ext cx="636618" cy="586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6"/>
          <p:cNvCxnSpPr/>
          <p:nvPr/>
        </p:nvCxnSpPr>
        <p:spPr>
          <a:xfrm flipH="1">
            <a:off x="9083725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3" name="Google Shape;173;p6"/>
          <p:cNvCxnSpPr/>
          <p:nvPr/>
        </p:nvCxnSpPr>
        <p:spPr>
          <a:xfrm flipH="1">
            <a:off x="9244233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4" name="Google Shape;174;p6"/>
          <p:cNvCxnSpPr/>
          <p:nvPr/>
        </p:nvCxnSpPr>
        <p:spPr>
          <a:xfrm flipH="1">
            <a:off x="9404741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5" name="Google Shape;175;p6"/>
          <p:cNvCxnSpPr/>
          <p:nvPr/>
        </p:nvCxnSpPr>
        <p:spPr>
          <a:xfrm flipH="1">
            <a:off x="9563357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6" name="Google Shape;176;p6"/>
          <p:cNvCxnSpPr/>
          <p:nvPr/>
        </p:nvCxnSpPr>
        <p:spPr>
          <a:xfrm>
            <a:off x="9027571" y="1920358"/>
            <a:ext cx="719724" cy="318354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7" name="Google Shape;177;p6"/>
          <p:cNvCxnSpPr/>
          <p:nvPr/>
        </p:nvCxnSpPr>
        <p:spPr>
          <a:xfrm flipH="1">
            <a:off x="10085197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6"/>
          <p:cNvSpPr txBox="1"/>
          <p:nvPr/>
        </p:nvSpPr>
        <p:spPr>
          <a:xfrm>
            <a:off x="10616464" y="1549680"/>
            <a:ext cx="78513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tx1"/>
                </a:solidFill>
                <a:sym typeface="Arial"/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7116544" y="1781853"/>
            <a:ext cx="107570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: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180" name="Google Shape;180;p6"/>
          <p:cNvCxnSpPr/>
          <p:nvPr/>
        </p:nvCxnSpPr>
        <p:spPr>
          <a:xfrm flipH="1">
            <a:off x="10197584" y="1801547"/>
            <a:ext cx="145916" cy="54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1" name="Google Shape;181;p6"/>
          <p:cNvPicPr preferRelativeResize="0"/>
          <p:nvPr/>
        </p:nvPicPr>
        <p:blipFill rotWithShape="1">
          <a:blip r:embed="rId11">
            <a:alphaModFix/>
          </a:blip>
          <a:srcRect t="1455" b="-3558"/>
          <a:stretch/>
        </p:blipFill>
        <p:spPr>
          <a:xfrm>
            <a:off x="7277589" y="2833242"/>
            <a:ext cx="505731" cy="51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 txBox="1"/>
          <p:nvPr/>
        </p:nvSpPr>
        <p:spPr>
          <a:xfrm>
            <a:off x="9227774" y="2541704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cxnSp>
        <p:nvCxnSpPr>
          <p:cNvPr id="183" name="Google Shape;183;p6"/>
          <p:cNvCxnSpPr/>
          <p:nvPr/>
        </p:nvCxnSpPr>
        <p:spPr>
          <a:xfrm flipH="1">
            <a:off x="8270771" y="2821722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6"/>
          <p:cNvCxnSpPr/>
          <p:nvPr/>
        </p:nvCxnSpPr>
        <p:spPr>
          <a:xfrm flipH="1">
            <a:off x="8420270" y="2821722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6"/>
          <p:cNvCxnSpPr/>
          <p:nvPr/>
        </p:nvCxnSpPr>
        <p:spPr>
          <a:xfrm flipH="1">
            <a:off x="8569769" y="2821722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6"/>
          <p:cNvCxnSpPr/>
          <p:nvPr/>
        </p:nvCxnSpPr>
        <p:spPr>
          <a:xfrm flipH="1">
            <a:off x="8719269" y="2821722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7" name="Google Shape;187;p6"/>
          <p:cNvCxnSpPr/>
          <p:nvPr/>
        </p:nvCxnSpPr>
        <p:spPr>
          <a:xfrm>
            <a:off x="8242251" y="2905778"/>
            <a:ext cx="672933" cy="353109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8" name="Google Shape;188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7377759">
            <a:off x="3165338" y="2197216"/>
            <a:ext cx="915364" cy="61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13">
            <a:alphaModFix/>
          </a:blip>
          <a:srcRect l="15423" t="8301" r="14296" b="4473"/>
          <a:stretch/>
        </p:blipFill>
        <p:spPr>
          <a:xfrm>
            <a:off x="7148557" y="3323885"/>
            <a:ext cx="763796" cy="947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6"/>
          <p:cNvCxnSpPr/>
          <p:nvPr/>
        </p:nvCxnSpPr>
        <p:spPr>
          <a:xfrm flipH="1">
            <a:off x="8224705" y="355291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6"/>
          <p:cNvCxnSpPr/>
          <p:nvPr/>
        </p:nvCxnSpPr>
        <p:spPr>
          <a:xfrm flipH="1">
            <a:off x="8374204" y="355291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6"/>
          <p:cNvCxnSpPr/>
          <p:nvPr/>
        </p:nvCxnSpPr>
        <p:spPr>
          <a:xfrm flipH="1">
            <a:off x="8523703" y="355291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6"/>
          <p:cNvCxnSpPr/>
          <p:nvPr/>
        </p:nvCxnSpPr>
        <p:spPr>
          <a:xfrm flipH="1">
            <a:off x="8673203" y="355291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4" name="Google Shape;194;p6"/>
          <p:cNvCxnSpPr/>
          <p:nvPr/>
        </p:nvCxnSpPr>
        <p:spPr>
          <a:xfrm>
            <a:off x="8196185" y="3636971"/>
            <a:ext cx="672933" cy="353109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5" name="Google Shape;195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7377759">
            <a:off x="837573" y="3269484"/>
            <a:ext cx="967690" cy="559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6"/>
          <p:cNvCxnSpPr/>
          <p:nvPr/>
        </p:nvCxnSpPr>
        <p:spPr>
          <a:xfrm flipH="1">
            <a:off x="9191400" y="3547738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7" name="Google Shape;197;p6"/>
          <p:cNvCxnSpPr/>
          <p:nvPr/>
        </p:nvCxnSpPr>
        <p:spPr>
          <a:xfrm flipH="1">
            <a:off x="9340899" y="3547738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8" name="Google Shape;198;p6"/>
          <p:cNvCxnSpPr/>
          <p:nvPr/>
        </p:nvCxnSpPr>
        <p:spPr>
          <a:xfrm flipH="1">
            <a:off x="9490399" y="3547738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6"/>
          <p:cNvSpPr txBox="1"/>
          <p:nvPr/>
        </p:nvSpPr>
        <p:spPr>
          <a:xfrm>
            <a:off x="9980860" y="3229242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pic>
        <p:nvPicPr>
          <p:cNvPr id="200" name="Google Shape;200;p6"/>
          <p:cNvPicPr preferRelativeResize="0"/>
          <p:nvPr/>
        </p:nvPicPr>
        <p:blipFill rotWithShape="1">
          <a:blip r:embed="rId15">
            <a:alphaModFix/>
          </a:blip>
          <a:srcRect l="734" r="735"/>
          <a:stretch/>
        </p:blipFill>
        <p:spPr>
          <a:xfrm>
            <a:off x="7238966" y="4342608"/>
            <a:ext cx="620336" cy="62958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6"/>
          <p:cNvSpPr txBox="1"/>
          <p:nvPr/>
        </p:nvSpPr>
        <p:spPr>
          <a:xfrm>
            <a:off x="9244233" y="4164217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cxnSp>
        <p:nvCxnSpPr>
          <p:cNvPr id="202" name="Google Shape;202;p6"/>
          <p:cNvCxnSpPr/>
          <p:nvPr/>
        </p:nvCxnSpPr>
        <p:spPr>
          <a:xfrm flipH="1">
            <a:off x="8287230" y="444423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p6"/>
          <p:cNvCxnSpPr/>
          <p:nvPr/>
        </p:nvCxnSpPr>
        <p:spPr>
          <a:xfrm flipH="1">
            <a:off x="8436729" y="444423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p6"/>
          <p:cNvCxnSpPr/>
          <p:nvPr/>
        </p:nvCxnSpPr>
        <p:spPr>
          <a:xfrm flipH="1">
            <a:off x="8586228" y="444423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5" name="Google Shape;205;p6"/>
          <p:cNvCxnSpPr/>
          <p:nvPr/>
        </p:nvCxnSpPr>
        <p:spPr>
          <a:xfrm flipH="1">
            <a:off x="8735728" y="4444235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6" name="Google Shape;206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6746678">
            <a:off x="756326" y="4385989"/>
            <a:ext cx="915364" cy="61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16">
            <a:alphaModFix/>
          </a:blip>
          <a:srcRect l="19591" r="19590"/>
          <a:stretch/>
        </p:blipFill>
        <p:spPr>
          <a:xfrm>
            <a:off x="7304267" y="5104676"/>
            <a:ext cx="489734" cy="60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6"/>
          <p:cNvCxnSpPr/>
          <p:nvPr/>
        </p:nvCxnSpPr>
        <p:spPr>
          <a:xfrm flipH="1">
            <a:off x="8213706" y="5205128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9" name="Google Shape;209;p6"/>
          <p:cNvCxnSpPr/>
          <p:nvPr/>
        </p:nvCxnSpPr>
        <p:spPr>
          <a:xfrm flipH="1">
            <a:off x="8363205" y="5205128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6"/>
          <p:cNvCxnSpPr/>
          <p:nvPr/>
        </p:nvCxnSpPr>
        <p:spPr>
          <a:xfrm flipH="1">
            <a:off x="8512704" y="5205128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1" name="Google Shape;211;p6"/>
          <p:cNvCxnSpPr/>
          <p:nvPr/>
        </p:nvCxnSpPr>
        <p:spPr>
          <a:xfrm flipH="1">
            <a:off x="8662204" y="5205128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2" name="Google Shape;212;p6"/>
          <p:cNvCxnSpPr/>
          <p:nvPr/>
        </p:nvCxnSpPr>
        <p:spPr>
          <a:xfrm>
            <a:off x="8185186" y="5289184"/>
            <a:ext cx="672933" cy="353109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3" name="Google Shape;213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7377759">
            <a:off x="1412664" y="3056921"/>
            <a:ext cx="967690" cy="559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6"/>
          <p:cNvCxnSpPr/>
          <p:nvPr/>
        </p:nvCxnSpPr>
        <p:spPr>
          <a:xfrm flipH="1">
            <a:off x="9180401" y="5199951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6"/>
          <p:cNvCxnSpPr/>
          <p:nvPr/>
        </p:nvCxnSpPr>
        <p:spPr>
          <a:xfrm flipH="1">
            <a:off x="9329900" y="5199951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6"/>
          <p:cNvCxnSpPr/>
          <p:nvPr/>
        </p:nvCxnSpPr>
        <p:spPr>
          <a:xfrm flipH="1">
            <a:off x="9479400" y="5199951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6"/>
          <p:cNvCxnSpPr/>
          <p:nvPr/>
        </p:nvCxnSpPr>
        <p:spPr>
          <a:xfrm flipH="1">
            <a:off x="9628899" y="5209301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6"/>
          <p:cNvCxnSpPr/>
          <p:nvPr/>
        </p:nvCxnSpPr>
        <p:spPr>
          <a:xfrm>
            <a:off x="9156683" y="5280573"/>
            <a:ext cx="672933" cy="353109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6"/>
          <p:cNvCxnSpPr/>
          <p:nvPr/>
        </p:nvCxnSpPr>
        <p:spPr>
          <a:xfrm flipH="1">
            <a:off x="10041622" y="5209301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" name="Google Shape;220;p6"/>
          <p:cNvCxnSpPr/>
          <p:nvPr/>
        </p:nvCxnSpPr>
        <p:spPr>
          <a:xfrm flipH="1">
            <a:off x="10205481" y="5209301"/>
            <a:ext cx="145916" cy="504000"/>
          </a:xfrm>
          <a:prstGeom prst="straightConnector1">
            <a:avLst/>
          </a:prstGeom>
          <a:noFill/>
          <a:ln w="5715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p6"/>
          <p:cNvSpPr txBox="1"/>
          <p:nvPr/>
        </p:nvSpPr>
        <p:spPr>
          <a:xfrm>
            <a:off x="10605445" y="4948235"/>
            <a:ext cx="894388" cy="90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96" name="Google Shape;111;p5"/>
          <p:cNvSpPr/>
          <p:nvPr/>
        </p:nvSpPr>
        <p:spPr>
          <a:xfrm>
            <a:off x="802669" y="304769"/>
            <a:ext cx="10509866" cy="984735"/>
          </a:xfrm>
          <a:prstGeom prst="roundRect">
            <a:avLst>
              <a:gd name="adj" fmla="val 49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0" u="none" strike="noStrike" cap="none" dirty="0" smtClean="0">
                <a:solidFill>
                  <a:sysClr val="windowText" lastClr="000000"/>
                </a:solidFill>
                <a:sym typeface="Arial"/>
              </a:rPr>
              <a:t>a)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Kiểm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đếm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số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lượng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từng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loại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trái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cây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: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na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,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thanh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long,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dâu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tây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,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dứa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và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ghi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kết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quả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(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theo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mẫu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):</a:t>
            </a:r>
            <a:endParaRPr dirty="0">
              <a:solidFill>
                <a:sysClr val="windowText" lastClr="000000"/>
              </a:solidFill>
            </a:endParaRPr>
          </a:p>
        </p:txBody>
      </p:sp>
      <p:sp>
        <p:nvSpPr>
          <p:cNvPr id="97" name="Google Shape;112;p5"/>
          <p:cNvSpPr/>
          <p:nvPr/>
        </p:nvSpPr>
        <p:spPr>
          <a:xfrm>
            <a:off x="608433" y="274282"/>
            <a:ext cx="510921" cy="52285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7"/>
          <p:cNvPicPr preferRelativeResize="0"/>
          <p:nvPr/>
        </p:nvPicPr>
        <p:blipFill rotWithShape="1">
          <a:blip r:embed="rId4">
            <a:alphaModFix/>
          </a:blip>
          <a:srcRect b="6399"/>
          <a:stretch/>
        </p:blipFill>
        <p:spPr>
          <a:xfrm>
            <a:off x="0" y="0"/>
            <a:ext cx="12192000" cy="6419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7"/>
          <p:cNvGrpSpPr/>
          <p:nvPr/>
        </p:nvGrpSpPr>
        <p:grpSpPr>
          <a:xfrm>
            <a:off x="937818" y="1613881"/>
            <a:ext cx="5217473" cy="2966523"/>
            <a:chOff x="442370" y="1603873"/>
            <a:chExt cx="6292564" cy="4035476"/>
          </a:xfrm>
        </p:grpSpPr>
        <p:sp>
          <p:nvSpPr>
            <p:cNvPr id="228" name="Google Shape;228;p7"/>
            <p:cNvSpPr/>
            <p:nvPr/>
          </p:nvSpPr>
          <p:spPr>
            <a:xfrm>
              <a:off x="563136" y="1603873"/>
              <a:ext cx="6171798" cy="4035476"/>
            </a:xfrm>
            <a:prstGeom prst="roundRect">
              <a:avLst>
                <a:gd name="adj" fmla="val 12853"/>
              </a:avLst>
            </a:prstGeom>
            <a:solidFill>
              <a:schemeClr val="lt1"/>
            </a:solidFill>
            <a:ln w="381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9" name="Google Shape;229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2669" y="1806410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8785" y="395642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7"/>
            <p:cNvPicPr preferRelativeResize="0"/>
            <p:nvPr/>
          </p:nvPicPr>
          <p:blipFill rotWithShape="1">
            <a:blip r:embed="rId5">
              <a:alphaModFix/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2926" y="4845551"/>
              <a:ext cx="607507" cy="6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8" name="Google Shape;268;p7"/>
          <p:cNvGrpSpPr/>
          <p:nvPr/>
        </p:nvGrpSpPr>
        <p:grpSpPr>
          <a:xfrm>
            <a:off x="6751787" y="1450900"/>
            <a:ext cx="4056163" cy="760045"/>
            <a:chOff x="7058151" y="1549680"/>
            <a:chExt cx="4343448" cy="991024"/>
          </a:xfrm>
        </p:grpSpPr>
        <p:sp>
          <p:nvSpPr>
            <p:cNvPr id="269" name="Google Shape;269;p7"/>
            <p:cNvSpPr/>
            <p:nvPr/>
          </p:nvSpPr>
          <p:spPr>
            <a:xfrm>
              <a:off x="7058151" y="1671308"/>
              <a:ext cx="4174497" cy="807689"/>
            </a:xfrm>
            <a:prstGeom prst="roundRect">
              <a:avLst>
                <a:gd name="adj" fmla="val 12853"/>
              </a:avLst>
            </a:prstGeom>
            <a:solidFill>
              <a:srgbClr val="FFD966"/>
            </a:solidFill>
            <a:ln w="381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0" name="Google Shape;270;p7"/>
            <p:cNvPicPr preferRelativeResize="0"/>
            <p:nvPr/>
          </p:nvPicPr>
          <p:blipFill rotWithShape="1">
            <a:blip r:embed="rId10">
              <a:alphaModFix/>
            </a:blip>
            <a:srcRect t="15830" b="591"/>
            <a:stretch/>
          </p:blipFill>
          <p:spPr>
            <a:xfrm>
              <a:off x="8229861" y="1762191"/>
              <a:ext cx="636618" cy="58639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1" name="Google Shape;271;p7"/>
            <p:cNvCxnSpPr/>
            <p:nvPr/>
          </p:nvCxnSpPr>
          <p:spPr>
            <a:xfrm flipH="1">
              <a:off x="9083725" y="1801547"/>
              <a:ext cx="145916" cy="5400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2" name="Google Shape;272;p7"/>
            <p:cNvCxnSpPr/>
            <p:nvPr/>
          </p:nvCxnSpPr>
          <p:spPr>
            <a:xfrm flipH="1">
              <a:off x="9244233" y="1801547"/>
              <a:ext cx="145916" cy="5400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3" name="Google Shape;273;p7"/>
            <p:cNvCxnSpPr/>
            <p:nvPr/>
          </p:nvCxnSpPr>
          <p:spPr>
            <a:xfrm flipH="1">
              <a:off x="9404741" y="1801547"/>
              <a:ext cx="145916" cy="5400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7"/>
            <p:cNvCxnSpPr/>
            <p:nvPr/>
          </p:nvCxnSpPr>
          <p:spPr>
            <a:xfrm flipH="1">
              <a:off x="9563357" y="1801547"/>
              <a:ext cx="145916" cy="5400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9027571" y="1920358"/>
              <a:ext cx="719724" cy="318354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6" name="Google Shape;276;p7"/>
            <p:cNvCxnSpPr/>
            <p:nvPr/>
          </p:nvCxnSpPr>
          <p:spPr>
            <a:xfrm flipH="1">
              <a:off x="10085197" y="1801547"/>
              <a:ext cx="145916" cy="5400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77" name="Google Shape;277;p7"/>
            <p:cNvSpPr txBox="1"/>
            <p:nvPr/>
          </p:nvSpPr>
          <p:spPr>
            <a:xfrm>
              <a:off x="10616465" y="1549680"/>
              <a:ext cx="785134" cy="963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chemeClr val="tx1"/>
                  </a:solidFill>
                  <a:sym typeface="Arial"/>
                </a:rPr>
                <a:t>7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78" name="Google Shape;278;p7"/>
            <p:cNvSpPr txBox="1"/>
            <p:nvPr/>
          </p:nvSpPr>
          <p:spPr>
            <a:xfrm>
              <a:off x="7162520" y="1637808"/>
              <a:ext cx="1081588" cy="902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 dirty="0" err="1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Mẫu</a:t>
              </a:r>
              <a:r>
                <a:rPr lang="en-US" sz="2600" b="1" i="0" u="none" strike="noStrike" cap="none" dirty="0">
                  <a:solidFill>
                    <a:schemeClr val="tx1"/>
                  </a:solidFill>
                  <a:sym typeface="Arial"/>
                </a:rPr>
                <a:t>:</a:t>
              </a:r>
              <a:endParaRPr dirty="0">
                <a:solidFill>
                  <a:schemeClr val="tx1"/>
                </a:solidFill>
              </a:endParaRPr>
            </a:p>
          </p:txBody>
        </p:sp>
        <p:cxnSp>
          <p:nvCxnSpPr>
            <p:cNvPr id="279" name="Google Shape;279;p7"/>
            <p:cNvCxnSpPr/>
            <p:nvPr/>
          </p:nvCxnSpPr>
          <p:spPr>
            <a:xfrm flipH="1">
              <a:off x="10197584" y="1801547"/>
              <a:ext cx="145916" cy="54000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80" name="Google Shape;280;p7"/>
          <p:cNvPicPr preferRelativeResize="0"/>
          <p:nvPr/>
        </p:nvPicPr>
        <p:blipFill rotWithShape="1">
          <a:blip r:embed="rId11">
            <a:alphaModFix/>
          </a:blip>
          <a:srcRect t="1455" b="-3558"/>
          <a:stretch/>
        </p:blipFill>
        <p:spPr>
          <a:xfrm>
            <a:off x="6989383" y="2332635"/>
            <a:ext cx="458867" cy="41667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7"/>
          <p:cNvSpPr txBox="1"/>
          <p:nvPr/>
        </p:nvSpPr>
        <p:spPr>
          <a:xfrm>
            <a:off x="8763367" y="2153963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cxnSp>
        <p:nvCxnSpPr>
          <p:cNvPr id="282" name="Google Shape;282;p7"/>
          <p:cNvCxnSpPr/>
          <p:nvPr/>
        </p:nvCxnSpPr>
        <p:spPr>
          <a:xfrm flipH="1">
            <a:off x="7890531" y="2354675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7"/>
          <p:cNvCxnSpPr/>
          <p:nvPr/>
        </p:nvCxnSpPr>
        <p:spPr>
          <a:xfrm flipH="1">
            <a:off x="8026177" y="2354675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7"/>
          <p:cNvCxnSpPr/>
          <p:nvPr/>
        </p:nvCxnSpPr>
        <p:spPr>
          <a:xfrm flipH="1">
            <a:off x="8161823" y="2354675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7"/>
          <p:cNvCxnSpPr/>
          <p:nvPr/>
        </p:nvCxnSpPr>
        <p:spPr>
          <a:xfrm flipH="1">
            <a:off x="8297469" y="2354675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7"/>
          <p:cNvCxnSpPr/>
          <p:nvPr/>
        </p:nvCxnSpPr>
        <p:spPr>
          <a:xfrm>
            <a:off x="7864654" y="2417883"/>
            <a:ext cx="610575" cy="265531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7" name="Google Shape;287;p7"/>
          <p:cNvPicPr preferRelativeResize="0"/>
          <p:nvPr/>
        </p:nvPicPr>
        <p:blipFill rotWithShape="1">
          <a:blip r:embed="rId12">
            <a:alphaModFix/>
          </a:blip>
          <a:srcRect l="15423" t="8301" r="14296" b="4473"/>
          <a:stretch/>
        </p:blipFill>
        <p:spPr>
          <a:xfrm>
            <a:off x="6872308" y="2732292"/>
            <a:ext cx="693018" cy="7128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7"/>
          <p:cNvCxnSpPr/>
          <p:nvPr/>
        </p:nvCxnSpPr>
        <p:spPr>
          <a:xfrm flipH="1">
            <a:off x="7848734" y="290451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9" name="Google Shape;289;p7"/>
          <p:cNvCxnSpPr/>
          <p:nvPr/>
        </p:nvCxnSpPr>
        <p:spPr>
          <a:xfrm flipH="1">
            <a:off x="7984380" y="290451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0" name="Google Shape;290;p7"/>
          <p:cNvCxnSpPr/>
          <p:nvPr/>
        </p:nvCxnSpPr>
        <p:spPr>
          <a:xfrm flipH="1">
            <a:off x="8120025" y="290451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1" name="Google Shape;291;p7"/>
          <p:cNvCxnSpPr/>
          <p:nvPr/>
        </p:nvCxnSpPr>
        <p:spPr>
          <a:xfrm flipH="1">
            <a:off x="8255672" y="290451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2" name="Google Shape;292;p7"/>
          <p:cNvCxnSpPr/>
          <p:nvPr/>
        </p:nvCxnSpPr>
        <p:spPr>
          <a:xfrm>
            <a:off x="7822857" y="2967727"/>
            <a:ext cx="610575" cy="265531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3" name="Google Shape;293;p7"/>
          <p:cNvCxnSpPr/>
          <p:nvPr/>
        </p:nvCxnSpPr>
        <p:spPr>
          <a:xfrm flipH="1">
            <a:off x="8725850" y="2900625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4" name="Google Shape;294;p7"/>
          <p:cNvCxnSpPr/>
          <p:nvPr/>
        </p:nvCxnSpPr>
        <p:spPr>
          <a:xfrm flipH="1">
            <a:off x="8861495" y="2900625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5" name="Google Shape;295;p7"/>
          <p:cNvCxnSpPr/>
          <p:nvPr/>
        </p:nvCxnSpPr>
        <p:spPr>
          <a:xfrm flipH="1">
            <a:off x="8997142" y="2900625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p7"/>
          <p:cNvSpPr txBox="1"/>
          <p:nvPr/>
        </p:nvSpPr>
        <p:spPr>
          <a:xfrm>
            <a:off x="9454742" y="2729122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pic>
        <p:nvPicPr>
          <p:cNvPr id="297" name="Google Shape;297;p7"/>
          <p:cNvPicPr preferRelativeResize="0"/>
          <p:nvPr/>
        </p:nvPicPr>
        <p:blipFill rotWithShape="1">
          <a:blip r:embed="rId13">
            <a:alphaModFix/>
          </a:blip>
          <a:srcRect l="734" r="735"/>
          <a:stretch/>
        </p:blipFill>
        <p:spPr>
          <a:xfrm>
            <a:off x="6954339" y="3498353"/>
            <a:ext cx="562852" cy="47343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7"/>
          <p:cNvSpPr txBox="1"/>
          <p:nvPr/>
        </p:nvSpPr>
        <p:spPr>
          <a:xfrm>
            <a:off x="8707149" y="3463625"/>
            <a:ext cx="7123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cxnSp>
        <p:nvCxnSpPr>
          <p:cNvPr id="299" name="Google Shape;299;p7"/>
          <p:cNvCxnSpPr/>
          <p:nvPr/>
        </p:nvCxnSpPr>
        <p:spPr>
          <a:xfrm flipH="1">
            <a:off x="7769304" y="353652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0" name="Google Shape;300;p7"/>
          <p:cNvCxnSpPr/>
          <p:nvPr/>
        </p:nvCxnSpPr>
        <p:spPr>
          <a:xfrm flipH="1">
            <a:off x="7904950" y="353652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1" name="Google Shape;301;p7"/>
          <p:cNvCxnSpPr/>
          <p:nvPr/>
        </p:nvCxnSpPr>
        <p:spPr>
          <a:xfrm flipH="1">
            <a:off x="8040595" y="353652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2" name="Google Shape;302;p7"/>
          <p:cNvCxnSpPr/>
          <p:nvPr/>
        </p:nvCxnSpPr>
        <p:spPr>
          <a:xfrm flipH="1">
            <a:off x="8176242" y="3536528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3" name="Google Shape;303;p7"/>
          <p:cNvPicPr preferRelativeResize="0"/>
          <p:nvPr/>
        </p:nvPicPr>
        <p:blipFill rotWithShape="1">
          <a:blip r:embed="rId14">
            <a:alphaModFix/>
          </a:blip>
          <a:srcRect l="19591" r="19590"/>
          <a:stretch/>
        </p:blipFill>
        <p:spPr>
          <a:xfrm>
            <a:off x="7013321" y="4072043"/>
            <a:ext cx="444352" cy="4570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7"/>
          <p:cNvCxnSpPr/>
          <p:nvPr/>
        </p:nvCxnSpPr>
        <p:spPr>
          <a:xfrm flipH="1">
            <a:off x="7838754" y="4146952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5" name="Google Shape;305;p7"/>
          <p:cNvCxnSpPr/>
          <p:nvPr/>
        </p:nvCxnSpPr>
        <p:spPr>
          <a:xfrm flipH="1">
            <a:off x="7974400" y="4146952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6" name="Google Shape;306;p7"/>
          <p:cNvCxnSpPr/>
          <p:nvPr/>
        </p:nvCxnSpPr>
        <p:spPr>
          <a:xfrm flipH="1">
            <a:off x="8110045" y="4146952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7" name="Google Shape;307;p7"/>
          <p:cNvCxnSpPr/>
          <p:nvPr/>
        </p:nvCxnSpPr>
        <p:spPr>
          <a:xfrm flipH="1">
            <a:off x="8245692" y="4146952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8" name="Google Shape;308;p7"/>
          <p:cNvCxnSpPr/>
          <p:nvPr/>
        </p:nvCxnSpPr>
        <p:spPr>
          <a:xfrm>
            <a:off x="7812877" y="4210160"/>
            <a:ext cx="610575" cy="265531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9" name="Google Shape;309;p7"/>
          <p:cNvCxnSpPr/>
          <p:nvPr/>
        </p:nvCxnSpPr>
        <p:spPr>
          <a:xfrm flipH="1">
            <a:off x="8715870" y="4143059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0" name="Google Shape;310;p7"/>
          <p:cNvCxnSpPr/>
          <p:nvPr/>
        </p:nvCxnSpPr>
        <p:spPr>
          <a:xfrm flipH="1">
            <a:off x="8851515" y="4143059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1" name="Google Shape;311;p7"/>
          <p:cNvCxnSpPr/>
          <p:nvPr/>
        </p:nvCxnSpPr>
        <p:spPr>
          <a:xfrm flipH="1">
            <a:off x="8987162" y="4143059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2" name="Google Shape;312;p7"/>
          <p:cNvCxnSpPr/>
          <p:nvPr/>
        </p:nvCxnSpPr>
        <p:spPr>
          <a:xfrm flipH="1">
            <a:off x="9122808" y="4150090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3" name="Google Shape;313;p7"/>
          <p:cNvCxnSpPr/>
          <p:nvPr/>
        </p:nvCxnSpPr>
        <p:spPr>
          <a:xfrm>
            <a:off x="8694350" y="4203685"/>
            <a:ext cx="610575" cy="265531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4" name="Google Shape;314;p7"/>
          <p:cNvCxnSpPr/>
          <p:nvPr/>
        </p:nvCxnSpPr>
        <p:spPr>
          <a:xfrm flipH="1">
            <a:off x="9497285" y="4150090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5" name="Google Shape;315;p7"/>
          <p:cNvCxnSpPr/>
          <p:nvPr/>
        </p:nvCxnSpPr>
        <p:spPr>
          <a:xfrm flipH="1">
            <a:off x="9613302" y="4150090"/>
            <a:ext cx="132395" cy="378998"/>
          </a:xfrm>
          <a:prstGeom prst="straightConnector1">
            <a:avLst/>
          </a:prstGeom>
          <a:noFill/>
          <a:ln w="381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p7"/>
          <p:cNvSpPr txBox="1"/>
          <p:nvPr/>
        </p:nvSpPr>
        <p:spPr>
          <a:xfrm>
            <a:off x="10056725" y="3953773"/>
            <a:ext cx="71238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317" name="Google Shape;317;p7"/>
          <p:cNvSpPr txBox="1"/>
          <p:nvPr/>
        </p:nvSpPr>
        <p:spPr>
          <a:xfrm>
            <a:off x="643131" y="4861894"/>
            <a:ext cx="9746825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smtClean="0">
                <a:solidFill>
                  <a:schemeClr val="tx1"/>
                </a:solidFill>
                <a:sym typeface="Arial"/>
              </a:rPr>
              <a:t>b)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Trả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lời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câu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hỏi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: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Loại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trái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nào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có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nhiều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nhất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? </a:t>
            </a:r>
            <a:endParaRPr sz="26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                            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Loại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trái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nào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có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ít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sym typeface="Arial"/>
              </a:rPr>
              <a:t>nhất</a:t>
            </a:r>
            <a:r>
              <a:rPr lang="en-US" sz="2600" b="1" i="0" u="none" strike="noStrike" cap="none" dirty="0">
                <a:solidFill>
                  <a:schemeClr val="tx1"/>
                </a:solidFill>
                <a:sym typeface="Arial"/>
              </a:rPr>
              <a:t>?</a:t>
            </a:r>
            <a:endParaRPr sz="2600" dirty="0">
              <a:solidFill>
                <a:schemeClr val="tx1"/>
              </a:solidFill>
            </a:endParaRPr>
          </a:p>
        </p:txBody>
      </p:sp>
      <p:sp>
        <p:nvSpPr>
          <p:cNvPr id="318" name="Google Shape;318;p7"/>
          <p:cNvSpPr txBox="1"/>
          <p:nvPr/>
        </p:nvSpPr>
        <p:spPr>
          <a:xfrm>
            <a:off x="8711517" y="4746920"/>
            <a:ext cx="2321570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dâu</a:t>
            </a:r>
            <a:r>
              <a:rPr lang="en-US" sz="2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6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- 12</a:t>
            </a:r>
            <a:endParaRPr sz="2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7"/>
          <p:cNvSpPr txBox="1"/>
          <p:nvPr/>
        </p:nvSpPr>
        <p:spPr>
          <a:xfrm>
            <a:off x="8689429" y="5295860"/>
            <a:ext cx="2305122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dứa</a:t>
            </a:r>
            <a:r>
              <a:rPr lang="en-US" sz="26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- 4</a:t>
            </a:r>
            <a:endParaRPr sz="2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11;p5"/>
          <p:cNvSpPr/>
          <p:nvPr/>
        </p:nvSpPr>
        <p:spPr>
          <a:xfrm>
            <a:off x="841067" y="320490"/>
            <a:ext cx="10509866" cy="984735"/>
          </a:xfrm>
          <a:prstGeom prst="roundRect">
            <a:avLst>
              <a:gd name="adj" fmla="val 49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0" u="none" strike="noStrike" cap="none" dirty="0" smtClean="0">
                <a:solidFill>
                  <a:sysClr val="windowText" lastClr="000000"/>
                </a:solidFill>
                <a:sym typeface="Arial"/>
              </a:rPr>
              <a:t>a)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Kiểm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đếm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số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lượng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từng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loại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trái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cây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: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na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,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thanh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long,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dâu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tây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,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dứa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và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ghi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kết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quả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(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theo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mẫu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):</a:t>
            </a:r>
            <a:endParaRPr dirty="0">
              <a:solidFill>
                <a:sysClr val="windowText" lastClr="000000"/>
              </a:solidFill>
            </a:endParaRPr>
          </a:p>
        </p:txBody>
      </p:sp>
      <p:sp>
        <p:nvSpPr>
          <p:cNvPr id="97" name="Google Shape;112;p5"/>
          <p:cNvSpPr/>
          <p:nvPr/>
        </p:nvSpPr>
        <p:spPr>
          <a:xfrm>
            <a:off x="643131" y="320490"/>
            <a:ext cx="510921" cy="52285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8"/>
          <p:cNvGrpSpPr/>
          <p:nvPr/>
        </p:nvGrpSpPr>
        <p:grpSpPr>
          <a:xfrm>
            <a:off x="769257" y="185056"/>
            <a:ext cx="10585397" cy="930477"/>
            <a:chOff x="-3476326" y="-86968"/>
            <a:chExt cx="7926356" cy="1134999"/>
          </a:xfrm>
          <a:solidFill>
            <a:srgbClr val="FCD5B5"/>
          </a:solidFill>
        </p:grpSpPr>
        <p:sp>
          <p:nvSpPr>
            <p:cNvPr id="325" name="Google Shape;325;p8"/>
            <p:cNvSpPr/>
            <p:nvPr/>
          </p:nvSpPr>
          <p:spPr>
            <a:xfrm>
              <a:off x="-3359380" y="74605"/>
              <a:ext cx="7809410" cy="973426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ysClr val="windowText" lastClr="000000"/>
                  </a:solidFill>
                  <a:sym typeface="Arial"/>
                </a:rPr>
                <a:t>    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Một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người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theo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dõi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thời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tiết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đã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ghi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lại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thời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tiết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trong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tháng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6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như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ysClr val="windowText" lastClr="000000"/>
                  </a:solidFill>
                  <a:sym typeface="Arial"/>
                </a:rPr>
                <a:t>sau</a:t>
              </a:r>
              <a:r>
                <a:rPr lang="en-US" sz="2800" i="0" u="none" strike="noStrike" cap="none" dirty="0">
                  <a:solidFill>
                    <a:sysClr val="windowText" lastClr="000000"/>
                  </a:solidFill>
                  <a:sym typeface="Arial"/>
                </a:rPr>
                <a:t>:</a:t>
              </a:r>
              <a:endParaRPr sz="2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-3476326" y="-86968"/>
              <a:ext cx="414571" cy="63434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ysClr val="windowText" lastClr="000000"/>
                  </a:solidFill>
                  <a:sym typeface="Arial"/>
                </a:rPr>
                <a:t>4</a:t>
              </a:r>
              <a:endParaRPr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27" name="Google Shape;327;p8"/>
          <p:cNvSpPr txBox="1"/>
          <p:nvPr/>
        </p:nvSpPr>
        <p:spPr>
          <a:xfrm>
            <a:off x="895191" y="4499649"/>
            <a:ext cx="10856686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 smtClean="0">
                <a:solidFill>
                  <a:schemeClr val="tx1"/>
                </a:solidFill>
                <a:sym typeface="Arial"/>
              </a:rPr>
              <a:t>a)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Hãy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kiểm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đếm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và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ghi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kết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nắng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mưa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và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nhiều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mây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.</a:t>
            </a:r>
            <a:endParaRPr sz="2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 smtClean="0">
                <a:solidFill>
                  <a:schemeClr val="tx1"/>
                </a:solidFill>
                <a:sym typeface="Arial"/>
              </a:rPr>
              <a:t>b)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Nêu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nhận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xét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về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nắng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trong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tháng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tx1"/>
                </a:solidFill>
                <a:sym typeface="Arial"/>
              </a:rPr>
              <a:t>trên</a:t>
            </a:r>
            <a:r>
              <a:rPr lang="en-US" sz="2800" i="0" u="none" strike="noStrike" cap="none" dirty="0">
                <a:solidFill>
                  <a:schemeClr val="tx1"/>
                </a:solidFill>
                <a:sym typeface="Arial"/>
              </a:rPr>
              <a:t>.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328" name="Google Shape;328;p8"/>
          <p:cNvPicPr preferRelativeResize="0"/>
          <p:nvPr/>
        </p:nvPicPr>
        <p:blipFill rotWithShape="1">
          <a:blip r:embed="rId4">
            <a:alphaModFix/>
          </a:blip>
          <a:srcRect l="6312" t="18796" r="4019" b="28072"/>
          <a:stretch/>
        </p:blipFill>
        <p:spPr>
          <a:xfrm>
            <a:off x="895191" y="1247992"/>
            <a:ext cx="10459463" cy="311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9"/>
          <p:cNvPicPr preferRelativeResize="0"/>
          <p:nvPr/>
        </p:nvPicPr>
        <p:blipFill rotWithShape="1">
          <a:blip r:embed="rId4">
            <a:alphaModFix/>
          </a:blip>
          <a:srcRect l="6312" t="18796" r="4019" b="28072"/>
          <a:stretch/>
        </p:blipFill>
        <p:spPr>
          <a:xfrm>
            <a:off x="1175657" y="1205851"/>
            <a:ext cx="10072914" cy="248118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9"/>
          <p:cNvSpPr txBox="1"/>
          <p:nvPr/>
        </p:nvSpPr>
        <p:spPr>
          <a:xfrm>
            <a:off x="1701626" y="3866264"/>
            <a:ext cx="6445678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a) </a:t>
            </a:r>
            <a:r>
              <a:rPr lang="en-US" sz="2400" i="0" u="none" strike="noStrike" cap="none" dirty="0" err="1" smtClean="0">
                <a:solidFill>
                  <a:schemeClr val="tx1"/>
                </a:solidFill>
                <a:sym typeface="Arial"/>
              </a:rPr>
              <a:t>Hãy</a:t>
            </a:r>
            <a:r>
              <a:rPr lang="en-US" sz="240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kiểm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đếm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và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ghi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lại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kết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:</a:t>
            </a:r>
            <a:endParaRPr sz="24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-"/>
            </a:pP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nắng</a:t>
            </a:r>
            <a:endParaRPr sz="240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-"/>
            </a:pP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mưa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endParaRPr sz="2400" dirty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-"/>
            </a:pP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ngày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nhiều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tx1"/>
                </a:solidFill>
                <a:sym typeface="Arial"/>
              </a:rPr>
              <a:t>mây</a:t>
            </a:r>
            <a:r>
              <a:rPr lang="en-US" sz="2400" i="0" u="none" strike="noStrike" cap="none" dirty="0">
                <a:solidFill>
                  <a:schemeClr val="tx1"/>
                </a:solidFill>
                <a:sym typeface="Arial"/>
              </a:rPr>
              <a:t>.</a:t>
            </a:r>
            <a:endParaRPr sz="24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887969">
            <a:off x="2997678" y="1883796"/>
            <a:ext cx="823008" cy="475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9"/>
          <p:cNvCxnSpPr/>
          <p:nvPr/>
        </p:nvCxnSpPr>
        <p:spPr>
          <a:xfrm flipH="1">
            <a:off x="4457507" y="4477525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0" name="Google Shape;340;p9"/>
          <p:cNvCxnSpPr/>
          <p:nvPr/>
        </p:nvCxnSpPr>
        <p:spPr>
          <a:xfrm flipH="1">
            <a:off x="4566501" y="4477525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1" name="Google Shape;341;p9"/>
          <p:cNvCxnSpPr/>
          <p:nvPr/>
        </p:nvCxnSpPr>
        <p:spPr>
          <a:xfrm flipH="1">
            <a:off x="4675495" y="4477525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2" name="Google Shape;342;p9"/>
          <p:cNvCxnSpPr/>
          <p:nvPr/>
        </p:nvCxnSpPr>
        <p:spPr>
          <a:xfrm flipH="1">
            <a:off x="4784489" y="4477525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3" name="Google Shape;343;p9"/>
          <p:cNvCxnSpPr/>
          <p:nvPr/>
        </p:nvCxnSpPr>
        <p:spPr>
          <a:xfrm>
            <a:off x="4436713" y="4528470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4" name="Google Shape;344;p9"/>
          <p:cNvCxnSpPr/>
          <p:nvPr/>
        </p:nvCxnSpPr>
        <p:spPr>
          <a:xfrm flipH="1">
            <a:off x="5162286" y="4474029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5" name="Google Shape;345;p9"/>
          <p:cNvCxnSpPr/>
          <p:nvPr/>
        </p:nvCxnSpPr>
        <p:spPr>
          <a:xfrm flipH="1">
            <a:off x="5271280" y="4474029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6" name="Google Shape;346;p9"/>
          <p:cNvCxnSpPr/>
          <p:nvPr/>
        </p:nvCxnSpPr>
        <p:spPr>
          <a:xfrm flipH="1">
            <a:off x="5380275" y="4474029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7" name="Google Shape;347;p9"/>
          <p:cNvCxnSpPr/>
          <p:nvPr/>
        </p:nvCxnSpPr>
        <p:spPr>
          <a:xfrm flipH="1">
            <a:off x="5489269" y="4480343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9"/>
          <p:cNvCxnSpPr/>
          <p:nvPr/>
        </p:nvCxnSpPr>
        <p:spPr>
          <a:xfrm>
            <a:off x="5144995" y="4528470"/>
            <a:ext cx="490609" cy="2384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9" name="Google Shape;349;p9"/>
          <p:cNvCxnSpPr/>
          <p:nvPr/>
        </p:nvCxnSpPr>
        <p:spPr>
          <a:xfrm flipH="1">
            <a:off x="5790169" y="4480343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0" name="Google Shape;350;p9"/>
          <p:cNvCxnSpPr/>
          <p:nvPr/>
        </p:nvCxnSpPr>
        <p:spPr>
          <a:xfrm flipH="1">
            <a:off x="5909632" y="4480343"/>
            <a:ext cx="106382" cy="34032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1" name="Google Shape;351;p9"/>
          <p:cNvSpPr txBox="1"/>
          <p:nvPr/>
        </p:nvSpPr>
        <p:spPr>
          <a:xfrm>
            <a:off x="6342996" y="4382583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21" name="Google Shape;325;p8"/>
          <p:cNvSpPr/>
          <p:nvPr/>
        </p:nvSpPr>
        <p:spPr>
          <a:xfrm>
            <a:off x="925435" y="317514"/>
            <a:ext cx="10429219" cy="798019"/>
          </a:xfrm>
          <a:prstGeom prst="roundRect">
            <a:avLst>
              <a:gd name="adj" fmla="val 49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ysClr val="windowText" lastClr="000000"/>
                </a:solidFill>
                <a:sym typeface="Arial"/>
              </a:rPr>
              <a:t>    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Một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người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theo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dõi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tiết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đã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ghi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thời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tiết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trong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tháng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6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như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ysClr val="windowText" lastClr="000000"/>
                </a:solidFill>
                <a:sym typeface="Arial"/>
              </a:rPr>
              <a:t>sau</a:t>
            </a:r>
            <a:r>
              <a:rPr lang="en-US" sz="2800" i="0" u="none" strike="noStrike" cap="none" dirty="0">
                <a:solidFill>
                  <a:sysClr val="windowText" lastClr="000000"/>
                </a:solidFill>
                <a:sym typeface="Arial"/>
              </a:rPr>
              <a:t>:</a:t>
            </a:r>
            <a:endParaRPr sz="2800" dirty="0">
              <a:solidFill>
                <a:sysClr val="windowText" lastClr="000000"/>
              </a:solidFill>
            </a:endParaRPr>
          </a:p>
        </p:txBody>
      </p:sp>
      <p:sp>
        <p:nvSpPr>
          <p:cNvPr id="22" name="Google Shape;326;p8"/>
          <p:cNvSpPr/>
          <p:nvPr/>
        </p:nvSpPr>
        <p:spPr>
          <a:xfrm>
            <a:off x="769257" y="185056"/>
            <a:ext cx="553646" cy="5200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ysClr val="windowText" lastClr="000000"/>
                </a:solidFill>
                <a:sym typeface="Arial"/>
              </a:rPr>
              <a:t>4</a:t>
            </a:r>
            <a:endParaRPr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427</Words>
  <Application>Microsoft Office PowerPoint</Application>
  <PresentationFormat>Widescreen</PresentationFormat>
  <Paragraphs>66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32 Bài 90: Thu thập, kiểm đếm – Tiết 2</dc:title>
  <dc:creator>Lê Phúc Lâm</dc:creator>
  <cp:lastModifiedBy>Admin</cp:lastModifiedBy>
  <cp:revision>8</cp:revision>
  <dcterms:created xsi:type="dcterms:W3CDTF">2021-07-12T03:44:38Z</dcterms:created>
  <dcterms:modified xsi:type="dcterms:W3CDTF">2022-05-03T01:51:56Z</dcterms:modified>
</cp:coreProperties>
</file>