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A1CNNhEnpUlQw6drt9VwAWagY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bấm vào mảnh ghép có số để chọn câu hỏi =&gt; bấm quay lại về màn hình chọn số =&gt; bấm vào chú nhím để di chuyển =&gt; tiếp tục chọn số</a:t>
            </a:r>
            <a:endParaRPr/>
          </a:p>
        </p:txBody>
      </p:sp>
      <p:sp>
        <p:nvSpPr>
          <p:cNvPr id="179" name="Google Shape;17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3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3"/>
          <p:cNvSpPr/>
          <p:nvPr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15.png"/><Relationship Id="rId5" Type="http://schemas.openxmlformats.org/officeDocument/2006/relationships/slide" Target="slide14.xml"/><Relationship Id="rId15" Type="http://schemas.openxmlformats.org/officeDocument/2006/relationships/slide" Target="slide17.xml"/><Relationship Id="rId10" Type="http://schemas.openxmlformats.org/officeDocument/2006/relationships/image" Target="../media/image14.gif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TOÁN 2</a:t>
            </a:r>
            <a:endParaRPr/>
          </a:p>
        </p:txBody>
      </p:sp>
      <p:sp>
        <p:nvSpPr>
          <p:cNvPr id="46" name="Google Shape;46;p1"/>
          <p:cNvSpPr txBox="1">
            <a:spLocks noGrp="1"/>
          </p:cNvSpPr>
          <p:nvPr>
            <p:ph type="ctrTitle" idx="4294967295"/>
          </p:nvPr>
        </p:nvSpPr>
        <p:spPr>
          <a:xfrm>
            <a:off x="-325338" y="182135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r>
              <a:rPr lang="en-US" sz="5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2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200"/>
              <a:buFont typeface="Arial"/>
              <a:buNone/>
            </a:pPr>
            <a:r>
              <a:rPr lang="en-US" sz="66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66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6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tranh</a:t>
            </a:r>
            <a:r>
              <a:rPr lang="en-US" sz="66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(81)</a:t>
            </a:r>
            <a:endParaRPr sz="6600" dirty="0"/>
          </a:p>
        </p:txBody>
      </p:sp>
      <p:sp>
        <p:nvSpPr>
          <p:cNvPr id="47" name="Google Shape;47;p1"/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Tập 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1"/>
          <p:cNvPicPr preferRelativeResize="0"/>
          <p:nvPr/>
        </p:nvPicPr>
        <p:blipFill rotWithShape="1">
          <a:blip r:embed="rId4">
            <a:alphaModFix/>
          </a:blip>
          <a:srcRect b="6266"/>
          <a:stretch/>
        </p:blipFill>
        <p:spPr>
          <a:xfrm>
            <a:off x="0" y="0"/>
            <a:ext cx="12192000" cy="642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1"/>
          <p:cNvPicPr preferRelativeResize="0"/>
          <p:nvPr/>
        </p:nvPicPr>
        <p:blipFill rotWithShape="1">
          <a:blip r:embed="rId5">
            <a:alphaModFix/>
          </a:blip>
          <a:srcRect l="12038" t="16221" r="14014" b="24079"/>
          <a:stretch/>
        </p:blipFill>
        <p:spPr>
          <a:xfrm>
            <a:off x="2428876" y="1569499"/>
            <a:ext cx="6671581" cy="262352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/>
          <p:nvPr/>
        </p:nvSpPr>
        <p:spPr>
          <a:xfrm>
            <a:off x="1181661" y="4308631"/>
            <a:ext cx="9399253" cy="6447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c)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Các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học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sinh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đến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trường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bằng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phương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tiện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nào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nhiều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nhất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5" name="Google Shape;155;p11"/>
          <p:cNvSpPr/>
          <p:nvPr/>
        </p:nvSpPr>
        <p:spPr>
          <a:xfrm>
            <a:off x="1695635" y="4953334"/>
            <a:ext cx="7172594" cy="554814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xe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buýt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14;p8"/>
          <p:cNvGrpSpPr/>
          <p:nvPr/>
        </p:nvGrpSpPr>
        <p:grpSpPr>
          <a:xfrm>
            <a:off x="1650310" y="268076"/>
            <a:ext cx="6167339" cy="626040"/>
            <a:chOff x="-253438" y="258912"/>
            <a:chExt cx="6058171" cy="763647"/>
          </a:xfrm>
          <a:solidFill>
            <a:srgbClr val="FCD5B5"/>
          </a:solidFill>
        </p:grpSpPr>
        <p:sp>
          <p:nvSpPr>
            <p:cNvPr id="14" name="Google Shape;115;p8"/>
            <p:cNvSpPr/>
            <p:nvPr/>
          </p:nvSpPr>
          <p:spPr>
            <a:xfrm>
              <a:off x="-253437" y="258912"/>
              <a:ext cx="6058170" cy="763647"/>
            </a:xfrm>
            <a:prstGeom prst="roundRect">
              <a:avLst>
                <a:gd name="adj" fmla="val 49773"/>
              </a:avLst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  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Quan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sát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biểu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đồ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tranh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sau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: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116;p8"/>
            <p:cNvSpPr/>
            <p:nvPr/>
          </p:nvSpPr>
          <p:spPr>
            <a:xfrm>
              <a:off x="-253438" y="311616"/>
              <a:ext cx="549488" cy="670903"/>
            </a:xfrm>
            <a:prstGeom prst="ellipse">
              <a:avLst/>
            </a:prstGeom>
            <a:grpFill/>
            <a:ln w="381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3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Google Shape;117;p8"/>
          <p:cNvSpPr/>
          <p:nvPr/>
        </p:nvSpPr>
        <p:spPr>
          <a:xfrm>
            <a:off x="1990385" y="904498"/>
            <a:ext cx="7199242" cy="55000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tiện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lớp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2A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2"/>
          <p:cNvPicPr preferRelativeResize="0"/>
          <p:nvPr/>
        </p:nvPicPr>
        <p:blipFill rotWithShape="1">
          <a:blip r:embed="rId4">
            <a:alphaModFix/>
          </a:blip>
          <a:srcRect b="6280"/>
          <a:stretch/>
        </p:blipFill>
        <p:spPr>
          <a:xfrm>
            <a:off x="0" y="15494"/>
            <a:ext cx="12219672" cy="641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2"/>
          <p:cNvPicPr preferRelativeResize="0"/>
          <p:nvPr/>
        </p:nvPicPr>
        <p:blipFill rotWithShape="1">
          <a:blip r:embed="rId5">
            <a:alphaModFix/>
          </a:blip>
          <a:srcRect l="4387" t="3333"/>
          <a:stretch/>
        </p:blipFill>
        <p:spPr>
          <a:xfrm>
            <a:off x="8327378" y="1272696"/>
            <a:ext cx="3914586" cy="521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2"/>
          <p:cNvPicPr preferRelativeResize="0"/>
          <p:nvPr/>
        </p:nvPicPr>
        <p:blipFill rotWithShape="1">
          <a:blip r:embed="rId6">
            <a:alphaModFix/>
          </a:blip>
          <a:srcRect t="41086" r="-896" b="26000"/>
          <a:stretch/>
        </p:blipFill>
        <p:spPr>
          <a:xfrm>
            <a:off x="8470385" y="5109789"/>
            <a:ext cx="3628572" cy="1567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54229">
            <a:off x="342005" y="5215746"/>
            <a:ext cx="1687688" cy="119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30655" y="-10287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2"/>
          <p:cNvSpPr/>
          <p:nvPr/>
        </p:nvSpPr>
        <p:spPr>
          <a:xfrm>
            <a:off x="717176" y="1458711"/>
            <a:ext cx="8682954" cy="11079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030A0"/>
                </a:solidFill>
                <a:latin typeface="Arial"/>
              </a:rPr>
              <a:t>Nhím Nâu Vượt Đường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3"/>
          <p:cNvPicPr preferRelativeResize="0"/>
          <p:nvPr/>
        </p:nvPicPr>
        <p:blipFill rotWithShape="1">
          <a:blip r:embed="rId4">
            <a:alphaModFix/>
          </a:blip>
          <a:srcRect b="6280"/>
          <a:stretch/>
        </p:blipFill>
        <p:spPr>
          <a:xfrm>
            <a:off x="0" y="15494"/>
            <a:ext cx="12219672" cy="641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3"/>
          <p:cNvPicPr preferRelativeResize="0"/>
          <p:nvPr/>
        </p:nvPicPr>
        <p:blipFill rotWithShape="1">
          <a:blip r:embed="rId5">
            <a:alphaModFix/>
          </a:blip>
          <a:srcRect t="41086" r="-896" b="26000"/>
          <a:stretch/>
        </p:blipFill>
        <p:spPr>
          <a:xfrm>
            <a:off x="8681416" y="5092672"/>
            <a:ext cx="3628572" cy="1567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30655" y="-10287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3"/>
          <p:cNvSpPr/>
          <p:nvPr/>
        </p:nvSpPr>
        <p:spPr>
          <a:xfrm>
            <a:off x="185385" y="106345"/>
            <a:ext cx="11472652" cy="378899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>
              <a:alpha val="84705"/>
            </a:schemeClr>
          </a:solidFill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endParaRPr sz="3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</a:pP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giúp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nhím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nâu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vượt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qua con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đầy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khó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khăn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trở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ngôi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nhà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 smtClean="0"/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</a:pP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trả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lời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đúng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tương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ứng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vượt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qua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từng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chướng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ngại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vật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</a:pP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Chúc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bỏ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chướng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ngại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vật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pic>
        <p:nvPicPr>
          <p:cNvPr id="174" name="Google Shape;174;p13"/>
          <p:cNvPicPr preferRelativeResize="0"/>
          <p:nvPr/>
        </p:nvPicPr>
        <p:blipFill rotWithShape="1">
          <a:blip r:embed="rId7">
            <a:alphaModFix/>
          </a:blip>
          <a:srcRect l="4387" t="3333"/>
          <a:stretch/>
        </p:blipFill>
        <p:spPr>
          <a:xfrm>
            <a:off x="9643905" y="3282804"/>
            <a:ext cx="2388748" cy="318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454229">
            <a:off x="440328" y="5198628"/>
            <a:ext cx="1687688" cy="1197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4"/>
          <p:cNvPicPr preferRelativeResize="0"/>
          <p:nvPr/>
        </p:nvPicPr>
        <p:blipFill rotWithShape="1">
          <a:blip r:embed="rId4">
            <a:alphaModFix/>
          </a:blip>
          <a:srcRect b="6280"/>
          <a:stretch/>
        </p:blipFill>
        <p:spPr>
          <a:xfrm>
            <a:off x="0" y="15494"/>
            <a:ext cx="12219672" cy="64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4">
            <a:hlinkClick r:id="rId5" action="ppaction://hlinksldjump"/>
          </p:cNvPr>
          <p:cNvSpPr/>
          <p:nvPr/>
        </p:nvSpPr>
        <p:spPr>
          <a:xfrm>
            <a:off x="1495275" y="4516088"/>
            <a:ext cx="1544054" cy="1520775"/>
          </a:xfrm>
          <a:custGeom>
            <a:avLst/>
            <a:gdLst/>
            <a:ahLst/>
            <a:cxnLst/>
            <a:rect l="l" t="t" r="r" b="b"/>
            <a:pathLst>
              <a:path w="1729930" h="1244670" extrusionOk="0">
                <a:moveTo>
                  <a:pt x="1193872" y="46227"/>
                </a:moveTo>
                <a:cubicBezTo>
                  <a:pt x="1072920" y="9941"/>
                  <a:pt x="1068081" y="-6992"/>
                  <a:pt x="976157" y="2684"/>
                </a:cubicBezTo>
                <a:cubicBezTo>
                  <a:pt x="884233" y="12360"/>
                  <a:pt x="739091" y="12360"/>
                  <a:pt x="642329" y="104284"/>
                </a:cubicBezTo>
                <a:cubicBezTo>
                  <a:pt x="545567" y="196208"/>
                  <a:pt x="502024" y="469560"/>
                  <a:pt x="395586" y="554227"/>
                </a:cubicBezTo>
                <a:cubicBezTo>
                  <a:pt x="289148" y="638894"/>
                  <a:pt x="30309" y="503427"/>
                  <a:pt x="3700" y="612284"/>
                </a:cubicBezTo>
                <a:cubicBezTo>
                  <a:pt x="-22909" y="721141"/>
                  <a:pt x="98043" y="1122703"/>
                  <a:pt x="235929" y="1207370"/>
                </a:cubicBezTo>
                <a:cubicBezTo>
                  <a:pt x="373815" y="1292037"/>
                  <a:pt x="608463" y="1219465"/>
                  <a:pt x="831015" y="1120284"/>
                </a:cubicBezTo>
                <a:cubicBezTo>
                  <a:pt x="1053567" y="1021103"/>
                  <a:pt x="1426100" y="762265"/>
                  <a:pt x="1571243" y="612284"/>
                </a:cubicBezTo>
                <a:cubicBezTo>
                  <a:pt x="1716386" y="462303"/>
                  <a:pt x="1767186" y="314741"/>
                  <a:pt x="1701872" y="220398"/>
                </a:cubicBezTo>
                <a:cubicBezTo>
                  <a:pt x="1636558" y="126055"/>
                  <a:pt x="1314824" y="82513"/>
                  <a:pt x="1193872" y="46227"/>
                </a:cubicBezTo>
                <a:close/>
              </a:path>
            </a:pathLst>
          </a:custGeom>
          <a:solidFill>
            <a:srgbClr val="666633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83" name="Google Shape;183;p14">
            <a:hlinkClick r:id="rId6" action="ppaction://hlinksldjump"/>
          </p:cNvPr>
          <p:cNvSpPr/>
          <p:nvPr/>
        </p:nvSpPr>
        <p:spPr>
          <a:xfrm rot="689854">
            <a:off x="5087921" y="4330745"/>
            <a:ext cx="1532061" cy="1814714"/>
          </a:xfrm>
          <a:custGeom>
            <a:avLst/>
            <a:gdLst/>
            <a:ahLst/>
            <a:cxnLst/>
            <a:rect l="l" t="t" r="r" b="b"/>
            <a:pathLst>
              <a:path w="2207980" h="1700161" extrusionOk="0">
                <a:moveTo>
                  <a:pt x="705170" y="88833"/>
                </a:moveTo>
                <a:cubicBezTo>
                  <a:pt x="472941" y="139633"/>
                  <a:pt x="216522" y="188014"/>
                  <a:pt x="110084" y="321061"/>
                </a:cubicBezTo>
                <a:cubicBezTo>
                  <a:pt x="3646" y="454108"/>
                  <a:pt x="-51992" y="725042"/>
                  <a:pt x="66541" y="887118"/>
                </a:cubicBezTo>
                <a:cubicBezTo>
                  <a:pt x="185074" y="1049194"/>
                  <a:pt x="630179" y="1158052"/>
                  <a:pt x="821284" y="1293519"/>
                </a:cubicBezTo>
                <a:cubicBezTo>
                  <a:pt x="1012389" y="1428986"/>
                  <a:pt x="985780" y="1709594"/>
                  <a:pt x="1213170" y="1699918"/>
                </a:cubicBezTo>
                <a:cubicBezTo>
                  <a:pt x="1440560" y="1690242"/>
                  <a:pt x="2074351" y="1399956"/>
                  <a:pt x="2185627" y="1235461"/>
                </a:cubicBezTo>
                <a:cubicBezTo>
                  <a:pt x="2296903" y="1070966"/>
                  <a:pt x="1960655" y="855671"/>
                  <a:pt x="1880827" y="712947"/>
                </a:cubicBezTo>
                <a:cubicBezTo>
                  <a:pt x="1800999" y="570223"/>
                  <a:pt x="1769551" y="495232"/>
                  <a:pt x="1706656" y="379118"/>
                </a:cubicBezTo>
                <a:cubicBezTo>
                  <a:pt x="1643761" y="263004"/>
                  <a:pt x="1670370" y="64642"/>
                  <a:pt x="1503456" y="16261"/>
                </a:cubicBezTo>
                <a:cubicBezTo>
                  <a:pt x="1336542" y="-32120"/>
                  <a:pt x="937399" y="38033"/>
                  <a:pt x="705170" y="88833"/>
                </a:cubicBezTo>
                <a:close/>
              </a:path>
            </a:pathLst>
          </a:custGeom>
          <a:solidFill>
            <a:srgbClr val="666633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184" name="Google Shape;184;p14"/>
          <p:cNvPicPr preferRelativeResize="0"/>
          <p:nvPr/>
        </p:nvPicPr>
        <p:blipFill rotWithShape="1">
          <a:blip r:embed="rId7">
            <a:alphaModFix/>
          </a:blip>
          <a:srcRect t="41086" r="-896" b="26000"/>
          <a:stretch/>
        </p:blipFill>
        <p:spPr>
          <a:xfrm>
            <a:off x="8671584" y="4911583"/>
            <a:ext cx="3628572" cy="1567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 l="4387" t="3333"/>
          <a:stretch/>
        </p:blipFill>
        <p:spPr>
          <a:xfrm>
            <a:off x="9450992" y="2275810"/>
            <a:ext cx="2935238" cy="391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454229">
            <a:off x="59694" y="5379810"/>
            <a:ext cx="1409032" cy="99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0655" y="-10287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315895" y="0"/>
            <a:ext cx="1926338" cy="1926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 l="35817" t="37041" r="56708" b="50303"/>
          <a:stretch/>
        </p:blipFill>
        <p:spPr>
          <a:xfrm>
            <a:off x="3071142" y="4284482"/>
            <a:ext cx="2097895" cy="156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>
            <a:hlinkClick r:id="rId15" action="ppaction://hlinksldjump"/>
          </p:cNvPr>
          <p:cNvPicPr preferRelativeResize="0"/>
          <p:nvPr/>
        </p:nvPicPr>
        <p:blipFill rotWithShape="1">
          <a:blip r:embed="rId16">
            <a:alphaModFix/>
          </a:blip>
          <a:srcRect l="42971" t="61177" r="50206" b="28104"/>
          <a:stretch/>
        </p:blipFill>
        <p:spPr>
          <a:xfrm>
            <a:off x="6646074" y="4384024"/>
            <a:ext cx="1954888" cy="1726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5"/>
          <p:cNvPicPr preferRelativeResize="0"/>
          <p:nvPr/>
        </p:nvPicPr>
        <p:blipFill rotWithShape="1">
          <a:blip r:embed="rId4">
            <a:alphaModFix/>
          </a:blip>
          <a:srcRect b="6280"/>
          <a:stretch/>
        </p:blipFill>
        <p:spPr>
          <a:xfrm>
            <a:off x="0" y="15494"/>
            <a:ext cx="12219672" cy="64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5"/>
          <p:cNvSpPr/>
          <p:nvPr/>
        </p:nvSpPr>
        <p:spPr>
          <a:xfrm>
            <a:off x="7244058" y="802349"/>
            <a:ext cx="2794154" cy="1955260"/>
          </a:xfrm>
          <a:prstGeom prst="wedgeRoundRectCallout">
            <a:avLst>
              <a:gd name="adj1" fmla="val 60487"/>
              <a:gd name="adj2" fmla="val 162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bao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thích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ô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tô</a:t>
            </a:r>
            <a:endParaRPr sz="2800" b="1" i="0" u="none" strike="noStrike" cap="none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b="1" i="0" u="none" strike="noStrike" cap="none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5"/>
          <p:cNvSpPr/>
          <p:nvPr/>
        </p:nvSpPr>
        <p:spPr>
          <a:xfrm>
            <a:off x="4666628" y="4119583"/>
            <a:ext cx="2372801" cy="102199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5" descr="ALRMCLO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69" y="154649"/>
            <a:ext cx="1008063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5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200" name="Google Shape;200;p15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  <p:sp>
        <p:nvSpPr>
          <p:cNvPr id="201" name="Google Shape;201;p15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202" name="Google Shape;202;p15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203" name="Google Shape;203;p15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204" name="Google Shape;204;p15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05" name="Google Shape;205;p15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06" name="Google Shape;206;p15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09" name="Google Shape;209;p15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10" name="Google Shape;210;p15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11" name="Google Shape;211;p15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12" name="Google Shape;212;p15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13" name="Google Shape;213;p15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14" name="Google Shape;214;p15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pic>
        <p:nvPicPr>
          <p:cNvPr id="215" name="Google Shape;215;p15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8203" t="10801" r="6970" b="5427"/>
          <a:stretch/>
        </p:blipFill>
        <p:spPr>
          <a:xfrm>
            <a:off x="9812376" y="5193509"/>
            <a:ext cx="2254076" cy="125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66032" y="154649"/>
            <a:ext cx="5978025" cy="366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61452" y="596149"/>
            <a:ext cx="19050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29769" y="3524990"/>
            <a:ext cx="2764623" cy="1883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6"/>
          <p:cNvPicPr preferRelativeResize="0"/>
          <p:nvPr/>
        </p:nvPicPr>
        <p:blipFill rotWithShape="1">
          <a:blip r:embed="rId4">
            <a:alphaModFix/>
          </a:blip>
          <a:srcRect b="6280"/>
          <a:stretch/>
        </p:blipFill>
        <p:spPr>
          <a:xfrm>
            <a:off x="0" y="15494"/>
            <a:ext cx="12219672" cy="641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 descr="ALRMCLO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69" y="154649"/>
            <a:ext cx="1008063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6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226" name="Google Shape;226;p16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228" name="Google Shape;228;p16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229" name="Google Shape;229;p16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230" name="Google Shape;230;p16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32" name="Google Shape;232;p16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34" name="Google Shape;234;p16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35" name="Google Shape;235;p16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36" name="Google Shape;236;p16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37" name="Google Shape;237;p16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39" name="Google Shape;239;p16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40" name="Google Shape;240;p16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pic>
        <p:nvPicPr>
          <p:cNvPr id="241" name="Google Shape;241;p16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8203" t="10801" r="6970" b="5427"/>
          <a:stretch/>
        </p:blipFill>
        <p:spPr>
          <a:xfrm>
            <a:off x="9753383" y="5124684"/>
            <a:ext cx="2254076" cy="125153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6"/>
          <p:cNvSpPr/>
          <p:nvPr/>
        </p:nvSpPr>
        <p:spPr>
          <a:xfrm>
            <a:off x="7381315" y="802349"/>
            <a:ext cx="2915470" cy="1955260"/>
          </a:xfrm>
          <a:prstGeom prst="wedgeRoundRectCallout">
            <a:avLst>
              <a:gd name="adj1" fmla="val 60487"/>
              <a:gd name="adj2" fmla="val 162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bao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thích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búp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bê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b="1" i="0" u="none" strike="noStrike" cap="none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6"/>
          <p:cNvSpPr/>
          <p:nvPr/>
        </p:nvSpPr>
        <p:spPr>
          <a:xfrm>
            <a:off x="4710785" y="4007637"/>
            <a:ext cx="2227043" cy="111704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0328" y="495046"/>
            <a:ext cx="5616427" cy="293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11345" y="579829"/>
            <a:ext cx="19050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6"/>
          <p:cNvPicPr preferRelativeResize="0"/>
          <p:nvPr/>
        </p:nvPicPr>
        <p:blipFill rotWithShape="1">
          <a:blip r:embed="rId10">
            <a:alphaModFix/>
          </a:blip>
          <a:srcRect r="26172"/>
          <a:stretch/>
        </p:blipFill>
        <p:spPr>
          <a:xfrm>
            <a:off x="2929769" y="3524990"/>
            <a:ext cx="2041065" cy="1883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7"/>
          <p:cNvPicPr preferRelativeResize="0"/>
          <p:nvPr/>
        </p:nvPicPr>
        <p:blipFill rotWithShape="1">
          <a:blip r:embed="rId4">
            <a:alphaModFix/>
          </a:blip>
          <a:srcRect b="6280"/>
          <a:stretch/>
        </p:blipFill>
        <p:spPr>
          <a:xfrm>
            <a:off x="0" y="15494"/>
            <a:ext cx="12219672" cy="641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 descr="ALRMCLO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69" y="154649"/>
            <a:ext cx="1008063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7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  <p:sp>
        <p:nvSpPr>
          <p:cNvPr id="255" name="Google Shape;255;p17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256" name="Google Shape;256;p17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61" name="Google Shape;261;p17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62" name="Google Shape;262;p17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63" name="Google Shape;263;p17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64" name="Google Shape;264;p17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5" name="Google Shape;265;p17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6" name="Google Shape;266;p17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67" name="Google Shape;267;p17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68" name="Google Shape;268;p17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pic>
        <p:nvPicPr>
          <p:cNvPr id="269" name="Google Shape;269;p17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8203" t="10801" r="6970" b="5427"/>
          <a:stretch/>
        </p:blipFill>
        <p:spPr>
          <a:xfrm>
            <a:off x="9937924" y="5070815"/>
            <a:ext cx="2254076" cy="125153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7"/>
          <p:cNvSpPr/>
          <p:nvPr/>
        </p:nvSpPr>
        <p:spPr>
          <a:xfrm>
            <a:off x="7261891" y="802349"/>
            <a:ext cx="2905628" cy="1955260"/>
          </a:xfrm>
          <a:prstGeom prst="wedgeRoundRectCallout">
            <a:avLst>
              <a:gd name="adj1" fmla="val 60487"/>
              <a:gd name="adj2" fmla="val 162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ưa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thích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b="1" i="0" u="none" strike="noStrike" cap="none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7"/>
          <p:cNvSpPr/>
          <p:nvPr/>
        </p:nvSpPr>
        <p:spPr>
          <a:xfrm>
            <a:off x="4441299" y="4034397"/>
            <a:ext cx="2569102" cy="111704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xe</a:t>
            </a:r>
            <a:r>
              <a:rPr lang="en-US" sz="40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đạp</a:t>
            </a:r>
            <a:endParaRPr sz="4000" b="1" i="0" u="none" strike="noStrike" cap="none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14402" y="304800"/>
            <a:ext cx="5947489" cy="3164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87000" y="579829"/>
            <a:ext cx="19050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7"/>
          <p:cNvPicPr preferRelativeResize="0"/>
          <p:nvPr/>
        </p:nvPicPr>
        <p:blipFill rotWithShape="1">
          <a:blip r:embed="rId10">
            <a:alphaModFix/>
          </a:blip>
          <a:srcRect r="26172"/>
          <a:stretch/>
        </p:blipFill>
        <p:spPr>
          <a:xfrm>
            <a:off x="2805424" y="3524990"/>
            <a:ext cx="2041065" cy="1883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8"/>
          <p:cNvPicPr preferRelativeResize="0"/>
          <p:nvPr/>
        </p:nvPicPr>
        <p:blipFill rotWithShape="1">
          <a:blip r:embed="rId4">
            <a:alphaModFix/>
          </a:blip>
          <a:srcRect b="6280"/>
          <a:stretch/>
        </p:blipFill>
        <p:spPr>
          <a:xfrm>
            <a:off x="0" y="15494"/>
            <a:ext cx="12219672" cy="641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8" descr="ALRMCLO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69" y="154649"/>
            <a:ext cx="1008063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8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282" name="Google Shape;282;p18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  <p:sp>
        <p:nvSpPr>
          <p:cNvPr id="283" name="Google Shape;283;p18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284" name="Google Shape;284;p18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285" name="Google Shape;285;p18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286" name="Google Shape;286;p18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87" name="Google Shape;287;p18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88" name="Google Shape;288;p18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89" name="Google Shape;289;p18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90" name="Google Shape;290;p18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91" name="Google Shape;291;p18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92" name="Google Shape;292;p18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93" name="Google Shape;293;p18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94" name="Google Shape;294;p18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95" name="Google Shape;295;p18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96" name="Google Shape;296;p18"/>
          <p:cNvSpPr/>
          <p:nvPr/>
        </p:nvSpPr>
        <p:spPr>
          <a:xfrm>
            <a:off x="257969" y="535649"/>
            <a:ext cx="533400" cy="53340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pic>
        <p:nvPicPr>
          <p:cNvPr id="297" name="Google Shape;297;p18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8203" t="10801" r="6970" b="5427"/>
          <a:stretch/>
        </p:blipFill>
        <p:spPr>
          <a:xfrm>
            <a:off x="9812376" y="5134515"/>
            <a:ext cx="2254076" cy="125153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8"/>
          <p:cNvSpPr/>
          <p:nvPr/>
        </p:nvSpPr>
        <p:spPr>
          <a:xfrm>
            <a:off x="7142410" y="831325"/>
            <a:ext cx="3247156" cy="1897308"/>
          </a:xfrm>
          <a:prstGeom prst="wedgeRoundRectCallout">
            <a:avLst>
              <a:gd name="adj1" fmla="val 60487"/>
              <a:gd name="adj2" fmla="val 162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bao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thích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búp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bê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siêu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nhân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b="1" i="0" u="none" strike="noStrike" cap="none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4552584" y="3908260"/>
            <a:ext cx="2182045" cy="111704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lang="en-US" sz="40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endParaRPr sz="4000" b="1" i="0" u="none" strike="noStrike" cap="none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73808" y="507959"/>
            <a:ext cx="5616427" cy="293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87000" y="579829"/>
            <a:ext cx="19050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10">
            <a:alphaModFix/>
          </a:blip>
          <a:srcRect r="26172"/>
          <a:stretch/>
        </p:blipFill>
        <p:spPr>
          <a:xfrm>
            <a:off x="2805424" y="3524990"/>
            <a:ext cx="2041065" cy="1883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99879"/>
            <a:ext cx="11907297" cy="661644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9"/>
          <p:cNvSpPr txBox="1"/>
          <p:nvPr/>
        </p:nvSpPr>
        <p:spPr>
          <a:xfrm>
            <a:off x="2688632" y="3578755"/>
            <a:ext cx="653003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Bài học hôm nay em biết thêm được điều gì?</a:t>
            </a:r>
            <a:endParaRPr/>
          </a:p>
        </p:txBody>
      </p:sp>
      <p:sp>
        <p:nvSpPr>
          <p:cNvPr id="309" name="Google Shape;309;p19"/>
          <p:cNvSpPr txBox="1"/>
          <p:nvPr/>
        </p:nvSpPr>
        <p:spPr>
          <a:xfrm>
            <a:off x="2365148" y="3578755"/>
            <a:ext cx="717699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Để có thể làm tốt các bài tập trên em nhắn bạn điều gì?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0" y="735347"/>
            <a:ext cx="12090400" cy="559588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0"/>
          <p:cNvSpPr txBox="1"/>
          <p:nvPr/>
        </p:nvSpPr>
        <p:spPr>
          <a:xfrm>
            <a:off x="2464327" y="1271526"/>
            <a:ext cx="5455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sym typeface="Arial"/>
              </a:rPr>
              <a:t>DẶN DÒ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316" name="Google Shape;316;p20"/>
          <p:cNvSpPr txBox="1"/>
          <p:nvPr/>
        </p:nvSpPr>
        <p:spPr>
          <a:xfrm>
            <a:off x="682170" y="2453995"/>
            <a:ext cx="1047931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3200" dirty="0" smtClean="0">
                <a:solidFill>
                  <a:srgbClr val="000000"/>
                </a:solidFill>
              </a:rPr>
              <a:t>- </a:t>
            </a:r>
            <a:r>
              <a:rPr lang="en-US" sz="3200" dirty="0" err="1" smtClean="0">
                <a:solidFill>
                  <a:srgbClr val="000000"/>
                </a:solidFill>
              </a:rPr>
              <a:t>Làm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bài</a:t>
            </a:r>
            <a:r>
              <a:rPr lang="en-US" sz="3200" dirty="0">
                <a:solidFill>
                  <a:srgbClr val="000000"/>
                </a:solidFill>
              </a:rPr>
              <a:t> 2, 3 VBT </a:t>
            </a:r>
            <a:r>
              <a:rPr lang="en-US" sz="3200" dirty="0" err="1">
                <a:solidFill>
                  <a:srgbClr val="000000"/>
                </a:solidFill>
              </a:rPr>
              <a:t>toán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trang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8</a:t>
            </a:r>
            <a:r>
              <a:rPr lang="en-US" sz="3200" dirty="0" smtClean="0"/>
              <a:t>4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sz="3200" dirty="0">
              <a:solidFill>
                <a:srgbClr val="000000"/>
              </a:solidFill>
            </a:endParaRPr>
          </a:p>
          <a:p>
            <a:pPr marL="762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3200" dirty="0" smtClean="0">
                <a:solidFill>
                  <a:srgbClr val="000000"/>
                </a:solidFill>
              </a:rPr>
              <a:t>- </a:t>
            </a:r>
            <a:r>
              <a:rPr lang="en-US" sz="3200" dirty="0" err="1" smtClean="0">
                <a:solidFill>
                  <a:srgbClr val="000000"/>
                </a:solidFill>
              </a:rPr>
              <a:t>Xem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trước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bài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/>
              <a:t>Chắc</a:t>
            </a:r>
            <a:r>
              <a:rPr lang="en-US" sz="3200" dirty="0"/>
              <a:t> </a:t>
            </a:r>
            <a:r>
              <a:rPr lang="en-US" sz="3200" dirty="0" err="1"/>
              <a:t>chắn</a:t>
            </a:r>
            <a:r>
              <a:rPr lang="en-US" sz="3200" dirty="0"/>
              <a:t> -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/>
              <a:t>thể</a:t>
            </a:r>
            <a:r>
              <a:rPr lang="en-US" sz="3200" dirty="0"/>
              <a:t> - </a:t>
            </a:r>
            <a:r>
              <a:rPr lang="en-US" sz="3200" dirty="0" err="1"/>
              <a:t>K</a:t>
            </a:r>
            <a:r>
              <a:rPr lang="en-US" sz="3200" dirty="0" err="1" smtClean="0"/>
              <a:t>hông</a:t>
            </a:r>
            <a:r>
              <a:rPr lang="en-US" sz="3200" dirty="0" smtClean="0"/>
              <a:t> </a:t>
            </a:r>
            <a:r>
              <a:rPr lang="en-US" sz="3200" dirty="0" err="1"/>
              <a:t>thể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/>
              <a:t>(</a:t>
            </a:r>
            <a:r>
              <a:rPr lang="en-US" sz="3200" dirty="0" smtClean="0"/>
              <a:t>82)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"/>
          <p:cNvPicPr preferRelativeResize="0"/>
          <p:nvPr/>
        </p:nvPicPr>
        <p:blipFill rotWithShape="1">
          <a:blip r:embed="rId3">
            <a:alphaModFix/>
          </a:blip>
          <a:srcRect b="6421"/>
          <a:stretch/>
        </p:blipFill>
        <p:spPr>
          <a:xfrm>
            <a:off x="3175" y="0"/>
            <a:ext cx="12185650" cy="641757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 txBox="1"/>
          <p:nvPr/>
        </p:nvSpPr>
        <p:spPr>
          <a:xfrm>
            <a:off x="3686783" y="2429964"/>
            <a:ext cx="760703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LUYỆN </a:t>
            </a:r>
            <a:r>
              <a:rPr lang="en-US" sz="66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endParaRPr sz="6600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4"/>
          <p:cNvPicPr preferRelativeResize="0"/>
          <p:nvPr/>
        </p:nvPicPr>
        <p:blipFill rotWithShape="1">
          <a:blip r:embed="rId4">
            <a:alphaModFix/>
          </a:blip>
          <a:srcRect b="6266"/>
          <a:stretch/>
        </p:blipFill>
        <p:spPr>
          <a:xfrm>
            <a:off x="0" y="0"/>
            <a:ext cx="12192000" cy="64282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4"/>
          <p:cNvGrpSpPr/>
          <p:nvPr/>
        </p:nvGrpSpPr>
        <p:grpSpPr>
          <a:xfrm>
            <a:off x="1350752" y="337530"/>
            <a:ext cx="6167338" cy="626040"/>
            <a:chOff x="-1493828" y="291681"/>
            <a:chExt cx="6058170" cy="763647"/>
          </a:xfrm>
        </p:grpSpPr>
        <p:sp>
          <p:nvSpPr>
            <p:cNvPr id="66" name="Google Shape;66;p4"/>
            <p:cNvSpPr/>
            <p:nvPr/>
          </p:nvSpPr>
          <p:spPr>
            <a:xfrm>
              <a:off x="-1493828" y="291681"/>
              <a:ext cx="6058170" cy="763647"/>
            </a:xfrm>
            <a:prstGeom prst="roundRect">
              <a:avLst>
                <a:gd name="adj" fmla="val 49773"/>
              </a:avLst>
            </a:prstGeom>
            <a:solidFill>
              <a:srgbClr val="FCD5B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Quan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sát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biểu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đồ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tranh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: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-1399670" y="291681"/>
              <a:ext cx="549488" cy="670903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pic>
        <p:nvPicPr>
          <p:cNvPr id="68" name="Google Shape;68;p4"/>
          <p:cNvPicPr preferRelativeResize="0"/>
          <p:nvPr/>
        </p:nvPicPr>
        <p:blipFill rotWithShape="1">
          <a:blip r:embed="rId5">
            <a:alphaModFix/>
          </a:blip>
          <a:srcRect l="19750" t="19417" r="17119" b="37617"/>
          <a:stretch/>
        </p:blipFill>
        <p:spPr>
          <a:xfrm>
            <a:off x="1446607" y="1575881"/>
            <a:ext cx="6768479" cy="234436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"/>
          <p:cNvSpPr/>
          <p:nvPr/>
        </p:nvSpPr>
        <p:spPr>
          <a:xfrm>
            <a:off x="1350752" y="963570"/>
            <a:ext cx="7374141" cy="55000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trứng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gà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đẻ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tuần</a:t>
            </a:r>
            <a:endParaRPr sz="24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1350752" y="3920247"/>
            <a:ext cx="9484135" cy="23403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Trả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lời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:</a:t>
            </a:r>
            <a:endParaRPr dirty="0">
              <a:solidFill>
                <a:schemeClr val="tx1"/>
              </a:solidFill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a) </a:t>
            </a:r>
            <a:r>
              <a:rPr lang="en-US" sz="2400" i="0" u="none" strike="noStrike" cap="none" dirty="0" err="1" smtClean="0">
                <a:solidFill>
                  <a:schemeClr val="tx1"/>
                </a:solidFill>
                <a:sym typeface="Arial"/>
              </a:rPr>
              <a:t>Mỗi</a:t>
            </a: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con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gà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đẻ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được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bao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nhiêu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quả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trứng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?</a:t>
            </a:r>
            <a:endParaRPr dirty="0">
              <a:solidFill>
                <a:schemeClr val="tx1"/>
              </a:solidFill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b) Con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gà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nào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đẻ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được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nhiều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trứng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nhất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? </a:t>
            </a: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Con </a:t>
            </a:r>
            <a:r>
              <a:rPr lang="en-US" sz="2400" i="0" u="none" strike="noStrike" cap="none" dirty="0" err="1" smtClean="0">
                <a:solidFill>
                  <a:schemeClr val="tx1"/>
                </a:solidFill>
                <a:sym typeface="Arial"/>
              </a:rPr>
              <a:t>gà</a:t>
            </a: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 smtClean="0">
                <a:solidFill>
                  <a:schemeClr val="tx1"/>
                </a:solidFill>
                <a:sym typeface="Arial"/>
              </a:rPr>
              <a:t>nào</a:t>
            </a: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 smtClean="0">
                <a:solidFill>
                  <a:schemeClr val="tx1"/>
                </a:solidFill>
                <a:sym typeface="Arial"/>
              </a:rPr>
              <a:t>đẻ</a:t>
            </a: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 smtClean="0">
                <a:solidFill>
                  <a:schemeClr val="tx1"/>
                </a:solidFill>
                <a:sym typeface="Arial"/>
              </a:rPr>
              <a:t>được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 err="1" smtClean="0">
                <a:solidFill>
                  <a:schemeClr val="tx1"/>
                </a:solidFill>
                <a:sym typeface="Arial"/>
              </a:rPr>
              <a:t>ít</a:t>
            </a: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trứng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nhất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?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c) Ba 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con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gà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đã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đẻ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được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tất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cả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bao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nhiêu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quả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trứng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?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5"/>
          <p:cNvPicPr preferRelativeResize="0"/>
          <p:nvPr/>
        </p:nvPicPr>
        <p:blipFill rotWithShape="1">
          <a:blip r:embed="rId4">
            <a:alphaModFix/>
          </a:blip>
          <a:srcRect b="6266"/>
          <a:stretch/>
        </p:blipFill>
        <p:spPr>
          <a:xfrm>
            <a:off x="0" y="0"/>
            <a:ext cx="12192000" cy="642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5"/>
          <p:cNvPicPr preferRelativeResize="0"/>
          <p:nvPr/>
        </p:nvPicPr>
        <p:blipFill rotWithShape="1">
          <a:blip r:embed="rId5">
            <a:alphaModFix/>
          </a:blip>
          <a:srcRect l="19750" t="19417" r="17119" b="37617"/>
          <a:stretch/>
        </p:blipFill>
        <p:spPr>
          <a:xfrm>
            <a:off x="1723006" y="1570032"/>
            <a:ext cx="7001888" cy="234436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5"/>
          <p:cNvSpPr/>
          <p:nvPr/>
        </p:nvSpPr>
        <p:spPr>
          <a:xfrm>
            <a:off x="1630447" y="1020024"/>
            <a:ext cx="7374141" cy="55000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trứng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gà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đẻ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tuần</a:t>
            </a:r>
            <a:endParaRPr sz="2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1350752" y="3967522"/>
            <a:ext cx="7374142" cy="6447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600" i="0" u="none" strike="noStrike" cap="none" dirty="0" smtClean="0">
                <a:solidFill>
                  <a:schemeClr val="tx1"/>
                </a:solidFill>
                <a:sym typeface="Arial"/>
              </a:rPr>
              <a:t>a)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sym typeface="Arial"/>
              </a:rPr>
              <a:t>Mỗi</a:t>
            </a:r>
            <a:r>
              <a:rPr lang="en-US" sz="2600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con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gà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đẻ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được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bao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nhiêu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quả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trứng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?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2366125" y="4659500"/>
            <a:ext cx="4472537" cy="1250399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Gà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mái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mơ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600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en-US" sz="2600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600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trứng</a:t>
            </a:r>
            <a:endParaRPr sz="2600" i="0" u="none" strike="noStrike" cap="none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Gà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mái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600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600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600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trứng</a:t>
            </a:r>
            <a:endParaRPr sz="2600" i="0" u="none" strike="noStrike" cap="none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Gà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mái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đen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600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600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600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trứng</a:t>
            </a:r>
            <a:endParaRPr sz="2600" i="0" u="none" strike="noStrike" cap="none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65;p4"/>
          <p:cNvGrpSpPr/>
          <p:nvPr/>
        </p:nvGrpSpPr>
        <p:grpSpPr>
          <a:xfrm>
            <a:off x="1350752" y="310993"/>
            <a:ext cx="6167338" cy="626040"/>
            <a:chOff x="-1493828" y="259311"/>
            <a:chExt cx="6058170" cy="763647"/>
          </a:xfrm>
        </p:grpSpPr>
        <p:sp>
          <p:nvSpPr>
            <p:cNvPr id="11" name="Google Shape;66;p4"/>
            <p:cNvSpPr/>
            <p:nvPr/>
          </p:nvSpPr>
          <p:spPr>
            <a:xfrm>
              <a:off x="-1493828" y="259311"/>
              <a:ext cx="6058170" cy="763647"/>
            </a:xfrm>
            <a:prstGeom prst="roundRect">
              <a:avLst>
                <a:gd name="adj" fmla="val 49773"/>
              </a:avLst>
            </a:prstGeom>
            <a:solidFill>
              <a:srgbClr val="FCD5B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Quan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sát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biểu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đồ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tranh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: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67;p4"/>
            <p:cNvSpPr/>
            <p:nvPr/>
          </p:nvSpPr>
          <p:spPr>
            <a:xfrm>
              <a:off x="-1493828" y="301270"/>
              <a:ext cx="549488" cy="670903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6"/>
          <p:cNvPicPr preferRelativeResize="0"/>
          <p:nvPr/>
        </p:nvPicPr>
        <p:blipFill rotWithShape="1">
          <a:blip r:embed="rId4">
            <a:alphaModFix/>
          </a:blip>
          <a:srcRect b="6266"/>
          <a:stretch/>
        </p:blipFill>
        <p:spPr>
          <a:xfrm>
            <a:off x="0" y="0"/>
            <a:ext cx="12192000" cy="6428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91" name="Google Shape;91;p6"/>
          <p:cNvPicPr preferRelativeResize="0"/>
          <p:nvPr/>
        </p:nvPicPr>
        <p:blipFill rotWithShape="1">
          <a:blip r:embed="rId5">
            <a:alphaModFix/>
          </a:blip>
          <a:srcRect l="19750" t="19417" r="17119" b="37617"/>
          <a:stretch/>
        </p:blipFill>
        <p:spPr>
          <a:xfrm>
            <a:off x="1630446" y="1570032"/>
            <a:ext cx="7110113" cy="234436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"/>
          <p:cNvSpPr/>
          <p:nvPr/>
        </p:nvSpPr>
        <p:spPr>
          <a:xfrm>
            <a:off x="1894474" y="3893407"/>
            <a:ext cx="6846086" cy="6447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 dirty="0" smtClean="0">
                <a:solidFill>
                  <a:schemeClr val="tx1"/>
                </a:solidFill>
                <a:sym typeface="Arial"/>
              </a:rPr>
              <a:t>b) 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Con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gà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nào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đẻ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được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nhiều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trứng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nhất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? 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3172056" y="4500903"/>
            <a:ext cx="4290922" cy="498741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Gà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mái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6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trứng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2136554" y="4999644"/>
            <a:ext cx="6846086" cy="6447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>
                <a:solidFill>
                  <a:schemeClr val="tx1"/>
                </a:solidFill>
                <a:sym typeface="Arial"/>
              </a:rPr>
              <a:t> Con gà nào đẻ được ít trứng nhất? </a:t>
            </a:r>
            <a:endParaRPr sz="2600">
              <a:solidFill>
                <a:schemeClr val="tx1"/>
              </a:solidFill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3172056" y="5607140"/>
            <a:ext cx="4290923" cy="498741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Gà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mái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mơ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4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trứng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80;p5"/>
          <p:cNvSpPr/>
          <p:nvPr/>
        </p:nvSpPr>
        <p:spPr>
          <a:xfrm>
            <a:off x="1630447" y="1020024"/>
            <a:ext cx="7374141" cy="55000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trứng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gà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đẻ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tuần</a:t>
            </a:r>
            <a:endParaRPr sz="2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65;p4"/>
          <p:cNvGrpSpPr/>
          <p:nvPr/>
        </p:nvGrpSpPr>
        <p:grpSpPr>
          <a:xfrm>
            <a:off x="1350752" y="310993"/>
            <a:ext cx="6167338" cy="626040"/>
            <a:chOff x="-1493828" y="259311"/>
            <a:chExt cx="6058170" cy="763647"/>
          </a:xfrm>
        </p:grpSpPr>
        <p:sp>
          <p:nvSpPr>
            <p:cNvPr id="17" name="Google Shape;66;p4"/>
            <p:cNvSpPr/>
            <p:nvPr/>
          </p:nvSpPr>
          <p:spPr>
            <a:xfrm>
              <a:off x="-1493828" y="259311"/>
              <a:ext cx="6058170" cy="763647"/>
            </a:xfrm>
            <a:prstGeom prst="roundRect">
              <a:avLst>
                <a:gd name="adj" fmla="val 49773"/>
              </a:avLst>
            </a:prstGeom>
            <a:solidFill>
              <a:srgbClr val="FCD5B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Quan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sát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biểu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đồ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tranh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: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67;p4"/>
            <p:cNvSpPr/>
            <p:nvPr/>
          </p:nvSpPr>
          <p:spPr>
            <a:xfrm>
              <a:off x="-1493828" y="301270"/>
              <a:ext cx="549488" cy="670903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7"/>
          <p:cNvPicPr preferRelativeResize="0"/>
          <p:nvPr/>
        </p:nvPicPr>
        <p:blipFill rotWithShape="1">
          <a:blip r:embed="rId4">
            <a:alphaModFix/>
          </a:blip>
          <a:srcRect b="6266"/>
          <a:stretch/>
        </p:blipFill>
        <p:spPr>
          <a:xfrm>
            <a:off x="0" y="0"/>
            <a:ext cx="12192000" cy="642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7"/>
          <p:cNvPicPr preferRelativeResize="0"/>
          <p:nvPr/>
        </p:nvPicPr>
        <p:blipFill rotWithShape="1">
          <a:blip r:embed="rId5">
            <a:alphaModFix/>
          </a:blip>
          <a:srcRect l="19750" t="19417" r="17119" b="37617"/>
          <a:stretch/>
        </p:blipFill>
        <p:spPr>
          <a:xfrm>
            <a:off x="1630447" y="1702881"/>
            <a:ext cx="7179724" cy="234436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7"/>
          <p:cNvSpPr/>
          <p:nvPr/>
        </p:nvSpPr>
        <p:spPr>
          <a:xfrm>
            <a:off x="1543575" y="4001465"/>
            <a:ext cx="9104849" cy="6447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c)  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Ba con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gà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đẻ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tất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bao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trứng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6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910142" y="4747638"/>
            <a:ext cx="7480601" cy="130608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 dirty="0" smtClean="0">
                <a:solidFill>
                  <a:schemeClr val="tx1"/>
                </a:solidFill>
                <a:sym typeface="Arial"/>
              </a:rPr>
              <a:t>Ba 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con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gà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đã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đẻ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được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tất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cả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số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quả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trứng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là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: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4 + 6 + 5 = 15 (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sym typeface="Arial"/>
              </a:rPr>
              <a:t>quả</a:t>
            </a:r>
            <a:r>
              <a:rPr lang="en-US" sz="2600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sym typeface="Arial"/>
              </a:rPr>
              <a:t>trứng</a:t>
            </a:r>
            <a:r>
              <a:rPr lang="en-US" sz="2600" i="0" u="none" strike="noStrike" cap="none" dirty="0" smtClean="0">
                <a:solidFill>
                  <a:schemeClr val="tx1"/>
                </a:solidFill>
                <a:sym typeface="Arial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smtClean="0">
                <a:solidFill>
                  <a:schemeClr val="tx1"/>
                </a:solidFill>
                <a:sym typeface="Arial"/>
              </a:rPr>
              <a:t> 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Đáp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số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: 15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quả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sym typeface="Arial"/>
              </a:rPr>
              <a:t>trứng</a:t>
            </a:r>
            <a:r>
              <a:rPr lang="en-US" sz="2600" i="0" u="none" strike="noStrike" cap="none" dirty="0">
                <a:solidFill>
                  <a:schemeClr val="tx1"/>
                </a:solidFill>
                <a:sym typeface="Arial"/>
              </a:rPr>
              <a:t>.</a:t>
            </a:r>
            <a:endParaRPr sz="260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3" name="Google Shape;80;p5"/>
          <p:cNvSpPr/>
          <p:nvPr/>
        </p:nvSpPr>
        <p:spPr>
          <a:xfrm>
            <a:off x="1630447" y="1020024"/>
            <a:ext cx="7374141" cy="55000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trứng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gà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đẻ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tuần</a:t>
            </a:r>
            <a:endParaRPr sz="2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65;p4"/>
          <p:cNvGrpSpPr/>
          <p:nvPr/>
        </p:nvGrpSpPr>
        <p:grpSpPr>
          <a:xfrm>
            <a:off x="1350752" y="310993"/>
            <a:ext cx="6167338" cy="626040"/>
            <a:chOff x="-1493828" y="259311"/>
            <a:chExt cx="6058170" cy="763647"/>
          </a:xfrm>
        </p:grpSpPr>
        <p:sp>
          <p:nvSpPr>
            <p:cNvPr id="15" name="Google Shape;66;p4"/>
            <p:cNvSpPr/>
            <p:nvPr/>
          </p:nvSpPr>
          <p:spPr>
            <a:xfrm>
              <a:off x="-1493828" y="259311"/>
              <a:ext cx="6058170" cy="763647"/>
            </a:xfrm>
            <a:prstGeom prst="roundRect">
              <a:avLst>
                <a:gd name="adj" fmla="val 49773"/>
              </a:avLst>
            </a:prstGeom>
            <a:solidFill>
              <a:srgbClr val="FCD5B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Quan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sát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biểu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đồ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tranh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: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67;p4"/>
            <p:cNvSpPr/>
            <p:nvPr/>
          </p:nvSpPr>
          <p:spPr>
            <a:xfrm>
              <a:off x="-1493828" y="301270"/>
              <a:ext cx="549488" cy="670903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8"/>
          <p:cNvPicPr preferRelativeResize="0"/>
          <p:nvPr/>
        </p:nvPicPr>
        <p:blipFill rotWithShape="1">
          <a:blip r:embed="rId4">
            <a:alphaModFix/>
          </a:blip>
          <a:srcRect b="6266"/>
          <a:stretch/>
        </p:blipFill>
        <p:spPr>
          <a:xfrm>
            <a:off x="0" y="0"/>
            <a:ext cx="12192000" cy="64282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8"/>
          <p:cNvGrpSpPr/>
          <p:nvPr/>
        </p:nvGrpSpPr>
        <p:grpSpPr>
          <a:xfrm>
            <a:off x="1650310" y="268076"/>
            <a:ext cx="6167339" cy="626040"/>
            <a:chOff x="-253438" y="258912"/>
            <a:chExt cx="6058171" cy="763647"/>
          </a:xfrm>
          <a:solidFill>
            <a:srgbClr val="FCD5B5"/>
          </a:solidFill>
        </p:grpSpPr>
        <p:sp>
          <p:nvSpPr>
            <p:cNvPr id="115" name="Google Shape;115;p8"/>
            <p:cNvSpPr/>
            <p:nvPr/>
          </p:nvSpPr>
          <p:spPr>
            <a:xfrm>
              <a:off x="-253437" y="258912"/>
              <a:ext cx="6058170" cy="763647"/>
            </a:xfrm>
            <a:prstGeom prst="roundRect">
              <a:avLst>
                <a:gd name="adj" fmla="val 49773"/>
              </a:avLst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  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Quan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sát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biểu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đồ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tranh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sau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: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-253438" y="311616"/>
              <a:ext cx="549488" cy="670903"/>
            </a:xfrm>
            <a:prstGeom prst="ellipse">
              <a:avLst/>
            </a:prstGeom>
            <a:grpFill/>
            <a:ln w="381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3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7" name="Google Shape;117;p8"/>
          <p:cNvSpPr/>
          <p:nvPr/>
        </p:nvSpPr>
        <p:spPr>
          <a:xfrm>
            <a:off x="1990385" y="904498"/>
            <a:ext cx="7199242" cy="55000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tiện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lớp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2A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1298667" y="4240024"/>
            <a:ext cx="10277637" cy="17111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Trả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lời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các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câu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hỏi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:</a:t>
            </a:r>
            <a:endParaRPr dirty="0">
              <a:solidFill>
                <a:schemeClr val="tx1"/>
              </a:solidFill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a) </a:t>
            </a:r>
            <a:r>
              <a:rPr lang="en-US" sz="2400" i="0" u="none" strike="noStrike" cap="none" dirty="0" err="1" smtClean="0">
                <a:solidFill>
                  <a:schemeClr val="tx1"/>
                </a:solidFill>
                <a:sym typeface="Arial"/>
              </a:rPr>
              <a:t>Có</a:t>
            </a: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bao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nhiêu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học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sinh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đi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học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bằng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xe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buýt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?</a:t>
            </a:r>
            <a:endParaRPr dirty="0">
              <a:solidFill>
                <a:schemeClr val="tx1"/>
              </a:solidFill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400" dirty="0" smtClean="0">
                <a:solidFill>
                  <a:schemeClr val="tx1"/>
                </a:solidFill>
              </a:rPr>
              <a:t>b) </a:t>
            </a:r>
            <a:r>
              <a:rPr lang="en-US" sz="2400" i="0" u="none" strike="noStrike" cap="none" dirty="0" err="1" smtClean="0">
                <a:solidFill>
                  <a:schemeClr val="tx1"/>
                </a:solidFill>
                <a:sym typeface="Arial"/>
              </a:rPr>
              <a:t>Có</a:t>
            </a: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bao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nhiêu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học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sinh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đi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học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bằng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xe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đạp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?</a:t>
            </a:r>
            <a:endParaRPr dirty="0">
              <a:solidFill>
                <a:schemeClr val="tx1"/>
              </a:solidFill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c) </a:t>
            </a:r>
            <a:r>
              <a:rPr lang="en-US" sz="2400" i="0" u="none" strike="noStrike" cap="none" dirty="0" err="1" smtClean="0">
                <a:solidFill>
                  <a:schemeClr val="tx1"/>
                </a:solidFill>
                <a:sym typeface="Arial"/>
              </a:rPr>
              <a:t>Các</a:t>
            </a: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học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sinh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đến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trường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bằng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phương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tiện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nào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nhiều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nhất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?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19" name="Google Shape;119;p8"/>
          <p:cNvPicPr preferRelativeResize="0"/>
          <p:nvPr/>
        </p:nvPicPr>
        <p:blipFill rotWithShape="1">
          <a:blip r:embed="rId5">
            <a:alphaModFix/>
          </a:blip>
          <a:srcRect l="12038" t="16221" r="14014" b="24079"/>
          <a:stretch/>
        </p:blipFill>
        <p:spPr>
          <a:xfrm>
            <a:off x="2411395" y="1583678"/>
            <a:ext cx="6660033" cy="2623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4">
            <a:alphaModFix/>
          </a:blip>
          <a:srcRect b="6266"/>
          <a:stretch/>
        </p:blipFill>
        <p:spPr>
          <a:xfrm>
            <a:off x="0" y="0"/>
            <a:ext cx="12192000" cy="642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"/>
          <p:cNvPicPr preferRelativeResize="0"/>
          <p:nvPr/>
        </p:nvPicPr>
        <p:blipFill rotWithShape="1">
          <a:blip r:embed="rId5">
            <a:alphaModFix/>
          </a:blip>
          <a:srcRect l="12038" t="16221" r="14014" b="24079"/>
          <a:stretch/>
        </p:blipFill>
        <p:spPr>
          <a:xfrm>
            <a:off x="2235201" y="1700212"/>
            <a:ext cx="6545632" cy="262352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"/>
          <p:cNvSpPr/>
          <p:nvPr/>
        </p:nvSpPr>
        <p:spPr>
          <a:xfrm>
            <a:off x="1930005" y="4526849"/>
            <a:ext cx="7753166" cy="6447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a) </a:t>
            </a:r>
            <a:r>
              <a:rPr lang="en-US" sz="2400" i="0" u="none" strike="noStrike" cap="none" dirty="0" err="1" smtClean="0">
                <a:solidFill>
                  <a:schemeClr val="tx1"/>
                </a:solidFill>
                <a:sym typeface="Arial"/>
              </a:rPr>
              <a:t>Có</a:t>
            </a: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bao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nhiêu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học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sinh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đi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học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bằng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xe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buýt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2519792" y="5143558"/>
            <a:ext cx="5297858" cy="554814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9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xe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buýt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14;p8"/>
          <p:cNvGrpSpPr/>
          <p:nvPr/>
        </p:nvGrpSpPr>
        <p:grpSpPr>
          <a:xfrm>
            <a:off x="1650310" y="268076"/>
            <a:ext cx="6167339" cy="626040"/>
            <a:chOff x="-253438" y="258912"/>
            <a:chExt cx="6058171" cy="763647"/>
          </a:xfrm>
          <a:solidFill>
            <a:srgbClr val="FCD5B5"/>
          </a:solidFill>
        </p:grpSpPr>
        <p:sp>
          <p:nvSpPr>
            <p:cNvPr id="14" name="Google Shape;115;p8"/>
            <p:cNvSpPr/>
            <p:nvPr/>
          </p:nvSpPr>
          <p:spPr>
            <a:xfrm>
              <a:off x="-253437" y="258912"/>
              <a:ext cx="6058170" cy="763647"/>
            </a:xfrm>
            <a:prstGeom prst="roundRect">
              <a:avLst>
                <a:gd name="adj" fmla="val 49773"/>
              </a:avLst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  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Quan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sát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biểu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đồ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tranh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sau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: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116;p8"/>
            <p:cNvSpPr/>
            <p:nvPr/>
          </p:nvSpPr>
          <p:spPr>
            <a:xfrm>
              <a:off x="-253438" y="311616"/>
              <a:ext cx="549488" cy="670903"/>
            </a:xfrm>
            <a:prstGeom prst="ellipse">
              <a:avLst/>
            </a:prstGeom>
            <a:grpFill/>
            <a:ln w="381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3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Google Shape;117;p8"/>
          <p:cNvSpPr/>
          <p:nvPr/>
        </p:nvSpPr>
        <p:spPr>
          <a:xfrm>
            <a:off x="1990385" y="904498"/>
            <a:ext cx="7199242" cy="55000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tiện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lớp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2A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0"/>
          <p:cNvPicPr preferRelativeResize="0"/>
          <p:nvPr/>
        </p:nvPicPr>
        <p:blipFill rotWithShape="1">
          <a:blip r:embed="rId4">
            <a:alphaModFix/>
          </a:blip>
          <a:srcRect b="6266"/>
          <a:stretch/>
        </p:blipFill>
        <p:spPr>
          <a:xfrm>
            <a:off x="0" y="0"/>
            <a:ext cx="12192000" cy="642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0"/>
          <p:cNvPicPr preferRelativeResize="0"/>
          <p:nvPr/>
        </p:nvPicPr>
        <p:blipFill rotWithShape="1">
          <a:blip r:embed="rId5">
            <a:alphaModFix/>
          </a:blip>
          <a:srcRect l="12038" t="16221" r="14014" b="24079"/>
          <a:stretch/>
        </p:blipFill>
        <p:spPr>
          <a:xfrm>
            <a:off x="2965447" y="1895903"/>
            <a:ext cx="5539633" cy="262352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0"/>
          <p:cNvSpPr/>
          <p:nvPr/>
        </p:nvSpPr>
        <p:spPr>
          <a:xfrm>
            <a:off x="2017537" y="4562631"/>
            <a:ext cx="7650246" cy="6447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 smtClean="0">
                <a:solidFill>
                  <a:schemeClr val="tx1"/>
                </a:solidFill>
                <a:sym typeface="Arial"/>
              </a:rPr>
              <a:t>b) 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Có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bao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nhiêu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học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sinh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đi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học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bằng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xe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sym typeface="Arial"/>
              </a:rPr>
              <a:t>đạp</a:t>
            </a:r>
            <a:r>
              <a:rPr lang="en-US" sz="2400" i="0" u="none" strike="noStrike" cap="none" dirty="0">
                <a:solidFill>
                  <a:schemeClr val="tx1"/>
                </a:solidFill>
                <a:sym typeface="Arial"/>
              </a:rPr>
              <a:t>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3" name="Google Shape;143;p10"/>
          <p:cNvSpPr/>
          <p:nvPr/>
        </p:nvSpPr>
        <p:spPr>
          <a:xfrm>
            <a:off x="2884138" y="5207334"/>
            <a:ext cx="4933511" cy="554814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6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xe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đạp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14;p8"/>
          <p:cNvGrpSpPr/>
          <p:nvPr/>
        </p:nvGrpSpPr>
        <p:grpSpPr>
          <a:xfrm>
            <a:off x="1650310" y="268076"/>
            <a:ext cx="6167339" cy="626040"/>
            <a:chOff x="-253438" y="258912"/>
            <a:chExt cx="6058171" cy="763647"/>
          </a:xfrm>
          <a:solidFill>
            <a:srgbClr val="FCD5B5"/>
          </a:solidFill>
        </p:grpSpPr>
        <p:sp>
          <p:nvSpPr>
            <p:cNvPr id="14" name="Google Shape;115;p8"/>
            <p:cNvSpPr/>
            <p:nvPr/>
          </p:nvSpPr>
          <p:spPr>
            <a:xfrm>
              <a:off x="-253437" y="258912"/>
              <a:ext cx="6058170" cy="763647"/>
            </a:xfrm>
            <a:prstGeom prst="roundRect">
              <a:avLst>
                <a:gd name="adj" fmla="val 49773"/>
              </a:avLst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  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Quan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sát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biểu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đồ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tranh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sau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: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116;p8"/>
            <p:cNvSpPr/>
            <p:nvPr/>
          </p:nvSpPr>
          <p:spPr>
            <a:xfrm>
              <a:off x="-253438" y="311616"/>
              <a:ext cx="549488" cy="670903"/>
            </a:xfrm>
            <a:prstGeom prst="ellipse">
              <a:avLst/>
            </a:prstGeom>
            <a:grpFill/>
            <a:ln w="381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3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Google Shape;117;p8"/>
          <p:cNvSpPr/>
          <p:nvPr/>
        </p:nvSpPr>
        <p:spPr>
          <a:xfrm>
            <a:off x="1990385" y="904498"/>
            <a:ext cx="7199242" cy="55000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tiện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lớp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2A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708</Words>
  <Application>Microsoft Office PowerPoint</Application>
  <PresentationFormat>Widescreen</PresentationFormat>
  <Paragraphs>143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Toán  Biểu đồ tranh (81)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32 Bài 91: Biểu đồ tranh – Tiết 2</dc:title>
  <dc:creator>Lê Phúc Lâm</dc:creator>
  <cp:lastModifiedBy>Admin</cp:lastModifiedBy>
  <cp:revision>10</cp:revision>
  <dcterms:created xsi:type="dcterms:W3CDTF">2021-07-12T03:44:38Z</dcterms:created>
  <dcterms:modified xsi:type="dcterms:W3CDTF">2022-05-04T12:31:25Z</dcterms:modified>
</cp:coreProperties>
</file>