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2" roundtripDataSignature="AMtx7mhAG26cs+yLZXdwgWlxiCXQm/gzt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CD5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F90A26C-0103-4E82-957C-7C74EE42DD3C}">
  <a:tblStyle styleId="{AF90A26C-0103-4E82-957C-7C74EE42DD3C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4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GV bấm vào khúc gỗ để hiện đề bài =&gt; bấm vào cậu bé để hiện đáp án =&gt; bấm vào đáp án =&gt; bấm vào mũi tên để di chuyển</a:t>
            </a:r>
            <a:endParaRPr/>
          </a:p>
        </p:txBody>
      </p:sp>
      <p:sp>
        <p:nvSpPr>
          <p:cNvPr id="162" name="Google Shape;162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" name="Google Shape;187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GV bấm vào khúc gỗ để hiện đề bài =&gt; bấm vào cậu bé để hiện đáp án =&gt; bấm vào đáp án =&gt; bấm vào mũi tên để di chuyển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2" name="Google Shape;212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GV bấm vào khúc gỗ để hiện đề bài =&gt; bấm vào cậu bé để hiện đáp án =&gt; bấm vào đáp án =&gt; bấm vào mũi tên để di chuyển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4" name="Google Shape;23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GV bấm vào khúc gỗ để hiện đề bài =&gt; bấm vào cậu bé để hiện đáp án =&gt; bấm vào đáp án =&gt; bấm vào mũi tên để di chuyển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" name="Google Shape;20;p19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19"/>
          <p:cNvSpPr/>
          <p:nvPr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0" name="Google Shape;4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22.png"/><Relationship Id="rId3" Type="http://schemas.openxmlformats.org/officeDocument/2006/relationships/image" Target="../media/image15.png"/><Relationship Id="rId7" Type="http://schemas.openxmlformats.org/officeDocument/2006/relationships/slide" Target="slide11.xml"/><Relationship Id="rId12" Type="http://schemas.openxmlformats.org/officeDocument/2006/relationships/image" Target="../media/image21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0.png"/><Relationship Id="rId5" Type="http://schemas.openxmlformats.org/officeDocument/2006/relationships/image" Target="../media/image17.jpg"/><Relationship Id="rId15" Type="http://schemas.openxmlformats.org/officeDocument/2006/relationships/image" Target="../media/image33.gif"/><Relationship Id="rId10" Type="http://schemas.openxmlformats.org/officeDocument/2006/relationships/image" Target="../media/image25.png"/><Relationship Id="rId4" Type="http://schemas.openxmlformats.org/officeDocument/2006/relationships/image" Target="../media/image16.png"/><Relationship Id="rId9" Type="http://schemas.openxmlformats.org/officeDocument/2006/relationships/image" Target="../media/image32.png"/><Relationship Id="rId1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3.png"/><Relationship Id="rId3" Type="http://schemas.openxmlformats.org/officeDocument/2006/relationships/image" Target="../media/image15.png"/><Relationship Id="rId7" Type="http://schemas.openxmlformats.org/officeDocument/2006/relationships/image" Target="../media/image35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11" Type="http://schemas.openxmlformats.org/officeDocument/2006/relationships/image" Target="../media/image32.png"/><Relationship Id="rId5" Type="http://schemas.openxmlformats.org/officeDocument/2006/relationships/image" Target="../media/image18.png"/><Relationship Id="rId15" Type="http://schemas.openxmlformats.org/officeDocument/2006/relationships/image" Target="../media/image19.gif"/><Relationship Id="rId10" Type="http://schemas.openxmlformats.org/officeDocument/2006/relationships/image" Target="../media/image36.png"/><Relationship Id="rId4" Type="http://schemas.openxmlformats.org/officeDocument/2006/relationships/image" Target="../media/image17.jpg"/><Relationship Id="rId9" Type="http://schemas.openxmlformats.org/officeDocument/2006/relationships/image" Target="../media/image24.png"/><Relationship Id="rId14" Type="http://schemas.openxmlformats.org/officeDocument/2006/relationships/image" Target="../media/image33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19.gif"/><Relationship Id="rId3" Type="http://schemas.openxmlformats.org/officeDocument/2006/relationships/image" Target="../media/image15.png"/><Relationship Id="rId7" Type="http://schemas.openxmlformats.org/officeDocument/2006/relationships/image" Target="../media/image37.png"/><Relationship Id="rId12" Type="http://schemas.openxmlformats.org/officeDocument/2006/relationships/image" Target="../media/image33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5" Type="http://schemas.openxmlformats.org/officeDocument/2006/relationships/image" Target="../media/image30.png"/><Relationship Id="rId10" Type="http://schemas.openxmlformats.org/officeDocument/2006/relationships/image" Target="../media/image22.png"/><Relationship Id="rId4" Type="http://schemas.openxmlformats.org/officeDocument/2006/relationships/image" Target="../media/image17.jpg"/><Relationship Id="rId9" Type="http://schemas.openxmlformats.org/officeDocument/2006/relationships/image" Target="../media/image32.png"/><Relationship Id="rId1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33.gif"/><Relationship Id="rId3" Type="http://schemas.openxmlformats.org/officeDocument/2006/relationships/image" Target="../media/image15.png"/><Relationship Id="rId7" Type="http://schemas.openxmlformats.org/officeDocument/2006/relationships/image" Target="../media/image39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5" Type="http://schemas.openxmlformats.org/officeDocument/2006/relationships/image" Target="../media/image34.png"/><Relationship Id="rId10" Type="http://schemas.openxmlformats.org/officeDocument/2006/relationships/image" Target="../media/image22.png"/><Relationship Id="rId4" Type="http://schemas.openxmlformats.org/officeDocument/2006/relationships/image" Target="../media/image17.jpg"/><Relationship Id="rId9" Type="http://schemas.openxmlformats.org/officeDocument/2006/relationships/image" Target="../media/image32.png"/><Relationship Id="rId14" Type="http://schemas.openxmlformats.org/officeDocument/2006/relationships/image" Target="../media/image19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19.gif"/><Relationship Id="rId3" Type="http://schemas.openxmlformats.org/officeDocument/2006/relationships/image" Target="../media/image15.png"/><Relationship Id="rId7" Type="http://schemas.openxmlformats.org/officeDocument/2006/relationships/image" Target="../media/image42.png"/><Relationship Id="rId12" Type="http://schemas.openxmlformats.org/officeDocument/2006/relationships/image" Target="../media/image33.gif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43.png"/><Relationship Id="rId5" Type="http://schemas.openxmlformats.org/officeDocument/2006/relationships/image" Target="../media/image17.jpg"/><Relationship Id="rId15" Type="http://schemas.openxmlformats.org/officeDocument/2006/relationships/image" Target="../media/image34.png"/><Relationship Id="rId10" Type="http://schemas.openxmlformats.org/officeDocument/2006/relationships/image" Target="../media/image23.png"/><Relationship Id="rId4" Type="http://schemas.openxmlformats.org/officeDocument/2006/relationships/image" Target="../media/image41.png"/><Relationship Id="rId9" Type="http://schemas.openxmlformats.org/officeDocument/2006/relationships/image" Target="../media/image22.png"/><Relationship Id="rId1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15.png"/><Relationship Id="rId7" Type="http://schemas.openxmlformats.org/officeDocument/2006/relationships/image" Target="../media/image19.gif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jp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"/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TOÁN 2</a:t>
            </a:r>
            <a:endParaRPr/>
          </a:p>
        </p:txBody>
      </p:sp>
      <p:sp>
        <p:nvSpPr>
          <p:cNvPr id="52" name="Google Shape;52;p1"/>
          <p:cNvSpPr txBox="1">
            <a:spLocks noGrp="1"/>
          </p:cNvSpPr>
          <p:nvPr>
            <p:ph type="ctrTitle" idx="4294967295"/>
          </p:nvPr>
        </p:nvSpPr>
        <p:spPr>
          <a:xfrm>
            <a:off x="-325338" y="1821355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4800" b="1" i="0" u="none" strike="noStrike" cap="none" dirty="0" err="1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Toán</a:t>
            </a:r>
            <a:r>
              <a:rPr lang="en-US" sz="4800" b="1" i="0" u="none" strike="noStrike" cap="none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4800" b="1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5200"/>
              <a:buFont typeface="Arial"/>
              <a:buNone/>
            </a:pPr>
            <a:r>
              <a:rPr lang="en-US" sz="6000" b="1" i="0" u="none" strike="noStrike" cap="none" dirty="0" err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Biểu</a:t>
            </a:r>
            <a:r>
              <a:rPr lang="en-US" sz="6000" b="1" i="0" u="none" strike="noStrike" cap="none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6000" b="1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đồ</a:t>
            </a:r>
            <a:r>
              <a:rPr lang="en-US" sz="60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6000" b="1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tranh</a:t>
            </a:r>
            <a:r>
              <a:rPr lang="en-US" sz="60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6000" b="1" i="0" u="none" strike="noStrike" cap="none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(80)</a:t>
            </a:r>
            <a:endParaRPr sz="6000" dirty="0"/>
          </a:p>
        </p:txBody>
      </p:sp>
      <p:sp>
        <p:nvSpPr>
          <p:cNvPr id="53" name="Google Shape;53;p1"/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Tập 2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84351" y="-1363204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18527" y="-1301249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03" y="-1314970"/>
            <a:ext cx="609600" cy="609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7" name="Google Shape;167;p10"/>
          <p:cNvGrpSpPr/>
          <p:nvPr/>
        </p:nvGrpSpPr>
        <p:grpSpPr>
          <a:xfrm>
            <a:off x="0" y="-58683"/>
            <a:ext cx="24384000" cy="6502684"/>
            <a:chOff x="0" y="0"/>
            <a:chExt cx="24384000" cy="6858000"/>
          </a:xfrm>
        </p:grpSpPr>
        <p:grpSp>
          <p:nvGrpSpPr>
            <p:cNvPr id="168" name="Google Shape;168;p10"/>
            <p:cNvGrpSpPr/>
            <p:nvPr/>
          </p:nvGrpSpPr>
          <p:grpSpPr>
            <a:xfrm>
              <a:off x="0" y="0"/>
              <a:ext cx="24384000" cy="6858000"/>
              <a:chOff x="-19812000" y="177800"/>
              <a:chExt cx="24384000" cy="6858000"/>
            </a:xfrm>
          </p:grpSpPr>
          <p:pic>
            <p:nvPicPr>
              <p:cNvPr id="169" name="Google Shape;169;p10" descr="A close up of a flower&#10;&#10;Description automatically generated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flipH="1">
                <a:off x="-19812000" y="177800"/>
                <a:ext cx="12192000" cy="6858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0" name="Google Shape;170;p10" descr="A close up of a flower&#10;&#10;Description automatically generated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-7620000" y="177800"/>
                <a:ext cx="12192000" cy="6858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71" name="Google Shape;171;p10" descr="Road Sign Png, Vector, PSD, and Clipart With Transparent ...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273885" y="3961417"/>
              <a:ext cx="1772025" cy="17720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2" name="Google Shape;172;p10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381381" y="5240032"/>
            <a:ext cx="1181100" cy="64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903707" y="5651349"/>
            <a:ext cx="4057629" cy="785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536326" y="3625753"/>
            <a:ext cx="3219450" cy="226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713526" y="4308212"/>
            <a:ext cx="323850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0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-167944">
            <a:off x="3029719" y="5225315"/>
            <a:ext cx="1146956" cy="580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0" descr="326326 cartoon wooden road sign pictures, cartoon wooden road sign ..."/>
          <p:cNvPicPr preferRelativeResize="0"/>
          <p:nvPr/>
        </p:nvPicPr>
        <p:blipFill rotWithShape="1">
          <a:blip r:embed="rId13">
            <a:alphaModFix/>
          </a:blip>
          <a:srcRect l="52324" t="17993" r="5466" b="36060"/>
          <a:stretch/>
        </p:blipFill>
        <p:spPr>
          <a:xfrm>
            <a:off x="6887676" y="3846240"/>
            <a:ext cx="761284" cy="60195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8" name="Google Shape;178;p10"/>
          <p:cNvGrpSpPr/>
          <p:nvPr/>
        </p:nvGrpSpPr>
        <p:grpSpPr>
          <a:xfrm>
            <a:off x="134328" y="-760618"/>
            <a:ext cx="8614377" cy="5684632"/>
            <a:chOff x="709623" y="-282428"/>
            <a:chExt cx="6508500" cy="4730685"/>
          </a:xfrm>
        </p:grpSpPr>
        <p:pic>
          <p:nvPicPr>
            <p:cNvPr id="179" name="Google Shape;179;p10" descr="A picture containing cake, table, decorated, sitting&#10;&#10;Description automatically generated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709623" y="-282428"/>
              <a:ext cx="6508500" cy="47306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0" name="Google Shape;180;p10"/>
            <p:cNvSpPr txBox="1"/>
            <p:nvPr/>
          </p:nvSpPr>
          <p:spPr>
            <a:xfrm>
              <a:off x="1583891" y="1487836"/>
              <a:ext cx="2190079" cy="11525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 err="1">
                  <a:solidFill>
                    <a:srgbClr val="000099"/>
                  </a:solidFill>
                  <a:sym typeface="Arial"/>
                </a:rPr>
                <a:t>Có</a:t>
              </a:r>
              <a:r>
                <a:rPr lang="en-US" sz="2800" b="1" dirty="0">
                  <a:solidFill>
                    <a:srgbClr val="000099"/>
                  </a:solidFill>
                  <a:sym typeface="Arial"/>
                </a:rPr>
                <a:t> </a:t>
              </a:r>
              <a:r>
                <a:rPr lang="en-US" sz="2800" b="1" dirty="0" err="1" smtClean="0">
                  <a:solidFill>
                    <a:srgbClr val="000099"/>
                  </a:solidFill>
                  <a:sym typeface="Arial"/>
                </a:rPr>
                <a:t>bao</a:t>
              </a:r>
              <a:r>
                <a:rPr lang="en-US" sz="2800" b="1" dirty="0" smtClean="0">
                  <a:solidFill>
                    <a:srgbClr val="000099"/>
                  </a:solidFill>
                  <a:sym typeface="Arial"/>
                </a:rPr>
                <a:t> </a:t>
              </a:r>
              <a:r>
                <a:rPr lang="en-US" sz="2800" b="1" dirty="0" err="1" smtClean="0">
                  <a:solidFill>
                    <a:srgbClr val="000099"/>
                  </a:solidFill>
                  <a:sym typeface="Arial"/>
                </a:rPr>
                <a:t>nhiêu</a:t>
              </a:r>
              <a:r>
                <a:rPr lang="en-US" sz="2800" b="1" dirty="0" smtClean="0">
                  <a:solidFill>
                    <a:srgbClr val="000099"/>
                  </a:solidFill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0099"/>
                  </a:solidFill>
                  <a:sym typeface="Arial"/>
                </a:rPr>
                <a:t>bông</a:t>
              </a:r>
              <a:r>
                <a:rPr lang="en-US" sz="2800" b="1" dirty="0">
                  <a:solidFill>
                    <a:srgbClr val="000099"/>
                  </a:solidFill>
                  <a:sym typeface="Arial"/>
                </a:rPr>
                <a:t>  </a:t>
              </a:r>
              <a:r>
                <a:rPr lang="en-US" sz="2800" b="1" dirty="0" err="1">
                  <a:solidFill>
                    <a:srgbClr val="000099"/>
                  </a:solidFill>
                  <a:sym typeface="Arial"/>
                </a:rPr>
                <a:t>hoa</a:t>
              </a:r>
              <a:r>
                <a:rPr lang="en-US" sz="2800" b="1" dirty="0">
                  <a:solidFill>
                    <a:srgbClr val="000099"/>
                  </a:solidFill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0099"/>
                  </a:solidFill>
                  <a:sym typeface="Arial"/>
                </a:rPr>
                <a:t>hồng</a:t>
              </a:r>
              <a:r>
                <a:rPr lang="en-US" sz="2800" b="1" dirty="0">
                  <a:solidFill>
                    <a:srgbClr val="000099"/>
                  </a:solidFill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0099"/>
                  </a:solidFill>
                  <a:sym typeface="Arial"/>
                </a:rPr>
                <a:t>đã</a:t>
              </a:r>
              <a:r>
                <a:rPr lang="en-US" sz="2800" b="1" dirty="0">
                  <a:solidFill>
                    <a:srgbClr val="000099"/>
                  </a:solidFill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0099"/>
                  </a:solidFill>
                  <a:sym typeface="Arial"/>
                </a:rPr>
                <a:t>nở</a:t>
              </a:r>
              <a:r>
                <a:rPr lang="en-US" sz="2800" b="1" dirty="0">
                  <a:solidFill>
                    <a:srgbClr val="000099"/>
                  </a:solidFill>
                  <a:sym typeface="Arial"/>
                </a:rPr>
                <a:t>?</a:t>
              </a:r>
              <a:endParaRPr sz="2800" b="1" dirty="0">
                <a:solidFill>
                  <a:srgbClr val="000099"/>
                </a:solidFill>
              </a:endParaRPr>
            </a:p>
          </p:txBody>
        </p:sp>
      </p:grpSp>
      <p:pic>
        <p:nvPicPr>
          <p:cNvPr id="181" name="Google Shape;181;p10" descr="A close up of a logo&#10;&#10;Description automatically generated"/>
          <p:cNvPicPr preferRelativeResize="0"/>
          <p:nvPr/>
        </p:nvPicPr>
        <p:blipFill rotWithShape="1">
          <a:blip r:embed="rId15">
            <a:alphaModFix/>
          </a:blip>
          <a:srcRect t="19896" r="25041"/>
          <a:stretch/>
        </p:blipFill>
        <p:spPr>
          <a:xfrm>
            <a:off x="134328" y="2888396"/>
            <a:ext cx="3255908" cy="3479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0" descr="A close up of a logo&#10;&#10;Description automatically generated"/>
          <p:cNvPicPr preferRelativeResize="0"/>
          <p:nvPr/>
        </p:nvPicPr>
        <p:blipFill rotWithShape="1">
          <a:blip r:embed="rId16">
            <a:alphaModFix/>
          </a:blip>
          <a:srcRect l="27909"/>
          <a:stretch/>
        </p:blipFill>
        <p:spPr>
          <a:xfrm flipH="1">
            <a:off x="107395" y="3327057"/>
            <a:ext cx="2192103" cy="3040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0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4269295" y="979166"/>
            <a:ext cx="3235929" cy="2076208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10"/>
          <p:cNvSpPr/>
          <p:nvPr/>
        </p:nvSpPr>
        <p:spPr>
          <a:xfrm flipH="1">
            <a:off x="3259554" y="4093223"/>
            <a:ext cx="4361346" cy="840069"/>
          </a:xfrm>
          <a:custGeom>
            <a:avLst/>
            <a:gdLst/>
            <a:ahLst/>
            <a:cxnLst/>
            <a:rect l="l" t="t" r="r" b="b"/>
            <a:pathLst>
              <a:path w="5211513" h="680760" extrusionOk="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CC00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8288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8 </a:t>
            </a:r>
            <a:r>
              <a:rPr lang="en-US" sz="32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bông</a:t>
            </a:r>
            <a:endParaRPr sz="32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1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2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3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" name="Google Shape;190;p11"/>
          <p:cNvGrpSpPr/>
          <p:nvPr/>
        </p:nvGrpSpPr>
        <p:grpSpPr>
          <a:xfrm>
            <a:off x="0" y="-58684"/>
            <a:ext cx="24384000" cy="6502683"/>
            <a:chOff x="0" y="0"/>
            <a:chExt cx="24384000" cy="6858000"/>
          </a:xfrm>
        </p:grpSpPr>
        <p:grpSp>
          <p:nvGrpSpPr>
            <p:cNvPr id="191" name="Google Shape;191;p11"/>
            <p:cNvGrpSpPr/>
            <p:nvPr/>
          </p:nvGrpSpPr>
          <p:grpSpPr>
            <a:xfrm>
              <a:off x="0" y="0"/>
              <a:ext cx="24384000" cy="6858000"/>
              <a:chOff x="-19812000" y="177800"/>
              <a:chExt cx="24384000" cy="6858000"/>
            </a:xfrm>
          </p:grpSpPr>
          <p:pic>
            <p:nvPicPr>
              <p:cNvPr id="192" name="Google Shape;192;p11" descr="A close up of a flower&#10;&#10;Description automatically generated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 flipH="1">
                <a:off x="-19812000" y="177800"/>
                <a:ext cx="12192000" cy="6858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3" name="Google Shape;193;p11" descr="A close up of a flower&#10;&#10;Description automatically generated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-7620000" y="177800"/>
                <a:ext cx="12192000" cy="6858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94" name="Google Shape;194;p11" descr="Road Sign Png, Vector, PSD, and Clipart With Transparent ...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273885" y="3961417"/>
              <a:ext cx="1772025" cy="17720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95" name="Google Shape;195;p11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309916" y="5254319"/>
            <a:ext cx="1181100" cy="63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1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384351" y="-1363204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1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418527" y="-1301249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1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843103" y="-1314970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470790" y="2771842"/>
            <a:ext cx="1895475" cy="330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1"/>
          <p:cNvPicPr preferRelativeResize="0"/>
          <p:nvPr/>
        </p:nvPicPr>
        <p:blipFill rotWithShape="1">
          <a:blip r:embed="rId10">
            <a:alphaModFix/>
          </a:blip>
          <a:srcRect t="29604" r="13187" b="10214"/>
          <a:stretch/>
        </p:blipFill>
        <p:spPr>
          <a:xfrm>
            <a:off x="8129602" y="3926602"/>
            <a:ext cx="288925" cy="19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646034" y="5666414"/>
            <a:ext cx="4057629" cy="785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1" descr="326326 cartoon wooden road sign pictures, cartoon wooden road sign ..."/>
          <p:cNvPicPr preferRelativeResize="0"/>
          <p:nvPr/>
        </p:nvPicPr>
        <p:blipFill rotWithShape="1">
          <a:blip r:embed="rId12">
            <a:alphaModFix/>
          </a:blip>
          <a:srcRect l="52324" t="17993" r="5466" b="36060"/>
          <a:stretch/>
        </p:blipFill>
        <p:spPr>
          <a:xfrm>
            <a:off x="6838816" y="3863785"/>
            <a:ext cx="761284" cy="60195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3" name="Google Shape;203;p11"/>
          <p:cNvGrpSpPr/>
          <p:nvPr/>
        </p:nvGrpSpPr>
        <p:grpSpPr>
          <a:xfrm>
            <a:off x="228600" y="-341509"/>
            <a:ext cx="7901002" cy="5228845"/>
            <a:chOff x="553529" y="-341509"/>
            <a:chExt cx="7864998" cy="5904023"/>
          </a:xfrm>
        </p:grpSpPr>
        <p:pic>
          <p:nvPicPr>
            <p:cNvPr id="204" name="Google Shape;204;p11" descr="A picture containing cake, table, decorated, sitting&#10;&#10;Description automatically generated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553529" y="-341509"/>
              <a:ext cx="7864998" cy="59040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5" name="Google Shape;205;p11"/>
            <p:cNvSpPr txBox="1"/>
            <p:nvPr/>
          </p:nvSpPr>
          <p:spPr>
            <a:xfrm>
              <a:off x="1564308" y="1878192"/>
              <a:ext cx="2584319" cy="15637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 err="1" smtClean="0">
                  <a:solidFill>
                    <a:srgbClr val="000099"/>
                  </a:solidFill>
                  <a:sym typeface="Arial"/>
                </a:rPr>
                <a:t>Có</a:t>
              </a:r>
              <a:r>
                <a:rPr lang="en-US" sz="2800" b="1" dirty="0" smtClean="0">
                  <a:solidFill>
                    <a:srgbClr val="000099"/>
                  </a:solidFill>
                  <a:sym typeface="Arial"/>
                </a:rPr>
                <a:t> </a:t>
              </a:r>
              <a:r>
                <a:rPr lang="en-US" sz="2800" b="1" dirty="0" err="1" smtClean="0">
                  <a:solidFill>
                    <a:srgbClr val="000099"/>
                  </a:solidFill>
                  <a:sym typeface="Arial"/>
                </a:rPr>
                <a:t>bao</a:t>
              </a:r>
              <a:r>
                <a:rPr lang="en-US" sz="2800" b="1" dirty="0" smtClean="0">
                  <a:solidFill>
                    <a:srgbClr val="000099"/>
                  </a:solidFill>
                  <a:sym typeface="Arial"/>
                </a:rPr>
                <a:t> </a:t>
              </a:r>
              <a:r>
                <a:rPr lang="en-US" sz="2800" b="1" dirty="0" err="1" smtClean="0">
                  <a:solidFill>
                    <a:srgbClr val="000099"/>
                  </a:solidFill>
                  <a:sym typeface="Arial"/>
                </a:rPr>
                <a:t>nhiêu</a:t>
              </a:r>
              <a:r>
                <a:rPr lang="en-US" sz="2800" b="1" dirty="0" smtClean="0">
                  <a:solidFill>
                    <a:srgbClr val="000099"/>
                  </a:solidFill>
                  <a:sym typeface="Arial"/>
                </a:rPr>
                <a:t> </a:t>
              </a:r>
              <a:r>
                <a:rPr lang="en-US" sz="2800" b="1" dirty="0" err="1" smtClean="0">
                  <a:solidFill>
                    <a:srgbClr val="000099"/>
                  </a:solidFill>
                  <a:sym typeface="Arial"/>
                </a:rPr>
                <a:t>bông</a:t>
              </a:r>
              <a:r>
                <a:rPr lang="en-US" sz="2800" b="1" dirty="0" smtClean="0">
                  <a:solidFill>
                    <a:srgbClr val="000099"/>
                  </a:solidFill>
                  <a:sym typeface="Arial"/>
                </a:rPr>
                <a:t>  </a:t>
              </a:r>
              <a:r>
                <a:rPr lang="en-US" sz="2800" b="1" dirty="0" err="1">
                  <a:solidFill>
                    <a:srgbClr val="000099"/>
                  </a:solidFill>
                  <a:sym typeface="Arial"/>
                </a:rPr>
                <a:t>hoa</a:t>
              </a:r>
              <a:r>
                <a:rPr lang="en-US" sz="2800" b="1" dirty="0">
                  <a:solidFill>
                    <a:srgbClr val="000099"/>
                  </a:solidFill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0099"/>
                  </a:solidFill>
                  <a:sym typeface="Arial"/>
                </a:rPr>
                <a:t>cúc</a:t>
              </a:r>
              <a:r>
                <a:rPr lang="en-US" sz="2800" b="1" dirty="0">
                  <a:solidFill>
                    <a:srgbClr val="000099"/>
                  </a:solidFill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0099"/>
                  </a:solidFill>
                  <a:sym typeface="Arial"/>
                </a:rPr>
                <a:t>đã</a:t>
              </a:r>
              <a:r>
                <a:rPr lang="en-US" sz="2800" b="1" dirty="0">
                  <a:solidFill>
                    <a:srgbClr val="000099"/>
                  </a:solidFill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0099"/>
                  </a:solidFill>
                  <a:sym typeface="Arial"/>
                </a:rPr>
                <a:t>nở</a:t>
              </a:r>
              <a:r>
                <a:rPr lang="en-US" sz="2800" b="1" dirty="0">
                  <a:solidFill>
                    <a:srgbClr val="000099"/>
                  </a:solidFill>
                  <a:sym typeface="Arial"/>
                </a:rPr>
                <a:t>?</a:t>
              </a:r>
              <a:endParaRPr sz="2800" dirty="0">
                <a:solidFill>
                  <a:srgbClr val="000099"/>
                </a:solidFill>
              </a:endParaRPr>
            </a:p>
          </p:txBody>
        </p:sp>
      </p:grpSp>
      <p:pic>
        <p:nvPicPr>
          <p:cNvPr id="206" name="Google Shape;206;p11" descr="A close up of a logo&#10;&#10;Description automatically generated"/>
          <p:cNvPicPr preferRelativeResize="0"/>
          <p:nvPr/>
        </p:nvPicPr>
        <p:blipFill rotWithShape="1">
          <a:blip r:embed="rId14">
            <a:alphaModFix/>
          </a:blip>
          <a:srcRect t="26494" r="23707"/>
          <a:stretch/>
        </p:blipFill>
        <p:spPr>
          <a:xfrm>
            <a:off x="134328" y="3175000"/>
            <a:ext cx="3313822" cy="319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11" descr="A close up of a logo&#10;&#10;Description automatically generated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flipH="1">
            <a:off x="107396" y="3327057"/>
            <a:ext cx="3040743" cy="3040743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11"/>
          <p:cNvSpPr/>
          <p:nvPr/>
        </p:nvSpPr>
        <p:spPr>
          <a:xfrm flipH="1">
            <a:off x="3082178" y="4306123"/>
            <a:ext cx="4128358" cy="824891"/>
          </a:xfrm>
          <a:custGeom>
            <a:avLst/>
            <a:gdLst/>
            <a:ahLst/>
            <a:cxnLst/>
            <a:rect l="l" t="t" r="r" b="b"/>
            <a:pathLst>
              <a:path w="5211513" h="680760" extrusionOk="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CC00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8288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 </a:t>
            </a:r>
            <a:r>
              <a:rPr lang="en-US" sz="32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bông</a:t>
            </a:r>
            <a:endParaRPr sz="32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9" name="Google Shape;209;p11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778744" y="1164577"/>
            <a:ext cx="3215207" cy="20425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1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oogle Shape;215;p12"/>
          <p:cNvGrpSpPr/>
          <p:nvPr/>
        </p:nvGrpSpPr>
        <p:grpSpPr>
          <a:xfrm>
            <a:off x="0" y="-58683"/>
            <a:ext cx="24384000" cy="6483634"/>
            <a:chOff x="0" y="0"/>
            <a:chExt cx="24384000" cy="6858000"/>
          </a:xfrm>
        </p:grpSpPr>
        <p:grpSp>
          <p:nvGrpSpPr>
            <p:cNvPr id="216" name="Google Shape;216;p12"/>
            <p:cNvGrpSpPr/>
            <p:nvPr/>
          </p:nvGrpSpPr>
          <p:grpSpPr>
            <a:xfrm>
              <a:off x="0" y="0"/>
              <a:ext cx="24384000" cy="6858000"/>
              <a:chOff x="-19812000" y="177800"/>
              <a:chExt cx="24384000" cy="6858000"/>
            </a:xfrm>
          </p:grpSpPr>
          <p:pic>
            <p:nvPicPr>
              <p:cNvPr id="217" name="Google Shape;217;p12" descr="A close up of a flower&#10;&#10;Description automatically generated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 flipH="1">
                <a:off x="-19812000" y="177800"/>
                <a:ext cx="12192000" cy="6858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8" name="Google Shape;218;p12" descr="A close up of a flower&#10;&#10;Description automatically generated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-7620000" y="177800"/>
                <a:ext cx="12192000" cy="6858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19" name="Google Shape;219;p12" descr="Road Sign Png, Vector, PSD, and Clipart With Transparent ...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273885" y="3961417"/>
              <a:ext cx="1772025" cy="17720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20" name="Google Shape;220;p12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1813" y="5147097"/>
            <a:ext cx="1181100" cy="63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12"/>
          <p:cNvPicPr preferRelativeResize="0"/>
          <p:nvPr/>
        </p:nvPicPr>
        <p:blipFill rotWithShape="1">
          <a:blip r:embed="rId8">
            <a:alphaModFix/>
          </a:blip>
          <a:srcRect l="1662" b="18842"/>
          <a:stretch/>
        </p:blipFill>
        <p:spPr>
          <a:xfrm>
            <a:off x="7905758" y="3919181"/>
            <a:ext cx="711859" cy="25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895412" y="5639855"/>
            <a:ext cx="4057629" cy="785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2" descr="326326 cartoon wooden road sign pictures, cartoon wooden road sign ..."/>
          <p:cNvPicPr preferRelativeResize="0"/>
          <p:nvPr/>
        </p:nvPicPr>
        <p:blipFill rotWithShape="1">
          <a:blip r:embed="rId10">
            <a:alphaModFix/>
          </a:blip>
          <a:srcRect l="52324" t="17993" r="5466" b="36060"/>
          <a:stretch/>
        </p:blipFill>
        <p:spPr>
          <a:xfrm>
            <a:off x="6801115" y="3820222"/>
            <a:ext cx="761284" cy="60195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4" name="Google Shape;224;p12"/>
          <p:cNvGrpSpPr/>
          <p:nvPr/>
        </p:nvGrpSpPr>
        <p:grpSpPr>
          <a:xfrm>
            <a:off x="570441" y="-1132114"/>
            <a:ext cx="8225216" cy="6003625"/>
            <a:chOff x="1993037" y="-990649"/>
            <a:chExt cx="5607757" cy="4209579"/>
          </a:xfrm>
        </p:grpSpPr>
        <p:pic>
          <p:nvPicPr>
            <p:cNvPr id="225" name="Google Shape;225;p12" descr="A picture containing cake, table, decorated, sitting&#10;&#10;Description automatically generated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993037" y="-990649"/>
              <a:ext cx="5607757" cy="42095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6" name="Google Shape;226;p12"/>
            <p:cNvSpPr txBox="1"/>
            <p:nvPr/>
          </p:nvSpPr>
          <p:spPr>
            <a:xfrm>
              <a:off x="2757444" y="606891"/>
              <a:ext cx="1697740" cy="12300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 err="1">
                  <a:solidFill>
                    <a:srgbClr val="000099"/>
                  </a:solidFill>
                  <a:sym typeface="Arial"/>
                </a:rPr>
                <a:t>Loại</a:t>
              </a:r>
              <a:r>
                <a:rPr lang="en-US" sz="2800" b="1" dirty="0">
                  <a:solidFill>
                    <a:srgbClr val="000099"/>
                  </a:solidFill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0099"/>
                  </a:solidFill>
                  <a:sym typeface="Arial"/>
                </a:rPr>
                <a:t>hoa</a:t>
              </a:r>
              <a:r>
                <a:rPr lang="en-US" sz="2800" b="1" dirty="0">
                  <a:solidFill>
                    <a:srgbClr val="000099"/>
                  </a:solidFill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0099"/>
                  </a:solidFill>
                  <a:sym typeface="Arial"/>
                </a:rPr>
                <a:t>nào</a:t>
              </a:r>
              <a:r>
                <a:rPr lang="en-US" sz="2800" b="1" dirty="0">
                  <a:solidFill>
                    <a:srgbClr val="000099"/>
                  </a:solidFill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0099"/>
                  </a:solidFill>
                  <a:sym typeface="Arial"/>
                </a:rPr>
                <a:t>nở</a:t>
              </a:r>
              <a:r>
                <a:rPr lang="en-US" sz="2800" b="1" dirty="0">
                  <a:solidFill>
                    <a:srgbClr val="000099"/>
                  </a:solidFill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0099"/>
                  </a:solidFill>
                  <a:sym typeface="Arial"/>
                </a:rPr>
                <a:t>nhiều</a:t>
              </a:r>
              <a:r>
                <a:rPr lang="en-US" sz="2800" b="1" dirty="0">
                  <a:solidFill>
                    <a:srgbClr val="000099"/>
                  </a:solidFill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0099"/>
                  </a:solidFill>
                  <a:sym typeface="Arial"/>
                </a:rPr>
                <a:t>nhất</a:t>
              </a:r>
              <a:r>
                <a:rPr lang="en-US" sz="2800" b="1" dirty="0">
                  <a:solidFill>
                    <a:srgbClr val="000099"/>
                  </a:solidFill>
                  <a:sym typeface="Arial"/>
                </a:rPr>
                <a:t>?</a:t>
              </a:r>
              <a:endParaRPr sz="2800" dirty="0">
                <a:solidFill>
                  <a:srgbClr val="000099"/>
                </a:solidFill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27" name="Google Shape;227;p12" descr="A close up of a logo&#10;&#10;Description automatically generated"/>
          <p:cNvPicPr preferRelativeResize="0"/>
          <p:nvPr/>
        </p:nvPicPr>
        <p:blipFill rotWithShape="1">
          <a:blip r:embed="rId12">
            <a:alphaModFix/>
          </a:blip>
          <a:srcRect t="23863" r="30614"/>
          <a:stretch/>
        </p:blipFill>
        <p:spPr>
          <a:xfrm>
            <a:off x="134328" y="3060700"/>
            <a:ext cx="3013811" cy="330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2" descr="A close up of a logo&#10;&#10;Description automatically generated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107396" y="3327057"/>
            <a:ext cx="3040743" cy="3040743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12"/>
          <p:cNvSpPr/>
          <p:nvPr/>
        </p:nvSpPr>
        <p:spPr>
          <a:xfrm flipH="1">
            <a:off x="2746343" y="4197181"/>
            <a:ext cx="4241764" cy="806303"/>
          </a:xfrm>
          <a:custGeom>
            <a:avLst/>
            <a:gdLst/>
            <a:ahLst/>
            <a:cxnLst/>
            <a:rect l="l" t="t" r="r" b="b"/>
            <a:pathLst>
              <a:path w="5211513" h="680760" extrusionOk="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CC00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8288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Hoa hồng</a:t>
            </a:r>
            <a:endParaRPr sz="32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0" name="Google Shape;230;p1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090603" y="432165"/>
            <a:ext cx="3862437" cy="2628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1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7880970" y="2679700"/>
            <a:ext cx="2809508" cy="34585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1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2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3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" name="Google Shape;237;p13"/>
          <p:cNvGrpSpPr/>
          <p:nvPr/>
        </p:nvGrpSpPr>
        <p:grpSpPr>
          <a:xfrm>
            <a:off x="0" y="-114299"/>
            <a:ext cx="24384000" cy="6539250"/>
            <a:chOff x="0" y="0"/>
            <a:chExt cx="24384000" cy="6858000"/>
          </a:xfrm>
        </p:grpSpPr>
        <p:grpSp>
          <p:nvGrpSpPr>
            <p:cNvPr id="238" name="Google Shape;238;p13"/>
            <p:cNvGrpSpPr/>
            <p:nvPr/>
          </p:nvGrpSpPr>
          <p:grpSpPr>
            <a:xfrm>
              <a:off x="0" y="0"/>
              <a:ext cx="24384000" cy="6858000"/>
              <a:chOff x="-19812000" y="177800"/>
              <a:chExt cx="24384000" cy="6858000"/>
            </a:xfrm>
          </p:grpSpPr>
          <p:pic>
            <p:nvPicPr>
              <p:cNvPr id="239" name="Google Shape;239;p13" descr="A close up of a flower&#10;&#10;Description automatically generated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 flipH="1">
                <a:off x="-19812000" y="177800"/>
                <a:ext cx="12192000" cy="6858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0" name="Google Shape;240;p13" descr="A close up of a flower&#10;&#10;Description automatically generated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-7620000" y="177800"/>
                <a:ext cx="12192000" cy="6858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41" name="Google Shape;241;p13" descr="Road Sign Png, Vector, PSD, and Clipart With Transparent ...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273885" y="3961417"/>
              <a:ext cx="1772025" cy="17720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42" name="Google Shape;242;p13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57897" y="5135551"/>
            <a:ext cx="1181100" cy="63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3"/>
          <p:cNvPicPr preferRelativeResize="0"/>
          <p:nvPr/>
        </p:nvPicPr>
        <p:blipFill rotWithShape="1">
          <a:blip r:embed="rId8">
            <a:alphaModFix/>
          </a:blip>
          <a:srcRect l="80057" t="47921" r="16087" b="47984"/>
          <a:stretch/>
        </p:blipFill>
        <p:spPr>
          <a:xfrm>
            <a:off x="8065279" y="3461903"/>
            <a:ext cx="469934" cy="230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863938" y="5638040"/>
            <a:ext cx="4057629" cy="785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3" descr="326326 cartoon wooden road sign pictures, cartoon wooden road sign ..."/>
          <p:cNvPicPr preferRelativeResize="0"/>
          <p:nvPr/>
        </p:nvPicPr>
        <p:blipFill rotWithShape="1">
          <a:blip r:embed="rId10">
            <a:alphaModFix/>
          </a:blip>
          <a:srcRect l="52324" t="17993" r="5466" b="36060"/>
          <a:stretch/>
        </p:blipFill>
        <p:spPr>
          <a:xfrm>
            <a:off x="6779255" y="3845192"/>
            <a:ext cx="761284" cy="60195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6" name="Google Shape;246;p13"/>
          <p:cNvGrpSpPr/>
          <p:nvPr/>
        </p:nvGrpSpPr>
        <p:grpSpPr>
          <a:xfrm>
            <a:off x="508000" y="-511628"/>
            <a:ext cx="8929914" cy="5510364"/>
            <a:chOff x="1779341" y="-58684"/>
            <a:chExt cx="5782058" cy="4209579"/>
          </a:xfrm>
        </p:grpSpPr>
        <p:pic>
          <p:nvPicPr>
            <p:cNvPr id="247" name="Google Shape;247;p13" descr="A picture containing cake, table, decorated, sitting&#10;&#10;Description automatically generated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779341" y="-58684"/>
              <a:ext cx="5782058" cy="42095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8" name="Google Shape;248;p13"/>
            <p:cNvSpPr txBox="1"/>
            <p:nvPr/>
          </p:nvSpPr>
          <p:spPr>
            <a:xfrm>
              <a:off x="2725492" y="1690824"/>
              <a:ext cx="1557879" cy="7288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 err="1">
                  <a:solidFill>
                    <a:srgbClr val="000099"/>
                  </a:solidFill>
                  <a:sym typeface="Arial"/>
                </a:rPr>
                <a:t>Loại</a:t>
              </a:r>
              <a:r>
                <a:rPr lang="en-US" sz="2800" b="1" dirty="0">
                  <a:solidFill>
                    <a:srgbClr val="000099"/>
                  </a:solidFill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0099"/>
                  </a:solidFill>
                  <a:sym typeface="Arial"/>
                </a:rPr>
                <a:t>hoa</a:t>
              </a:r>
              <a:r>
                <a:rPr lang="en-US" sz="2800" b="1" dirty="0">
                  <a:solidFill>
                    <a:srgbClr val="000099"/>
                  </a:solidFill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0099"/>
                  </a:solidFill>
                  <a:sym typeface="Arial"/>
                </a:rPr>
                <a:t>nào</a:t>
              </a:r>
              <a:r>
                <a:rPr lang="en-US" sz="2800" b="1" dirty="0">
                  <a:solidFill>
                    <a:srgbClr val="000099"/>
                  </a:solidFill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0099"/>
                  </a:solidFill>
                  <a:sym typeface="Arial"/>
                </a:rPr>
                <a:t>nở</a:t>
              </a:r>
              <a:r>
                <a:rPr lang="en-US" sz="2800" b="1" dirty="0">
                  <a:solidFill>
                    <a:srgbClr val="000099"/>
                  </a:solidFill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0099"/>
                  </a:solidFill>
                  <a:sym typeface="Arial"/>
                </a:rPr>
                <a:t>ít</a:t>
              </a:r>
              <a:r>
                <a:rPr lang="en-US" sz="2800" b="1" dirty="0">
                  <a:solidFill>
                    <a:srgbClr val="000099"/>
                  </a:solidFill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0099"/>
                  </a:solidFill>
                  <a:sym typeface="Arial"/>
                </a:rPr>
                <a:t>nhất</a:t>
              </a:r>
              <a:r>
                <a:rPr lang="en-US" sz="2800" b="1" dirty="0">
                  <a:solidFill>
                    <a:srgbClr val="000099"/>
                  </a:solidFill>
                  <a:sym typeface="Arial"/>
                </a:rPr>
                <a:t>?</a:t>
              </a:r>
              <a:endParaRPr sz="2800" dirty="0">
                <a:solidFill>
                  <a:srgbClr val="000099"/>
                </a:solidFill>
              </a:endParaRPr>
            </a:p>
          </p:txBody>
        </p:sp>
      </p:grpSp>
      <p:pic>
        <p:nvPicPr>
          <p:cNvPr id="249" name="Google Shape;249;p13"/>
          <p:cNvPicPr preferRelativeResize="0"/>
          <p:nvPr/>
        </p:nvPicPr>
        <p:blipFill rotWithShape="1">
          <a:blip r:embed="rId12">
            <a:alphaModFix/>
          </a:blip>
          <a:srcRect l="71251" t="35548" r="9218" b="16095"/>
          <a:stretch/>
        </p:blipFill>
        <p:spPr>
          <a:xfrm>
            <a:off x="7147721" y="2730446"/>
            <a:ext cx="2381250" cy="331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13" descr="A close up of a logo&#10;&#10;Description automatically generated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13185" y="2309890"/>
            <a:ext cx="4343616" cy="4343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3" descr="A close up of a logo&#10;&#10;Description automatically generated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flipH="1">
            <a:off x="715114" y="2926777"/>
            <a:ext cx="3040743" cy="3040743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13"/>
          <p:cNvSpPr/>
          <p:nvPr/>
        </p:nvSpPr>
        <p:spPr>
          <a:xfrm flipH="1">
            <a:off x="3470882" y="4132380"/>
            <a:ext cx="2654726" cy="872838"/>
          </a:xfrm>
          <a:custGeom>
            <a:avLst/>
            <a:gdLst/>
            <a:ahLst/>
            <a:cxnLst/>
            <a:rect l="l" t="t" r="r" b="b"/>
            <a:pathLst>
              <a:path w="5211513" h="680760" extrusionOk="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CC00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8288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Hoa ly</a:t>
            </a:r>
            <a:endParaRPr sz="32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3" name="Google Shape;253;p13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238053" y="1038938"/>
            <a:ext cx="3610612" cy="216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1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2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3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oogle Shape;258;p14"/>
          <p:cNvGrpSpPr/>
          <p:nvPr/>
        </p:nvGrpSpPr>
        <p:grpSpPr>
          <a:xfrm>
            <a:off x="0" y="-58683"/>
            <a:ext cx="24384000" cy="6502684"/>
            <a:chOff x="0" y="3271"/>
            <a:chExt cx="24384000" cy="6858000"/>
          </a:xfrm>
        </p:grpSpPr>
        <p:pic>
          <p:nvPicPr>
            <p:cNvPr id="259" name="Google Shape;259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2095689" y="11725"/>
              <a:ext cx="12288311" cy="45910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60" name="Google Shape;260;p14"/>
            <p:cNvGrpSpPr/>
            <p:nvPr/>
          </p:nvGrpSpPr>
          <p:grpSpPr>
            <a:xfrm>
              <a:off x="0" y="3271"/>
              <a:ext cx="12192000" cy="6858000"/>
              <a:chOff x="0" y="0"/>
              <a:chExt cx="12192000" cy="6858000"/>
            </a:xfrm>
          </p:grpSpPr>
          <p:pic>
            <p:nvPicPr>
              <p:cNvPr id="261" name="Google Shape;261;p14" descr="A close up of a flower&#10;&#10;Description automatically generated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flipH="1">
                <a:off x="0" y="0"/>
                <a:ext cx="12192000" cy="6858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62" name="Google Shape;262;p14" descr="Road Sign Png, Vector, PSD, and Clipart With Transparent ...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6273885" y="3961417"/>
                <a:ext cx="1772025" cy="17720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63" name="Google Shape;263;p14" descr="A picture containing table, flower, grass, sitting&#10;&#10;Description automatically generated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2192000" y="2266950"/>
              <a:ext cx="12192000" cy="45910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64" name="Google Shape;264;p1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830909" y="5662023"/>
            <a:ext cx="4057629" cy="785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14" descr="326326 cartoon wooden road sign pictures, cartoon wooden road sign ..."/>
          <p:cNvPicPr preferRelativeResize="0"/>
          <p:nvPr/>
        </p:nvPicPr>
        <p:blipFill rotWithShape="1">
          <a:blip r:embed="rId9">
            <a:alphaModFix/>
          </a:blip>
          <a:srcRect l="52324" t="17993" r="5466" b="36060"/>
          <a:stretch/>
        </p:blipFill>
        <p:spPr>
          <a:xfrm>
            <a:off x="6828926" y="3829360"/>
            <a:ext cx="761284" cy="60195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6" name="Google Shape;266;p14"/>
          <p:cNvGrpSpPr/>
          <p:nvPr/>
        </p:nvGrpSpPr>
        <p:grpSpPr>
          <a:xfrm>
            <a:off x="175590" y="-653142"/>
            <a:ext cx="8742911" cy="6141596"/>
            <a:chOff x="1779341" y="-58684"/>
            <a:chExt cx="5974838" cy="4209579"/>
          </a:xfrm>
        </p:grpSpPr>
        <p:pic>
          <p:nvPicPr>
            <p:cNvPr id="267" name="Google Shape;267;p14" descr="A picture containing cake, table, decorated, sitting&#10;&#10;Description automatically generated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779341" y="-58684"/>
              <a:ext cx="5974838" cy="42095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8" name="Google Shape;268;p14"/>
            <p:cNvSpPr txBox="1"/>
            <p:nvPr/>
          </p:nvSpPr>
          <p:spPr>
            <a:xfrm>
              <a:off x="2599155" y="1478976"/>
              <a:ext cx="1950156" cy="12446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 err="1">
                  <a:solidFill>
                    <a:srgbClr val="000099"/>
                  </a:solidFill>
                  <a:sym typeface="Arial"/>
                </a:rPr>
                <a:t>Có</a:t>
              </a:r>
              <a:r>
                <a:rPr lang="en-US" sz="2800" b="1" dirty="0">
                  <a:solidFill>
                    <a:srgbClr val="000099"/>
                  </a:solidFill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0099"/>
                  </a:solidFill>
                  <a:sym typeface="Arial"/>
                </a:rPr>
                <a:t>bao</a:t>
              </a:r>
              <a:r>
                <a:rPr lang="en-US" sz="2800" b="1" dirty="0">
                  <a:solidFill>
                    <a:srgbClr val="000099"/>
                  </a:solidFill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0099"/>
                  </a:solidFill>
                  <a:sym typeface="Arial"/>
                </a:rPr>
                <a:t>nhiêu</a:t>
              </a:r>
              <a:r>
                <a:rPr lang="en-US" sz="2800" b="1" dirty="0">
                  <a:solidFill>
                    <a:srgbClr val="000099"/>
                  </a:solidFill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0099"/>
                  </a:solidFill>
                  <a:sym typeface="Arial"/>
                </a:rPr>
                <a:t>bông</a:t>
              </a:r>
              <a:r>
                <a:rPr lang="en-US" sz="2800" b="1" dirty="0">
                  <a:solidFill>
                    <a:srgbClr val="000099"/>
                  </a:solidFill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0099"/>
                  </a:solidFill>
                  <a:sym typeface="Arial"/>
                </a:rPr>
                <a:t>hoa</a:t>
              </a:r>
              <a:r>
                <a:rPr lang="en-US" sz="2800" b="1" dirty="0">
                  <a:solidFill>
                    <a:srgbClr val="000099"/>
                  </a:solidFill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0099"/>
                  </a:solidFill>
                  <a:sym typeface="Arial"/>
                </a:rPr>
                <a:t>cúc</a:t>
              </a:r>
              <a:r>
                <a:rPr lang="en-US" sz="2800" b="1" dirty="0">
                  <a:solidFill>
                    <a:srgbClr val="000099"/>
                  </a:solidFill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0099"/>
                  </a:solidFill>
                  <a:sym typeface="Arial"/>
                </a:rPr>
                <a:t>và</a:t>
              </a:r>
              <a:r>
                <a:rPr lang="en-US" sz="2800" b="1" dirty="0">
                  <a:solidFill>
                    <a:srgbClr val="000099"/>
                  </a:solidFill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0099"/>
                  </a:solidFill>
                  <a:sym typeface="Arial"/>
                </a:rPr>
                <a:t>hoa</a:t>
              </a:r>
              <a:r>
                <a:rPr lang="en-US" sz="2800" b="1" dirty="0">
                  <a:solidFill>
                    <a:srgbClr val="000099"/>
                  </a:solidFill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0099"/>
                  </a:solidFill>
                  <a:sym typeface="Arial"/>
                </a:rPr>
                <a:t>ly</a:t>
              </a:r>
              <a:r>
                <a:rPr lang="en-US" sz="2800" b="1" dirty="0">
                  <a:solidFill>
                    <a:srgbClr val="000099"/>
                  </a:solidFill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0099"/>
                  </a:solidFill>
                  <a:sym typeface="Arial"/>
                </a:rPr>
                <a:t>đã</a:t>
              </a:r>
              <a:r>
                <a:rPr lang="en-US" sz="2800" b="1" dirty="0">
                  <a:solidFill>
                    <a:srgbClr val="000099"/>
                  </a:solidFill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0099"/>
                  </a:solidFill>
                  <a:sym typeface="Arial"/>
                </a:rPr>
                <a:t>nở</a:t>
              </a:r>
              <a:r>
                <a:rPr lang="en-US" sz="2800" b="1" dirty="0">
                  <a:solidFill>
                    <a:srgbClr val="000099"/>
                  </a:solidFill>
                  <a:sym typeface="Arial"/>
                </a:rPr>
                <a:t>?</a:t>
              </a:r>
              <a:endParaRPr sz="2800" dirty="0">
                <a:solidFill>
                  <a:srgbClr val="000099"/>
                </a:solidFill>
              </a:endParaRPr>
            </a:p>
          </p:txBody>
        </p:sp>
      </p:grpSp>
      <p:pic>
        <p:nvPicPr>
          <p:cNvPr id="269" name="Google Shape;269;p1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851701" y="2232269"/>
            <a:ext cx="1066800" cy="14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14" descr="A close up of a logo&#10;&#10;Description automatically generated"/>
          <p:cNvPicPr preferRelativeResize="0"/>
          <p:nvPr/>
        </p:nvPicPr>
        <p:blipFill rotWithShape="1">
          <a:blip r:embed="rId12">
            <a:alphaModFix/>
          </a:blip>
          <a:srcRect t="28939" r="23272"/>
          <a:stretch/>
        </p:blipFill>
        <p:spPr>
          <a:xfrm>
            <a:off x="328648" y="3329252"/>
            <a:ext cx="3332772" cy="3086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14" descr="A close up of a logo&#10;&#10;Description automatically generated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146163" y="3474185"/>
            <a:ext cx="3040743" cy="3040743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14"/>
          <p:cNvSpPr/>
          <p:nvPr/>
        </p:nvSpPr>
        <p:spPr>
          <a:xfrm flipH="1">
            <a:off x="2706756" y="4473073"/>
            <a:ext cx="5955019" cy="1284723"/>
          </a:xfrm>
          <a:custGeom>
            <a:avLst/>
            <a:gdLst/>
            <a:ahLst/>
            <a:cxnLst/>
            <a:rect l="l" t="t" r="r" b="b"/>
            <a:pathLst>
              <a:path w="5211513" h="680760" extrusionOk="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CC00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8288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Có 11 bông hoa cúc </a:t>
            </a:r>
            <a:endParaRPr/>
          </a:p>
          <a:p>
            <a:pPr marL="18288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và hoa ly</a:t>
            </a:r>
            <a:endParaRPr sz="32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3" name="Google Shape;273;p14"/>
          <p:cNvPicPr preferRelativeResize="0"/>
          <p:nvPr/>
        </p:nvPicPr>
        <p:blipFill rotWithShape="1">
          <a:blip r:embed="rId14">
            <a:alphaModFix/>
          </a:blip>
          <a:srcRect l="55454" t="30094" r="26459" b="19284"/>
          <a:stretch/>
        </p:blipFill>
        <p:spPr>
          <a:xfrm>
            <a:off x="7940305" y="2190403"/>
            <a:ext cx="2200759" cy="3471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14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158175" y="1075304"/>
            <a:ext cx="3702851" cy="2272065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14"/>
          <p:cNvSpPr/>
          <p:nvPr/>
        </p:nvSpPr>
        <p:spPr>
          <a:xfrm>
            <a:off x="9901817" y="3364150"/>
            <a:ext cx="1168293" cy="1638734"/>
          </a:xfrm>
          <a:custGeom>
            <a:avLst/>
            <a:gdLst/>
            <a:ahLst/>
            <a:cxnLst/>
            <a:rect l="l" t="t" r="r" b="b"/>
            <a:pathLst>
              <a:path w="1055082" h="2456889" extrusionOk="0">
                <a:moveTo>
                  <a:pt x="0" y="284955"/>
                </a:moveTo>
                <a:cubicBezTo>
                  <a:pt x="184928" y="-106205"/>
                  <a:pt x="691830" y="-55405"/>
                  <a:pt x="1055082" y="201135"/>
                </a:cubicBezTo>
                <a:lnTo>
                  <a:pt x="1055082" y="2456889"/>
                </a:lnTo>
                <a:lnTo>
                  <a:pt x="49146" y="2456889"/>
                </a:lnTo>
                <a:lnTo>
                  <a:pt x="0" y="284955"/>
                </a:lnTo>
                <a:close/>
              </a:path>
            </a:pathLst>
          </a:cu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6" name="Google Shape;276;p14"/>
          <p:cNvGrpSpPr/>
          <p:nvPr/>
        </p:nvGrpSpPr>
        <p:grpSpPr>
          <a:xfrm>
            <a:off x="10541794" y="3128116"/>
            <a:ext cx="1474616" cy="3674589"/>
            <a:chOff x="7318719" y="1909349"/>
            <a:chExt cx="1609725" cy="4391025"/>
          </a:xfrm>
        </p:grpSpPr>
        <p:pic>
          <p:nvPicPr>
            <p:cNvPr id="277" name="Google Shape;277;p14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7318719" y="1909349"/>
              <a:ext cx="1609725" cy="4391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8" name="Google Shape;278;p14"/>
            <p:cNvPicPr preferRelativeResize="0"/>
            <p:nvPr/>
          </p:nvPicPr>
          <p:blipFill rotWithShape="1">
            <a:blip r:embed="rId17">
              <a:alphaModFix/>
            </a:blip>
            <a:srcRect l="10476" t="24649" r="8570" b="20657"/>
            <a:stretch/>
          </p:blipFill>
          <p:spPr>
            <a:xfrm>
              <a:off x="7452098" y="3424237"/>
              <a:ext cx="858464" cy="36988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79" name="Google Shape;279;p14" descr="A close up of a logo&#10;&#10;Description automatically generated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57334" y="1958530"/>
            <a:ext cx="4343616" cy="43436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1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2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3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4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5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5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6"/>
                            </p:stCondLst>
                            <p:childTnLst>
                              <p:par>
                                <p:cTn id="4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99879"/>
            <a:ext cx="11907297" cy="661644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15"/>
          <p:cNvSpPr txBox="1"/>
          <p:nvPr/>
        </p:nvSpPr>
        <p:spPr>
          <a:xfrm>
            <a:off x="2743113" y="3615331"/>
            <a:ext cx="653003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Bài học hôm nay em biết thêm được điều gì?</a:t>
            </a:r>
            <a:endParaRPr/>
          </a:p>
        </p:txBody>
      </p:sp>
      <p:sp>
        <p:nvSpPr>
          <p:cNvPr id="286" name="Google Shape;286;p15"/>
          <p:cNvSpPr txBox="1"/>
          <p:nvPr/>
        </p:nvSpPr>
        <p:spPr>
          <a:xfrm>
            <a:off x="2141121" y="3615331"/>
            <a:ext cx="7625053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Để có thể làm tốt các bài tập trên em nhắn bạn điều gì?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48412" y="735347"/>
            <a:ext cx="9031823" cy="5595884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16"/>
          <p:cNvSpPr txBox="1"/>
          <p:nvPr/>
        </p:nvSpPr>
        <p:spPr>
          <a:xfrm>
            <a:off x="2979731" y="1481966"/>
            <a:ext cx="54558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3600" b="1" dirty="0">
                <a:solidFill>
                  <a:srgbClr val="FF0000"/>
                </a:solidFill>
                <a:sym typeface="Arial"/>
              </a:rPr>
              <a:t>DẶN DÒ</a:t>
            </a:r>
            <a:endParaRPr sz="3600" dirty="0">
              <a:solidFill>
                <a:srgbClr val="FF0000"/>
              </a:solidFill>
            </a:endParaRPr>
          </a:p>
        </p:txBody>
      </p:sp>
      <p:sp>
        <p:nvSpPr>
          <p:cNvPr id="293" name="Google Shape;293;p16"/>
          <p:cNvSpPr txBox="1"/>
          <p:nvPr/>
        </p:nvSpPr>
        <p:spPr>
          <a:xfrm>
            <a:off x="2224350" y="2660123"/>
            <a:ext cx="77433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6200"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r>
              <a:rPr lang="en-US" sz="3200" dirty="0" smtClean="0">
                <a:solidFill>
                  <a:srgbClr val="000000"/>
                </a:solidFill>
              </a:rPr>
              <a:t>- </a:t>
            </a:r>
            <a:r>
              <a:rPr lang="en-US" sz="3200" dirty="0" err="1" smtClean="0">
                <a:solidFill>
                  <a:srgbClr val="000000"/>
                </a:solidFill>
              </a:rPr>
              <a:t>Làm</a:t>
            </a:r>
            <a:r>
              <a:rPr lang="en-US" sz="3200" dirty="0" smtClean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bài</a:t>
            </a:r>
            <a:r>
              <a:rPr lang="en-US" sz="3200" dirty="0">
                <a:solidFill>
                  <a:srgbClr val="000000"/>
                </a:solidFill>
              </a:rPr>
              <a:t> 1 VBT </a:t>
            </a:r>
            <a:r>
              <a:rPr lang="en-US" sz="3200" dirty="0" err="1">
                <a:solidFill>
                  <a:srgbClr val="000000"/>
                </a:solidFill>
              </a:rPr>
              <a:t>toán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trang</a:t>
            </a:r>
            <a:r>
              <a:rPr lang="en-US" sz="3200" dirty="0">
                <a:solidFill>
                  <a:srgbClr val="000000"/>
                </a:solidFill>
              </a:rPr>
              <a:t> 8</a:t>
            </a:r>
            <a:r>
              <a:rPr lang="en-US" sz="3200" dirty="0"/>
              <a:t>3</a:t>
            </a:r>
            <a:r>
              <a:rPr lang="en-US" sz="3200" dirty="0">
                <a:solidFill>
                  <a:srgbClr val="000000"/>
                </a:solidFill>
              </a:rPr>
              <a:t> .</a:t>
            </a:r>
            <a:endParaRPr sz="3200" dirty="0">
              <a:solidFill>
                <a:srgbClr val="000000"/>
              </a:solidFill>
            </a:endParaRPr>
          </a:p>
          <a:p>
            <a:pPr marL="76200"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r>
              <a:rPr lang="en-US" sz="3200" dirty="0" smtClean="0">
                <a:solidFill>
                  <a:srgbClr val="000000"/>
                </a:solidFill>
              </a:rPr>
              <a:t>- </a:t>
            </a:r>
            <a:r>
              <a:rPr lang="en-US" sz="3200" dirty="0" err="1" smtClean="0">
                <a:solidFill>
                  <a:srgbClr val="000000"/>
                </a:solidFill>
              </a:rPr>
              <a:t>Xem</a:t>
            </a:r>
            <a:r>
              <a:rPr lang="en-US" sz="3200" dirty="0" smtClean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trước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bài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/>
              <a:t>Biểu</a:t>
            </a:r>
            <a:r>
              <a:rPr lang="en-US" sz="3200" dirty="0"/>
              <a:t> </a:t>
            </a:r>
            <a:r>
              <a:rPr lang="en-US" sz="3200" dirty="0" err="1"/>
              <a:t>đồ</a:t>
            </a:r>
            <a:r>
              <a:rPr lang="en-US" sz="3200" dirty="0"/>
              <a:t> </a:t>
            </a:r>
            <a:r>
              <a:rPr lang="en-US" sz="3200" dirty="0" err="1"/>
              <a:t>tranh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</a:rPr>
              <a:t>trang</a:t>
            </a:r>
            <a:r>
              <a:rPr lang="en-US" sz="3200" dirty="0" smtClean="0">
                <a:solidFill>
                  <a:srgbClr val="000000"/>
                </a:solidFill>
              </a:rPr>
              <a:t> </a:t>
            </a:r>
            <a:r>
              <a:rPr lang="en-US" sz="3200" dirty="0" smtClean="0"/>
              <a:t>81</a:t>
            </a:r>
            <a:r>
              <a:rPr lang="en-US" sz="3200" dirty="0" smtClean="0">
                <a:solidFill>
                  <a:srgbClr val="000000"/>
                </a:solidFill>
              </a:rPr>
              <a:t>.</a:t>
            </a:r>
            <a:endParaRPr sz="3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2"/>
          <p:cNvPicPr preferRelativeResize="0"/>
          <p:nvPr/>
        </p:nvPicPr>
        <p:blipFill rotWithShape="1">
          <a:blip r:embed="rId3">
            <a:alphaModFix/>
          </a:blip>
          <a:srcRect b="6299"/>
          <a:stretch/>
        </p:blipFill>
        <p:spPr>
          <a:xfrm>
            <a:off x="0" y="25167"/>
            <a:ext cx="12192000" cy="6425967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2"/>
          <p:cNvSpPr txBox="1"/>
          <p:nvPr/>
        </p:nvSpPr>
        <p:spPr>
          <a:xfrm>
            <a:off x="2700202" y="3153167"/>
            <a:ext cx="6461133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>
                <a:solidFill>
                  <a:srgbClr val="4472C4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3"/>
          <p:cNvPicPr preferRelativeResize="0"/>
          <p:nvPr/>
        </p:nvPicPr>
        <p:blipFill rotWithShape="1">
          <a:blip r:embed="rId4">
            <a:alphaModFix/>
          </a:blip>
          <a:srcRect b="6266"/>
          <a:stretch/>
        </p:blipFill>
        <p:spPr>
          <a:xfrm>
            <a:off x="0" y="0"/>
            <a:ext cx="12192000" cy="6428232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3"/>
          <p:cNvSpPr/>
          <p:nvPr/>
        </p:nvSpPr>
        <p:spPr>
          <a:xfrm>
            <a:off x="400050" y="365980"/>
            <a:ext cx="11290976" cy="5916394"/>
          </a:xfrm>
          <a:prstGeom prst="roundRect">
            <a:avLst>
              <a:gd name="adj" fmla="val 9715"/>
            </a:avLst>
          </a:prstGeom>
          <a:solidFill>
            <a:schemeClr val="lt1"/>
          </a:solidFill>
          <a:ln w="76200" cap="flat" cmpd="sng">
            <a:solidFill>
              <a:srgbClr val="C55A1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" name="Google Shape;66;p3"/>
          <p:cNvPicPr preferRelativeResize="0"/>
          <p:nvPr/>
        </p:nvPicPr>
        <p:blipFill rotWithShape="1">
          <a:blip r:embed="rId5">
            <a:alphaModFix/>
          </a:blip>
          <a:srcRect l="80733" t="49131" r="1727" b="13169"/>
          <a:stretch/>
        </p:blipFill>
        <p:spPr>
          <a:xfrm flipH="1">
            <a:off x="-135349" y="4023830"/>
            <a:ext cx="1840016" cy="2438718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3"/>
          <p:cNvSpPr/>
          <p:nvPr/>
        </p:nvSpPr>
        <p:spPr>
          <a:xfrm>
            <a:off x="1545010" y="4389101"/>
            <a:ext cx="9748120" cy="2039131"/>
          </a:xfrm>
          <a:prstGeom prst="wedgeRoundRectCallout">
            <a:avLst>
              <a:gd name="adj1" fmla="val -52415"/>
              <a:gd name="adj2" fmla="val -16775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 dirty="0" err="1">
                <a:solidFill>
                  <a:schemeClr val="tx1"/>
                </a:solidFill>
                <a:sym typeface="Arial"/>
              </a:rPr>
              <a:t>Quan</a:t>
            </a:r>
            <a:r>
              <a:rPr lang="en-US" sz="2800" b="0" i="0" u="none" strike="noStrike" cap="none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tx1"/>
                </a:solidFill>
                <a:sym typeface="Arial"/>
              </a:rPr>
              <a:t>sát</a:t>
            </a:r>
            <a:r>
              <a:rPr lang="en-US" sz="2800" b="0" i="0" u="none" strike="noStrike" cap="none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800" b="0" i="0" u="none" strike="noStrike" cap="none" dirty="0" err="1" smtClean="0">
                <a:solidFill>
                  <a:schemeClr val="tx1"/>
                </a:solidFill>
                <a:sym typeface="Arial"/>
              </a:rPr>
              <a:t>tranh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và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cho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biết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trong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giỏ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trái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cây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có</a:t>
            </a:r>
            <a:r>
              <a:rPr lang="en-US" sz="2800" dirty="0" smtClean="0">
                <a:solidFill>
                  <a:schemeClr val="tx1"/>
                </a:solidFill>
              </a:rPr>
              <a:t>:</a:t>
            </a:r>
            <a:endParaRPr sz="2800" dirty="0">
              <a:solidFill>
                <a:schemeClr val="tx1"/>
              </a:solidFill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</a:pPr>
            <a:r>
              <a:rPr lang="en-US" sz="2800" b="0" i="0" u="none" strike="noStrike" cap="none" dirty="0" smtClean="0">
                <a:solidFill>
                  <a:schemeClr val="tx1"/>
                </a:solidFill>
                <a:sym typeface="Arial"/>
              </a:rPr>
              <a:t>  - </a:t>
            </a:r>
            <a:r>
              <a:rPr lang="en-US" sz="2800" b="0" i="0" u="none" strike="noStrike" cap="none" dirty="0" err="1" smtClean="0">
                <a:solidFill>
                  <a:schemeClr val="tx1"/>
                </a:solidFill>
                <a:sym typeface="Arial"/>
              </a:rPr>
              <a:t>Bao</a:t>
            </a:r>
            <a:r>
              <a:rPr lang="en-US" sz="2800" b="0" i="0" u="none" strike="noStrike" cap="none" dirty="0" smtClean="0">
                <a:solidFill>
                  <a:schemeClr val="tx1"/>
                </a:solidFill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tx1"/>
                </a:solidFill>
                <a:sym typeface="Arial"/>
              </a:rPr>
              <a:t>nhiêu</a:t>
            </a:r>
            <a:r>
              <a:rPr lang="en-US" sz="2800" b="0" i="0" u="none" strike="noStrike" cap="none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tx1"/>
                </a:solidFill>
                <a:sym typeface="Arial"/>
              </a:rPr>
              <a:t>quả</a:t>
            </a:r>
            <a:r>
              <a:rPr lang="en-US" sz="2800" b="0" i="0" u="none" strike="noStrike" cap="none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tx1"/>
                </a:solidFill>
                <a:sym typeface="Arial"/>
              </a:rPr>
              <a:t>thanh</a:t>
            </a:r>
            <a:r>
              <a:rPr lang="en-US" sz="2800" b="0" i="0" u="none" strike="noStrike" cap="none" dirty="0">
                <a:solidFill>
                  <a:schemeClr val="tx1"/>
                </a:solidFill>
                <a:sym typeface="Arial"/>
              </a:rPr>
              <a:t> long? </a:t>
            </a:r>
            <a:endParaRPr sz="2800" dirty="0">
              <a:solidFill>
                <a:schemeClr val="tx1"/>
              </a:solidFill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</a:pPr>
            <a:r>
              <a:rPr lang="en-US" sz="2800" b="0" i="0" u="none" strike="noStrike" cap="none" dirty="0" smtClean="0">
                <a:solidFill>
                  <a:schemeClr val="tx1"/>
                </a:solidFill>
                <a:sym typeface="Arial"/>
              </a:rPr>
              <a:t>  - </a:t>
            </a:r>
            <a:r>
              <a:rPr lang="en-US" sz="2800" b="0" i="0" u="none" strike="noStrike" cap="none" dirty="0" err="1" smtClean="0">
                <a:solidFill>
                  <a:schemeClr val="tx1"/>
                </a:solidFill>
                <a:sym typeface="Arial"/>
              </a:rPr>
              <a:t>Bao</a:t>
            </a:r>
            <a:r>
              <a:rPr lang="en-US" sz="2800" b="0" i="0" u="none" strike="noStrike" cap="none" dirty="0" smtClean="0">
                <a:solidFill>
                  <a:schemeClr val="tx1"/>
                </a:solidFill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tx1"/>
                </a:solidFill>
                <a:sym typeface="Arial"/>
              </a:rPr>
              <a:t>nhiêu</a:t>
            </a:r>
            <a:r>
              <a:rPr lang="en-US" sz="2800" b="0" i="0" u="none" strike="noStrike" cap="none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tx1"/>
                </a:solidFill>
                <a:sym typeface="Arial"/>
              </a:rPr>
              <a:t>quả</a:t>
            </a:r>
            <a:r>
              <a:rPr lang="en-US" sz="2800" b="0" i="0" u="none" strike="noStrike" cap="none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tx1"/>
                </a:solidFill>
                <a:sym typeface="Arial"/>
              </a:rPr>
              <a:t>dứa</a:t>
            </a:r>
            <a:r>
              <a:rPr lang="en-US" sz="2800" b="0" i="0" u="none" strike="noStrike" cap="none" dirty="0">
                <a:solidFill>
                  <a:schemeClr val="tx1"/>
                </a:solidFill>
                <a:sym typeface="Arial"/>
              </a:rPr>
              <a:t>?</a:t>
            </a:r>
            <a:endParaRPr sz="2800" dirty="0">
              <a:solidFill>
                <a:schemeClr val="tx1"/>
              </a:solidFill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</a:pPr>
            <a:r>
              <a:rPr lang="en-US" sz="2800" b="0" i="0" u="none" strike="noStrike" cap="none" dirty="0" smtClean="0">
                <a:solidFill>
                  <a:schemeClr val="tx1"/>
                </a:solidFill>
                <a:sym typeface="Arial"/>
              </a:rPr>
              <a:t>  - </a:t>
            </a:r>
            <a:r>
              <a:rPr lang="en-US" sz="2800" b="0" i="0" u="none" strike="noStrike" cap="none" dirty="0" err="1" smtClean="0">
                <a:solidFill>
                  <a:schemeClr val="tx1"/>
                </a:solidFill>
                <a:sym typeface="Arial"/>
              </a:rPr>
              <a:t>Bao</a:t>
            </a:r>
            <a:r>
              <a:rPr lang="en-US" sz="2800" b="0" i="0" u="none" strike="noStrike" cap="none" dirty="0" smtClean="0">
                <a:solidFill>
                  <a:schemeClr val="tx1"/>
                </a:solidFill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tx1"/>
                </a:solidFill>
                <a:sym typeface="Arial"/>
              </a:rPr>
              <a:t>nhiêu</a:t>
            </a:r>
            <a:r>
              <a:rPr lang="en-US" sz="2800" b="0" i="0" u="none" strike="noStrike" cap="none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tx1"/>
                </a:solidFill>
                <a:sym typeface="Arial"/>
              </a:rPr>
              <a:t>quả</a:t>
            </a:r>
            <a:r>
              <a:rPr lang="en-US" sz="2800" b="0" i="0" u="none" strike="noStrike" cap="none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tx1"/>
                </a:solidFill>
                <a:sym typeface="Arial"/>
              </a:rPr>
              <a:t>dâu</a:t>
            </a:r>
            <a:r>
              <a:rPr lang="en-US" sz="2800" b="0" i="0" u="none" strike="noStrike" cap="none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tx1"/>
                </a:solidFill>
                <a:sym typeface="Arial"/>
              </a:rPr>
              <a:t>tây</a:t>
            </a:r>
            <a:r>
              <a:rPr lang="en-US" sz="2800" b="0" i="0" u="none" strike="noStrike" cap="none" dirty="0">
                <a:solidFill>
                  <a:schemeClr val="tx1"/>
                </a:solidFill>
                <a:sym typeface="Arial"/>
              </a:rPr>
              <a:t>?</a:t>
            </a:r>
            <a:endParaRPr sz="2800" dirty="0">
              <a:solidFill>
                <a:schemeClr val="tx1"/>
              </a:solidFill>
            </a:endParaRPr>
          </a:p>
        </p:txBody>
      </p:sp>
      <p:pic>
        <p:nvPicPr>
          <p:cNvPr id="68" name="Google Shape;68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64897" y="575626"/>
            <a:ext cx="6883903" cy="3448204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69" name="Google Shape;69;p3"/>
          <p:cNvSpPr/>
          <p:nvPr/>
        </p:nvSpPr>
        <p:spPr>
          <a:xfrm>
            <a:off x="1545010" y="4320469"/>
            <a:ext cx="9748120" cy="2107763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R="0" lvl="0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600"/>
            </a:pPr>
            <a:r>
              <a:rPr lang="en-US" sz="2600" b="1" i="0" u="none" strike="noStrike" cap="none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              </a:t>
            </a:r>
            <a:r>
              <a:rPr lang="en-US" sz="2800" b="1" i="0" u="none" strike="noStrike" cap="none" dirty="0" err="1" smtClean="0">
                <a:solidFill>
                  <a:srgbClr val="002060"/>
                </a:solidFill>
                <a:sym typeface="Arial"/>
              </a:rPr>
              <a:t>Trong</a:t>
            </a:r>
            <a:r>
              <a:rPr lang="en-US" sz="2800" b="1" i="0" u="none" strike="noStrike" cap="none" dirty="0" smtClean="0">
                <a:solidFill>
                  <a:srgbClr val="002060"/>
                </a:solidFill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sym typeface="Arial"/>
              </a:rPr>
              <a:t>giỏ</a:t>
            </a:r>
            <a:r>
              <a:rPr lang="en-US" sz="2800" b="1" i="0" u="none" strike="noStrike" cap="none" dirty="0">
                <a:solidFill>
                  <a:srgbClr val="002060"/>
                </a:solidFill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sym typeface="Arial"/>
              </a:rPr>
              <a:t>trái</a:t>
            </a:r>
            <a:r>
              <a:rPr lang="en-US" sz="2800" b="1" i="0" u="none" strike="noStrike" cap="none" dirty="0">
                <a:solidFill>
                  <a:srgbClr val="002060"/>
                </a:solidFill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sym typeface="Arial"/>
              </a:rPr>
              <a:t>cây</a:t>
            </a:r>
            <a:r>
              <a:rPr lang="en-US" sz="2800" b="1" i="0" u="none" strike="noStrike" cap="none" dirty="0">
                <a:solidFill>
                  <a:srgbClr val="002060"/>
                </a:solidFill>
                <a:sym typeface="Arial"/>
              </a:rPr>
              <a:t> </a:t>
            </a:r>
            <a:r>
              <a:rPr lang="en-US" sz="2800" b="1" i="0" u="none" strike="noStrike" cap="none" dirty="0" err="1" smtClean="0">
                <a:solidFill>
                  <a:srgbClr val="002060"/>
                </a:solidFill>
                <a:sym typeface="Arial"/>
              </a:rPr>
              <a:t>có</a:t>
            </a:r>
            <a:r>
              <a:rPr lang="en-US" sz="2800" b="1" i="0" u="none" strike="noStrike" cap="none" dirty="0" smtClean="0">
                <a:solidFill>
                  <a:srgbClr val="002060"/>
                </a:solidFill>
                <a:sym typeface="Arial"/>
              </a:rPr>
              <a:t>:</a:t>
            </a:r>
          </a:p>
          <a:p>
            <a:pPr marR="0" lvl="0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600"/>
            </a:pPr>
            <a:r>
              <a:rPr lang="en-US" sz="2800" b="1" i="0" u="none" strike="noStrike" cap="none" dirty="0" smtClean="0">
                <a:solidFill>
                  <a:srgbClr val="002060"/>
                </a:solidFill>
                <a:sym typeface="Arial"/>
              </a:rPr>
              <a:t>                 -  </a:t>
            </a:r>
            <a:r>
              <a:rPr lang="en-US" sz="2800" b="1" i="0" u="none" strike="noStrike" cap="none" dirty="0">
                <a:solidFill>
                  <a:srgbClr val="002060"/>
                </a:solidFill>
                <a:sym typeface="Arial"/>
              </a:rPr>
              <a:t>6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sym typeface="Arial"/>
              </a:rPr>
              <a:t>quả</a:t>
            </a:r>
            <a:r>
              <a:rPr lang="en-US" sz="2800" b="1" i="0" u="none" strike="noStrike" cap="none" dirty="0">
                <a:solidFill>
                  <a:srgbClr val="002060"/>
                </a:solidFill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sym typeface="Arial"/>
              </a:rPr>
              <a:t>thanh</a:t>
            </a:r>
            <a:r>
              <a:rPr lang="en-US" sz="2800" b="1" i="0" u="none" strike="noStrike" cap="none" dirty="0">
                <a:solidFill>
                  <a:srgbClr val="002060"/>
                </a:solidFill>
                <a:sym typeface="Arial"/>
              </a:rPr>
              <a:t> long.</a:t>
            </a:r>
            <a:endParaRPr sz="2800" dirty="0"/>
          </a:p>
          <a:p>
            <a:pPr marR="0" lvl="0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600"/>
            </a:pPr>
            <a:r>
              <a:rPr lang="en-US" sz="2800" b="1" i="0" u="none" strike="noStrike" cap="none" dirty="0" smtClean="0">
                <a:solidFill>
                  <a:srgbClr val="002060"/>
                </a:solidFill>
                <a:sym typeface="Arial"/>
              </a:rPr>
              <a:t>                 -  3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sym typeface="Arial"/>
              </a:rPr>
              <a:t>quả</a:t>
            </a:r>
            <a:r>
              <a:rPr lang="en-US" sz="2800" b="1" i="0" u="none" strike="noStrike" cap="none" dirty="0">
                <a:solidFill>
                  <a:srgbClr val="002060"/>
                </a:solidFill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sym typeface="Arial"/>
              </a:rPr>
              <a:t>dứa</a:t>
            </a:r>
            <a:r>
              <a:rPr lang="en-US" sz="2800" b="1" i="0" u="none" strike="noStrike" cap="none" dirty="0">
                <a:solidFill>
                  <a:srgbClr val="002060"/>
                </a:solidFill>
                <a:sym typeface="Arial"/>
              </a:rPr>
              <a:t>.</a:t>
            </a:r>
            <a:endParaRPr sz="2800" dirty="0"/>
          </a:p>
          <a:p>
            <a:pPr marR="0" lvl="0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600"/>
            </a:pPr>
            <a:r>
              <a:rPr lang="en-US" sz="2800" b="1" i="0" u="none" strike="noStrike" cap="none" dirty="0" smtClean="0">
                <a:solidFill>
                  <a:srgbClr val="002060"/>
                </a:solidFill>
                <a:sym typeface="Arial"/>
              </a:rPr>
              <a:t>                 -  5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sym typeface="Arial"/>
              </a:rPr>
              <a:t>quả</a:t>
            </a:r>
            <a:r>
              <a:rPr lang="en-US" sz="2800" b="1" i="0" u="none" strike="noStrike" cap="none" dirty="0">
                <a:solidFill>
                  <a:srgbClr val="002060"/>
                </a:solidFill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sym typeface="Arial"/>
              </a:rPr>
              <a:t>dâu</a:t>
            </a:r>
            <a:r>
              <a:rPr lang="en-US" sz="2800" b="1" i="0" u="none" strike="noStrike" cap="none" dirty="0">
                <a:solidFill>
                  <a:srgbClr val="002060"/>
                </a:solidFill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sym typeface="Arial"/>
              </a:rPr>
              <a:t>tây</a:t>
            </a:r>
            <a:r>
              <a:rPr lang="en-US" sz="2800" b="1" i="0" u="none" strike="noStrike" cap="none" dirty="0">
                <a:solidFill>
                  <a:srgbClr val="002060"/>
                </a:solidFill>
                <a:sym typeface="Arial"/>
              </a:rPr>
              <a:t>.</a:t>
            </a:r>
            <a:endParaRPr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4"/>
          <p:cNvPicPr preferRelativeResize="0"/>
          <p:nvPr/>
        </p:nvPicPr>
        <p:blipFill rotWithShape="1">
          <a:blip r:embed="rId3">
            <a:alphaModFix/>
          </a:blip>
          <a:srcRect b="6421"/>
          <a:stretch/>
        </p:blipFill>
        <p:spPr>
          <a:xfrm>
            <a:off x="3175" y="0"/>
            <a:ext cx="12185650" cy="6417578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4"/>
          <p:cNvSpPr txBox="1"/>
          <p:nvPr/>
        </p:nvSpPr>
        <p:spPr>
          <a:xfrm>
            <a:off x="3675304" y="1955255"/>
            <a:ext cx="7607032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400" b="1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KHÁM </a:t>
            </a:r>
            <a:r>
              <a:rPr lang="en-US" sz="5400" b="1" i="0" u="none" strike="noStrike" cap="none" dirty="0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PHÁ</a:t>
            </a:r>
            <a:endParaRPr sz="5400" b="1" i="0" u="none" strike="noStrike" cap="non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5"/>
          <p:cNvPicPr preferRelativeResize="0"/>
          <p:nvPr/>
        </p:nvPicPr>
        <p:blipFill rotWithShape="1">
          <a:blip r:embed="rId4">
            <a:alphaModFix/>
          </a:blip>
          <a:srcRect b="6266"/>
          <a:stretch/>
        </p:blipFill>
        <p:spPr>
          <a:xfrm>
            <a:off x="0" y="0"/>
            <a:ext cx="12192000" cy="6428232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5"/>
          <p:cNvSpPr/>
          <p:nvPr/>
        </p:nvSpPr>
        <p:spPr>
          <a:xfrm>
            <a:off x="219456" y="365980"/>
            <a:ext cx="11606784" cy="5916394"/>
          </a:xfrm>
          <a:prstGeom prst="roundRect">
            <a:avLst>
              <a:gd name="adj" fmla="val 9715"/>
            </a:avLst>
          </a:prstGeom>
          <a:solidFill>
            <a:schemeClr val="lt1"/>
          </a:solidFill>
          <a:ln w="76200" cap="flat" cmpd="sng">
            <a:solidFill>
              <a:srgbClr val="C55A1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" name="Google Shape;82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22904" y="738506"/>
            <a:ext cx="6163947" cy="3081974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83" name="Google Shape;83;p5"/>
          <p:cNvSpPr/>
          <p:nvPr/>
        </p:nvSpPr>
        <p:spPr>
          <a:xfrm>
            <a:off x="928254" y="4173344"/>
            <a:ext cx="10353248" cy="171114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5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Quan sát tranh em hãy cho biết:</a:t>
            </a:r>
            <a:endParaRPr/>
          </a:p>
          <a:p>
            <a:pPr marL="457200" marR="0" lvl="0" indent="-457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350"/>
              <a:buFont typeface="Noto Sans Symbols"/>
              <a:buChar char="⮚"/>
            </a:pPr>
            <a:r>
              <a:rPr lang="en-US" sz="235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Tên biểu đồ?</a:t>
            </a:r>
            <a:endParaRPr/>
          </a:p>
          <a:p>
            <a:pPr marL="457200" marR="0" lvl="0" indent="-457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350"/>
              <a:buFont typeface="Noto Sans Symbols"/>
              <a:buChar char="⮚"/>
            </a:pPr>
            <a:r>
              <a:rPr lang="en-US" sz="235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Thông tin trên biểu đồ: tên các loại trái cây, số lượng mỗi loại</a:t>
            </a:r>
            <a:endParaRPr sz="235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5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    trái cây?</a:t>
            </a:r>
            <a:endParaRPr/>
          </a:p>
        </p:txBody>
      </p:sp>
      <p:sp>
        <p:nvSpPr>
          <p:cNvPr id="84" name="Google Shape;84;p5"/>
          <p:cNvSpPr/>
          <p:nvPr/>
        </p:nvSpPr>
        <p:spPr>
          <a:xfrm>
            <a:off x="701661" y="4067693"/>
            <a:ext cx="10353248" cy="1922448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2400"/>
            </a:pPr>
            <a:r>
              <a:rPr lang="en-US" sz="2400" b="1" i="0" u="none" strike="noStrike" cap="none" dirty="0" smtClean="0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en-US" sz="2400" b="1" i="0" u="none" strike="noStrike" cap="none" dirty="0" err="1" smtClean="0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Tên</a:t>
            </a:r>
            <a:r>
              <a:rPr lang="en-US" sz="2400" b="1" i="0" u="none" strike="noStrike" cap="none" dirty="0" smtClean="0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biểu</a:t>
            </a:r>
            <a:r>
              <a:rPr lang="en-US" sz="2400" b="1" i="0" u="none" strike="noStrike" cap="none" dirty="0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đổ</a:t>
            </a:r>
            <a:r>
              <a:rPr lang="en-US" sz="2400" b="1" i="0" u="none" strike="noStrike" cap="none" dirty="0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2400" b="1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lang="en-US" sz="2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trái</a:t>
            </a:r>
            <a:r>
              <a:rPr lang="en-US" sz="2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cây</a:t>
            </a:r>
            <a:r>
              <a:rPr lang="en-US" sz="2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trong</a:t>
            </a:r>
            <a:r>
              <a:rPr lang="en-US" sz="2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giỏ</a:t>
            </a:r>
            <a:r>
              <a:rPr lang="en-US" sz="2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400" b="1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2400"/>
            </a:pPr>
            <a:r>
              <a:rPr lang="en-US" sz="2400" b="1" i="0" u="none" strike="noStrike" cap="none" dirty="0" smtClean="0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en-US" sz="2400" b="1" i="0" u="none" strike="noStrike" cap="none" dirty="0" err="1" smtClean="0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Thông</a:t>
            </a:r>
            <a:r>
              <a:rPr lang="en-US" sz="2400" b="1" i="0" u="none" strike="noStrike" cap="none" dirty="0" smtClean="0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tin </a:t>
            </a:r>
            <a:r>
              <a:rPr lang="en-US" sz="2400" b="1" i="0" u="none" strike="noStrike" cap="none" dirty="0" err="1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trên</a:t>
            </a:r>
            <a:r>
              <a:rPr lang="en-US" sz="2400" b="1" i="0" u="none" strike="noStrike" cap="none" dirty="0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biểu</a:t>
            </a:r>
            <a:r>
              <a:rPr lang="en-US" sz="2400" b="1" i="0" u="none" strike="noStrike" cap="none" dirty="0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đồ</a:t>
            </a:r>
            <a:r>
              <a:rPr lang="en-US" sz="2400" b="1" i="0" u="none" strike="noStrike" cap="none" dirty="0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endParaRPr lang="en-US" sz="2400" b="1" i="0" u="none" strike="noStrike" cap="none" dirty="0" smtClean="0">
              <a:solidFill>
                <a:srgbClr val="0000CC"/>
              </a:solidFill>
              <a:latin typeface="Arial"/>
              <a:ea typeface="Arial"/>
              <a:cs typeface="Arial"/>
              <a:sym typeface="Arial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2400"/>
            </a:pPr>
            <a:r>
              <a:rPr lang="en-US" sz="2400" b="1" i="0" u="none" strike="noStrike" cap="none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+ </a:t>
            </a:r>
            <a:r>
              <a:rPr lang="en-US" sz="2400" b="1" i="0" u="none" strike="noStrike" cap="none" dirty="0" err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Tên</a:t>
            </a:r>
            <a:r>
              <a:rPr lang="en-US" sz="2400" b="1" i="0" u="none" strike="noStrike" cap="none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các</a:t>
            </a:r>
            <a:r>
              <a:rPr lang="en-US" sz="2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loại</a:t>
            </a:r>
            <a:r>
              <a:rPr lang="en-US" sz="2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trái</a:t>
            </a:r>
            <a:r>
              <a:rPr lang="en-US" sz="2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cây</a:t>
            </a:r>
            <a:r>
              <a:rPr lang="en-US" sz="2400" b="1" i="0" u="none" strike="noStrike" cap="none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US" sz="2400" b="1" i="0" u="none" strike="noStrike" cap="none" dirty="0" err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thanh</a:t>
            </a:r>
            <a:r>
              <a:rPr lang="en-US" sz="2400" b="1" i="0" u="none" strike="noStrike" cap="none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long, </a:t>
            </a:r>
            <a:r>
              <a:rPr lang="en-US" sz="2400" b="1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dứa</a:t>
            </a:r>
            <a:r>
              <a:rPr lang="en-US" sz="2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400" b="1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dâu</a:t>
            </a:r>
            <a:r>
              <a:rPr lang="en-US" sz="2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tây</a:t>
            </a:r>
            <a:r>
              <a:rPr lang="en-US" sz="2400" b="1" dirty="0">
                <a:solidFill>
                  <a:srgbClr val="FF0000"/>
                </a:solidFill>
              </a:rPr>
              <a:t>)</a:t>
            </a:r>
            <a:r>
              <a:rPr lang="en-US" sz="2400" b="1" i="0" u="none" strike="noStrike" cap="none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2400"/>
            </a:pPr>
            <a:r>
              <a:rPr lang="en-US" sz="2400" b="1" dirty="0" smtClean="0">
                <a:solidFill>
                  <a:srgbClr val="FF0000"/>
                </a:solidFill>
              </a:rPr>
              <a:t>+ </a:t>
            </a:r>
            <a:r>
              <a:rPr lang="en-US" sz="2400" b="1" i="0" u="none" strike="noStrike" cap="none" dirty="0" err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lang="en-US" sz="2400" b="1" i="0" u="none" strike="noStrike" cap="none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lượng</a:t>
            </a:r>
            <a:r>
              <a:rPr lang="en-US" sz="2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mỗi</a:t>
            </a:r>
            <a:r>
              <a:rPr lang="en-US" sz="2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loại</a:t>
            </a:r>
            <a:r>
              <a:rPr lang="en-US" sz="2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trái</a:t>
            </a:r>
            <a:r>
              <a:rPr lang="en-US" sz="2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cây</a:t>
            </a:r>
            <a:r>
              <a:rPr lang="en-US" sz="2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(6 </a:t>
            </a:r>
            <a:r>
              <a:rPr lang="en-US" sz="2400" b="1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quả</a:t>
            </a:r>
            <a:r>
              <a:rPr lang="en-US" sz="2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thanh</a:t>
            </a:r>
            <a:r>
              <a:rPr lang="en-US" sz="2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long, 3 </a:t>
            </a:r>
            <a:r>
              <a:rPr lang="en-US" sz="2400" b="1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quả</a:t>
            </a:r>
            <a:r>
              <a:rPr lang="en-US" sz="2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dứa</a:t>
            </a:r>
            <a:r>
              <a:rPr lang="en-US" sz="2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và</a:t>
            </a:r>
            <a:r>
              <a:rPr lang="en-US" sz="2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5 </a:t>
            </a:r>
            <a:r>
              <a:rPr lang="en-US" sz="2400" b="1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quả</a:t>
            </a:r>
            <a:r>
              <a:rPr lang="en-US" sz="2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dâu</a:t>
            </a:r>
            <a:r>
              <a:rPr lang="en-US" sz="2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tây</a:t>
            </a:r>
            <a:r>
              <a:rPr lang="en-US" sz="2400" b="1" i="0" u="none" strike="noStrike" cap="none" dirty="0" smtClean="0">
                <a:solidFill>
                  <a:srgbClr val="FF0000"/>
                </a:solidFill>
                <a:sym typeface="Arial"/>
              </a:rPr>
              <a:t>).</a:t>
            </a:r>
            <a:endParaRPr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6"/>
          <p:cNvPicPr preferRelativeResize="0"/>
          <p:nvPr/>
        </p:nvPicPr>
        <p:blipFill rotWithShape="1">
          <a:blip r:embed="rId4">
            <a:alphaModFix/>
          </a:blip>
          <a:srcRect b="6266"/>
          <a:stretch/>
        </p:blipFill>
        <p:spPr>
          <a:xfrm>
            <a:off x="0" y="0"/>
            <a:ext cx="12192000" cy="6428232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6"/>
          <p:cNvSpPr/>
          <p:nvPr/>
        </p:nvSpPr>
        <p:spPr>
          <a:xfrm>
            <a:off x="3795251" y="767871"/>
            <a:ext cx="4601497" cy="2772696"/>
          </a:xfrm>
          <a:prstGeom prst="rect">
            <a:avLst/>
          </a:prstGeom>
          <a:solidFill>
            <a:srgbClr val="A8D08C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91" name="Google Shape;91;p6"/>
          <p:cNvGraphicFramePr/>
          <p:nvPr/>
        </p:nvGraphicFramePr>
        <p:xfrm>
          <a:off x="3952218" y="1440479"/>
          <a:ext cx="4306875" cy="1923075"/>
        </p:xfrm>
        <a:graphic>
          <a:graphicData uri="http://schemas.openxmlformats.org/drawingml/2006/table">
            <a:tbl>
              <a:tblPr firstRow="1" bandRow="1">
                <a:noFill/>
                <a:tableStyleId>{AF90A26C-0103-4E82-957C-7C74EE42DD3C}</a:tableStyleId>
              </a:tblPr>
              <a:tblGrid>
                <a:gridCol w="819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87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10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>
                          <a:solidFill>
                            <a:srgbClr val="0000CC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Tổ 1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E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C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E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10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>
                          <a:solidFill>
                            <a:srgbClr val="0000CC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Tổ 2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E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C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E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10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>
                          <a:solidFill>
                            <a:srgbClr val="0000CC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Tổ 3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E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C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E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92" name="Google Shape;92;p6"/>
          <p:cNvGrpSpPr/>
          <p:nvPr/>
        </p:nvGrpSpPr>
        <p:grpSpPr>
          <a:xfrm>
            <a:off x="4965685" y="1535468"/>
            <a:ext cx="2628040" cy="1732516"/>
            <a:chOff x="2978603" y="1439694"/>
            <a:chExt cx="2843898" cy="1996036"/>
          </a:xfrm>
        </p:grpSpPr>
        <p:pic>
          <p:nvPicPr>
            <p:cNvPr id="93" name="Google Shape;93;p6"/>
            <p:cNvPicPr preferRelativeResize="0"/>
            <p:nvPr/>
          </p:nvPicPr>
          <p:blipFill rotWithShape="1">
            <a:blip r:embed="rId5">
              <a:alphaModFix/>
            </a:blip>
            <a:srcRect l="32050" t="35064" r="48061" b="18930"/>
            <a:stretch/>
          </p:blipFill>
          <p:spPr>
            <a:xfrm>
              <a:off x="2986171" y="1439694"/>
              <a:ext cx="329880" cy="5921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6"/>
            <p:cNvPicPr preferRelativeResize="0"/>
            <p:nvPr/>
          </p:nvPicPr>
          <p:blipFill rotWithShape="1">
            <a:blip r:embed="rId5">
              <a:alphaModFix/>
            </a:blip>
            <a:srcRect l="32050" t="35064" r="48061" b="18930"/>
            <a:stretch/>
          </p:blipFill>
          <p:spPr>
            <a:xfrm>
              <a:off x="3410945" y="1439694"/>
              <a:ext cx="329880" cy="5921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" name="Google Shape;95;p6"/>
            <p:cNvPicPr preferRelativeResize="0"/>
            <p:nvPr/>
          </p:nvPicPr>
          <p:blipFill rotWithShape="1">
            <a:blip r:embed="rId5">
              <a:alphaModFix/>
            </a:blip>
            <a:srcRect l="32050" t="35064" r="48061" b="18930"/>
            <a:stretch/>
          </p:blipFill>
          <p:spPr>
            <a:xfrm>
              <a:off x="3835719" y="1439694"/>
              <a:ext cx="329880" cy="5921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" name="Google Shape;96;p6"/>
            <p:cNvPicPr preferRelativeResize="0"/>
            <p:nvPr/>
          </p:nvPicPr>
          <p:blipFill rotWithShape="1">
            <a:blip r:embed="rId5">
              <a:alphaModFix/>
            </a:blip>
            <a:srcRect l="32050" t="35064" r="48061" b="18930"/>
            <a:stretch/>
          </p:blipFill>
          <p:spPr>
            <a:xfrm>
              <a:off x="4260493" y="1439694"/>
              <a:ext cx="329880" cy="5921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" name="Google Shape;97;p6"/>
            <p:cNvPicPr preferRelativeResize="0"/>
            <p:nvPr/>
          </p:nvPicPr>
          <p:blipFill rotWithShape="1">
            <a:blip r:embed="rId5">
              <a:alphaModFix/>
            </a:blip>
            <a:srcRect l="32050" t="35064" r="48061" b="18930"/>
            <a:stretch/>
          </p:blipFill>
          <p:spPr>
            <a:xfrm>
              <a:off x="4685267" y="1439694"/>
              <a:ext cx="329880" cy="5921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" name="Google Shape;98;p6"/>
            <p:cNvPicPr preferRelativeResize="0"/>
            <p:nvPr/>
          </p:nvPicPr>
          <p:blipFill rotWithShape="1">
            <a:blip r:embed="rId5">
              <a:alphaModFix/>
            </a:blip>
            <a:srcRect l="32050" t="35064" r="48061" b="18930"/>
            <a:stretch/>
          </p:blipFill>
          <p:spPr>
            <a:xfrm>
              <a:off x="5110041" y="1439694"/>
              <a:ext cx="329880" cy="5921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9" name="Google Shape;99;p6"/>
            <p:cNvPicPr preferRelativeResize="0"/>
            <p:nvPr/>
          </p:nvPicPr>
          <p:blipFill rotWithShape="1">
            <a:blip r:embed="rId5">
              <a:alphaModFix/>
            </a:blip>
            <a:srcRect l="32050" t="35064" r="48061" b="18930"/>
            <a:stretch/>
          </p:blipFill>
          <p:spPr>
            <a:xfrm>
              <a:off x="2978603" y="2126835"/>
              <a:ext cx="329880" cy="5921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0" name="Google Shape;100;p6"/>
            <p:cNvPicPr preferRelativeResize="0"/>
            <p:nvPr/>
          </p:nvPicPr>
          <p:blipFill rotWithShape="1">
            <a:blip r:embed="rId5">
              <a:alphaModFix/>
            </a:blip>
            <a:srcRect l="32050" t="35064" r="48061" b="18930"/>
            <a:stretch/>
          </p:blipFill>
          <p:spPr>
            <a:xfrm>
              <a:off x="3403377" y="2126835"/>
              <a:ext cx="329880" cy="5921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1" name="Google Shape;101;p6"/>
            <p:cNvPicPr preferRelativeResize="0"/>
            <p:nvPr/>
          </p:nvPicPr>
          <p:blipFill rotWithShape="1">
            <a:blip r:embed="rId5">
              <a:alphaModFix/>
            </a:blip>
            <a:srcRect l="32050" t="35064" r="48061" b="18930"/>
            <a:stretch/>
          </p:blipFill>
          <p:spPr>
            <a:xfrm>
              <a:off x="3828151" y="2126835"/>
              <a:ext cx="329880" cy="5921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" name="Google Shape;102;p6"/>
            <p:cNvPicPr preferRelativeResize="0"/>
            <p:nvPr/>
          </p:nvPicPr>
          <p:blipFill rotWithShape="1">
            <a:blip r:embed="rId5">
              <a:alphaModFix/>
            </a:blip>
            <a:srcRect l="32050" t="35064" r="48061" b="18930"/>
            <a:stretch/>
          </p:blipFill>
          <p:spPr>
            <a:xfrm>
              <a:off x="4252925" y="2126835"/>
              <a:ext cx="329880" cy="5921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" name="Google Shape;103;p6"/>
            <p:cNvPicPr preferRelativeResize="0"/>
            <p:nvPr/>
          </p:nvPicPr>
          <p:blipFill rotWithShape="1">
            <a:blip r:embed="rId5">
              <a:alphaModFix/>
            </a:blip>
            <a:srcRect l="32050" t="35064" r="48061" b="18930"/>
            <a:stretch/>
          </p:blipFill>
          <p:spPr>
            <a:xfrm>
              <a:off x="2986171" y="2843578"/>
              <a:ext cx="329880" cy="5921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6"/>
            <p:cNvPicPr preferRelativeResize="0"/>
            <p:nvPr/>
          </p:nvPicPr>
          <p:blipFill rotWithShape="1">
            <a:blip r:embed="rId5">
              <a:alphaModFix/>
            </a:blip>
            <a:srcRect l="32050" t="35064" r="48061" b="18930"/>
            <a:stretch/>
          </p:blipFill>
          <p:spPr>
            <a:xfrm>
              <a:off x="3410945" y="2843578"/>
              <a:ext cx="329880" cy="5921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" name="Google Shape;105;p6"/>
            <p:cNvPicPr preferRelativeResize="0"/>
            <p:nvPr/>
          </p:nvPicPr>
          <p:blipFill rotWithShape="1">
            <a:blip r:embed="rId5">
              <a:alphaModFix/>
            </a:blip>
            <a:srcRect l="32050" t="35064" r="48061" b="18930"/>
            <a:stretch/>
          </p:blipFill>
          <p:spPr>
            <a:xfrm>
              <a:off x="3835719" y="2843578"/>
              <a:ext cx="329880" cy="5921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" name="Google Shape;106;p6"/>
            <p:cNvPicPr preferRelativeResize="0"/>
            <p:nvPr/>
          </p:nvPicPr>
          <p:blipFill rotWithShape="1">
            <a:blip r:embed="rId5">
              <a:alphaModFix/>
            </a:blip>
            <a:srcRect l="32050" t="35064" r="48061" b="18930"/>
            <a:stretch/>
          </p:blipFill>
          <p:spPr>
            <a:xfrm>
              <a:off x="4260493" y="2843578"/>
              <a:ext cx="329880" cy="5921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" name="Google Shape;107;p6"/>
            <p:cNvPicPr preferRelativeResize="0"/>
            <p:nvPr/>
          </p:nvPicPr>
          <p:blipFill rotWithShape="1">
            <a:blip r:embed="rId5">
              <a:alphaModFix/>
            </a:blip>
            <a:srcRect l="32050" t="35064" r="48061" b="18930"/>
            <a:stretch/>
          </p:blipFill>
          <p:spPr>
            <a:xfrm>
              <a:off x="4643073" y="2843578"/>
              <a:ext cx="329880" cy="5921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" name="Google Shape;108;p6"/>
            <p:cNvPicPr preferRelativeResize="0"/>
            <p:nvPr/>
          </p:nvPicPr>
          <p:blipFill rotWithShape="1">
            <a:blip r:embed="rId5">
              <a:alphaModFix/>
            </a:blip>
            <a:srcRect l="32050" t="35064" r="48061" b="18930"/>
            <a:stretch/>
          </p:blipFill>
          <p:spPr>
            <a:xfrm>
              <a:off x="5067847" y="2843578"/>
              <a:ext cx="329880" cy="5921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9" name="Google Shape;109;p6"/>
            <p:cNvPicPr preferRelativeResize="0"/>
            <p:nvPr/>
          </p:nvPicPr>
          <p:blipFill rotWithShape="1">
            <a:blip r:embed="rId5">
              <a:alphaModFix/>
            </a:blip>
            <a:srcRect l="32050" t="35064" r="48061" b="18930"/>
            <a:stretch/>
          </p:blipFill>
          <p:spPr>
            <a:xfrm>
              <a:off x="5492621" y="2843578"/>
              <a:ext cx="329880" cy="5921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0" name="Google Shape;110;p6"/>
            <p:cNvPicPr preferRelativeResize="0"/>
            <p:nvPr/>
          </p:nvPicPr>
          <p:blipFill rotWithShape="1">
            <a:blip r:embed="rId5">
              <a:alphaModFix/>
            </a:blip>
            <a:srcRect l="32050" t="35064" r="48061" b="18930"/>
            <a:stretch/>
          </p:blipFill>
          <p:spPr>
            <a:xfrm>
              <a:off x="4685266" y="2160046"/>
              <a:ext cx="329880" cy="59215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1" name="Google Shape;111;p6"/>
          <p:cNvSpPr txBox="1"/>
          <p:nvPr/>
        </p:nvSpPr>
        <p:spPr>
          <a:xfrm>
            <a:off x="4299606" y="874961"/>
            <a:ext cx="386490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Số học sinh nữ trong lớp 2A </a:t>
            </a:r>
            <a:endParaRPr/>
          </a:p>
        </p:txBody>
      </p:sp>
      <p:sp>
        <p:nvSpPr>
          <p:cNvPr id="113" name="Google Shape;113;p6"/>
          <p:cNvSpPr/>
          <p:nvPr/>
        </p:nvSpPr>
        <p:spPr>
          <a:xfrm>
            <a:off x="1363742" y="3705975"/>
            <a:ext cx="9383697" cy="1897505"/>
          </a:xfrm>
          <a:prstGeom prst="roundRect">
            <a:avLst>
              <a:gd name="adj" fmla="val 16667"/>
            </a:avLst>
          </a:prstGeom>
          <a:solidFill>
            <a:srgbClr val="FEE599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2400"/>
            </a:pPr>
            <a:r>
              <a:rPr lang="en-US" sz="2400" b="1" dirty="0" smtClean="0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en-US" sz="2400" b="1" dirty="0" err="1" smtClean="0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Tên</a:t>
            </a:r>
            <a:r>
              <a:rPr lang="en-US" sz="2400" b="1" dirty="0" smtClean="0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biểu</a:t>
            </a:r>
            <a:r>
              <a:rPr lang="en-US" sz="2400" b="1" dirty="0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đồ</a:t>
            </a:r>
            <a:r>
              <a:rPr lang="en-US" sz="2400" b="1" dirty="0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sinh</a:t>
            </a:r>
            <a:r>
              <a:rPr lang="en-US" sz="2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nữ</a:t>
            </a:r>
            <a:r>
              <a:rPr lang="en-US" sz="2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lớp</a:t>
            </a:r>
            <a:r>
              <a:rPr lang="en-US" sz="2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2A.</a:t>
            </a:r>
            <a:endParaRPr sz="2400" b="1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2400"/>
            </a:pPr>
            <a:r>
              <a:rPr lang="en-US" sz="2400" b="1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en-US" sz="2400" b="1" dirty="0" err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Thông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tin </a:t>
            </a:r>
            <a:r>
              <a:rPr lang="en-US" sz="24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trên</a:t>
            </a:r>
            <a:r>
              <a:rPr lang="en-US" sz="2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biểu</a:t>
            </a:r>
            <a:r>
              <a:rPr lang="en-US" sz="2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đồ</a:t>
            </a:r>
            <a:r>
              <a:rPr lang="en-US" sz="2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 </a:t>
            </a:r>
            <a:r>
              <a:rPr lang="en-US" sz="2400" b="1" dirty="0" err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tổ</a:t>
            </a:r>
            <a:r>
              <a:rPr lang="en-US" sz="2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Tổ</a:t>
            </a:r>
            <a:r>
              <a:rPr lang="en-US" sz="2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1, </a:t>
            </a:r>
            <a:r>
              <a:rPr lang="en-US" sz="24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Tổ</a:t>
            </a:r>
            <a:r>
              <a:rPr lang="en-US" sz="2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2, </a:t>
            </a:r>
            <a:r>
              <a:rPr lang="en-US" sz="24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Tổ</a:t>
            </a:r>
            <a:r>
              <a:rPr lang="en-US" sz="2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3.</a:t>
            </a:r>
            <a:endParaRPr sz="2400" b="1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2400"/>
            </a:pPr>
            <a:r>
              <a:rPr lang="en-US" sz="2400" b="1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en-US" sz="2400" b="1" dirty="0" err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bạn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nữ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từng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tổ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2400" b="1" dirty="0" err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Tổ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1: 6,  </a:t>
            </a:r>
            <a:r>
              <a:rPr lang="en-US" sz="24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Tổ</a:t>
            </a:r>
            <a:r>
              <a:rPr lang="en-US" sz="2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2: 5, </a:t>
            </a:r>
            <a:r>
              <a:rPr lang="en-US" sz="24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Tổ</a:t>
            </a:r>
            <a:r>
              <a:rPr lang="en-US" sz="2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3: 7.</a:t>
            </a:r>
            <a:endParaRPr sz="2400" b="1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7"/>
          <p:cNvPicPr preferRelativeResize="0"/>
          <p:nvPr/>
        </p:nvPicPr>
        <p:blipFill rotWithShape="1">
          <a:blip r:embed="rId3">
            <a:alphaModFix/>
          </a:blip>
          <a:srcRect b="6421"/>
          <a:stretch/>
        </p:blipFill>
        <p:spPr>
          <a:xfrm>
            <a:off x="3175" y="0"/>
            <a:ext cx="12185650" cy="6417578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7"/>
          <p:cNvSpPr txBox="1"/>
          <p:nvPr/>
        </p:nvSpPr>
        <p:spPr>
          <a:xfrm>
            <a:off x="3686783" y="2429964"/>
            <a:ext cx="7607032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4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LUYỆN </a:t>
            </a:r>
            <a:r>
              <a:rPr lang="en-US" sz="5400" b="1" dirty="0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TẬP</a:t>
            </a:r>
            <a:endParaRPr sz="5400" b="1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8"/>
          <p:cNvPicPr preferRelativeResize="0"/>
          <p:nvPr/>
        </p:nvPicPr>
        <p:blipFill rotWithShape="1">
          <a:blip r:embed="rId4">
            <a:alphaModFix/>
          </a:blip>
          <a:srcRect b="6533"/>
          <a:stretch/>
        </p:blipFill>
        <p:spPr>
          <a:xfrm>
            <a:off x="0" y="0"/>
            <a:ext cx="12192000" cy="64099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5" name="Google Shape;125;p8"/>
          <p:cNvGrpSpPr/>
          <p:nvPr/>
        </p:nvGrpSpPr>
        <p:grpSpPr>
          <a:xfrm>
            <a:off x="1120867" y="353873"/>
            <a:ext cx="6167338" cy="626040"/>
            <a:chOff x="-1719644" y="311616"/>
            <a:chExt cx="6058170" cy="763647"/>
          </a:xfrm>
          <a:solidFill>
            <a:srgbClr val="FCD5B5"/>
          </a:solidFill>
        </p:grpSpPr>
        <p:sp>
          <p:nvSpPr>
            <p:cNvPr id="126" name="Google Shape;126;p8"/>
            <p:cNvSpPr/>
            <p:nvPr/>
          </p:nvSpPr>
          <p:spPr>
            <a:xfrm>
              <a:off x="-1719644" y="311616"/>
              <a:ext cx="6058170" cy="763647"/>
            </a:xfrm>
            <a:prstGeom prst="roundRect">
              <a:avLst>
                <a:gd name="adj" fmla="val 49773"/>
              </a:avLst>
            </a:prstGeom>
            <a:grpFill/>
            <a:ln>
              <a:noFill/>
            </a:ln>
            <a:effectLst>
              <a:outerShdw blurRad="57150" dist="19050" dir="5400000" algn="ctr" rotWithShape="0">
                <a:srgbClr val="000000">
                  <a:alpha val="62745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>
                  <a:solidFill>
                    <a:sysClr val="windowText" lastClr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1" dirty="0" err="1">
                  <a:solidFill>
                    <a:sysClr val="windowText" lastClr="000000"/>
                  </a:solidFill>
                  <a:latin typeface="Arial"/>
                  <a:ea typeface="Arial"/>
                  <a:cs typeface="Arial"/>
                  <a:sym typeface="Arial"/>
                </a:rPr>
                <a:t>Quan</a:t>
              </a:r>
              <a:r>
                <a:rPr lang="en-US" sz="2800" b="1" dirty="0">
                  <a:solidFill>
                    <a:sysClr val="windowText" lastClr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1" dirty="0" err="1">
                  <a:solidFill>
                    <a:sysClr val="windowText" lastClr="000000"/>
                  </a:solidFill>
                  <a:latin typeface="Arial"/>
                  <a:ea typeface="Arial"/>
                  <a:cs typeface="Arial"/>
                  <a:sym typeface="Arial"/>
                </a:rPr>
                <a:t>sát</a:t>
              </a:r>
              <a:r>
                <a:rPr lang="en-US" sz="2800" b="1" dirty="0">
                  <a:solidFill>
                    <a:sysClr val="windowText" lastClr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1" dirty="0" err="1">
                  <a:solidFill>
                    <a:sysClr val="windowText" lastClr="000000"/>
                  </a:solidFill>
                  <a:latin typeface="Arial"/>
                  <a:ea typeface="Arial"/>
                  <a:cs typeface="Arial"/>
                  <a:sym typeface="Arial"/>
                </a:rPr>
                <a:t>biểu</a:t>
              </a:r>
              <a:r>
                <a:rPr lang="en-US" sz="2800" b="1" dirty="0">
                  <a:solidFill>
                    <a:sysClr val="windowText" lastClr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1" dirty="0" err="1">
                  <a:solidFill>
                    <a:sysClr val="windowText" lastClr="000000"/>
                  </a:solidFill>
                  <a:latin typeface="Arial"/>
                  <a:ea typeface="Arial"/>
                  <a:cs typeface="Arial"/>
                  <a:sym typeface="Arial"/>
                </a:rPr>
                <a:t>đồ</a:t>
              </a:r>
              <a:r>
                <a:rPr lang="en-US" sz="2800" b="1" dirty="0">
                  <a:solidFill>
                    <a:sysClr val="windowText" lastClr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1" dirty="0" err="1">
                  <a:solidFill>
                    <a:sysClr val="windowText" lastClr="000000"/>
                  </a:solidFill>
                  <a:latin typeface="Arial"/>
                  <a:ea typeface="Arial"/>
                  <a:cs typeface="Arial"/>
                  <a:sym typeface="Arial"/>
                </a:rPr>
                <a:t>tranh</a:t>
              </a:r>
              <a:r>
                <a:rPr lang="en-US" sz="2800" b="1" dirty="0">
                  <a:solidFill>
                    <a:sysClr val="windowText" lastClr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1" dirty="0" err="1">
                  <a:solidFill>
                    <a:sysClr val="windowText" lastClr="000000"/>
                  </a:solidFill>
                  <a:latin typeface="Arial"/>
                  <a:ea typeface="Arial"/>
                  <a:cs typeface="Arial"/>
                  <a:sym typeface="Arial"/>
                </a:rPr>
                <a:t>sau</a:t>
              </a:r>
              <a:r>
                <a:rPr lang="en-US" sz="2800" b="1" dirty="0">
                  <a:solidFill>
                    <a:sysClr val="windowText" lastClr="000000"/>
                  </a:solidFill>
                  <a:sym typeface="Arial"/>
                </a:rPr>
                <a:t>:</a:t>
              </a:r>
              <a:endParaRPr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-1595332" y="311616"/>
              <a:ext cx="549488" cy="670903"/>
            </a:xfrm>
            <a:prstGeom prst="ellipse">
              <a:avLst/>
            </a:prstGeom>
            <a:grpFill/>
            <a:ln w="38100" cap="flat" cmpd="sng">
              <a:solidFill>
                <a:srgbClr val="0070C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107950" dist="12700" dir="5400000" algn="ctr">
                <a:srgbClr val="000000"/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>
                  <a:solidFill>
                    <a:sysClr val="windowText" lastClr="000000"/>
                  </a:solidFill>
                  <a:sym typeface="Arial"/>
                </a:rPr>
                <a:t>1</a:t>
              </a:r>
              <a:endParaRPr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128" name="Google Shape;128;p8"/>
          <p:cNvPicPr preferRelativeResize="0"/>
          <p:nvPr/>
        </p:nvPicPr>
        <p:blipFill rotWithShape="1">
          <a:blip r:embed="rId5">
            <a:alphaModFix/>
          </a:blip>
          <a:srcRect l="14330" t="18828" r="12766" b="30291"/>
          <a:stretch/>
        </p:blipFill>
        <p:spPr>
          <a:xfrm>
            <a:off x="2838434" y="1703275"/>
            <a:ext cx="5205984" cy="2367052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8"/>
          <p:cNvSpPr/>
          <p:nvPr/>
        </p:nvSpPr>
        <p:spPr>
          <a:xfrm>
            <a:off x="2838434" y="1106519"/>
            <a:ext cx="5744670" cy="55000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khối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lập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phương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theo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màu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sắc</a:t>
            </a:r>
            <a:r>
              <a:rPr lang="en-US" sz="2400" b="1" dirty="0">
                <a:solidFill>
                  <a:schemeClr val="tx1"/>
                </a:solidFill>
                <a:sym typeface="Arial"/>
              </a:rPr>
              <a:t>.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30" name="Google Shape;130;p8"/>
          <p:cNvSpPr/>
          <p:nvPr/>
        </p:nvSpPr>
        <p:spPr>
          <a:xfrm>
            <a:off x="1120867" y="4163824"/>
            <a:ext cx="9595901" cy="171114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Trả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lời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các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câu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hỏi</a:t>
            </a:r>
            <a:r>
              <a:rPr lang="en-US" sz="2400" b="1" dirty="0">
                <a:solidFill>
                  <a:schemeClr val="tx1"/>
                </a:solidFill>
                <a:sym typeface="Arial"/>
              </a:rPr>
              <a:t>:</a:t>
            </a:r>
            <a:endParaRPr dirty="0">
              <a:solidFill>
                <a:schemeClr val="tx1"/>
              </a:solidFill>
            </a:endParaRPr>
          </a:p>
          <a:p>
            <a:pPr marR="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</a:pPr>
            <a:r>
              <a:rPr lang="en-US" sz="2400" dirty="0" smtClean="0">
                <a:solidFill>
                  <a:schemeClr val="tx1"/>
                </a:solidFill>
                <a:sym typeface="Arial"/>
              </a:rPr>
              <a:t>a) </a:t>
            </a:r>
            <a:r>
              <a:rPr lang="en-US" sz="2400" dirty="0" err="1" smtClean="0">
                <a:solidFill>
                  <a:schemeClr val="tx1"/>
                </a:solidFill>
                <a:sym typeface="Arial"/>
              </a:rPr>
              <a:t>Có</a:t>
            </a:r>
            <a:r>
              <a:rPr lang="en-US" sz="2400" dirty="0" smtClean="0">
                <a:solidFill>
                  <a:schemeClr val="tx1"/>
                </a:solidFill>
                <a:sym typeface="Arial"/>
              </a:rPr>
              <a:t> </a:t>
            </a:r>
            <a:r>
              <a:rPr lang="en-US" sz="2400" dirty="0" err="1">
                <a:solidFill>
                  <a:schemeClr val="tx1"/>
                </a:solidFill>
                <a:sym typeface="Arial"/>
              </a:rPr>
              <a:t>bao</a:t>
            </a:r>
            <a:r>
              <a:rPr lang="en-US" sz="2400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400" dirty="0" err="1">
                <a:solidFill>
                  <a:schemeClr val="tx1"/>
                </a:solidFill>
                <a:sym typeface="Arial"/>
              </a:rPr>
              <a:t>nhiêu</a:t>
            </a:r>
            <a:r>
              <a:rPr lang="en-US" sz="2400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400" dirty="0" err="1">
                <a:solidFill>
                  <a:schemeClr val="tx1"/>
                </a:solidFill>
                <a:sym typeface="Arial"/>
              </a:rPr>
              <a:t>khối</a:t>
            </a:r>
            <a:r>
              <a:rPr lang="en-US" sz="2400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400" dirty="0" err="1">
                <a:solidFill>
                  <a:schemeClr val="tx1"/>
                </a:solidFill>
                <a:sym typeface="Arial"/>
              </a:rPr>
              <a:t>lập</a:t>
            </a:r>
            <a:r>
              <a:rPr lang="en-US" sz="2400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400" dirty="0" err="1">
                <a:solidFill>
                  <a:schemeClr val="tx1"/>
                </a:solidFill>
                <a:sym typeface="Arial"/>
              </a:rPr>
              <a:t>phương</a:t>
            </a:r>
            <a:r>
              <a:rPr lang="en-US" sz="2400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400" dirty="0" err="1">
                <a:solidFill>
                  <a:schemeClr val="tx1"/>
                </a:solidFill>
                <a:sym typeface="Arial"/>
              </a:rPr>
              <a:t>màu</a:t>
            </a:r>
            <a:r>
              <a:rPr lang="en-US" sz="2400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400" dirty="0" err="1">
                <a:solidFill>
                  <a:schemeClr val="tx1"/>
                </a:solidFill>
                <a:sym typeface="Arial"/>
              </a:rPr>
              <a:t>xanh</a:t>
            </a:r>
            <a:r>
              <a:rPr lang="en-US" sz="2400" dirty="0">
                <a:solidFill>
                  <a:schemeClr val="tx1"/>
                </a:solidFill>
                <a:sym typeface="Arial"/>
              </a:rPr>
              <a:t>?</a:t>
            </a:r>
            <a:endParaRPr dirty="0">
              <a:solidFill>
                <a:schemeClr val="tx1"/>
              </a:solidFill>
            </a:endParaRPr>
          </a:p>
          <a:p>
            <a:pPr marR="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</a:pPr>
            <a:r>
              <a:rPr lang="en-US" sz="2400" dirty="0" smtClean="0">
                <a:solidFill>
                  <a:schemeClr val="tx1"/>
                </a:solidFill>
                <a:sym typeface="Arial"/>
              </a:rPr>
              <a:t>b) </a:t>
            </a:r>
            <a:r>
              <a:rPr lang="en-US" sz="2400" dirty="0" err="1" smtClean="0">
                <a:solidFill>
                  <a:schemeClr val="tx1"/>
                </a:solidFill>
                <a:sym typeface="Arial"/>
              </a:rPr>
              <a:t>Có</a:t>
            </a:r>
            <a:r>
              <a:rPr lang="en-US" sz="2400" dirty="0" smtClean="0">
                <a:solidFill>
                  <a:schemeClr val="tx1"/>
                </a:solidFill>
                <a:sym typeface="Arial"/>
              </a:rPr>
              <a:t> </a:t>
            </a:r>
            <a:r>
              <a:rPr lang="en-US" sz="2400" dirty="0" err="1">
                <a:solidFill>
                  <a:schemeClr val="tx1"/>
                </a:solidFill>
                <a:sym typeface="Arial"/>
              </a:rPr>
              <a:t>bao</a:t>
            </a:r>
            <a:r>
              <a:rPr lang="en-US" sz="2400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400" dirty="0" err="1">
                <a:solidFill>
                  <a:schemeClr val="tx1"/>
                </a:solidFill>
                <a:sym typeface="Arial"/>
              </a:rPr>
              <a:t>nhiêu</a:t>
            </a:r>
            <a:r>
              <a:rPr lang="en-US" sz="2400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400" dirty="0" err="1">
                <a:solidFill>
                  <a:schemeClr val="tx1"/>
                </a:solidFill>
                <a:sym typeface="Arial"/>
              </a:rPr>
              <a:t>khối</a:t>
            </a:r>
            <a:r>
              <a:rPr lang="en-US" sz="2400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400" dirty="0" err="1">
                <a:solidFill>
                  <a:schemeClr val="tx1"/>
                </a:solidFill>
                <a:sym typeface="Arial"/>
              </a:rPr>
              <a:t>lập</a:t>
            </a:r>
            <a:r>
              <a:rPr lang="en-US" sz="2400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400" dirty="0" err="1">
                <a:solidFill>
                  <a:schemeClr val="tx1"/>
                </a:solidFill>
                <a:sym typeface="Arial"/>
              </a:rPr>
              <a:t>phương</a:t>
            </a:r>
            <a:r>
              <a:rPr lang="en-US" sz="2400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400" dirty="0" err="1">
                <a:solidFill>
                  <a:schemeClr val="tx1"/>
                </a:solidFill>
                <a:sym typeface="Arial"/>
              </a:rPr>
              <a:t>màu</a:t>
            </a:r>
            <a:r>
              <a:rPr lang="en-US" sz="2400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400" dirty="0" err="1">
                <a:solidFill>
                  <a:schemeClr val="tx1"/>
                </a:solidFill>
                <a:sym typeface="Arial"/>
              </a:rPr>
              <a:t>tím</a:t>
            </a:r>
            <a:r>
              <a:rPr lang="en-US" sz="2400" dirty="0">
                <a:solidFill>
                  <a:schemeClr val="tx1"/>
                </a:solidFill>
                <a:sym typeface="Arial"/>
              </a:rPr>
              <a:t>?</a:t>
            </a:r>
            <a:endParaRPr dirty="0">
              <a:solidFill>
                <a:schemeClr val="tx1"/>
              </a:solidFill>
            </a:endParaRPr>
          </a:p>
          <a:p>
            <a:pPr marR="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</a:pPr>
            <a:r>
              <a:rPr lang="en-US" sz="2400" dirty="0" smtClean="0">
                <a:solidFill>
                  <a:schemeClr val="tx1"/>
                </a:solidFill>
                <a:sym typeface="Arial"/>
              </a:rPr>
              <a:t>c) </a:t>
            </a:r>
            <a:r>
              <a:rPr lang="en-US" sz="2400" dirty="0" err="1" smtClean="0">
                <a:solidFill>
                  <a:schemeClr val="tx1"/>
                </a:solidFill>
                <a:sym typeface="Arial"/>
              </a:rPr>
              <a:t>Những</a:t>
            </a:r>
            <a:r>
              <a:rPr lang="en-US" sz="2400" dirty="0" smtClean="0">
                <a:solidFill>
                  <a:schemeClr val="tx1"/>
                </a:solidFill>
                <a:sym typeface="Arial"/>
              </a:rPr>
              <a:t> </a:t>
            </a:r>
            <a:r>
              <a:rPr lang="en-US" sz="2400" dirty="0" err="1">
                <a:solidFill>
                  <a:schemeClr val="tx1"/>
                </a:solidFill>
                <a:sym typeface="Arial"/>
              </a:rPr>
              <a:t>khối</a:t>
            </a:r>
            <a:r>
              <a:rPr lang="en-US" sz="2400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400" dirty="0" err="1">
                <a:solidFill>
                  <a:schemeClr val="tx1"/>
                </a:solidFill>
                <a:sym typeface="Arial"/>
              </a:rPr>
              <a:t>lập</a:t>
            </a:r>
            <a:r>
              <a:rPr lang="en-US" sz="2400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400" dirty="0" err="1">
                <a:solidFill>
                  <a:schemeClr val="tx1"/>
                </a:solidFill>
                <a:sym typeface="Arial"/>
              </a:rPr>
              <a:t>phương</a:t>
            </a:r>
            <a:r>
              <a:rPr lang="en-US" sz="2400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400" dirty="0" err="1">
                <a:solidFill>
                  <a:schemeClr val="tx1"/>
                </a:solidFill>
                <a:sym typeface="Arial"/>
              </a:rPr>
              <a:t>màu</a:t>
            </a:r>
            <a:r>
              <a:rPr lang="en-US" sz="2400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400" dirty="0" err="1">
                <a:solidFill>
                  <a:schemeClr val="tx1"/>
                </a:solidFill>
                <a:sym typeface="Arial"/>
              </a:rPr>
              <a:t>nào</a:t>
            </a:r>
            <a:r>
              <a:rPr lang="en-US" sz="2400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400" dirty="0" err="1">
                <a:solidFill>
                  <a:schemeClr val="tx1"/>
                </a:solidFill>
                <a:sym typeface="Arial"/>
              </a:rPr>
              <a:t>có</a:t>
            </a:r>
            <a:r>
              <a:rPr lang="en-US" sz="2400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400" dirty="0" err="1">
                <a:solidFill>
                  <a:schemeClr val="tx1"/>
                </a:solidFill>
                <a:sym typeface="Arial"/>
              </a:rPr>
              <a:t>số</a:t>
            </a:r>
            <a:r>
              <a:rPr lang="en-US" sz="2400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400" dirty="0" err="1">
                <a:solidFill>
                  <a:schemeClr val="tx1"/>
                </a:solidFill>
                <a:sym typeface="Arial"/>
              </a:rPr>
              <a:t>lượng</a:t>
            </a:r>
            <a:r>
              <a:rPr lang="en-US" sz="2400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400" dirty="0" err="1">
                <a:solidFill>
                  <a:schemeClr val="tx1"/>
                </a:solidFill>
                <a:sym typeface="Arial"/>
              </a:rPr>
              <a:t>bằng</a:t>
            </a:r>
            <a:r>
              <a:rPr lang="en-US" sz="2400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400" dirty="0" err="1">
                <a:solidFill>
                  <a:schemeClr val="tx1"/>
                </a:solidFill>
                <a:sym typeface="Arial"/>
              </a:rPr>
              <a:t>nhau</a:t>
            </a:r>
            <a:r>
              <a:rPr lang="en-US" sz="2400" dirty="0">
                <a:solidFill>
                  <a:schemeClr val="tx1"/>
                </a:solidFill>
                <a:sym typeface="Arial"/>
              </a:rPr>
              <a:t>?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31" name="Google Shape;131;p8"/>
          <p:cNvSpPr txBox="1"/>
          <p:nvPr/>
        </p:nvSpPr>
        <p:spPr>
          <a:xfrm>
            <a:off x="1247419" y="4042962"/>
            <a:ext cx="10060291" cy="1865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</a:pPr>
            <a:r>
              <a:rPr lang="en-US" sz="2400" b="1" dirty="0" smtClean="0">
                <a:solidFill>
                  <a:srgbClr val="002060"/>
                </a:solidFill>
                <a:sym typeface="Arial"/>
              </a:rPr>
              <a:t>a) </a:t>
            </a:r>
            <a:r>
              <a:rPr lang="en-US" sz="2400" b="1" dirty="0" err="1" smtClean="0">
                <a:solidFill>
                  <a:srgbClr val="002060"/>
                </a:solidFill>
                <a:sym typeface="Arial"/>
              </a:rPr>
              <a:t>Có</a:t>
            </a:r>
            <a:r>
              <a:rPr lang="en-US" sz="2400" b="1" dirty="0" smtClean="0">
                <a:solidFill>
                  <a:srgbClr val="002060"/>
                </a:solidFill>
                <a:sym typeface="Arial"/>
              </a:rPr>
              <a:t> </a:t>
            </a:r>
            <a:r>
              <a:rPr lang="en-US" sz="2400" b="1" dirty="0">
                <a:solidFill>
                  <a:srgbClr val="FF0000"/>
                </a:solidFill>
                <a:sym typeface="Arial"/>
              </a:rPr>
              <a:t>6</a:t>
            </a:r>
            <a:r>
              <a:rPr lang="en-US" sz="2400" b="1" dirty="0">
                <a:solidFill>
                  <a:srgbClr val="002060"/>
                </a:solidFill>
                <a:sym typeface="Arial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sym typeface="Arial"/>
              </a:rPr>
              <a:t>khối</a:t>
            </a:r>
            <a:r>
              <a:rPr lang="en-US" sz="2400" b="1" dirty="0">
                <a:solidFill>
                  <a:srgbClr val="002060"/>
                </a:solidFill>
                <a:sym typeface="Arial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sym typeface="Arial"/>
              </a:rPr>
              <a:t>lập</a:t>
            </a:r>
            <a:r>
              <a:rPr lang="en-US" sz="2400" b="1" dirty="0">
                <a:solidFill>
                  <a:srgbClr val="002060"/>
                </a:solidFill>
                <a:sym typeface="Arial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sym typeface="Arial"/>
              </a:rPr>
              <a:t>phương</a:t>
            </a:r>
            <a:r>
              <a:rPr lang="en-US" sz="2400" b="1" dirty="0">
                <a:solidFill>
                  <a:srgbClr val="002060"/>
                </a:solidFill>
                <a:sym typeface="Arial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sym typeface="Arial"/>
              </a:rPr>
              <a:t>màu</a:t>
            </a:r>
            <a:r>
              <a:rPr lang="en-US" sz="2400" b="1" dirty="0">
                <a:solidFill>
                  <a:srgbClr val="002060"/>
                </a:solidFill>
                <a:sym typeface="Arial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sym typeface="Arial"/>
              </a:rPr>
              <a:t>xanh</a:t>
            </a:r>
            <a:r>
              <a:rPr lang="en-US" sz="2400" b="1" dirty="0">
                <a:solidFill>
                  <a:srgbClr val="002060"/>
                </a:solidFill>
                <a:sym typeface="Arial"/>
              </a:rPr>
              <a:t>.</a:t>
            </a:r>
            <a:endParaRPr sz="2400" dirty="0"/>
          </a:p>
          <a:p>
            <a:pPr marR="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</a:pPr>
            <a:r>
              <a:rPr lang="en-US" sz="2400" b="1" dirty="0" smtClean="0">
                <a:solidFill>
                  <a:srgbClr val="002060"/>
                </a:solidFill>
                <a:sym typeface="Arial"/>
              </a:rPr>
              <a:t>b) </a:t>
            </a:r>
            <a:r>
              <a:rPr lang="en-US" sz="2400" b="1" dirty="0" err="1" smtClean="0">
                <a:solidFill>
                  <a:srgbClr val="002060"/>
                </a:solidFill>
                <a:sym typeface="Arial"/>
              </a:rPr>
              <a:t>Có</a:t>
            </a:r>
            <a:r>
              <a:rPr lang="en-US" sz="2400" b="1" dirty="0" smtClean="0">
                <a:solidFill>
                  <a:srgbClr val="002060"/>
                </a:solidFill>
                <a:sym typeface="Arial"/>
              </a:rPr>
              <a:t> </a:t>
            </a:r>
            <a:r>
              <a:rPr lang="en-US" sz="2400" b="1" dirty="0">
                <a:solidFill>
                  <a:srgbClr val="FF0000"/>
                </a:solidFill>
                <a:sym typeface="Arial"/>
              </a:rPr>
              <a:t>2</a:t>
            </a:r>
            <a:r>
              <a:rPr lang="en-US" sz="2400" b="1" dirty="0">
                <a:solidFill>
                  <a:srgbClr val="002060"/>
                </a:solidFill>
                <a:sym typeface="Arial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sym typeface="Arial"/>
              </a:rPr>
              <a:t>khối</a:t>
            </a:r>
            <a:r>
              <a:rPr lang="en-US" sz="2400" b="1" dirty="0">
                <a:solidFill>
                  <a:srgbClr val="002060"/>
                </a:solidFill>
                <a:sym typeface="Arial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sym typeface="Arial"/>
              </a:rPr>
              <a:t>lập</a:t>
            </a:r>
            <a:r>
              <a:rPr lang="en-US" sz="2400" b="1" dirty="0">
                <a:solidFill>
                  <a:srgbClr val="002060"/>
                </a:solidFill>
                <a:sym typeface="Arial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sym typeface="Arial"/>
              </a:rPr>
              <a:t>phương</a:t>
            </a:r>
            <a:r>
              <a:rPr lang="en-US" sz="2400" b="1" dirty="0">
                <a:solidFill>
                  <a:srgbClr val="002060"/>
                </a:solidFill>
                <a:sym typeface="Arial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sym typeface="Arial"/>
              </a:rPr>
              <a:t>màu</a:t>
            </a:r>
            <a:r>
              <a:rPr lang="en-US" sz="2400" b="1" dirty="0">
                <a:solidFill>
                  <a:srgbClr val="002060"/>
                </a:solidFill>
                <a:sym typeface="Arial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sym typeface="Arial"/>
              </a:rPr>
              <a:t>tím</a:t>
            </a:r>
            <a:r>
              <a:rPr lang="en-US" sz="2400" b="1" dirty="0">
                <a:solidFill>
                  <a:srgbClr val="002060"/>
                </a:solidFill>
                <a:sym typeface="Arial"/>
              </a:rPr>
              <a:t>.</a:t>
            </a:r>
            <a:endParaRPr sz="2400" dirty="0"/>
          </a:p>
          <a:p>
            <a:pPr marR="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</a:pPr>
            <a:r>
              <a:rPr lang="en-US" sz="2400" b="1" dirty="0" smtClean="0">
                <a:solidFill>
                  <a:srgbClr val="002060"/>
                </a:solidFill>
                <a:sym typeface="Arial"/>
              </a:rPr>
              <a:t>c) </a:t>
            </a:r>
            <a:r>
              <a:rPr lang="en-US" sz="2400" b="1" dirty="0" err="1" smtClean="0">
                <a:solidFill>
                  <a:srgbClr val="002060"/>
                </a:solidFill>
                <a:sym typeface="Arial"/>
              </a:rPr>
              <a:t>Có</a:t>
            </a:r>
            <a:r>
              <a:rPr lang="en-US" sz="2400" b="1" dirty="0" smtClean="0">
                <a:solidFill>
                  <a:srgbClr val="002060"/>
                </a:solidFill>
                <a:sym typeface="Arial"/>
              </a:rPr>
              <a:t> </a:t>
            </a:r>
            <a:r>
              <a:rPr lang="en-US" sz="2400" b="1" dirty="0">
                <a:solidFill>
                  <a:srgbClr val="FF0000"/>
                </a:solidFill>
                <a:sym typeface="Arial"/>
              </a:rPr>
              <a:t>2</a:t>
            </a:r>
            <a:r>
              <a:rPr lang="en-US" sz="2400" b="1" dirty="0">
                <a:solidFill>
                  <a:srgbClr val="002060"/>
                </a:solidFill>
                <a:sym typeface="Arial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sym typeface="Arial"/>
              </a:rPr>
              <a:t>khối</a:t>
            </a:r>
            <a:r>
              <a:rPr lang="en-US" sz="2400" b="1" dirty="0">
                <a:solidFill>
                  <a:srgbClr val="002060"/>
                </a:solidFill>
                <a:sym typeface="Arial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sym typeface="Arial"/>
              </a:rPr>
              <a:t>có</a:t>
            </a:r>
            <a:r>
              <a:rPr lang="en-US" sz="2400" b="1" dirty="0">
                <a:solidFill>
                  <a:srgbClr val="002060"/>
                </a:solidFill>
                <a:sym typeface="Arial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sym typeface="Arial"/>
              </a:rPr>
              <a:t>số</a:t>
            </a:r>
            <a:r>
              <a:rPr lang="en-US" sz="2400" b="1" dirty="0">
                <a:solidFill>
                  <a:srgbClr val="002060"/>
                </a:solidFill>
                <a:sym typeface="Arial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sym typeface="Arial"/>
              </a:rPr>
              <a:t>lượng</a:t>
            </a:r>
            <a:r>
              <a:rPr lang="en-US" sz="2400" b="1" dirty="0">
                <a:solidFill>
                  <a:srgbClr val="002060"/>
                </a:solidFill>
                <a:sym typeface="Arial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sym typeface="Arial"/>
              </a:rPr>
              <a:t>bằng</a:t>
            </a:r>
            <a:r>
              <a:rPr lang="en-US" sz="2400" b="1" dirty="0">
                <a:solidFill>
                  <a:srgbClr val="002060"/>
                </a:solidFill>
                <a:sym typeface="Arial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sym typeface="Arial"/>
              </a:rPr>
              <a:t>nhau</a:t>
            </a:r>
            <a:r>
              <a:rPr lang="en-US" sz="2400" b="1" dirty="0">
                <a:solidFill>
                  <a:srgbClr val="002060"/>
                </a:solidFill>
                <a:sym typeface="Arial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sym typeface="Arial"/>
              </a:rPr>
              <a:t>là</a:t>
            </a:r>
            <a:r>
              <a:rPr lang="en-US" sz="2400" b="1" dirty="0">
                <a:solidFill>
                  <a:srgbClr val="002060"/>
                </a:solidFill>
                <a:sym typeface="Arial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sym typeface="Arial"/>
              </a:rPr>
              <a:t>khối</a:t>
            </a:r>
            <a:r>
              <a:rPr lang="en-US" sz="2400" b="1" dirty="0">
                <a:solidFill>
                  <a:srgbClr val="FF0000"/>
                </a:solidFill>
                <a:sym typeface="Arial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sym typeface="Arial"/>
              </a:rPr>
              <a:t>lập</a:t>
            </a:r>
            <a:r>
              <a:rPr lang="en-US" sz="2400" b="1" dirty="0" smtClean="0">
                <a:solidFill>
                  <a:srgbClr val="FF0000"/>
                </a:solidFill>
                <a:sym typeface="Arial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sym typeface="Arial"/>
              </a:rPr>
              <a:t>phươngmàu</a:t>
            </a:r>
            <a:r>
              <a:rPr lang="en-US" sz="2400" b="1" dirty="0" smtClean="0">
                <a:solidFill>
                  <a:srgbClr val="FF0000"/>
                </a:solidFill>
                <a:sym typeface="Arial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sym typeface="Arial"/>
              </a:rPr>
              <a:t>đỏ</a:t>
            </a:r>
            <a:r>
              <a:rPr lang="en-US" sz="2400" b="1" dirty="0">
                <a:solidFill>
                  <a:srgbClr val="FF0000"/>
                </a:solidFill>
                <a:sym typeface="Arial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sym typeface="Arial"/>
              </a:rPr>
              <a:t>và</a:t>
            </a:r>
            <a:r>
              <a:rPr lang="en-US" sz="2400" b="1" dirty="0">
                <a:solidFill>
                  <a:srgbClr val="002060"/>
                </a:solidFill>
                <a:sym typeface="Arial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sym typeface="Arial"/>
              </a:rPr>
              <a:t>khối</a:t>
            </a:r>
            <a:r>
              <a:rPr lang="en-US" sz="2400" b="1" dirty="0" smtClean="0">
                <a:solidFill>
                  <a:srgbClr val="FF0000"/>
                </a:solidFill>
                <a:sym typeface="Arial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sym typeface="Arial"/>
              </a:rPr>
              <a:t>lập</a:t>
            </a:r>
            <a:r>
              <a:rPr lang="en-US" sz="2400" b="1" dirty="0" smtClean="0">
                <a:solidFill>
                  <a:srgbClr val="FF0000"/>
                </a:solidFill>
                <a:sym typeface="Arial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sym typeface="Arial"/>
              </a:rPr>
              <a:t>phương</a:t>
            </a:r>
            <a:r>
              <a:rPr lang="en-US" sz="2400" b="1" dirty="0" smtClean="0">
                <a:solidFill>
                  <a:srgbClr val="FF0000"/>
                </a:solidFill>
                <a:sym typeface="Arial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sym typeface="Arial"/>
              </a:rPr>
              <a:t>màu</a:t>
            </a:r>
            <a:r>
              <a:rPr lang="en-US" sz="2400" b="1" dirty="0">
                <a:solidFill>
                  <a:srgbClr val="FF0000"/>
                </a:solidFill>
                <a:sym typeface="Arial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sym typeface="Arial"/>
              </a:rPr>
              <a:t>vàng</a:t>
            </a:r>
            <a:r>
              <a:rPr lang="en-US" sz="2400" b="1" dirty="0">
                <a:solidFill>
                  <a:srgbClr val="FF0000"/>
                </a:solidFill>
                <a:sym typeface="Arial"/>
              </a:rPr>
              <a:t>.</a:t>
            </a:r>
            <a:endParaRPr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84351" y="-1363204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18527" y="-1301249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03" y="-1314970"/>
            <a:ext cx="609600" cy="609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9" name="Google Shape;139;p9"/>
          <p:cNvGrpSpPr/>
          <p:nvPr/>
        </p:nvGrpSpPr>
        <p:grpSpPr>
          <a:xfrm>
            <a:off x="0" y="-58683"/>
            <a:ext cx="24384000" cy="6502684"/>
            <a:chOff x="0" y="0"/>
            <a:chExt cx="24384000" cy="6858000"/>
          </a:xfrm>
        </p:grpSpPr>
        <p:grpSp>
          <p:nvGrpSpPr>
            <p:cNvPr id="140" name="Google Shape;140;p9"/>
            <p:cNvGrpSpPr/>
            <p:nvPr/>
          </p:nvGrpSpPr>
          <p:grpSpPr>
            <a:xfrm>
              <a:off x="0" y="0"/>
              <a:ext cx="24384000" cy="6858000"/>
              <a:chOff x="-19812000" y="177800"/>
              <a:chExt cx="24384000" cy="6858000"/>
            </a:xfrm>
          </p:grpSpPr>
          <p:pic>
            <p:nvPicPr>
              <p:cNvPr id="141" name="Google Shape;141;p9" descr="A close up of a flower&#10;&#10;Description automatically generated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flipH="1">
                <a:off x="-19812000" y="177800"/>
                <a:ext cx="12192000" cy="6858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2" name="Google Shape;142;p9" descr="A close up of a flower&#10;&#10;Description automatically generated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-7620000" y="177800"/>
                <a:ext cx="12192000" cy="6858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43" name="Google Shape;143;p9" descr="Road Sign Png, Vector, PSD, and Clipart With Transparent ...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273885" y="3961417"/>
              <a:ext cx="1772025" cy="17720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4" name="Google Shape;144;p9" descr="A close up of a logo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107396" y="3327057"/>
            <a:ext cx="3040743" cy="3040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713526" y="4308212"/>
            <a:ext cx="323850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67944">
            <a:off x="2963592" y="5128403"/>
            <a:ext cx="1146956" cy="580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9" descr="326326 cartoon wooden road sign pictures, cartoon wooden road sign ..."/>
          <p:cNvPicPr preferRelativeResize="0"/>
          <p:nvPr/>
        </p:nvPicPr>
        <p:blipFill rotWithShape="1">
          <a:blip r:embed="rId10">
            <a:alphaModFix/>
          </a:blip>
          <a:srcRect l="52324" t="17993" r="5466" b="36060"/>
          <a:stretch/>
        </p:blipFill>
        <p:spPr>
          <a:xfrm>
            <a:off x="6829427" y="3861566"/>
            <a:ext cx="761284" cy="60195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8" name="Google Shape;148;p9"/>
          <p:cNvGrpSpPr/>
          <p:nvPr/>
        </p:nvGrpSpPr>
        <p:grpSpPr>
          <a:xfrm>
            <a:off x="1779341" y="-58684"/>
            <a:ext cx="6639186" cy="4209579"/>
            <a:chOff x="1779341" y="-58684"/>
            <a:chExt cx="5607757" cy="4209579"/>
          </a:xfrm>
        </p:grpSpPr>
        <p:pic>
          <p:nvPicPr>
            <p:cNvPr id="149" name="Google Shape;149;p9" descr="A picture containing cake, table, decorated, sitting&#10;&#10;Description automatically generated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779341" y="-58684"/>
              <a:ext cx="5607757" cy="42095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0" name="Google Shape;150;p9"/>
            <p:cNvSpPr txBox="1"/>
            <p:nvPr/>
          </p:nvSpPr>
          <p:spPr>
            <a:xfrm>
              <a:off x="2563201" y="1349049"/>
              <a:ext cx="4244535" cy="17543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rgbClr val="0033CC"/>
                  </a:solidFill>
                  <a:latin typeface="Arial"/>
                  <a:ea typeface="Arial"/>
                  <a:cs typeface="Arial"/>
                  <a:sym typeface="Arial"/>
                </a:rPr>
                <a:t>Game Cuộc Phiêu Lưu Của Jack</a:t>
              </a:r>
              <a:endParaRPr/>
            </a:p>
          </p:txBody>
        </p:sp>
      </p:grpSp>
      <p:pic>
        <p:nvPicPr>
          <p:cNvPr id="151" name="Google Shape;151;p9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557228" y="2655624"/>
            <a:ext cx="1895475" cy="330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9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2048168" y="3957110"/>
            <a:ext cx="3219450" cy="22669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3" name="Google Shape;153;p9"/>
          <p:cNvGrpSpPr/>
          <p:nvPr/>
        </p:nvGrpSpPr>
        <p:grpSpPr>
          <a:xfrm>
            <a:off x="9809495" y="2341299"/>
            <a:ext cx="1609725" cy="4391025"/>
            <a:chOff x="7318719" y="1909349"/>
            <a:chExt cx="1609725" cy="4391025"/>
          </a:xfrm>
        </p:grpSpPr>
        <p:pic>
          <p:nvPicPr>
            <p:cNvPr id="154" name="Google Shape;154;p9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7318719" y="1909349"/>
              <a:ext cx="1609725" cy="4391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5" name="Google Shape;155;p9"/>
            <p:cNvPicPr preferRelativeResize="0"/>
            <p:nvPr/>
          </p:nvPicPr>
          <p:blipFill rotWithShape="1">
            <a:blip r:embed="rId15">
              <a:alphaModFix/>
            </a:blip>
            <a:srcRect l="10476" t="24649" r="8570" b="20657"/>
            <a:stretch/>
          </p:blipFill>
          <p:spPr>
            <a:xfrm>
              <a:off x="7452098" y="3424237"/>
              <a:ext cx="858464" cy="36988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6" name="Google Shape;156;p9"/>
          <p:cNvPicPr preferRelativeResize="0"/>
          <p:nvPr/>
        </p:nvPicPr>
        <p:blipFill rotWithShape="1">
          <a:blip r:embed="rId16">
            <a:alphaModFix/>
          </a:blip>
          <a:srcRect l="71251" t="35548" r="9218" b="16095"/>
          <a:stretch/>
        </p:blipFill>
        <p:spPr>
          <a:xfrm>
            <a:off x="4928605" y="4076926"/>
            <a:ext cx="1698882" cy="2364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9"/>
          <p:cNvPicPr preferRelativeResize="0"/>
          <p:nvPr/>
        </p:nvPicPr>
        <p:blipFill rotWithShape="1">
          <a:blip r:embed="rId17">
            <a:alphaModFix/>
          </a:blip>
          <a:srcRect l="55454" t="30094" r="26459" b="19284"/>
          <a:stretch/>
        </p:blipFill>
        <p:spPr>
          <a:xfrm>
            <a:off x="7686973" y="3856187"/>
            <a:ext cx="1617771" cy="2551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9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 flipH="1">
            <a:off x="2829071" y="4262616"/>
            <a:ext cx="1772025" cy="21813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575</Words>
  <Application>Microsoft Office PowerPoint</Application>
  <PresentationFormat>Widescreen</PresentationFormat>
  <Paragraphs>65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Noto Sans Symbols</vt:lpstr>
      <vt:lpstr>Times New Roman</vt:lpstr>
      <vt:lpstr>Office Theme</vt:lpstr>
      <vt:lpstr>Toán  Biểu đồ tranh (80)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Tuần 32 Bài 91: Biểu đồ tranh – Tiết 1</dc:title>
  <dc:creator>Lê Phúc Lâm</dc:creator>
  <cp:lastModifiedBy>Admin</cp:lastModifiedBy>
  <cp:revision>9</cp:revision>
  <dcterms:created xsi:type="dcterms:W3CDTF">2021-07-12T03:44:38Z</dcterms:created>
  <dcterms:modified xsi:type="dcterms:W3CDTF">2022-05-03T13:52:03Z</dcterms:modified>
</cp:coreProperties>
</file>