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notesMasterIdLst>
    <p:notesMasterId r:id="rId26"/>
  </p:notesMasterIdLst>
  <p:sldIdLst>
    <p:sldId id="270" r:id="rId3"/>
    <p:sldId id="293" r:id="rId4"/>
    <p:sldId id="277" r:id="rId5"/>
    <p:sldId id="278" r:id="rId6"/>
    <p:sldId id="279" r:id="rId7"/>
    <p:sldId id="265" r:id="rId8"/>
    <p:sldId id="282" r:id="rId9"/>
    <p:sldId id="267" r:id="rId10"/>
    <p:sldId id="280" r:id="rId11"/>
    <p:sldId id="281" r:id="rId12"/>
    <p:sldId id="283" r:id="rId13"/>
    <p:sldId id="284" r:id="rId14"/>
    <p:sldId id="285" r:id="rId15"/>
    <p:sldId id="286" r:id="rId16"/>
    <p:sldId id="287" r:id="rId17"/>
    <p:sldId id="288" r:id="rId18"/>
    <p:sldId id="289" r:id="rId19"/>
    <p:sldId id="268" r:id="rId20"/>
    <p:sldId id="290" r:id="rId21"/>
    <p:sldId id="291" r:id="rId22"/>
    <p:sldId id="292" r:id="rId23"/>
    <p:sldId id="273" r:id="rId24"/>
    <p:sldId id="274" r:id="rId25"/>
  </p:sldIdLst>
  <p:sldSz cx="9144000" cy="6858000" type="screen4x3"/>
  <p:notesSz cx="6858000" cy="9144000"/>
  <p:embeddedFontLst>
    <p:embeddedFont>
      <p:font typeface="Comic Sans MS" pitchFamily="66" charset="0"/>
      <p:regular r:id="rId27"/>
      <p:bold r:id="rId28"/>
      <p:italic r:id="rId29"/>
      <p:boldItalic r:id="rId30"/>
    </p:embeddedFont>
    <p:embeddedFont>
      <p:font typeface="Calibri" pitchFamily="34" charset="0"/>
      <p:regular r:id="rId31"/>
      <p:bold r:id="rId32"/>
      <p:italic r:id="rId33"/>
      <p:boldItalic r:id="rId34"/>
    </p:embeddedFont>
    <p:embeddedFont>
      <p:font typeface="Calibri Light" pitchFamily="34" charset="0"/>
      <p:regular r:id="rId35"/>
      <p:italic r:id="rId36"/>
    </p:embeddedFont>
    <p:embeddedFont>
      <p:font typeface="Wingdings 2" pitchFamily="18" charset="2"/>
      <p:regular r:id="rId37"/>
    </p:embeddedFont>
    <p:embeddedFont>
      <p:font typeface="Microsoft YaHei" pitchFamily="34" charset="-122"/>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408" autoAdjust="0"/>
  </p:normalViewPr>
  <p:slideViewPr>
    <p:cSldViewPr snapToGrid="0">
      <p:cViewPr>
        <p:scale>
          <a:sx n="66" d="100"/>
          <a:sy n="66" d="100"/>
        </p:scale>
        <p:origin x="-13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94DB5-21A0-43E7-92B0-B289DD8FADCF}" type="datetimeFigureOut">
              <a:rPr lang="en-US" smtClean="0"/>
              <a:t>5/23/2022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8BD39-5B61-46F3-B9A7-6C212064399C}" type="slidenum">
              <a:rPr lang="en-US" smtClean="0"/>
              <a:t>‹#›</a:t>
            </a:fld>
            <a:endParaRPr lang="en-US"/>
          </a:p>
        </p:txBody>
      </p:sp>
    </p:spTree>
    <p:extLst>
      <p:ext uri="{BB962C8B-B14F-4D97-AF65-F5344CB8AC3E}">
        <p14:creationId xmlns:p14="http://schemas.microsoft.com/office/powerpoint/2010/main" val="236974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6FD76D-21B0-4594-AEE5-AD4F607086A4}"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11</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51472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12</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45505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13</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6907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14</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7330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15</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71246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16</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91503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17</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76947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18</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89833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19</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99637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20</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75670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3</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09822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21</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84630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4</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9270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5</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09252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6</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22031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7</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8444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8</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6705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9</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7966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10</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03860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359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69613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7873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3D6714-A67F-4B99-8DC6-7D5994B35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070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C9DCC4-1850-4075-83BA-418489E5B0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354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3CBDD2F-CCA3-4682-97DB-368C74DD56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73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E61D4F-AAF3-4717-A75A-C45F4E78D2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40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C702A17-4A4D-41E6-AD70-E56D749049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283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9AEA9B-85F9-460D-ADB6-CFF2D6FFA9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71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91DD946-94F9-4403-B268-B6721299E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1436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9BB6F1A-CE4C-4A61-A682-44DAF8AE0F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6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73692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197026-050B-41B0-B93E-310C0BB35B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104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67E5CC-9BDA-490F-B2D8-1915D00C35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957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CD7C33-5573-462B-93BA-872EE02FD5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82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257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07637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84664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827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249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5173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068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5/23/2022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2868773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ABFA9E7D-79E2-446A-BB89-7C3E4AD1A9F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28582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wmf"/><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0.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32.gif"/><Relationship Id="rId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r="-7000"/>
          </a:stretch>
        </a:blipFill>
        <a:effectLst/>
      </p:bgPr>
    </p:bg>
    <p:spTree>
      <p:nvGrpSpPr>
        <p:cNvPr id="1" name=""/>
        <p:cNvGrpSpPr/>
        <p:nvPr/>
      </p:nvGrpSpPr>
      <p:grpSpPr>
        <a:xfrm>
          <a:off x="0" y="0"/>
          <a:ext cx="0" cy="0"/>
          <a:chOff x="0" y="0"/>
          <a:chExt cx="0" cy="0"/>
        </a:xfrm>
      </p:grpSpPr>
      <p:sp>
        <p:nvSpPr>
          <p:cNvPr id="5" name="TextBox 4"/>
          <p:cNvSpPr txBox="1"/>
          <p:nvPr/>
        </p:nvSpPr>
        <p:spPr>
          <a:xfrm>
            <a:off x="1878169" y="1710415"/>
            <a:ext cx="5952186" cy="1325449"/>
          </a:xfrm>
          <a:prstGeom prst="rect">
            <a:avLst/>
          </a:prstGeom>
          <a:noFill/>
        </p:spPr>
        <p:txBody>
          <a:bodyPr wrap="square" rtlCol="0">
            <a:prstTxWarp prst="textS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a:ln/>
                <a:solidFill>
                  <a:srgbClr val="C00000"/>
                </a:solidFill>
                <a:latin typeface="Times New Roman" panose="02020603050405020304" pitchFamily="18" charset="0"/>
                <a:cs typeface="Times New Roman" panose="02020603050405020304" pitchFamily="18" charset="0"/>
              </a:rPr>
              <a:t>Chào</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mừng</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các</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em</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học</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sinh</a:t>
            </a:r>
            <a:endParaRPr lang="en-US" sz="2800" b="1" dirty="0">
              <a:ln/>
              <a:solidFill>
                <a:srgbClr val="C00000"/>
              </a:solidFill>
              <a:latin typeface="Times New Roman" panose="02020603050405020304" pitchFamily="18" charset="0"/>
              <a:cs typeface="Times New Roman" panose="02020603050405020304" pitchFamily="18" charset="0"/>
            </a:endParaRPr>
          </a:p>
          <a:p>
            <a:pPr algn="ct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đến</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với</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bài</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dirty="0" err="1">
                <a:ln/>
                <a:solidFill>
                  <a:srgbClr val="C00000"/>
                </a:solidFill>
                <a:latin typeface="Times New Roman" panose="02020603050405020304" pitchFamily="18" charset="0"/>
                <a:cs typeface="Times New Roman" panose="02020603050405020304" pitchFamily="18" charset="0"/>
              </a:rPr>
              <a:t>học</a:t>
            </a:r>
            <a:endParaRPr lang="en-US" sz="2800" b="1" dirty="0">
              <a:ln/>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438657" y="3725162"/>
            <a:ext cx="3065171" cy="523220"/>
          </a:xfrm>
          <a:prstGeom prst="rect">
            <a:avLst/>
          </a:prstGeom>
          <a:noFill/>
        </p:spPr>
        <p:txBody>
          <a:bodyPr wrap="square" rtlCol="0">
            <a:spAutoFit/>
          </a:bodyPr>
          <a:lstStyle/>
          <a:p>
            <a:r>
              <a:rPr lang="vi-VN"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026" name="Picture 2" descr="Giáo án Mĩ thuật chủ đ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784" y="4623135"/>
            <a:ext cx="1789761" cy="1377747"/>
          </a:xfrm>
          <a:prstGeom prst="rect">
            <a:avLst/>
          </a:prstGeom>
          <a:noFill/>
          <a:extLst>
            <a:ext uri="{909E8E84-426E-40DD-AFC4-6F175D3DCCD1}">
              <a14:hiddenFill xmlns:a14="http://schemas.microsoft.com/office/drawing/2010/main">
                <a:solidFill>
                  <a:srgbClr val="FFFFFF"/>
                </a:solidFill>
              </a14:hiddenFill>
            </a:ext>
          </a:extLst>
        </p:spPr>
      </p:pic>
      <p:pic>
        <p:nvPicPr>
          <p:cNvPr id="7"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14914" y="2757114"/>
            <a:ext cx="6901313" cy="32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1737763" y="3933899"/>
            <a:ext cx="6497052" cy="15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4800" b="1" dirty="0" smtClean="0">
                <a:solidFill>
                  <a:srgbClr val="FF0000"/>
                </a:solidFill>
                <a:latin typeface="Times New Roman" pitchFamily="18" charset="0"/>
                <a:ea typeface="Microsoft YaHei" pitchFamily="34" charset="-122"/>
                <a:cs typeface="Times New Roman" pitchFamily="18" charset="0"/>
                <a:sym typeface="Microsoft YaHei" pitchFamily="34" charset="-122"/>
              </a:rPr>
              <a:t>T</a:t>
            </a:r>
            <a:r>
              <a:rPr lang="vi-VN" altLang="zh-CN" sz="4800" b="1" dirty="0" smtClean="0">
                <a:solidFill>
                  <a:srgbClr val="FF0000"/>
                </a:solidFill>
                <a:latin typeface="Times New Roman" pitchFamily="18" charset="0"/>
                <a:ea typeface="Microsoft YaHei" pitchFamily="34" charset="-122"/>
                <a:cs typeface="Times New Roman" pitchFamily="18" charset="0"/>
                <a:sym typeface="Microsoft YaHei" pitchFamily="34" charset="-122"/>
              </a:rPr>
              <a:t>ẬP ĐỌC</a:t>
            </a:r>
          </a:p>
          <a:p>
            <a:pPr algn="ctr" fontAlgn="base">
              <a:spcBef>
                <a:spcPct val="0"/>
              </a:spcBef>
              <a:spcAft>
                <a:spcPct val="0"/>
              </a:spcAft>
            </a:pPr>
            <a:r>
              <a:rPr lang="vi-VN" altLang="zh-CN" sz="4800" b="1" dirty="0" smtClean="0">
                <a:solidFill>
                  <a:srgbClr val="FF0000"/>
                </a:solidFill>
                <a:latin typeface="Times New Roman" pitchFamily="18" charset="0"/>
                <a:ea typeface="Microsoft YaHei" pitchFamily="34" charset="-122"/>
                <a:cs typeface="Times New Roman" pitchFamily="18" charset="0"/>
                <a:sym typeface="Microsoft YaHei" pitchFamily="34" charset="-122"/>
              </a:rPr>
              <a:t>Cuốn sổ tay</a:t>
            </a:r>
            <a:endParaRPr lang="zh-CN" altLang="en-US" sz="48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sp>
        <p:nvSpPr>
          <p:cNvPr id="3" name="TextBox 2"/>
          <p:cNvSpPr txBox="1"/>
          <p:nvPr/>
        </p:nvSpPr>
        <p:spPr>
          <a:xfrm>
            <a:off x="3195587" y="914400"/>
            <a:ext cx="3397790" cy="369332"/>
          </a:xfrm>
          <a:prstGeom prst="rect">
            <a:avLst/>
          </a:prstGeom>
          <a:noFill/>
        </p:spPr>
        <p:txBody>
          <a:bodyPr wrap="none" rtlCol="0">
            <a:spAutoFit/>
          </a:bodyPr>
          <a:lstStyle/>
          <a:p>
            <a:r>
              <a:rPr lang="vi-VN" b="1" dirty="0" smtClean="0">
                <a:latin typeface="+mj-lt"/>
              </a:rPr>
              <a:t>TRƯỜNG TIỂU HỌC ÁI MỘ A</a:t>
            </a:r>
            <a:endParaRPr lang="en-US" b="1" dirty="0">
              <a:latin typeface="+mj-lt"/>
            </a:endParaRPr>
          </a:p>
        </p:txBody>
      </p:sp>
    </p:spTree>
    <p:extLst>
      <p:ext uri="{BB962C8B-B14F-4D97-AF65-F5344CB8AC3E}">
        <p14:creationId xmlns:p14="http://schemas.microsoft.com/office/powerpoint/2010/main" val="4106801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8">
                                            <p:txEl>
                                              <p:pRg st="0" end="0"/>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24232" y="6210300"/>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Va-ti-c</a:t>
            </a:r>
            <a:r>
              <a:rPr lang="vi-VN" sz="3200">
                <a:latin typeface="Times New Roman" panose="02020603050405020304" pitchFamily="18" charset="0"/>
                <a:cs typeface="Times New Roman" panose="02020603050405020304" pitchFamily="18" charset="0"/>
              </a:rPr>
              <a:t>ăng</a:t>
            </a:r>
            <a:endParaRPr lang="en-US" sz="3200">
              <a:latin typeface="Times New Roman" panose="02020603050405020304" pitchFamily="18" charset="0"/>
              <a:cs typeface="Times New Roman" panose="02020603050405020304" pitchFamily="18" charset="0"/>
            </a:endParaRPr>
          </a:p>
        </p:txBody>
      </p:sp>
      <p:pic>
        <p:nvPicPr>
          <p:cNvPr id="16" name="Picture 2" descr="rome-2472617_960_72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953420"/>
            <a:ext cx="9144000" cy="40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947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9677"/>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14" name="Text Box 7"/>
          <p:cNvSpPr txBox="1">
            <a:spLocks noChangeArrowheads="1"/>
          </p:cNvSpPr>
          <p:nvPr/>
        </p:nvSpPr>
        <p:spPr bwMode="auto">
          <a:xfrm>
            <a:off x="3572747" y="1320820"/>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495949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642965"/>
            <a:ext cx="9144000" cy="4536696"/>
          </a:xfrm>
          <a:prstGeom prst="rect">
            <a:avLst/>
          </a:prstGeom>
        </p:spPr>
      </p:pic>
      <p:pic>
        <p:nvPicPr>
          <p:cNvPr id="37" name="Picture 5" descr="FLOWER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rizontal Scroll 2"/>
          <p:cNvSpPr/>
          <p:nvPr/>
        </p:nvSpPr>
        <p:spPr>
          <a:xfrm>
            <a:off x="1855594" y="5801990"/>
            <a:ext cx="5217360" cy="89282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Bạn Thanh dùng sổ tay để làm gì?</a:t>
            </a:r>
            <a:endParaRPr lang="en-US" sz="2800">
              <a:latin typeface="Times New Roman" panose="02020603050405020304" pitchFamily="18" charset="0"/>
              <a:cs typeface="Times New Roman" panose="02020603050405020304" pitchFamily="18" charset="0"/>
            </a:endParaRPr>
          </a:p>
        </p:txBody>
      </p:sp>
      <p:sp>
        <p:nvSpPr>
          <p:cNvPr id="6" name="Striped Right Arrow 5"/>
          <p:cNvSpPr/>
          <p:nvPr/>
        </p:nvSpPr>
        <p:spPr>
          <a:xfrm>
            <a:off x="1323331" y="5867400"/>
            <a:ext cx="747715" cy="89282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2128974" y="5562600"/>
            <a:ext cx="5446246"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Thanh dùng sổ tay để ghi nội dung cuộc họp, các việc cần làm, những chuyện lý thú..</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0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P spid="3" grpId="1"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3" name="Horizontal Scroll 2"/>
          <p:cNvSpPr/>
          <p:nvPr/>
        </p:nvSpPr>
        <p:spPr>
          <a:xfrm>
            <a:off x="1411330" y="5626738"/>
            <a:ext cx="6379342" cy="123126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Hãy nói một vài điều lý thú ghi trong sổ tay của Thanh?</a:t>
            </a:r>
            <a:endParaRPr lang="en-US" sz="2800">
              <a:latin typeface="Times New Roman" panose="02020603050405020304" pitchFamily="18" charset="0"/>
              <a:cs typeface="Times New Roman" panose="02020603050405020304" pitchFamily="18" charset="0"/>
            </a:endParaRPr>
          </a:p>
        </p:txBody>
      </p:sp>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sp>
        <p:nvSpPr>
          <p:cNvPr id="14" name="TextBox 13"/>
          <p:cNvSpPr txBox="1"/>
          <p:nvPr/>
        </p:nvSpPr>
        <p:spPr>
          <a:xfrm>
            <a:off x="609600" y="2041826"/>
            <a:ext cx="8533622"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641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pic>
        <p:nvPicPr>
          <p:cNvPr id="15" name="Picture 8" descr="map-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813082"/>
            <a:ext cx="6005015" cy="504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6092713" y="2187058"/>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Mô-na-cô</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5841574" y="3058268"/>
            <a:ext cx="330404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a:t>
            </a:r>
            <a:r>
              <a:rPr lang="vi-VN" sz="2200" b="1" dirty="0" smtClean="0">
                <a:latin typeface="Times New Roman" pitchFamily="18" charset="0"/>
              </a:rPr>
              <a:t>1,9</a:t>
            </a:r>
            <a:r>
              <a:rPr lang="en-US" sz="2200" b="1" dirty="0" smtClean="0">
                <a:latin typeface="Times New Roman" pitchFamily="18" charset="0"/>
              </a:rPr>
              <a:t>8</a:t>
            </a:r>
            <a:r>
              <a:rPr lang="vi-VN" sz="2200" b="1" dirty="0" smtClean="0">
                <a:latin typeface="Times New Roman" pitchFamily="18" charset="0"/>
              </a:rPr>
              <a:t> </a:t>
            </a:r>
            <a:r>
              <a:rPr lang="vi-VN" sz="2200" b="1" dirty="0">
                <a:latin typeface="Times New Roman" pitchFamily="18" charset="0"/>
              </a:rPr>
              <a:t>km2</a:t>
            </a:r>
          </a:p>
          <a:p>
            <a:pPr algn="ctr">
              <a:spcBef>
                <a:spcPct val="50000"/>
              </a:spcBef>
            </a:pPr>
            <a:r>
              <a:rPr lang="vi-VN" sz="2200" b="1" dirty="0">
                <a:latin typeface="Times New Roman" pitchFamily="18" charset="0"/>
              </a:rPr>
              <a:t>Dân số: khoảng </a:t>
            </a:r>
            <a:r>
              <a:rPr lang="en-US" sz="2200" b="1" dirty="0" smtClean="0">
                <a:latin typeface="Times New Roman" pitchFamily="18" charset="0"/>
              </a:rPr>
              <a:t>39</a:t>
            </a:r>
            <a:r>
              <a:rPr lang="vi-VN" sz="2200" b="1" dirty="0" smtClean="0">
                <a:latin typeface="Times New Roman" pitchFamily="18" charset="0"/>
              </a:rPr>
              <a:t>000 người</a:t>
            </a:r>
            <a:r>
              <a:rPr lang="en-US" sz="2200" b="1" dirty="0" smtClean="0">
                <a:latin typeface="Times New Roman" pitchFamily="18" charset="0"/>
              </a:rPr>
              <a:t> </a:t>
            </a:r>
            <a:endParaRPr lang="en-US" sz="2200" b="1" dirty="0">
              <a:latin typeface="Times New Roman" pitchFamily="18" charset="0"/>
            </a:endParaRPr>
          </a:p>
        </p:txBody>
      </p:sp>
    </p:spTree>
    <p:extLst>
      <p:ext uri="{BB962C8B-B14F-4D97-AF65-F5344CB8AC3E}">
        <p14:creationId xmlns:p14="http://schemas.microsoft.com/office/powerpoint/2010/main" val="2277055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3200081" y="5549874"/>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Va-ti-căng</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948942" y="5981082"/>
            <a:ext cx="442401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0,44 km2</a:t>
            </a:r>
          </a:p>
          <a:p>
            <a:pPr algn="ctr">
              <a:spcBef>
                <a:spcPct val="50000"/>
              </a:spcBef>
            </a:pPr>
            <a:r>
              <a:rPr lang="vi-VN" sz="2200" b="1" dirty="0">
                <a:latin typeface="Times New Roman" pitchFamily="18" charset="0"/>
              </a:rPr>
              <a:t>Dân số: khoảng </a:t>
            </a:r>
            <a:r>
              <a:rPr lang="en-US" sz="2200" b="1" dirty="0" smtClean="0">
                <a:latin typeface="Times New Roman" pitchFamily="18" charset="0"/>
              </a:rPr>
              <a:t>10</a:t>
            </a:r>
            <a:r>
              <a:rPr lang="vi-VN" sz="2200" b="1" dirty="0" smtClean="0">
                <a:latin typeface="Times New Roman" pitchFamily="18" charset="0"/>
              </a:rPr>
              <a:t>00 </a:t>
            </a:r>
            <a:r>
              <a:rPr lang="vi-VN" sz="2200" b="1" dirty="0">
                <a:latin typeface="Times New Roman" pitchFamily="18" charset="0"/>
              </a:rPr>
              <a:t>người</a:t>
            </a:r>
            <a:endParaRPr lang="en-US" sz="2200" b="1" dirty="0">
              <a:latin typeface="Times New Roman" pitchFamily="18" charset="0"/>
            </a:endParaRPr>
          </a:p>
        </p:txBody>
      </p:sp>
      <p:pic>
        <p:nvPicPr>
          <p:cNvPr id="2" name="Picture 1"/>
          <p:cNvPicPr>
            <a:picLocks noChangeAspect="1"/>
          </p:cNvPicPr>
          <p:nvPr/>
        </p:nvPicPr>
        <p:blipFill>
          <a:blip r:embed="rId7"/>
          <a:stretch>
            <a:fillRect/>
          </a:stretch>
        </p:blipFill>
        <p:spPr>
          <a:xfrm>
            <a:off x="65672" y="1857445"/>
            <a:ext cx="9078328" cy="3705156"/>
          </a:xfrm>
          <a:prstGeom prst="rect">
            <a:avLst/>
          </a:prstGeom>
        </p:spPr>
      </p:pic>
    </p:spTree>
    <p:extLst>
      <p:ext uri="{BB962C8B-B14F-4D97-AF65-F5344CB8AC3E}">
        <p14:creationId xmlns:p14="http://schemas.microsoft.com/office/powerpoint/2010/main" val="21301634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3248708" y="5433754"/>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Nga</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776560" y="5828402"/>
            <a:ext cx="487643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17 </a:t>
            </a:r>
            <a:r>
              <a:rPr lang="vi-VN" sz="2200" b="1" dirty="0" smtClean="0">
                <a:latin typeface="Times New Roman" pitchFamily="18" charset="0"/>
              </a:rPr>
              <a:t>0</a:t>
            </a:r>
            <a:r>
              <a:rPr lang="en-US" sz="2200" b="1" dirty="0" smtClean="0">
                <a:latin typeface="Times New Roman" pitchFamily="18" charset="0"/>
              </a:rPr>
              <a:t>98</a:t>
            </a:r>
            <a:r>
              <a:rPr lang="vi-VN" sz="2200" b="1" dirty="0" smtClean="0">
                <a:latin typeface="Times New Roman" pitchFamily="18" charset="0"/>
              </a:rPr>
              <a:t> </a:t>
            </a:r>
            <a:r>
              <a:rPr lang="en-US" sz="2200" b="1" dirty="0" smtClean="0">
                <a:latin typeface="Times New Roman" pitchFamily="18" charset="0"/>
              </a:rPr>
              <a:t>246</a:t>
            </a:r>
            <a:r>
              <a:rPr lang="vi-VN" sz="2200" b="1" dirty="0" smtClean="0">
                <a:latin typeface="Times New Roman" pitchFamily="18" charset="0"/>
              </a:rPr>
              <a:t> </a:t>
            </a:r>
            <a:r>
              <a:rPr lang="vi-VN" sz="2200" b="1" dirty="0">
                <a:latin typeface="Times New Roman" pitchFamily="18" charset="0"/>
              </a:rPr>
              <a:t>km2</a:t>
            </a:r>
          </a:p>
          <a:p>
            <a:pPr algn="ctr">
              <a:spcBef>
                <a:spcPct val="50000"/>
              </a:spcBef>
            </a:pPr>
            <a:r>
              <a:rPr lang="vi-VN" sz="2200" b="1" dirty="0">
                <a:latin typeface="Times New Roman" pitchFamily="18" charset="0"/>
              </a:rPr>
              <a:t>Dân số: khoảng </a:t>
            </a:r>
            <a:r>
              <a:rPr lang="en-US" sz="2200" b="1" dirty="0" err="1" smtClean="0">
                <a:latin typeface="Times New Roman" pitchFamily="18" charset="0"/>
              </a:rPr>
              <a:t>hơn</a:t>
            </a:r>
            <a:r>
              <a:rPr lang="en-US" sz="2200" b="1" dirty="0" smtClean="0">
                <a:latin typeface="Times New Roman" pitchFamily="18" charset="0"/>
              </a:rPr>
              <a:t> </a:t>
            </a:r>
            <a:r>
              <a:rPr lang="vi-VN" sz="2200" b="1" dirty="0" smtClean="0">
                <a:latin typeface="Times New Roman" pitchFamily="18" charset="0"/>
              </a:rPr>
              <a:t>14</a:t>
            </a:r>
            <a:r>
              <a:rPr lang="en-US" sz="2200" b="1" dirty="0" smtClean="0">
                <a:latin typeface="Times New Roman" pitchFamily="18" charset="0"/>
              </a:rPr>
              <a:t>5</a:t>
            </a:r>
            <a:r>
              <a:rPr lang="vi-VN" sz="2200" b="1" dirty="0" smtClean="0">
                <a:latin typeface="Times New Roman" pitchFamily="18" charset="0"/>
              </a:rPr>
              <a:t> </a:t>
            </a:r>
            <a:r>
              <a:rPr lang="vi-VN" sz="2200" b="1" dirty="0">
                <a:latin typeface="Times New Roman" pitchFamily="18" charset="0"/>
              </a:rPr>
              <a:t>triệu người</a:t>
            </a:r>
            <a:endParaRPr lang="en-US" sz="2200" b="1" dirty="0">
              <a:latin typeface="Times New Roman" pitchFamily="18" charset="0"/>
            </a:endParaRPr>
          </a:p>
        </p:txBody>
      </p:sp>
      <p:pic>
        <p:nvPicPr>
          <p:cNvPr id="11266" name="Picture 2" descr="Điều kiện địa lý nước Nga và tư duy dân tộc Nga | Nghiên Cứu Lịch S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80966"/>
            <a:ext cx="9144000" cy="370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1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59000" y="2584346"/>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Trung Quốc</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146558" y="3372560"/>
            <a:ext cx="322679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latin typeface="Times New Roman" pitchFamily="18" charset="0"/>
              </a:rPr>
              <a:t>Diện tích: </a:t>
            </a:r>
            <a:r>
              <a:rPr lang="vi-VN" sz="2200" b="1" dirty="0" smtClean="0">
                <a:latin typeface="Times New Roman" pitchFamily="18" charset="0"/>
              </a:rPr>
              <a:t>9,6</a:t>
            </a:r>
            <a:r>
              <a:rPr lang="en-US" sz="2200" b="1" dirty="0" smtClean="0">
                <a:latin typeface="Times New Roman" pitchFamily="18" charset="0"/>
              </a:rPr>
              <a:t> </a:t>
            </a:r>
            <a:r>
              <a:rPr lang="en-US" sz="2200" b="1" dirty="0" err="1" smtClean="0">
                <a:latin typeface="Times New Roman" pitchFamily="18" charset="0"/>
              </a:rPr>
              <a:t>triệu</a:t>
            </a:r>
            <a:r>
              <a:rPr lang="en-US" sz="2200" b="1" dirty="0" smtClean="0">
                <a:latin typeface="Times New Roman" pitchFamily="18" charset="0"/>
              </a:rPr>
              <a:t> </a:t>
            </a:r>
            <a:r>
              <a:rPr lang="vi-VN" sz="2200" b="1" dirty="0" smtClean="0">
                <a:latin typeface="Times New Roman" pitchFamily="18" charset="0"/>
              </a:rPr>
              <a:t>km2</a:t>
            </a:r>
            <a:endParaRPr lang="vi-VN" sz="2200" b="1" dirty="0">
              <a:latin typeface="Times New Roman" pitchFamily="18" charset="0"/>
            </a:endParaRPr>
          </a:p>
          <a:p>
            <a:pPr algn="ctr">
              <a:spcBef>
                <a:spcPct val="50000"/>
              </a:spcBef>
            </a:pPr>
            <a:r>
              <a:rPr lang="vi-VN" sz="2200" b="1" dirty="0">
                <a:latin typeface="Times New Roman" pitchFamily="18" charset="0"/>
              </a:rPr>
              <a:t>Dân số: hơn </a:t>
            </a:r>
            <a:r>
              <a:rPr lang="vi-VN" sz="2200" b="1" dirty="0" smtClean="0">
                <a:latin typeface="Times New Roman" pitchFamily="18" charset="0"/>
              </a:rPr>
              <a:t>1,</a:t>
            </a:r>
            <a:r>
              <a:rPr lang="en-US" sz="2200" b="1" dirty="0" smtClean="0">
                <a:latin typeface="Times New Roman" pitchFamily="18" charset="0"/>
              </a:rPr>
              <a:t>4</a:t>
            </a:r>
            <a:r>
              <a:rPr lang="vi-VN" sz="2200" b="1" dirty="0" smtClean="0">
                <a:latin typeface="Times New Roman" pitchFamily="18" charset="0"/>
              </a:rPr>
              <a:t> </a:t>
            </a:r>
            <a:r>
              <a:rPr lang="vi-VN" sz="2200" b="1" dirty="0">
                <a:latin typeface="Times New Roman" pitchFamily="18" charset="0"/>
              </a:rPr>
              <a:t>tỷ người</a:t>
            </a:r>
            <a:endParaRPr lang="en-US" sz="2200" b="1" dirty="0">
              <a:latin typeface="Times New Roman" pitchFamily="18" charset="0"/>
            </a:endParaRPr>
          </a:p>
        </p:txBody>
      </p:sp>
      <p:pic>
        <p:nvPicPr>
          <p:cNvPr id="18" name="Picture 9" descr="china-m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338" y="1438964"/>
            <a:ext cx="6173662" cy="54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32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46" name="Horizontal Scroll 45"/>
          <p:cNvSpPr/>
          <p:nvPr/>
        </p:nvSpPr>
        <p:spPr>
          <a:xfrm>
            <a:off x="172512" y="1810191"/>
            <a:ext cx="7848100" cy="1083856"/>
          </a:xfrm>
          <a:prstGeom prst="horizontalScroll">
            <a:avLst/>
          </a:prstGeom>
        </p:spPr>
        <p:style>
          <a:lnRef idx="1">
            <a:schemeClr val="accent6"/>
          </a:lnRef>
          <a:fillRef idx="1003">
            <a:schemeClr val="lt2"/>
          </a:fillRef>
          <a:effectRef idx="1">
            <a:schemeClr val="accent6"/>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Vì sao Lân khuyên Tuấn không nên tự ý xem sổ tay của bạn?</a:t>
            </a:r>
            <a:endParaRPr lang="en-US" sz="2400">
              <a:latin typeface="Times New Roman" panose="02020603050405020304" pitchFamily="18" charset="0"/>
              <a:cs typeface="Times New Roman" panose="02020603050405020304" pitchFamily="18" charset="0"/>
            </a:endParaRPr>
          </a:p>
        </p:txBody>
      </p:sp>
      <p:sp>
        <p:nvSpPr>
          <p:cNvPr id="47" name="Text Box 7"/>
          <p:cNvSpPr txBox="1">
            <a:spLocks noChangeArrowheads="1"/>
          </p:cNvSpPr>
          <p:nvPr/>
        </p:nvSpPr>
        <p:spPr bwMode="auto">
          <a:xfrm>
            <a:off x="172512" y="1426083"/>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48" name="Text Box 7"/>
          <p:cNvSpPr txBox="1">
            <a:spLocks noChangeArrowheads="1"/>
          </p:cNvSpPr>
          <p:nvPr/>
        </p:nvSpPr>
        <p:spPr bwMode="auto">
          <a:xfrm>
            <a:off x="404524" y="2894047"/>
            <a:ext cx="40557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a:latin typeface="Times New Roman" pitchFamily="18" charset="0"/>
              </a:rPr>
              <a:t>Vì Sổ tay là tài sản riêng của mỗi người, trong đó có thể ghi những điều bí mật mà không muốn cho người khác biết. Xem trộm sổ tay của người khác là mất lịch sự, thiếu tôn trọng người khác và chính bản thân mình </a:t>
            </a:r>
            <a:endParaRPr lang="en-US" dirty="0">
              <a:latin typeface="Times New Roman" pitchFamily="18" charset="0"/>
            </a:endParaRPr>
          </a:p>
        </p:txBody>
      </p:sp>
      <p:pic>
        <p:nvPicPr>
          <p:cNvPr id="14338" name="Picture 2" descr="Cách viết nhật ký hàng ngày - Nhật ký hàng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244" y="2894047"/>
            <a:ext cx="4451756" cy="396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4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500" fill="hold"/>
                                        <p:tgtEl>
                                          <p:spTgt spid="14338"/>
                                        </p:tgtEl>
                                        <p:attrNameLst>
                                          <p:attrName>ppt_x</p:attrName>
                                        </p:attrNameLst>
                                      </p:cBhvr>
                                      <p:tavLst>
                                        <p:tav tm="0">
                                          <p:val>
                                            <p:strVal val="#ppt_x"/>
                                          </p:val>
                                        </p:tav>
                                        <p:tav tm="100000">
                                          <p:val>
                                            <p:strVal val="#ppt_x"/>
                                          </p:val>
                                        </p:tav>
                                      </p:tavLst>
                                    </p:anim>
                                    <p:anim calcmode="lin" valueType="num">
                                      <p:cBhvr additive="base">
                                        <p:cTn id="11"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13824"/>
            <a:ext cx="6662057" cy="48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3215" y="131480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3" name="Cloud Callout 2"/>
          <p:cNvSpPr/>
          <p:nvPr/>
        </p:nvSpPr>
        <p:spPr>
          <a:xfrm rot="1012670">
            <a:off x="6518976" y="1897382"/>
            <a:ext cx="2573956" cy="1316411"/>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Truyện muốn khuyên chúng ta điều gì?</a:t>
            </a:r>
            <a:endParaRPr lang="en-US" sz="2000">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6535953" y="3744843"/>
            <a:ext cx="254000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dirty="0">
                <a:solidFill>
                  <a:srgbClr val="C00000"/>
                </a:solidFill>
                <a:latin typeface="Times New Roman" pitchFamily="18" charset="0"/>
              </a:rPr>
              <a:t>Khuyên con người cần lịch sự, không tự ý xâm phạm tài sản riêng của người khác. Cần biết ghi chép lại những điều lý thú</a:t>
            </a:r>
            <a:endParaRPr lang="en-US" sz="2200" b="1" dirty="0">
              <a:solidFill>
                <a:srgbClr val="C00000"/>
              </a:solidFill>
              <a:latin typeface="Times New Roman" pitchFamily="18" charset="0"/>
            </a:endParaRPr>
          </a:p>
        </p:txBody>
      </p:sp>
    </p:spTree>
    <p:extLst>
      <p:ext uri="{BB962C8B-B14F-4D97-AF65-F5344CB8AC3E}">
        <p14:creationId xmlns:p14="http://schemas.microsoft.com/office/powerpoint/2010/main" val="1603083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a:grpSpLocks/>
          </p:cNvGrpSpPr>
          <p:nvPr/>
        </p:nvGrpSpPr>
        <p:grpSpPr bwMode="auto">
          <a:xfrm>
            <a:off x="-169863" y="1300163"/>
            <a:ext cx="8582026" cy="4411662"/>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38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3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89738" y="4386263"/>
            <a:ext cx="17367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32625" y="2455863"/>
            <a:ext cx="189388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1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90613" y="4057650"/>
            <a:ext cx="2359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14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46913" y="2300288"/>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14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36763" y="2227263"/>
            <a:ext cx="342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14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5625" y="2630488"/>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14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21025" y="1273175"/>
            <a:ext cx="6715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14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37000" y="1322388"/>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14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746625" y="1331913"/>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14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543550" y="1312863"/>
            <a:ext cx="5762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18">
            <a:extLst>
              <a:ext uri="{28A0092B-C50C-407E-A947-70E740481C1C}">
                <a14:useLocalDpi xmlns:a14="http://schemas.microsoft.com/office/drawing/2010/main" val="0"/>
              </a:ext>
            </a:extLst>
          </a:blip>
          <a:srcRect t="-10904" r="-11008"/>
          <a:stretch>
            <a:fillRect/>
          </a:stretch>
        </p:blipFill>
        <p:spPr bwMode="auto">
          <a:xfrm>
            <a:off x="1347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395538" y="2036763"/>
            <a:ext cx="4352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0638" y="1736725"/>
            <a:ext cx="21669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447925" y="4046538"/>
            <a:ext cx="43529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1626669" y="3054350"/>
            <a:ext cx="6497052" cy="10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6600" b="1" dirty="0" err="1" smtClean="0">
                <a:solidFill>
                  <a:srgbClr val="FF0000"/>
                </a:solidFill>
                <a:latin typeface="Times New Roman" pitchFamily="18" charset="0"/>
                <a:ea typeface="Microsoft YaHei" pitchFamily="34" charset="-122"/>
                <a:cs typeface="Times New Roman" pitchFamily="18" charset="0"/>
                <a:sym typeface="Microsoft YaHei" pitchFamily="34" charset="-122"/>
              </a:rPr>
              <a:t>Kiểm</a:t>
            </a:r>
            <a:r>
              <a:rPr lang="en-US" altLang="zh-CN" sz="6600" b="1" dirty="0" smtClean="0">
                <a:solidFill>
                  <a:srgbClr val="FF0000"/>
                </a:solidFill>
                <a:latin typeface="Times New Roman" pitchFamily="18" charset="0"/>
                <a:ea typeface="Microsoft YaHei" pitchFamily="34" charset="-122"/>
                <a:cs typeface="Times New Roman" pitchFamily="18" charset="0"/>
                <a:sym typeface="Microsoft YaHei" pitchFamily="34" charset="-122"/>
              </a:rPr>
              <a:t> </a:t>
            </a:r>
            <a:r>
              <a:rPr lang="en-US" altLang="zh-CN" sz="6600" b="1" dirty="0" err="1" smtClean="0">
                <a:solidFill>
                  <a:srgbClr val="FF0000"/>
                </a:solidFill>
                <a:latin typeface="Times New Roman" pitchFamily="18" charset="0"/>
                <a:ea typeface="Microsoft YaHei" pitchFamily="34" charset="-122"/>
                <a:cs typeface="Times New Roman" pitchFamily="18" charset="0"/>
                <a:sym typeface="Microsoft YaHei" pitchFamily="34" charset="-122"/>
              </a:rPr>
              <a:t>tra</a:t>
            </a:r>
            <a:r>
              <a:rPr lang="en-US" altLang="zh-CN" sz="6600" b="1" dirty="0" smtClean="0">
                <a:solidFill>
                  <a:srgbClr val="FF0000"/>
                </a:solidFill>
                <a:latin typeface="Times New Roman" pitchFamily="18" charset="0"/>
                <a:ea typeface="Microsoft YaHei" pitchFamily="34" charset="-122"/>
                <a:cs typeface="Times New Roman" pitchFamily="18" charset="0"/>
                <a:sym typeface="Microsoft YaHei" pitchFamily="34" charset="-122"/>
              </a:rPr>
              <a:t> </a:t>
            </a:r>
            <a:r>
              <a:rPr lang="en-US" altLang="zh-CN" sz="6600" b="1" dirty="0" err="1" smtClean="0">
                <a:solidFill>
                  <a:srgbClr val="FF0000"/>
                </a:solidFill>
                <a:latin typeface="Times New Roman" pitchFamily="18" charset="0"/>
                <a:ea typeface="Microsoft YaHei" pitchFamily="34" charset="-122"/>
                <a:cs typeface="Times New Roman" pitchFamily="18" charset="0"/>
                <a:sym typeface="Microsoft YaHei" pitchFamily="34" charset="-122"/>
              </a:rPr>
              <a:t>bài</a:t>
            </a:r>
            <a:r>
              <a:rPr lang="en-US" altLang="zh-CN" sz="6600" b="1" dirty="0" smtClean="0">
                <a:solidFill>
                  <a:srgbClr val="FF0000"/>
                </a:solidFill>
                <a:latin typeface="Times New Roman" pitchFamily="18" charset="0"/>
                <a:ea typeface="Microsoft YaHei" pitchFamily="34" charset="-122"/>
                <a:cs typeface="Times New Roman" pitchFamily="18" charset="0"/>
                <a:sym typeface="Microsoft YaHei" pitchFamily="34" charset="-122"/>
              </a:rPr>
              <a:t> </a:t>
            </a:r>
            <a:r>
              <a:rPr lang="en-US" altLang="zh-CN" sz="6600" b="1" dirty="0" err="1" smtClean="0">
                <a:solidFill>
                  <a:srgbClr val="FF0000"/>
                </a:solidFill>
                <a:latin typeface="Times New Roman" pitchFamily="18" charset="0"/>
                <a:ea typeface="Microsoft YaHei" pitchFamily="34" charset="-122"/>
                <a:cs typeface="Times New Roman" pitchFamily="18" charset="0"/>
                <a:sym typeface="Microsoft YaHei" pitchFamily="34" charset="-122"/>
              </a:rPr>
              <a:t>cũ</a:t>
            </a:r>
            <a:endParaRPr lang="zh-CN" altLang="en-US" sz="66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pic>
        <p:nvPicPr>
          <p:cNvPr id="13"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93675" y="1709738"/>
            <a:ext cx="326548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0519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nodeType="afterGroup">
                            <p:stCondLst>
                              <p:cond delay="275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47" name="Text Box 7"/>
          <p:cNvSpPr txBox="1">
            <a:spLocks noChangeArrowheads="1"/>
          </p:cNvSpPr>
          <p:nvPr/>
        </p:nvSpPr>
        <p:spPr bwMode="auto">
          <a:xfrm>
            <a:off x="653142" y="2084811"/>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2" name="Cloud 1"/>
          <p:cNvSpPr/>
          <p:nvPr/>
        </p:nvSpPr>
        <p:spPr>
          <a:xfrm>
            <a:off x="3912792" y="2213039"/>
            <a:ext cx="4528457" cy="149361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dirty="0">
                <a:latin typeface="Times New Roman" panose="02020603050405020304" pitchFamily="18" charset="0"/>
                <a:cs typeface="Times New Roman" panose="02020603050405020304" pitchFamily="18" charset="0"/>
              </a:rPr>
              <a:t>Nội dung của bài ?</a:t>
            </a:r>
            <a:endParaRPr lang="en-US" sz="2800" dirty="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904775" y="3956598"/>
            <a:ext cx="536127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smtClean="0">
                <a:solidFill>
                  <a:srgbClr val="C00000"/>
                </a:solidFill>
                <a:latin typeface="Times New Roman" pitchFamily="18" charset="0"/>
              </a:rPr>
              <a:t>Nắm</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được</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những</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điều</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bài</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giới</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thiệu</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về</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các</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nước</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hiểu</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được</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công</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dụng</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của</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sổ</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tay</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có</a:t>
            </a:r>
            <a:r>
              <a:rPr lang="en-US" sz="2800" b="1" dirty="0" smtClean="0">
                <a:solidFill>
                  <a:srgbClr val="C00000"/>
                </a:solidFill>
                <a:latin typeface="Times New Roman" pitchFamily="18" charset="0"/>
              </a:rPr>
              <a:t> ý </a:t>
            </a:r>
            <a:r>
              <a:rPr lang="en-US" sz="2800" b="1" dirty="0" err="1" smtClean="0">
                <a:solidFill>
                  <a:srgbClr val="C00000"/>
                </a:solidFill>
                <a:latin typeface="Times New Roman" pitchFamily="18" charset="0"/>
              </a:rPr>
              <a:t>thức</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ghi</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sổ</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tay</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và</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không</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được</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tự</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tiện</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xem</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sổ</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tay</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của</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người</a:t>
            </a:r>
            <a:r>
              <a:rPr lang="en-US" sz="2800" b="1" dirty="0" smtClean="0">
                <a:solidFill>
                  <a:srgbClr val="C00000"/>
                </a:solidFill>
                <a:latin typeface="Times New Roman" pitchFamily="18" charset="0"/>
              </a:rPr>
              <a:t> </a:t>
            </a:r>
            <a:r>
              <a:rPr lang="en-US" sz="2800" b="1" dirty="0" err="1" smtClean="0">
                <a:solidFill>
                  <a:srgbClr val="C00000"/>
                </a:solidFill>
                <a:latin typeface="Times New Roman" pitchFamily="18" charset="0"/>
              </a:rPr>
              <a:t>khác</a:t>
            </a:r>
            <a:endParaRPr lang="en-US" sz="2800" b="1" dirty="0">
              <a:solidFill>
                <a:srgbClr val="C00000"/>
              </a:solidFill>
              <a:latin typeface="Times New Roman" pitchFamily="18" charset="0"/>
            </a:endParaRPr>
          </a:p>
        </p:txBody>
      </p:sp>
    </p:spTree>
    <p:extLst>
      <p:ext uri="{BB962C8B-B14F-4D97-AF65-F5344CB8AC3E}">
        <p14:creationId xmlns:p14="http://schemas.microsoft.com/office/powerpoint/2010/main" val="349535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38029"/>
            <a:ext cx="5990214" cy="501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3215" y="131480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3</a:t>
            </a:r>
            <a:r>
              <a:rPr lang="en-US" sz="2800" b="1">
                <a:solidFill>
                  <a:srgbClr val="C00000"/>
                </a:solidFill>
                <a:latin typeface="Times New Roman" pitchFamily="18" charset="0"/>
              </a:rPr>
              <a:t>. </a:t>
            </a:r>
            <a:r>
              <a:rPr lang="vi-VN" sz="2800" b="1">
                <a:solidFill>
                  <a:srgbClr val="C00000"/>
                </a:solidFill>
                <a:latin typeface="Times New Roman" pitchFamily="18" charset="0"/>
              </a:rPr>
              <a:t>Luyện đọc 3</a:t>
            </a:r>
            <a:endParaRPr lang="en-US" sz="2800" b="1" dirty="0">
              <a:solidFill>
                <a:srgbClr val="C00000"/>
              </a:solidFill>
              <a:latin typeface="Times New Roman" pitchFamily="18" charset="0"/>
            </a:endParaRPr>
          </a:p>
        </p:txBody>
      </p:sp>
      <p:sp>
        <p:nvSpPr>
          <p:cNvPr id="4" name="TextBox 3"/>
          <p:cNvSpPr txBox="1"/>
          <p:nvPr/>
        </p:nvSpPr>
        <p:spPr>
          <a:xfrm>
            <a:off x="6023429" y="2336800"/>
            <a:ext cx="2859314" cy="3970318"/>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Lân: giọng ngạc nhiên, không hài lòng khi can ngăn Tuấn</a:t>
            </a:r>
          </a:p>
          <a:p>
            <a:r>
              <a:rPr lang="vi-VN" sz="2800" dirty="0">
                <a:latin typeface="Times New Roman" panose="02020603050405020304" pitchFamily="18" charset="0"/>
                <a:cs typeface="Times New Roman" panose="02020603050405020304" pitchFamily="18" charset="0"/>
              </a:rPr>
              <a:t>- Thanh: giọng chậm, nhẹ nhàng</a:t>
            </a:r>
          </a:p>
          <a:p>
            <a:r>
              <a:rPr lang="vi-VN" sz="2800" dirty="0">
                <a:latin typeface="Times New Roman" panose="02020603050405020304" pitchFamily="18" charset="0"/>
                <a:cs typeface="Times New Roman" panose="02020603050405020304" pitchFamily="18" charset="0"/>
              </a:rPr>
              <a:t>- Tùng: giọng khẳng định đầy tự tin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562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96980" y="1957589"/>
            <a:ext cx="7006107" cy="2062103"/>
          </a:xfrm>
          <a:prstGeom prst="rect">
            <a:avLst/>
          </a:prstGeom>
          <a:noFill/>
        </p:spPr>
        <p:txBody>
          <a:bodyPr wrap="square" rtlCol="0">
            <a:spAutoFit/>
          </a:bodyPr>
          <a:lstStyle/>
          <a:p>
            <a:pPr algn="ctr"/>
            <a:r>
              <a:rPr lang="vi-VN" sz="3200" b="1" dirty="0">
                <a:latin typeface="+mj-lt"/>
              </a:rPr>
              <a:t>Dặn dò</a:t>
            </a:r>
          </a:p>
          <a:p>
            <a:pPr marL="285750" indent="-285750">
              <a:buFontTx/>
              <a:buChar char="-"/>
            </a:pPr>
            <a:r>
              <a:rPr lang="vi-VN" sz="3200" dirty="0">
                <a:latin typeface="+mj-lt"/>
              </a:rPr>
              <a:t>Về nhà: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mj-lt"/>
              </a:rPr>
              <a:t>                </a:t>
            </a:r>
            <a:r>
              <a:rPr lang="vi-VN" sz="3200" dirty="0" smtClean="0">
                <a:latin typeface="+mj-lt"/>
              </a:rPr>
              <a:t>Vận </a:t>
            </a:r>
            <a:r>
              <a:rPr lang="vi-VN" sz="3200" dirty="0">
                <a:latin typeface="+mj-lt"/>
              </a:rPr>
              <a:t>dụng viết sổ tay</a:t>
            </a:r>
          </a:p>
          <a:p>
            <a:pPr marL="285750" indent="-285750">
              <a:buFontTx/>
              <a:buChar char="-"/>
            </a:pPr>
            <a:r>
              <a:rPr lang="vi-VN" sz="3200" dirty="0">
                <a:latin typeface="+mj-lt"/>
              </a:rPr>
              <a:t> Chuẩn bị bài sau: Cóc kiện Trời</a:t>
            </a:r>
            <a:endParaRPr lang="en-US" sz="3200" dirty="0">
              <a:latin typeface="+mj-lt"/>
            </a:endParaRPr>
          </a:p>
        </p:txBody>
      </p:sp>
    </p:spTree>
    <p:extLst>
      <p:ext uri="{BB962C8B-B14F-4D97-AF65-F5344CB8AC3E}">
        <p14:creationId xmlns:p14="http://schemas.microsoft.com/office/powerpoint/2010/main" val="72812861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274694" y="1761053"/>
            <a:ext cx="6349599" cy="9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DeflateBottom">
              <a:avLst/>
            </a:prstTxWarp>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rPr>
              <a:t>Cảm ơn các con đã chú ý lắng nghe</a:t>
            </a:r>
            <a:endParaRPr lang="en-US" sz="2800" b="1" dirty="0">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endParaRPr>
          </a:p>
        </p:txBody>
      </p:sp>
    </p:spTree>
    <p:extLst>
      <p:ext uri="{BB962C8B-B14F-4D97-AF65-F5344CB8AC3E}">
        <p14:creationId xmlns:p14="http://schemas.microsoft.com/office/powerpoint/2010/main" val="2841653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438" y="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97039" y="5904555"/>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sz="2800"/>
              <a:t>- Đọc đoạn 1,2 và trả lời câu hỏi : </a:t>
            </a:r>
            <a:r>
              <a:rPr lang="en-US" sz="2800" i="1">
                <a:solidFill>
                  <a:srgbClr val="FF0000"/>
                </a:solidFill>
              </a:rPr>
              <a:t>Khi bị trúng tên, cái nhìn căm giận của vượn mẹ nói lên điều gì</a:t>
            </a:r>
            <a:r>
              <a:rPr lang="en-US" sz="2800"/>
              <a:t> </a:t>
            </a:r>
            <a:r>
              <a:rPr lang="en-US" sz="2800" i="1">
                <a:solidFill>
                  <a:srgbClr val="FF0000"/>
                </a:solidFill>
              </a:rPr>
              <a:t>?</a:t>
            </a:r>
          </a:p>
        </p:txBody>
      </p:sp>
      <p:pic>
        <p:nvPicPr>
          <p:cNvPr id="9" name="Picture 11"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668" r="53168" b="54503"/>
          <a:stretch>
            <a:fillRect/>
          </a:stretch>
        </p:blipFill>
        <p:spPr bwMode="auto">
          <a:xfrm>
            <a:off x="115910" y="1660688"/>
            <a:ext cx="4211391"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r="2499" b="55586"/>
          <a:stretch>
            <a:fillRect/>
          </a:stretch>
        </p:blipFill>
        <p:spPr bwMode="auto">
          <a:xfrm>
            <a:off x="4561268" y="1660687"/>
            <a:ext cx="4582732"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4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54" presetClass="entr" presetSubtype="0" accel="10000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5" dur="2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6" dur="2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994" y="-22158"/>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438" y="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0" y="5851972"/>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800" i="1" dirty="0" err="1" smtClean="0">
                <a:solidFill>
                  <a:srgbClr val="FF0000"/>
                </a:solidFill>
              </a:rPr>
              <a:t>Câu</a:t>
            </a:r>
            <a:r>
              <a:rPr lang="en-US" sz="2800" i="1" dirty="0" smtClean="0">
                <a:solidFill>
                  <a:srgbClr val="FF0000"/>
                </a:solidFill>
              </a:rPr>
              <a:t> </a:t>
            </a:r>
            <a:r>
              <a:rPr lang="en-US" sz="2800" i="1" dirty="0" err="1">
                <a:solidFill>
                  <a:srgbClr val="FF0000"/>
                </a:solidFill>
              </a:rPr>
              <a:t>chuyện</a:t>
            </a:r>
            <a:r>
              <a:rPr lang="en-US" sz="2800" i="1" dirty="0">
                <a:solidFill>
                  <a:srgbClr val="FF0000"/>
                </a:solidFill>
              </a:rPr>
              <a:t> </a:t>
            </a:r>
            <a:r>
              <a:rPr lang="en-US" sz="2800" i="1" dirty="0" err="1">
                <a:solidFill>
                  <a:srgbClr val="FF0000"/>
                </a:solidFill>
              </a:rPr>
              <a:t>muốn</a:t>
            </a:r>
            <a:r>
              <a:rPr lang="en-US" sz="2800" i="1" dirty="0">
                <a:solidFill>
                  <a:srgbClr val="FF0000"/>
                </a:solidFill>
              </a:rPr>
              <a:t> </a:t>
            </a:r>
            <a:r>
              <a:rPr lang="en-US" sz="2800" i="1" dirty="0" err="1">
                <a:solidFill>
                  <a:srgbClr val="FF0000"/>
                </a:solidFill>
              </a:rPr>
              <a:t>nói</a:t>
            </a:r>
            <a:r>
              <a:rPr lang="en-US" sz="2800" i="1" dirty="0">
                <a:solidFill>
                  <a:srgbClr val="FF0000"/>
                </a:solidFill>
              </a:rPr>
              <a:t> </a:t>
            </a:r>
            <a:r>
              <a:rPr lang="en-US" sz="2800" i="1" dirty="0" err="1">
                <a:solidFill>
                  <a:srgbClr val="FF0000"/>
                </a:solidFill>
              </a:rPr>
              <a:t>với</a:t>
            </a:r>
            <a:r>
              <a:rPr lang="en-US" sz="2800" i="1" dirty="0">
                <a:solidFill>
                  <a:srgbClr val="FF0000"/>
                </a:solidFill>
              </a:rPr>
              <a:t> </a:t>
            </a:r>
            <a:r>
              <a:rPr lang="en-US" sz="2800" i="1" dirty="0" err="1">
                <a:solidFill>
                  <a:srgbClr val="FF0000"/>
                </a:solidFill>
              </a:rPr>
              <a:t>chúng</a:t>
            </a:r>
            <a:r>
              <a:rPr lang="en-US" sz="2800" i="1" dirty="0">
                <a:solidFill>
                  <a:srgbClr val="FF0000"/>
                </a:solidFill>
              </a:rPr>
              <a:t> ta </a:t>
            </a:r>
            <a:r>
              <a:rPr lang="en-US" sz="2800" i="1" dirty="0" err="1">
                <a:solidFill>
                  <a:srgbClr val="FF0000"/>
                </a:solidFill>
              </a:rPr>
              <a:t>điều</a:t>
            </a:r>
            <a:r>
              <a:rPr lang="en-US" sz="2800" i="1" dirty="0">
                <a:solidFill>
                  <a:srgbClr val="FF0000"/>
                </a:solidFill>
              </a:rPr>
              <a:t> </a:t>
            </a:r>
            <a:r>
              <a:rPr lang="en-US" sz="2800" i="1" dirty="0" err="1">
                <a:solidFill>
                  <a:srgbClr val="FF0000"/>
                </a:solidFill>
              </a:rPr>
              <a:t>gì</a:t>
            </a:r>
            <a:r>
              <a:rPr lang="en-US" sz="2800" i="1" dirty="0">
                <a:solidFill>
                  <a:srgbClr val="FF0000"/>
                </a:solidFill>
              </a:rPr>
              <a:t> ?</a:t>
            </a:r>
          </a:p>
        </p:txBody>
      </p:sp>
      <p:pic>
        <p:nvPicPr>
          <p:cNvPr id="12"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833" t="48747" r="53333" b="2505"/>
          <a:stretch>
            <a:fillRect/>
          </a:stretch>
        </p:blipFill>
        <p:spPr bwMode="auto">
          <a:xfrm>
            <a:off x="206061" y="1706786"/>
            <a:ext cx="4224271" cy="41451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t="48747" r="1666" b="1422"/>
          <a:stretch>
            <a:fillRect/>
          </a:stretch>
        </p:blipFill>
        <p:spPr bwMode="auto">
          <a:xfrm>
            <a:off x="4757075" y="1706786"/>
            <a:ext cx="4386925" cy="40868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13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 calcmode="lin" valueType="num">
                                      <p:cBhvr>
                                        <p:cTn id="12" dur="1000" fill="hold"/>
                                        <p:tgtEl>
                                          <p:spTgt spid="13"/>
                                        </p:tgtEl>
                                        <p:attrNameLst>
                                          <p:attrName>style.rotation</p:attrName>
                                        </p:attrNameLst>
                                      </p:cBhvr>
                                      <p:tavLst>
                                        <p:tav tm="0">
                                          <p:val>
                                            <p:fltVal val="90"/>
                                          </p:val>
                                        </p:tav>
                                        <p:tav tm="100000">
                                          <p:val>
                                            <p:fltVal val="0"/>
                                          </p:val>
                                        </p:tav>
                                      </p:tavLst>
                                    </p:anim>
                                    <p:animEffect transition="in" filter="fade">
                                      <p:cBhvr>
                                        <p:cTn id="13" dur="1000"/>
                                        <p:tgtEl>
                                          <p:spTgt spid="13"/>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9677"/>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14" name="Text Box 7"/>
          <p:cNvSpPr txBox="1">
            <a:spLocks noChangeArrowheads="1"/>
          </p:cNvSpPr>
          <p:nvPr/>
        </p:nvSpPr>
        <p:spPr bwMode="auto">
          <a:xfrm>
            <a:off x="3572747" y="1320820"/>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2597969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65557" name="Text Box 21"/>
          <p:cNvSpPr txBox="1">
            <a:spLocks noChangeArrowheads="1"/>
          </p:cNvSpPr>
          <p:nvPr/>
        </p:nvSpPr>
        <p:spPr bwMode="auto">
          <a:xfrm>
            <a:off x="3135794" y="2777079"/>
            <a:ext cx="6553200" cy="523220"/>
          </a:xfrm>
          <a:prstGeom prst="rect">
            <a:avLst/>
          </a:prstGeom>
          <a:noFill/>
          <a:ln w="9525">
            <a:noFill/>
            <a:miter lim="800000"/>
            <a:headEnd/>
            <a:tailEnd/>
          </a:ln>
          <a:effectLst/>
        </p:spPr>
        <p:txBody>
          <a:bodyPr>
            <a:spAutoFit/>
          </a:bodyPr>
          <a:lstStyle/>
          <a:p>
            <a:pPr>
              <a:spcBef>
                <a:spcPct val="50000"/>
              </a:spcBef>
              <a:defRPr/>
            </a:pPr>
            <a:r>
              <a:rPr lang="en-US" sz="2800">
                <a:sym typeface="Wingdings 2" pitchFamily="18" charset="2"/>
              </a:rPr>
              <a:t></a:t>
            </a:r>
            <a:r>
              <a:rPr lang="en-US" sz="2800">
                <a:latin typeface="Times New Roman" pitchFamily="18" charset="0"/>
                <a:cs typeface="Times New Roman" pitchFamily="18" charset="0"/>
              </a:rPr>
              <a:t> Mo-na-cô</a:t>
            </a:r>
            <a:endParaRPr lang="en-US" sz="2800" dirty="0">
              <a:latin typeface="+mj-lt"/>
              <a:sym typeface="Wingdings 2" pitchFamily="18" charset="2"/>
            </a:endParaRPr>
          </a:p>
        </p:txBody>
      </p:sp>
      <p:sp>
        <p:nvSpPr>
          <p:cNvPr id="65561" name="Text Box 25"/>
          <p:cNvSpPr txBox="1">
            <a:spLocks noChangeArrowheads="1"/>
          </p:cNvSpPr>
          <p:nvPr/>
        </p:nvSpPr>
        <p:spPr bwMode="auto">
          <a:xfrm>
            <a:off x="3124200" y="1751327"/>
            <a:ext cx="6290332" cy="523220"/>
          </a:xfrm>
          <a:prstGeom prst="rect">
            <a:avLst/>
          </a:prstGeom>
          <a:noFill/>
          <a:ln w="9525">
            <a:noFill/>
            <a:miter lim="800000"/>
            <a:headEnd/>
            <a:tailEnd/>
          </a:ln>
          <a:effectLst/>
        </p:spPr>
        <p:txBody>
          <a:bodyPr wrap="square">
            <a:spAutoFit/>
          </a:bodyPr>
          <a:lstStyle/>
          <a:p>
            <a:pPr>
              <a:spcBef>
                <a:spcPct val="50000"/>
              </a:spcBef>
              <a:defRPr/>
            </a:pPr>
            <a:r>
              <a:rPr lang="en-US" sz="2800">
                <a:latin typeface="+mj-lt"/>
                <a:sym typeface="Wingdings 2" pitchFamily="18" charset="2"/>
              </a:rPr>
              <a:t> </a:t>
            </a:r>
            <a:r>
              <a:rPr lang="en-US" sz="2800">
                <a:latin typeface="Times New Roman" panose="02020603050405020304" pitchFamily="18" charset="0"/>
                <a:cs typeface="Times New Roman" panose="02020603050405020304" pitchFamily="18" charset="0"/>
                <a:sym typeface="Wingdings 2" pitchFamily="18" charset="2"/>
              </a:rPr>
              <a:t>quyển sổ</a:t>
            </a:r>
            <a:r>
              <a:rPr lang="en-US" sz="2800">
                <a:latin typeface="+mj-lt"/>
                <a:sym typeface="Wingdings 2" pitchFamily="18" charset="2"/>
              </a:rPr>
              <a:t> </a:t>
            </a:r>
            <a:endParaRPr lang="en-US" sz="2800" dirty="0">
              <a:latin typeface="+mj-lt"/>
              <a:sym typeface="Wingdings 2" pitchFamily="18" charset="2"/>
            </a:endParaRPr>
          </a:p>
        </p:txBody>
      </p:sp>
      <p:sp>
        <p:nvSpPr>
          <p:cNvPr id="65562" name="Text Box 26"/>
          <p:cNvSpPr txBox="1">
            <a:spLocks noChangeArrowheads="1"/>
          </p:cNvSpPr>
          <p:nvPr/>
        </p:nvSpPr>
        <p:spPr bwMode="auto">
          <a:xfrm>
            <a:off x="3135794" y="3286957"/>
            <a:ext cx="6477000" cy="523220"/>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Va-ti-căng</a:t>
            </a:r>
            <a:endParaRPr lang="en-US" sz="2800" dirty="0">
              <a:solidFill>
                <a:srgbClr val="3333CC"/>
              </a:solidFill>
              <a:latin typeface="+mj-lt"/>
              <a:sym typeface="Wingdings 2" pitchFamily="18" charset="2"/>
            </a:endParaRPr>
          </a:p>
        </p:txBody>
      </p:sp>
      <p:sp>
        <p:nvSpPr>
          <p:cNvPr id="65563" name="Text Box 27"/>
          <p:cNvSpPr txBox="1">
            <a:spLocks noChangeArrowheads="1"/>
          </p:cNvSpPr>
          <p:nvPr/>
        </p:nvSpPr>
        <p:spPr bwMode="auto">
          <a:xfrm>
            <a:off x="3124200" y="3824360"/>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nắn nót</a:t>
            </a:r>
            <a:endParaRPr lang="en-US" sz="2800" dirty="0">
              <a:latin typeface="+mj-lt"/>
              <a:sym typeface="Wingdings 2" pitchFamily="18" charset="2"/>
            </a:endParaRPr>
          </a:p>
        </p:txBody>
      </p:sp>
      <p:sp>
        <p:nvSpPr>
          <p:cNvPr id="4126"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cxnSp>
        <p:nvCxnSpPr>
          <p:cNvPr id="3" name="Straight Connector 2"/>
          <p:cNvCxnSpPr/>
          <p:nvPr/>
        </p:nvCxnSpPr>
        <p:spPr>
          <a:xfrm>
            <a:off x="3124200" y="1828800"/>
            <a:ext cx="45998" cy="3361386"/>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g00317_">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4196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7"/>
          <p:cNvSpPr txBox="1">
            <a:spLocks noChangeArrowheads="1"/>
          </p:cNvSpPr>
          <p:nvPr/>
        </p:nvSpPr>
        <p:spPr bwMode="auto">
          <a:xfrm>
            <a:off x="3124200" y="2274547"/>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Toan cầm lên</a:t>
            </a:r>
            <a:endParaRPr lang="en-US" sz="2800" dirty="0">
              <a:latin typeface="+mj-lt"/>
              <a:sym typeface="Wingdings 2" pitchFamily="18" charset="2"/>
            </a:endParaRPr>
          </a:p>
        </p:txBody>
      </p:sp>
      <p:sp>
        <p:nvSpPr>
          <p:cNvPr id="6" name="Cloud Callout 5"/>
          <p:cNvSpPr/>
          <p:nvPr/>
        </p:nvSpPr>
        <p:spPr>
          <a:xfrm rot="20712796">
            <a:off x="162486" y="2599130"/>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Từ khó</a:t>
            </a:r>
          </a:p>
        </p:txBody>
      </p:sp>
      <p:sp>
        <p:nvSpPr>
          <p:cNvPr id="37"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3" name="Text Box 27"/>
          <p:cNvSpPr txBox="1">
            <a:spLocks noChangeArrowheads="1"/>
          </p:cNvSpPr>
          <p:nvPr/>
        </p:nvSpPr>
        <p:spPr bwMode="auto">
          <a:xfrm>
            <a:off x="3170198" y="4351685"/>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lí thú</a:t>
            </a:r>
            <a:endParaRPr lang="en-US" sz="2800" dirty="0">
              <a:latin typeface="+mj-lt"/>
              <a:sym typeface="Wingdings 2" pitchFamily="18" charset="2"/>
            </a:endParaRPr>
          </a:p>
        </p:txBody>
      </p:sp>
      <p:sp>
        <p:nvSpPr>
          <p:cNvPr id="44" name="Text Box 27"/>
          <p:cNvSpPr txBox="1">
            <a:spLocks noChangeArrowheads="1"/>
          </p:cNvSpPr>
          <p:nvPr/>
        </p:nvSpPr>
        <p:spPr bwMode="auto">
          <a:xfrm>
            <a:off x="3170198" y="4879010"/>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diện tích</a:t>
            </a:r>
            <a:endParaRPr lang="en-US" sz="2800" dirty="0">
              <a:latin typeface="+mj-lt"/>
              <a:sym typeface="Wingdings 2" pitchFamily="18" charset="2"/>
            </a:endParaRPr>
          </a:p>
        </p:txBody>
      </p:sp>
    </p:spTree>
    <p:extLst>
      <p:ext uri="{BB962C8B-B14F-4D97-AF65-F5344CB8AC3E}">
        <p14:creationId xmlns:p14="http://schemas.microsoft.com/office/powerpoint/2010/main" val="4240570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65557"/>
                                        </p:tgtEl>
                                        <p:attrNameLst>
                                          <p:attrName>style.visibility</p:attrName>
                                        </p:attrNameLst>
                                      </p:cBhvr>
                                      <p:to>
                                        <p:strVal val="visible"/>
                                      </p:to>
                                    </p:set>
                                    <p:animEffect transition="in" filter="fade">
                                      <p:cBhvr>
                                        <p:cTn id="23" dur="500"/>
                                        <p:tgtEl>
                                          <p:spTgt spid="65557"/>
                                        </p:tgtEl>
                                      </p:cBhvr>
                                    </p:animEffect>
                                    <p:anim calcmode="lin" valueType="num">
                                      <p:cBhvr>
                                        <p:cTn id="24" dur="500" fill="hold"/>
                                        <p:tgtEl>
                                          <p:spTgt spid="65557"/>
                                        </p:tgtEl>
                                        <p:attrNameLst>
                                          <p:attrName>ppt_x</p:attrName>
                                        </p:attrNameLst>
                                      </p:cBhvr>
                                      <p:tavLst>
                                        <p:tav tm="0">
                                          <p:val>
                                            <p:strVal val="#ppt_x-.1"/>
                                          </p:val>
                                        </p:tav>
                                        <p:tav tm="100000">
                                          <p:val>
                                            <p:strVal val="#ppt_x"/>
                                          </p:val>
                                        </p:tav>
                                      </p:tavLst>
                                    </p:anim>
                                    <p:anim calcmode="lin" valueType="num">
                                      <p:cBhvr>
                                        <p:cTn id="25" dur="500" fill="hold"/>
                                        <p:tgtEl>
                                          <p:spTgt spid="65557"/>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65561"/>
                                        </p:tgtEl>
                                        <p:attrNameLst>
                                          <p:attrName>style.visibility</p:attrName>
                                        </p:attrNameLst>
                                      </p:cBhvr>
                                      <p:to>
                                        <p:strVal val="visible"/>
                                      </p:to>
                                    </p:set>
                                    <p:animEffect transition="in" filter="fade">
                                      <p:cBhvr>
                                        <p:cTn id="28" dur="500"/>
                                        <p:tgtEl>
                                          <p:spTgt spid="65561"/>
                                        </p:tgtEl>
                                      </p:cBhvr>
                                    </p:animEffect>
                                    <p:anim calcmode="lin" valueType="num">
                                      <p:cBhvr>
                                        <p:cTn id="29" dur="500" fill="hold"/>
                                        <p:tgtEl>
                                          <p:spTgt spid="65561"/>
                                        </p:tgtEl>
                                        <p:attrNameLst>
                                          <p:attrName>ppt_x</p:attrName>
                                        </p:attrNameLst>
                                      </p:cBhvr>
                                      <p:tavLst>
                                        <p:tav tm="0">
                                          <p:val>
                                            <p:strVal val="#ppt_x-.1"/>
                                          </p:val>
                                        </p:tav>
                                        <p:tav tm="100000">
                                          <p:val>
                                            <p:strVal val="#ppt_x"/>
                                          </p:val>
                                        </p:tav>
                                      </p:tavLst>
                                    </p:anim>
                                    <p:anim calcmode="lin" valueType="num">
                                      <p:cBhvr>
                                        <p:cTn id="30" dur="500" fill="hold"/>
                                        <p:tgtEl>
                                          <p:spTgt spid="65561"/>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1"/>
                                          </p:val>
                                        </p:tav>
                                        <p:tav tm="100000">
                                          <p:val>
                                            <p:strVal val="#ppt_x"/>
                                          </p:val>
                                        </p:tav>
                                      </p:tavLst>
                                    </p:anim>
                                    <p:anim calcmode="lin" valueType="num">
                                      <p:cBhvr>
                                        <p:cTn id="35" dur="500" fill="hold"/>
                                        <p:tgtEl>
                                          <p:spTgt spid="36"/>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65562"/>
                                        </p:tgtEl>
                                        <p:attrNameLst>
                                          <p:attrName>style.visibility</p:attrName>
                                        </p:attrNameLst>
                                      </p:cBhvr>
                                      <p:to>
                                        <p:strVal val="visible"/>
                                      </p:to>
                                    </p:set>
                                    <p:animEffect transition="in" filter="fade">
                                      <p:cBhvr>
                                        <p:cTn id="38" dur="500"/>
                                        <p:tgtEl>
                                          <p:spTgt spid="65562"/>
                                        </p:tgtEl>
                                      </p:cBhvr>
                                    </p:animEffect>
                                    <p:anim calcmode="lin" valueType="num">
                                      <p:cBhvr>
                                        <p:cTn id="39" dur="500" fill="hold"/>
                                        <p:tgtEl>
                                          <p:spTgt spid="65562"/>
                                        </p:tgtEl>
                                        <p:attrNameLst>
                                          <p:attrName>ppt_x</p:attrName>
                                        </p:attrNameLst>
                                      </p:cBhvr>
                                      <p:tavLst>
                                        <p:tav tm="0">
                                          <p:val>
                                            <p:strVal val="#ppt_x-.1"/>
                                          </p:val>
                                        </p:tav>
                                        <p:tav tm="100000">
                                          <p:val>
                                            <p:strVal val="#ppt_x"/>
                                          </p:val>
                                        </p:tav>
                                      </p:tavLst>
                                    </p:anim>
                                    <p:anim calcmode="lin" valueType="num">
                                      <p:cBhvr>
                                        <p:cTn id="40" dur="500" fill="hold"/>
                                        <p:tgtEl>
                                          <p:spTgt spid="65562"/>
                                        </p:tgtEl>
                                        <p:attrNameLst>
                                          <p:attrName>ppt_y</p:attrName>
                                        </p:attrNameLst>
                                      </p:cBhvr>
                                      <p:tavLst>
                                        <p:tav tm="0">
                                          <p:val>
                                            <p:strVal val="#ppt_y"/>
                                          </p:val>
                                        </p:tav>
                                        <p:tav tm="100000">
                                          <p:val>
                                            <p:strVal val="#ppt_y"/>
                                          </p:val>
                                        </p:tav>
                                      </p:tavLst>
                                    </p:anim>
                                  </p:childTnLst>
                                </p:cTn>
                              </p:par>
                              <p:par>
                                <p:cTn id="41" presetID="40" presetClass="entr" presetSubtype="0" fill="hold" grpId="0" nodeType="withEffect">
                                  <p:stCondLst>
                                    <p:cond delay="0"/>
                                  </p:stCondLst>
                                  <p:iterate type="lt">
                                    <p:tmPct val="10000"/>
                                  </p:iterate>
                                  <p:childTnLst>
                                    <p:set>
                                      <p:cBhvr>
                                        <p:cTn id="42" dur="1" fill="hold">
                                          <p:stCondLst>
                                            <p:cond delay="0"/>
                                          </p:stCondLst>
                                        </p:cTn>
                                        <p:tgtEl>
                                          <p:spTgt spid="65563"/>
                                        </p:tgtEl>
                                        <p:attrNameLst>
                                          <p:attrName>style.visibility</p:attrName>
                                        </p:attrNameLst>
                                      </p:cBhvr>
                                      <p:to>
                                        <p:strVal val="visible"/>
                                      </p:to>
                                    </p:set>
                                    <p:animEffect transition="in" filter="fade">
                                      <p:cBhvr>
                                        <p:cTn id="43" dur="500"/>
                                        <p:tgtEl>
                                          <p:spTgt spid="65563"/>
                                        </p:tgtEl>
                                      </p:cBhvr>
                                    </p:animEffect>
                                    <p:anim calcmode="lin" valueType="num">
                                      <p:cBhvr>
                                        <p:cTn id="44" dur="500" fill="hold"/>
                                        <p:tgtEl>
                                          <p:spTgt spid="65563"/>
                                        </p:tgtEl>
                                        <p:attrNameLst>
                                          <p:attrName>ppt_x</p:attrName>
                                        </p:attrNameLst>
                                      </p:cBhvr>
                                      <p:tavLst>
                                        <p:tav tm="0">
                                          <p:val>
                                            <p:strVal val="#ppt_x-.1"/>
                                          </p:val>
                                        </p:tav>
                                        <p:tav tm="100000">
                                          <p:val>
                                            <p:strVal val="#ppt_x"/>
                                          </p:val>
                                        </p:tav>
                                      </p:tavLst>
                                    </p:anim>
                                    <p:anim calcmode="lin" valueType="num">
                                      <p:cBhvr>
                                        <p:cTn id="45" dur="500" fill="hold"/>
                                        <p:tgtEl>
                                          <p:spTgt spid="65563"/>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ppt_x</p:attrName>
                                        </p:attrNameLst>
                                      </p:cBhvr>
                                      <p:tavLst>
                                        <p:tav tm="0">
                                          <p:val>
                                            <p:strVal val="#ppt_x-.1"/>
                                          </p:val>
                                        </p:tav>
                                        <p:tav tm="100000">
                                          <p:val>
                                            <p:strVal val="#ppt_x"/>
                                          </p:val>
                                        </p:tav>
                                      </p:tavLst>
                                    </p:anim>
                                    <p:anim calcmode="lin" valueType="num">
                                      <p:cBhvr>
                                        <p:cTn id="50" dur="500" fill="hold"/>
                                        <p:tgtEl>
                                          <p:spTgt spid="43"/>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1"/>
                                          </p:val>
                                        </p:tav>
                                        <p:tav tm="100000">
                                          <p:val>
                                            <p:strVal val="#ppt_x"/>
                                          </p:val>
                                        </p:tav>
                                      </p:tavLst>
                                    </p:anim>
                                    <p:anim calcmode="lin" valueType="num">
                                      <p:cBhvr>
                                        <p:cTn id="5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7" grpId="0"/>
      <p:bldP spid="65561" grpId="0"/>
      <p:bldP spid="65562" grpId="0"/>
      <p:bldP spid="65563" grpId="0"/>
      <p:bldP spid="36" grpId="0"/>
      <p:bldP spid="6" grpId="0" animBg="1"/>
      <p:bldP spid="37"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1642362" y="1929821"/>
            <a:ext cx="4320555"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Bài chia thành 4 đoạn:</a:t>
            </a:r>
            <a:endParaRPr lang="en-US" sz="3200">
              <a:latin typeface="Times New Roman" panose="02020603050405020304" pitchFamily="18" charset="0"/>
              <a:cs typeface="Times New Roman" panose="02020603050405020304" pitchFamily="18" charset="0"/>
            </a:endParaRPr>
          </a:p>
        </p:txBody>
      </p:sp>
      <p:pic>
        <p:nvPicPr>
          <p:cNvPr id="15" name="Picture 14" descr="ag00317_">
            <a:hlinkClick r:id="" action="ppaction://noaction"/>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419600"/>
            <a:ext cx="191895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p:cNvSpPr/>
          <p:nvPr/>
        </p:nvSpPr>
        <p:spPr>
          <a:xfrm rot="20712796">
            <a:off x="162486" y="2599130"/>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Bài gồm mấy đoạn?</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2989767" y="2500355"/>
            <a:ext cx="6154233"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1:Từ đầu ... ‘sổ tay của bạn’’</a:t>
            </a:r>
            <a:endParaRPr lang="en-US" sz="3200">
              <a:latin typeface="Times New Roman" panose="02020603050405020304" pitchFamily="18" charset="0"/>
              <a:cs typeface="Times New Roman" panose="02020603050405020304" pitchFamily="18" charset="0"/>
            </a:endParaRPr>
          </a:p>
        </p:txBody>
      </p:sp>
      <p:sp>
        <p:nvSpPr>
          <p:cNvPr id="21" name="TextBox 20"/>
          <p:cNvSpPr txBox="1"/>
          <p:nvPr/>
        </p:nvSpPr>
        <p:spPr>
          <a:xfrm>
            <a:off x="3426468" y="3262675"/>
            <a:ext cx="4422132"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2: Tiếp ... ‘lí thú’’</a:t>
            </a:r>
            <a:endParaRPr lang="en-US" sz="3200">
              <a:latin typeface="Times New Roman" panose="02020603050405020304" pitchFamily="18" charset="0"/>
              <a:cs typeface="Times New Roman" panose="02020603050405020304" pitchFamily="18" charset="0"/>
            </a:endParaRPr>
          </a:p>
        </p:txBody>
      </p:sp>
      <p:sp>
        <p:nvSpPr>
          <p:cNvPr id="22" name="TextBox 21"/>
          <p:cNvSpPr txBox="1"/>
          <p:nvPr/>
        </p:nvSpPr>
        <p:spPr>
          <a:xfrm>
            <a:off x="3632850" y="4056041"/>
            <a:ext cx="495736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3: Tiếp ... ‘trên 50 lần’’</a:t>
            </a:r>
            <a:endParaRPr lang="en-US" sz="3200">
              <a:latin typeface="Times New Roman" panose="02020603050405020304" pitchFamily="18" charset="0"/>
              <a:cs typeface="Times New Roman" panose="02020603050405020304" pitchFamily="18" charset="0"/>
            </a:endParaRPr>
          </a:p>
        </p:txBody>
      </p:sp>
      <p:sp>
        <p:nvSpPr>
          <p:cNvPr id="23" name="TextBox 22"/>
          <p:cNvSpPr txBox="1"/>
          <p:nvPr/>
        </p:nvSpPr>
        <p:spPr>
          <a:xfrm>
            <a:off x="4357293" y="4988481"/>
            <a:ext cx="4232916"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4: Còn lại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700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animBg="1"/>
      <p:bldP spid="18"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NÓNG: Trọng tài Al Kaf phá vỡ im lặng sau trận Việt Nam vs Thái Lan? | Bóng  Đ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6196" y="2084240"/>
            <a:ext cx="6291607" cy="388094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610558" y="6113543"/>
            <a:ext cx="175993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Trọng tài</a:t>
            </a:r>
          </a:p>
        </p:txBody>
      </p:sp>
    </p:spTree>
    <p:extLst>
      <p:ext uri="{BB962C8B-B14F-4D97-AF65-F5344CB8AC3E}">
        <p14:creationId xmlns:p14="http://schemas.microsoft.com/office/powerpoint/2010/main" val="428148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77325" y="5879812"/>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Mô-na-cô</a:t>
            </a:r>
          </a:p>
        </p:txBody>
      </p:sp>
      <p:pic>
        <p:nvPicPr>
          <p:cNvPr id="15" name="Picture 2" descr="zing_monaco_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1369" y="2095640"/>
            <a:ext cx="7437281" cy="366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26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 id="{23EA5C82-7DFB-42E9-B593-833A4A5F2A6D}" vid="{C2BED66A-10B1-4201-928A-24A35B38E02F}"/>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1762</TotalTime>
  <Words>673</Words>
  <Application>Microsoft Office PowerPoint</Application>
  <PresentationFormat>On-screen Show (4:3)</PresentationFormat>
  <Paragraphs>127</Paragraphs>
  <Slides>23</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Comic Sans MS</vt:lpstr>
      <vt:lpstr>Calibri</vt:lpstr>
      <vt:lpstr>Calibri Light</vt:lpstr>
      <vt:lpstr>Times New Roman</vt:lpstr>
      <vt:lpstr>Wingdings 2</vt:lpstr>
      <vt:lpstr>Microsoft YaHei</vt:lpstr>
      <vt:lpstr>Theme1</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BKV</cp:lastModifiedBy>
  <cp:revision>121</cp:revision>
  <dcterms:created xsi:type="dcterms:W3CDTF">2018-03-07T03:31:56Z</dcterms:created>
  <dcterms:modified xsi:type="dcterms:W3CDTF">2022-05-23T16:15:11Z</dcterms:modified>
</cp:coreProperties>
</file>