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91" r:id="rId2"/>
    <p:sldId id="279" r:id="rId3"/>
    <p:sldId id="277" r:id="rId4"/>
    <p:sldId id="280" r:id="rId5"/>
    <p:sldId id="283" r:id="rId6"/>
    <p:sldId id="284" r:id="rId7"/>
    <p:sldId id="281" r:id="rId8"/>
    <p:sldId id="285" r:id="rId9"/>
    <p:sldId id="287" r:id="rId10"/>
    <p:sldId id="288" r:id="rId11"/>
    <p:sldId id="289" r:id="rId12"/>
    <p:sldId id="290" r:id="rId13"/>
    <p:sldId id="266" r:id="rId1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a:srgbClr val="99FF99"/>
    <a:srgbClr val="000099"/>
    <a:srgbClr val="FF3300"/>
    <a:srgbClr val="FF99FF"/>
    <a:srgbClr val="0000FF"/>
    <a:srgbClr val="FF33CC"/>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99" autoAdjust="0"/>
    <p:restoredTop sz="94660"/>
  </p:normalViewPr>
  <p:slideViewPr>
    <p:cSldViewPr>
      <p:cViewPr varScale="1">
        <p:scale>
          <a:sx n="82" d="100"/>
          <a:sy n="82" d="100"/>
        </p:scale>
        <p:origin x="1056"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6051B5-5503-4CFC-B4E7-4E19D63174C7}" type="datetimeFigureOut">
              <a:rPr lang="en-US" smtClean="0"/>
              <a:t>5/1/2022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2D712D-2962-4C18-A301-4B87559860FF}" type="slidenum">
              <a:rPr lang="en-US" smtClean="0"/>
              <a:t>‹#›</a:t>
            </a:fld>
            <a:endParaRPr lang="en-US"/>
          </a:p>
        </p:txBody>
      </p:sp>
    </p:spTree>
    <p:extLst>
      <p:ext uri="{BB962C8B-B14F-4D97-AF65-F5344CB8AC3E}">
        <p14:creationId xmlns:p14="http://schemas.microsoft.com/office/powerpoint/2010/main" val="8789713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a:ln>
            <a:solidFill>
              <a:srgbClr val="000000"/>
            </a:solidFill>
            <a:miter lim="800000"/>
            <a:headEnd/>
            <a:tailEnd/>
          </a:ln>
        </p:spPr>
      </p:sp>
      <p:sp>
        <p:nvSpPr>
          <p:cNvPr id="51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a:spcBef>
                <a:spcPct val="0"/>
              </a:spcBef>
            </a:pPr>
            <a:endParaRPr lang="en-US" altLang="en-US" smtClean="0"/>
          </a:p>
        </p:txBody>
      </p:sp>
      <p:sp>
        <p:nvSpPr>
          <p:cNvPr id="5124" name="Slide Number Placeholder 3"/>
          <p:cNvSpPr>
            <a:spLocks noGrp="1" noChangeArrowheads="1"/>
          </p:cNvSpPr>
          <p:nvPr>
            <p:ph type="sldNum" sz="quarter" idx="4294967295"/>
          </p:nvPr>
        </p:nvSpPr>
        <p:spPr bwMode="auto">
          <a:xfrm>
            <a:off x="0" y="0"/>
            <a:ext cx="0" cy="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SzPct val="100000"/>
              <a:buFont typeface="Times New Roman" panose="02020603050405020304" pitchFamily="18" charset="0"/>
              <a:defRPr sz="1200">
                <a:solidFill>
                  <a:srgbClr val="000000"/>
                </a:solidFill>
                <a:latin typeface="Times New Roman" panose="02020603050405020304" pitchFamily="18" charset="0"/>
              </a:defRPr>
            </a:lvl1pPr>
            <a:lvl2pPr marL="742950" indent="-285750">
              <a:spcBef>
                <a:spcPct val="30000"/>
              </a:spcBef>
              <a:buSzPct val="100000"/>
              <a:buFont typeface="Times New Roman" panose="02020603050405020304" pitchFamily="18" charset="0"/>
              <a:defRPr sz="1200">
                <a:solidFill>
                  <a:srgbClr val="000000"/>
                </a:solidFill>
                <a:latin typeface="Times New Roman" panose="02020603050405020304" pitchFamily="18" charset="0"/>
              </a:defRPr>
            </a:lvl2pPr>
            <a:lvl3pPr marL="1143000" indent="-228600">
              <a:spcBef>
                <a:spcPct val="30000"/>
              </a:spcBef>
              <a:buSzPct val="100000"/>
              <a:buFont typeface="Times New Roman" panose="02020603050405020304" pitchFamily="18" charset="0"/>
              <a:defRPr sz="1200">
                <a:solidFill>
                  <a:srgbClr val="000000"/>
                </a:solidFill>
                <a:latin typeface="Times New Roman" panose="02020603050405020304" pitchFamily="18" charset="0"/>
              </a:defRPr>
            </a:lvl3pPr>
            <a:lvl4pPr marL="1600200" indent="-228600">
              <a:spcBef>
                <a:spcPct val="30000"/>
              </a:spcBef>
              <a:buSzPct val="100000"/>
              <a:buFont typeface="Times New Roman" panose="02020603050405020304" pitchFamily="18" charset="0"/>
              <a:defRPr sz="1200">
                <a:solidFill>
                  <a:srgbClr val="000000"/>
                </a:solidFill>
                <a:latin typeface="Times New Roman" panose="02020603050405020304" pitchFamily="18" charset="0"/>
              </a:defRPr>
            </a:lvl4pPr>
            <a:lvl5pPr marL="2057400" indent="-228600">
              <a:spcBef>
                <a:spcPct val="30000"/>
              </a:spcBef>
              <a:buSzPct val="100000"/>
              <a:buFont typeface="Times New Roman" panose="02020603050405020304" pitchFamily="18" charset="0"/>
              <a:defRPr sz="1200">
                <a:solidFill>
                  <a:srgbClr val="000000"/>
                </a:solidFill>
                <a:latin typeface="Times New Roman" panose="02020603050405020304" pitchFamily="18" charset="0"/>
              </a:defRPr>
            </a:lvl5pPr>
            <a:lvl6pPr marL="2514600" indent="-228600" eaLnBrk="0" fontAlgn="base" hangingPunct="0">
              <a:spcBef>
                <a:spcPct val="30000"/>
              </a:spcBef>
              <a:spcAft>
                <a:spcPct val="0"/>
              </a:spcAft>
              <a:buSzPct val="100000"/>
              <a:buFont typeface="Times New Roman" panose="02020603050405020304" pitchFamily="18" charset="0"/>
              <a:defRPr sz="1200">
                <a:solidFill>
                  <a:srgbClr val="000000"/>
                </a:solidFill>
                <a:latin typeface="Times New Roman" panose="02020603050405020304" pitchFamily="18" charset="0"/>
              </a:defRPr>
            </a:lvl6pPr>
            <a:lvl7pPr marL="2971800" indent="-228600" eaLnBrk="0" fontAlgn="base" hangingPunct="0">
              <a:spcBef>
                <a:spcPct val="30000"/>
              </a:spcBef>
              <a:spcAft>
                <a:spcPct val="0"/>
              </a:spcAft>
              <a:buSzPct val="100000"/>
              <a:buFont typeface="Times New Roman" panose="02020603050405020304" pitchFamily="18" charset="0"/>
              <a:defRPr sz="1200">
                <a:solidFill>
                  <a:srgbClr val="000000"/>
                </a:solidFill>
                <a:latin typeface="Times New Roman" panose="02020603050405020304" pitchFamily="18" charset="0"/>
              </a:defRPr>
            </a:lvl7pPr>
            <a:lvl8pPr marL="3429000" indent="-228600" eaLnBrk="0" fontAlgn="base" hangingPunct="0">
              <a:spcBef>
                <a:spcPct val="30000"/>
              </a:spcBef>
              <a:spcAft>
                <a:spcPct val="0"/>
              </a:spcAft>
              <a:buSzPct val="100000"/>
              <a:buFont typeface="Times New Roman" panose="02020603050405020304" pitchFamily="18" charset="0"/>
              <a:defRPr sz="1200">
                <a:solidFill>
                  <a:srgbClr val="000000"/>
                </a:solidFill>
                <a:latin typeface="Times New Roman" panose="02020603050405020304" pitchFamily="18" charset="0"/>
              </a:defRPr>
            </a:lvl8pPr>
            <a:lvl9pPr marL="3886200" indent="-228600" eaLnBrk="0" fontAlgn="base" hangingPunct="0">
              <a:spcBef>
                <a:spcPct val="30000"/>
              </a:spcBef>
              <a:spcAft>
                <a:spcPct val="0"/>
              </a:spcAft>
              <a:buSzPct val="100000"/>
              <a:buFont typeface="Times New Roman" panose="02020603050405020304" pitchFamily="18" charset="0"/>
              <a:defRPr sz="1200">
                <a:solidFill>
                  <a:srgbClr val="000000"/>
                </a:solidFill>
                <a:latin typeface="Times New Roman" panose="02020603050405020304" pitchFamily="18" charset="0"/>
              </a:defRPr>
            </a:lvl9pPr>
          </a:lstStyle>
          <a:p>
            <a:pPr eaLnBrk="1" hangingPunct="1">
              <a:spcBef>
                <a:spcPct val="0"/>
              </a:spcBef>
            </a:pPr>
            <a:fld id="{595F2D95-D9C1-4B62-8510-1E8D29CE3872}" type="slidenum">
              <a:rPr lang="en-US" altLang="en-US" sz="2400">
                <a:solidFill>
                  <a:schemeClr val="tx1"/>
                </a:solidFill>
              </a:rPr>
              <a:pPr eaLnBrk="1" hangingPunct="1">
                <a:spcBef>
                  <a:spcPct val="0"/>
                </a:spcBef>
              </a:pPr>
              <a:t>1</a:t>
            </a:fld>
            <a:endParaRPr lang="en-US" altLang="en-US" sz="2400">
              <a:solidFill>
                <a:schemeClr val="tx1"/>
              </a:solidFill>
            </a:endParaRPr>
          </a:p>
        </p:txBody>
      </p:sp>
    </p:spTree>
    <p:extLst>
      <p:ext uri="{BB962C8B-B14F-4D97-AF65-F5344CB8AC3E}">
        <p14:creationId xmlns:p14="http://schemas.microsoft.com/office/powerpoint/2010/main" val="42618645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A48C618-562F-4A35-B43C-3D6669A4D0F4}"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528C3A2-D7C0-4F81-BFAC-A1BBE4778174}"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F1A24D0-BDA4-49A6-9681-4B9DD951ADBB}"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DFDF215-D759-4AFA-9F51-9CCBDCBA9C9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9E45362-A971-4607-A8E6-5043B930CC88}"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41A0C72-61B6-4DE1-AE90-83542F9635AE}"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954D5AB-D2C8-45F6-AD25-FE8866780865}"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0C39D6C-815E-4365-8771-CDFA5E53C705}"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B4C9102-44CB-49F8-87B1-A14BB2D9783F}"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4B001FE-B17D-409B-B676-3B4580C37825}"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222351B-40FF-40C9-AE4E-BB45EE037305}"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34F6D23-A75F-40A1-BB4B-335D70C9F137}"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FF66"/>
            </a:gs>
            <a:gs pos="100000">
              <a:srgbClr val="66FFFF"/>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CDEBEA83-8344-4FE8-869D-947F7727979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gif"/></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20.gif"/><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12.xml"/><Relationship Id="rId1" Type="http://schemas.openxmlformats.org/officeDocument/2006/relationships/audio" Target="file:///D:\Giao%20an%20dientu%20amnhac\nhacbai%20hat123\Mua%20Hoa%20Phuong%20No%20-%20Various%20Artists.mp3" TargetMode="External"/><Relationship Id="rId5" Type="http://schemas.openxmlformats.org/officeDocument/2006/relationships/image" Target="../media/image11.pn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gif"/></Relationships>
</file>

<file path=ppt/slides/_rels/slide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14" descr="DSTARS-P"/>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637772" y="719668"/>
            <a:ext cx="1256771" cy="1256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14" descr="DSTARS-P"/>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027335" y="943241"/>
            <a:ext cx="1256771" cy="1256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Ảnh 1"/>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43001" y="3717397"/>
            <a:ext cx="1485636" cy="1485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14" descr="DSTARS-P"/>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603501" y="5393533"/>
            <a:ext cx="1258094" cy="1256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14" descr="DSTARS-P"/>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186085" y="4343136"/>
            <a:ext cx="1256771" cy="1258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5" name="Ảnh 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206666">
            <a:off x="2357439" y="4286251"/>
            <a:ext cx="4935803" cy="1166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4" descr="DSTARS-P"/>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397626" y="2910418"/>
            <a:ext cx="1258094" cy="1256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5"/>
          <p:cNvSpPr>
            <a:spLocks noChangeArrowheads="1"/>
          </p:cNvSpPr>
          <p:nvPr/>
        </p:nvSpPr>
        <p:spPr bwMode="auto">
          <a:xfrm rot="10800000" flipV="1">
            <a:off x="2622022" y="1268671"/>
            <a:ext cx="4380178" cy="302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1432" tIns="35716" rIns="71432" bIns="35716">
            <a:spAutoFit/>
          </a:bodyPr>
          <a:lstStyle>
            <a:lvl1pPr>
              <a:spcBef>
                <a:spcPts val="800"/>
              </a:spcBef>
              <a:buSzPct val="100000"/>
              <a:buFont typeface="Times New Roman" panose="02020603050405020304" pitchFamily="18" charset="0"/>
              <a:buChar char="•"/>
              <a:defRPr sz="3200">
                <a:solidFill>
                  <a:srgbClr val="000000"/>
                </a:solidFill>
                <a:latin typeface="Times New Roman" panose="02020603050405020304" pitchFamily="18" charset="0"/>
                <a:cs typeface="Times New Roman" panose="02020603050405020304" pitchFamily="18" charset="0"/>
              </a:defRPr>
            </a:lvl1pPr>
            <a:lvl2pPr marL="742950" indent="-285750">
              <a:spcBef>
                <a:spcPts val="700"/>
              </a:spcBef>
              <a:buSzPct val="100000"/>
              <a:buFont typeface="Times New Roman" panose="02020603050405020304" pitchFamily="18" charset="0"/>
              <a:buChar char="–"/>
              <a:defRPr sz="2800">
                <a:solidFill>
                  <a:srgbClr val="000000"/>
                </a:solidFill>
                <a:latin typeface="Times New Roman" panose="02020603050405020304" pitchFamily="18" charset="0"/>
                <a:cs typeface="Times New Roman" panose="02020603050405020304" pitchFamily="18" charset="0"/>
              </a:defRPr>
            </a:lvl2pPr>
            <a:lvl3pPr marL="1143000" indent="-228600">
              <a:spcBef>
                <a:spcPts val="600"/>
              </a:spcBef>
              <a:buSzPct val="100000"/>
              <a:buFont typeface="Times New Roman" panose="02020603050405020304" pitchFamily="18" charset="0"/>
              <a:buChar char="•"/>
              <a:defRPr sz="2400">
                <a:solidFill>
                  <a:srgbClr val="000000"/>
                </a:solidFill>
                <a:latin typeface="Times New Roman" panose="02020603050405020304" pitchFamily="18" charset="0"/>
                <a:cs typeface="Times New Roman" panose="02020603050405020304" pitchFamily="18" charset="0"/>
              </a:defRPr>
            </a:lvl3pPr>
            <a:lvl4pPr marL="1600200" indent="-228600">
              <a:spcBef>
                <a:spcPts val="500"/>
              </a:spcBef>
              <a:buSzPct val="100000"/>
              <a:buFont typeface="Times New Roman" panose="02020603050405020304" pitchFamily="18" charset="0"/>
              <a:buChar char="–"/>
              <a:defRPr sz="2000">
                <a:solidFill>
                  <a:srgbClr val="000000"/>
                </a:solidFill>
                <a:latin typeface="Times New Roman" panose="02020603050405020304" pitchFamily="18" charset="0"/>
                <a:cs typeface="Times New Roman" panose="02020603050405020304" pitchFamily="18" charset="0"/>
              </a:defRPr>
            </a:lvl4pPr>
            <a:lvl5pPr marL="2057400" indent="-228600">
              <a:spcBef>
                <a:spcPts val="500"/>
              </a:spcBef>
              <a:buSzPct val="100000"/>
              <a:buFont typeface="Times New Roman" panose="02020603050405020304" pitchFamily="18" charset="0"/>
              <a:buChar char="»"/>
              <a:defRPr sz="2000">
                <a:solidFill>
                  <a:srgbClr val="000000"/>
                </a:solidFill>
                <a:latin typeface="Times New Roman" panose="02020603050405020304" pitchFamily="18" charset="0"/>
                <a:cs typeface="Times New Roman" panose="02020603050405020304" pitchFamily="18" charset="0"/>
              </a:defRPr>
            </a:lvl5pPr>
            <a:lvl6pPr marL="2514600" indent="-228600" eaLnBrk="0" fontAlgn="base" hangingPunct="0">
              <a:spcBef>
                <a:spcPts val="500"/>
              </a:spcBef>
              <a:spcAft>
                <a:spcPct val="0"/>
              </a:spcAft>
              <a:buSzPct val="100000"/>
              <a:buFont typeface="Times New Roman" panose="02020603050405020304" pitchFamily="18" charset="0"/>
              <a:buChar char="»"/>
              <a:defRPr sz="2000">
                <a:solidFill>
                  <a:srgbClr val="000000"/>
                </a:solidFill>
                <a:latin typeface="Times New Roman" panose="02020603050405020304" pitchFamily="18" charset="0"/>
                <a:cs typeface="Times New Roman" panose="02020603050405020304" pitchFamily="18" charset="0"/>
              </a:defRPr>
            </a:lvl6pPr>
            <a:lvl7pPr marL="2971800" indent="-228600" eaLnBrk="0" fontAlgn="base" hangingPunct="0">
              <a:spcBef>
                <a:spcPts val="500"/>
              </a:spcBef>
              <a:spcAft>
                <a:spcPct val="0"/>
              </a:spcAft>
              <a:buSzPct val="100000"/>
              <a:buFont typeface="Times New Roman" panose="02020603050405020304" pitchFamily="18" charset="0"/>
              <a:buChar char="»"/>
              <a:defRPr sz="2000">
                <a:solidFill>
                  <a:srgbClr val="000000"/>
                </a:solidFill>
                <a:latin typeface="Times New Roman" panose="02020603050405020304" pitchFamily="18" charset="0"/>
                <a:cs typeface="Times New Roman" panose="02020603050405020304" pitchFamily="18" charset="0"/>
              </a:defRPr>
            </a:lvl7pPr>
            <a:lvl8pPr marL="3429000" indent="-228600" eaLnBrk="0" fontAlgn="base" hangingPunct="0">
              <a:spcBef>
                <a:spcPts val="500"/>
              </a:spcBef>
              <a:spcAft>
                <a:spcPct val="0"/>
              </a:spcAft>
              <a:buSzPct val="100000"/>
              <a:buFont typeface="Times New Roman" panose="02020603050405020304" pitchFamily="18" charset="0"/>
              <a:buChar char="»"/>
              <a:defRPr sz="2000">
                <a:solidFill>
                  <a:srgbClr val="000000"/>
                </a:solidFill>
                <a:latin typeface="Times New Roman" panose="02020603050405020304" pitchFamily="18" charset="0"/>
                <a:cs typeface="Times New Roman" panose="02020603050405020304" pitchFamily="18" charset="0"/>
              </a:defRPr>
            </a:lvl8pPr>
            <a:lvl9pPr marL="3886200" indent="-228600" eaLnBrk="0" fontAlgn="base" hangingPunct="0">
              <a:spcBef>
                <a:spcPts val="500"/>
              </a:spcBef>
              <a:spcAft>
                <a:spcPct val="0"/>
              </a:spcAft>
              <a:buSzPct val="100000"/>
              <a:buFont typeface="Times New Roman" panose="02020603050405020304" pitchFamily="18" charset="0"/>
              <a:buChar char="»"/>
              <a:defRPr sz="2000">
                <a:solidFill>
                  <a:srgbClr val="000000"/>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en-US" altLang="en-US" sz="1500" b="1">
                <a:solidFill>
                  <a:srgbClr val="1713CB"/>
                </a:solidFill>
                <a:latin typeface="Calibri" panose="020F0502020204030204" pitchFamily="34" charset="0"/>
              </a:rPr>
              <a:t>TRƯỜNG TIỂU HỌC ÁI MỘ A QUẬN LONG BIÊN</a:t>
            </a:r>
          </a:p>
        </p:txBody>
      </p:sp>
      <p:sp>
        <p:nvSpPr>
          <p:cNvPr id="4106" name="AutoShape 2" descr="data:image/png;base64,iVBORw0KGgoAAAANSUhEUgAAAfQAAAF3CAYAAABT8rn8AAAAAXNSR0IArs4c6QAAIABJREFUeF7svWmQZNl5HXbe/l7umbXvvc50T89MzwYMAQIQQYIEQHCnFabNLWxJ1g8j+EumJIaDYcsORzjCcoT0Q3aE4JAtUTSDgEUB4AJwBQlgiG0w+/T0Wl1de1Xu69uf43z3ZU11cwhi0S/OZEdGVlfl8vK9e+/5zvnO910tTdMM79zelmcgg4ZEAzgATABaCmgxAN6jBEgyJL0BtCRFFifQ85GiZUCaJEjTBIaeIs0SxGmGTAMMw4Cm69A0DRqAJEry903V+4QJsli9n5ZE0OIAhmkAjqvupsUjAbIUUcp7gkzXoPNu6vJck883dHU3dUAHoKf8NCBLgDgCwgiIY6SjPqJ4gL5/jE6wh066j6HewsTsI9J11OvnUPTWUK+cR6VwBq65AlOvgR+h8wtogGaok6PxBAHIMg1ZaiDLAJ2f/S1uGVI59jSNEccRkiRBEAToD3pohtfx4vFvY6v7VXQGuzBdDZlhYOAniLUynGIV/dEAlpHBSX0UUwtnSmdxae4qVr3LcOI6il4VyHg+TOimA9P2YHslWE4JuukiTniAFjTNhi53A4amjptfT83+TK7X6VvGL/fA7cHnyPUNEpiaIe8Fnp4wRjYJEPsBsjBGGsUwdB06x0T+yHGS8v21BGnmQ9M4EnXo4Pvw+ud3XccoGsEq6QjtAe6138BrW8/h1v4L6IW7CN0R+kYfkRmBl0hHBpNjUOOw4PjTYFgW0kxDkmaIMw1RoiFOZWgj1SaA1UGqcQwDKY+f58cwYJgaDAOwzRQ6EuhpCiPVYSQWjNSCnlr8NBQbDcxWz+Ns/d1Yci6i5JeAzhhJZw8Y9WDHEWx4MNFAlhUQZ7YcoOGl8CwDxiSGo9swLQeZbiLJdKS6CRgWNMOC6bjQDROWydeZ+YCTCSgTN4ljOY4sM6HpNgzdgcbnmXyuBiS+mhP8cjzxmQnwGDQHsEcYFe8ClSZ6o1u4u/sNjIItVBoGCiUHSaojiRzEsY00c2DbHF8ZwniI3uAAg9ERdH2CcrGMUmEJWlZCMDERRxps24brWpj4fQyHA6SpjqI3h4K9Aj1rwNJnUfBcmJyHcQ+dfgvjoAevrKNU0zEIj3DQuotR1EWzewTLdTGaxEhRhKaVEEcO3nvpo7jsvB+1dA2a4SFJTCSwoJsWMp0zL0aqh4AWIQPvCTKuQWmGlAtfqu6W5cCxCzBNG5qcS50jR0ZUHMcwDA0a3y+NoOlcBzJEsQ/fn8jaaVmWvIemGYijFFGcgrCayYjU5LSrWcYxz0HGV6n5peuGWis1rnF/dTEJw1Ced3ruvfmzjHBoWr7e8n3eAfS3JZbnA0wBOm8yfDnWCOZhKgszV75oMILO1S5JBdBlMGXE2xRpEkPnopwmSDIZrtBN42RgEviTMJYxzPfIGCREKbIoFkBHEsPUEmhcgQXMbQiSQpMFNs5kCiIjZhuGADrBXLdyQOeCRVDnB/HgsxhIedynAH08RBgN0A+O0A0PBNAHWhMTs4dI11AqraHorQqgV0tnUbBXYekNmARI+dwc1GUipwLiPL7vDtBjJEkMTlIB9OAGXun8B2y2/xKt7jZ0J4VmmRgGKaKsANMrY+SPYeoprMRHKbVxpnwOVxaewlrhUXhpHcVCTRYhTTehmVzMHOiWK2CuGS7STIGkgLks+AR1BXqarnBBBSvfGtAf/LucBQY2UQpDIbSMEQQREj9EEkZynbWUy5parGTB0jW1nHEYZQmyLJQF0tBMdUAMTmAgzXQQqnTPwAQDNP1d3G29hpuHz2O/fx2j9BCRM0Y77iIxEonpDL4Pg1MZFqcWSb6vrjO0ykE9k2AxSScw7DFSREhSjjmeFF53TYI4w0jh2LKsw8gyGKkGPdGhxya0xJRzq3tFNCrrWK9dxXr5Eub0BTgjIOv1oA1HiAdDOHBhamXo8JDpBGoGo7EEHU6sw9IsGKYtgJ7CkEfOBd20YeWAbhimAurpdcoBPRJA5zUmSJsC6Lph8eBVoJsSEFJ1oSUezYMlgrozhF+5h4G+iWbvOlq960iNJspVHZZjIAhTpLEHTStA1wsCTgzAgniAIOpKoOx5HES8mB4sowzLqACZhTCMEUURbJsAyWntwnMbsI0ZpHEBaeRxFsEwhhhP2vDDMQw7heklCLM+Bv4BhkETw7CD7rAD2/MwCXjNPMSJA2RFfN9DH8bD5ntQTddgmiXEqYEUNnTLluuXcATpEbIpoHO8panEN9MYR8v0twR0LjoC0N8moEswoBlIYoL9dwfoU2BXpEEBPs/hO4D+9sXo7+ibC0NX+KQYOv8TAZkfIfVDaHGCeBLIosy7yYVRFhRG/pwcnBmxAHpKBiBMWkWLckszAXQVKCiGTuY/BfQsiWFZpIsS5ip2ni9aMTQBdMXAdQF9wzrNzvm6KYVWbE8APSGQRNAiBeyJP0YYDTEIj08B+jHGRg8Bp789h4K3hEb1POqVcyi5G3DMWVhmSQFfjjN8fwKPuunIUv07ZOiJMHSepygKMRgM0Axv4o3B7+HW8Zdx0LwFmBF0x8A4ShGkDmC5CJOY8AYz8VGIHZyvPoTHlp/FmfITKGqzKLllWUgI6BBmZyLTLKSaIcxNFnBNAbpJQDf4aKrvphODZZn+luPm9EJzerHhy3Qu5jGjrwRZGCEloIs6QiWG7J3MW4GrjB25Zm/euMCe/C0fWwwOee1DLYFe1HDsH2C7ewP3eq9jf3wd7XALE+0IoTZG3x8LnojqwG/MMUig4MfJEEyUMiCqjiHPpeoTJwSHCKaRyeJJQOfwVIwqg6bzesdwnVQFCvyMTN0l6I11pJmJGDaK7gyWKmewXnsIa8VzqGMG5tCENswwPu7DTg1YMGCZJkwyZ4mJJWJFwSxAJ7s2COZ6Dvg2dJsBmQXb9aDpVA14zabzjyu+umYRzzODNo1AzWDEFkDnd5Z5lREQ+MXI6hmJG3nQZCFzegga97A7eBHHnRsIsyMUygG8IhWMGEHA1xRgWVXouocoiTHxuwjjPjQzgGlmcG1XWGnKYEezYBqeAvQgReCnKJXqcJ0ybLMI0yjA0PO/hwn8yQjDQQtBMIBuZijXPcAI0BrsYRAcQrMDtPsH8OOJMPQw1hBGNnyf60AFz174YZzLnkY9W4dhlpAxqNEdGLYrAyIhHdAiYegpQZ2AnpCdk4wods7T8iBDF3rzAKAz6CVD1w2qWRniJBCGTqWJ15SArjMgI2fJAZ0Bopzyb8HQJVDLGfrpoHkK6Awo3gH07wjW3r5PVhF3vs5OMTFMkUwCuXNxJgiTmfMugM7In4saATyJBUQJ7ALoIiEpQKe0xdmSBGQ3lPL5fAJ6LEydUixfp1mZgDVlMgF1i3IZZUcuvgp1RHI3leQuC7OgkehQOTvIpQUGF6cAXUtiJIGPKB5iGLXQiw7RTvbQz44x1DoItBiaXobnzqNeOSv3avEcCu4CbLOqQNAiGHGBJ/BMxwoBXf3nAWL7VwcTX8vDpIqRpyk4SSlDtqI7uD35U9w4/CJ2Dq4hzobQHQ1BlmFC+VCjhJhB1zLooY9i4uF89TKeWHsfLtTfhZI+j4LjiYxOWXYKCuSrsQAUry/ZGxd6SwDdJKAbFgy+RmkhJ+AwXUSmC8vJAjMFY1FnuELl9zzLIapLECIOQgnWeG2FmXOxnEocJ6fuNKCTkVMCJvAwmkyR8K5niPUMkRljiCGawT62+zewN76Bo/AmeukORtkBwnSMKOL76TA0Te4Ecw4PlR6i/EnJVY0xLvIE61TuSvU0MgtZwvOlhielUh6FAIEewLYyCXwoCgnzV2+r4kdhhC70zEbJKmK5toYz9UtY8s6jFC7CnJTgH/nQwxRG4sPSEjiWJudEFJ5Yg2MWRZHISCl5Nx0YliugRNZOyV0kVYZF04VfziVDAqYQpoBu5kqNJcCinjs92FyiVy8TsOI5i+w2gvpt3O18Hc3uJix3jFIlg25GIPOPYwYhnAdFQLMRhgHGQRdJNoTlRHAcB1lswzKZFiCbDOH7PpJYh2NV4Ng16CjD5aPmCtgR/Cxbhx8M0eu20Dw6ltd6RRuFko0II/TGh5jEbQH0w/Y2Mj2FbjHgsREEJrq9CIXCHJ4++wPYCB9HPVuDbVcAnUGQJ2knzeTcYbouljwiVRimvURujwnqSiZSkvn9kvsU0HmOOGcpuU8BnesAY6UkDREEPhKmYpiiMdR557rAcZRIwJjHUH8DoE8B+0FA53ycrqvvSO5vX5z+Dr55DujT1A4HehAJK098BehmpsniyDyo8VaAnkQi593HtDhLEkrq01x5zg4ouVNqFzmf+dMEsRELCzdsG4bDvJ6jmLpJ6VFXCy+JiYD5VCvOc1Ai9Yo+JUwkyyhpR0ijCLooAgweQkTxCKOojX58jE6yh25yKIDuI0SqczLXUSmtolY6I9J7yVuGazdg6C4syndcHHUFzFxcZSGY+gnuJ5x/I6ALG0xijEYjtKO7uBc+h5tHz2Fr92WMwiY0O0GkZfATA6HkeRXo6lGEYlLC+dqjeGr9B/DQzHtQMRfgmhYMnekIU0A91XQkGfPEmcjWYchAxBD2xOdR2jaEoauMNUFwCtD3AfoUxFWUpiKX6XMZvPFOZh4xSFOAHuWALooOxwxhiNfyvnz8qdw82aJeyJE0QpJFiLUYmZUhtYHIjtHPujgO9rA9uI57/dex719DJ7mHQG+qxTqyBZR1AXRdHkVIEQZL5k05PZb3TvneJK4UM5i/1hxooQuklgxLLsBxwvRRjFQLkMGHYVAWVilpi0p4LihJMERAj10kTDvAR71Qx3rjItaqj2HOfBylZBVRUwNGITK/DSsdw9ETeAyqMg8aZW/dpf4i+VamTAjmlluQR6ZPDPGUKDXozZhoCtYUvDguydAl2QBN453gP83HTnO2qUjcDFcE16mAWEfoF1/G3vBFjPwjuIUUlhtLfpiAZxhFAfQksRDHGuIkRIoRYPgwrACGTi9BHTrz8VqAMBohjCYSCHvODArOAiK/ANusC2uPmaIzQkCfoD/cw/HxAXTYKJcrcFwTYTyGHw+Q6GOEWQ+TuIP24ACGw8AlhWkVMPENHB2PUKst4+rq92PNfwQzWIPj1aDpRehmEZZTFECPGSTqifJqUH6XoJqSew7qZDO6Bst2YVveSQ79NEMnoEtqO2foBHQCPAGdAQ7HC0nMFNCZ054CeszP+RsY+ukc+vT68tpM5+KDQfb9bP2dHPp3AHZvh6fmgCjpZ+a4Y8R+iDQIJQ9KeZxsQgBdFuepKYeSI0E5z1kTvE8jnCTAFXhLHpV/IwWaArrI4WrhjO0MsA2R1HQ3N8ZZNAApqV10U0mQThP9ksBHlqXKXxJPASlCyvcjQ+ckSzLoDDSiEEnqYxR1FKDHe+glh+hnbUwwEROabhSFlVeKayK9V0tr8JxZyQk6TiE3nijZ+M2FUo2Pb5+hpwLkwpnSFJPJGJ1wG3vJC7h19BVs7ryA/ngPkTZGrCUIJHOrMbsr50+LEpTSKi7Ur+KpMz+Eh2beh6o5r4xVlJRpRuTir1EKZv5QGcHCkD8phnfyTwyLOvRMk4Bt6ok4vXiIZHsik5/6mV9AgjVe3wzwCaqpBFEJr2tC4MjVnGkAKKvaNAh7ANDhCI1JswgJZVEjQWZnyBwgcWME1gT7o3u43XoVt45ewPbwVQywi8wdiOUiDfhNGKDwPFB1YMClFkSOEUJYnEYI44kMQf6ZKWZl13Cgx0VkiS2SMRdg3mVcphNkmi/ejOnXoDjEDFCeBYKRmsh8V+YBwd+zgLnyIlZqj2Gl9CxmrYehD8rQhgmyUQtGMISThHBhwdNVTj3SbcSUdw0Tpu3C8Yqw3CIMyxMDB1MpKYGBHhQG3rmBUWWbeK2VGYLAICEagT2bBgDTaJO5EZ4J0lLOO2UQC+19HOCL6Ge3kGIMi+ddiwSoaKIk69WyAqKI5jBeoximHQmYQx9LyqHkrGM0iDAJutD0GIUCzXAlIC0iCQvI4gpskyZTGjQDTIImRv4hOr0t9AdtbKxeRLFYEcDtDdqSn9edCH7SRXd4gJBqgGdgMBzC8arwAwP7+z3MzKzh8vwz2AivYFZfh+vVYRgl6FYZpk1At5GIJKCkRwb7SiWjL4B3BntUbnSYtn2fKe40Q+dc5VTg+ZpK7gR0jleeJyoZytCWy+5U1RgYxomS3r9Nyf002kwBnY9/RS27zyD3DqC/HVD62/6ONDVJwE6STYktIJirHCgdypTbbebuCOjTVU1GNwGa7DeCxih4CuhcqwkCIq3nedQgVLlzjuwcyEV254CnJFYyAccU04tWKOQMPU9ck2pNXey501ykRjKuNIYWZzASU947IwMjQ5c8GcE+EyMTjzNJfPhJ7wTQ2/EB+kkTE4yQ2ZRhLVh6XZy6SnrfQNFbFNm96DUkP8nIW0XT95/ebwnoec6dk/LEZ5Czo8lkgm64h8P0ddxtPo/NnefR7N2Bn3QQ6RES3USsa/CTUOWg4wzFrIYLjafw5MaH8NDM+1E15lFyyby5pudGQcmzqtMtcRWrCeQXysSmVhj+kWu8BiPRRD4mEzkN6JQR7wP0KcDztXwuF7IkQzZhpQIlTJV2EWY+dRNKQJCPlymrz929KhoyEASxLKqakaq7lSEzU6RWitiiADvA4XAbd45fw1b7NRxNbmKEAyR2H5pNGVUxJAE0Um9RT1QwI2pIlgqgR0mImEZOkrKp3UA3YOtFZKmJNDUVS5fiDlZtkKGHSDVK9kqpltiSgK7S8bBTB3ZQBP3uMHpimrQNCzPFM1itPYUF7zIaxgassQ195EMfTmBNQriJAQ8FGEYBPgGAcq1hwS0U4RbKsN0idIusV4EDwTwhOPDgFJeXcyzXXK6L8imI6ZASRH4Opo8irBDUdErPIRL4SLIAobOLO6PfR1I4kHw43455ZgY3mubCNIoIfANpkld0GJkCdFOxbDrXDSwg8FlUMhYDXLFYgG0VEUcm/LEuFSOWUYRpKsf7cWsL7e49wBjC8ywsLqwLyPrhRIIuhrIxxhiHLQyDFmCGMF0dx60mvEIVUWRjZ7eDhfkNnK89hvPZ45jR1uF5DRhmBYYAeokSjIQvzHlnYmZlhQnXAp5HxdAF0E1NAJ0MXZzquct9mkM/DegJ56KRwbJo2lSAHuamtSmgU7VgkMV5FzK1+G0A+mnWfRrM+fPU+f6O5P5tw9rb94mywOdGOLJyAnpCUCerpmSdZoqhS25SatLUAkL2Eylpm9Yr0ee48qjiJfUzyy1YNjb2peRnKsGL1M48Kwc8YpgzRWSuCccrAJ6nAH1avkHZ1KbRK0+KkpJLABEJE2eJHcuIlOxOyZaArnLC4qyX3H0iDJ2APoia6CT76MSH6MXHGGcDpA4ZCw09JRQc5tI30KidQbmwIlJhpbQIDY5I1t8RoJ8Y6FRlABeGaT6Mp4iA3guPcBTfxE7nZdzd+ToO2zcwCo8R6QFS00Rq6hiFY/W5BHQ0cL7xNJ5Y/xAuCqAvoFbmIsQvO2XR6hJMeTDBQK4KwVe0QOVtUEEPwKoejoHTxzd1pJ+wdAHo/P1PATod7iCgy1vmZTinx8n0NVMwPwH1PPDTWOE1gG7rsG0DtsfUgapYoPQe6xEOOntojw9w0L+L5uguBukextkR/LQJH13ohQSZQSlXXR9l9FSAzq86CXwxLtEIR6CW8SErKFd7DYVCQRkcU0uAK2ZZm+Q/Vd6Vhqoko8qjsgy5rUOkcDcroJbW4DFnbY0QJQORqz27ioXqeSyUzuP87ONw/AqcsQO9l8EcJLB8wMtsGKaLwLCQ0N9gO3ALJRRLVVheSUkIlG+FTVLd4aMk7mU8nZQC0gAnDD0/p+JvIYLTfc7vlf/eSKWEK9Em4tVIMEHobON699PQKi3YNt9Hvc4wXOiahyx1MOhHykti0IhGlS6AZgQA1QvNwqBnwrGrcF1P/BkMBlKWSmaspnCU615jSiFBt3eM7Z2b6A2OML9Qwdlz64iiGO1OB0E4gVugQz3DYNLCyG8i1sbIjEAk9739fRRLNUSxjZ2dNhYXzmCjfBkXtauYMzbgujMwrQp0swLTLgM6GXoGw6KrggqKSsdJblvOKadEKmTccpy/VnL/VoBOz0CQl5VNAV3OAcsjo/g7AvQHGTo/l3NKAut3ytbeviD9Vt/8rUqOlPar2DnL1JKJj3DiK4dywprbXGbPwZySrqrjEoeXyplzhaPUOp7AWF5GcGcTTrkMjCeKBYYhJr0evHodwXETepbB8jyM222EfoDawgySso1QpzSqoTA3B8zOYnz3Lgqrq8p0JweZl6TlpjeWy9HgwhSqESg5meid8q4pZnYC6FzYEx9B0scoaaOXHqId7qMdHGIQt5E4ITLKbnpJAJzMvFZeR6N6BuXiMiyjrspxTDp0T9WJ5illAelT4P3g+Sc4CtjlVlf+TFMcS9cmWR9H4SZao1vY3P4aNre/iVF8DLdiIrUMDIIJgiyAHwRAlKHuLOHh+Wfx6OoHca72XlStBVQ85kxzQOe1EVZ8CtIl0MoRPldOkihCzOscUeHQoYtjfypTK2CejhlxZb8FoLP+mQw9nUTC9JXPIDdNTmnsNOcuY010SERhKN+f4yM1Mkx0H07ZRrHgiCw6GvcxHg+VAqMDnUEHuhVLXnUcHaMz3kZ3vItxeISJ0UJY7iG2JrlZkv6BDCFr/XmO0ww+PSGS6ic7V4qBuI/TDFEWwLATOI4ljLJUmMGgH6BYrGFv/wD1Rh1+MEIU+QjjQMBAytroKKckHdlYseelyrxYs+GVDWGWvf4xHNPAfHUJFxYfQzVbQTVcgdUvwRpYMMcaHLkuOkLdglUooVSpwCtWYDoFwGBunZ+RGwaZCghjVXNO1saUhvR7MKDR0S015kx/Sc1KnptSrndxtYsBMESUjZFZI2TmGH7UQQ83cJD+BRKX9eT0VlDtcSWATVMbWWrDn6Rw7QJcx4NhUrb3EacjKV9T5ZtFRJEF2yqj6M2AuZLxSAGnRdOBFsG0MnS6R9jaui3AvbAwj7m5OTGcRokveXdebzJpPxqiP2oiTPrQrAiGE6M37Mr1pZJ2fDzEZALMzaxho3wJ5zL6FTbgFeag6wTysjjeDdtTwZ1UOSjTrNgdkwRxlIjvIaYpN2fop+vQT0vuaujytax6SPMiHJUiYkpnNB6fmOKYR6eSJ/XnopBpGAxHcuxS3RLTJY88eOJ0iKW2/0FWfnr+nawfpxaWN13x9IxIfdLJX9+pQ38bYP+3BPQAkgdNg+B+QCdM5lL7tCnIg4BO1i21sUMW3gLxZCwLjeTWRV6PAddBZ+se6pcuYfDGNRBMXMeGWy5jNBkiq7oonVsHghAoFBG22yKNFmZncqaes/K8JI0udnGyi+RORS5PruclzKI4yizk8avyuiQNECYDBejJITrRIVr+PgZJG5HlQ7N1KakxdTpyZ1EprmKmdk6MclLCZlSljE2+W36bVhDR2PcmHz49mKYueFVaR3ctmdRpQPfTIdrhHjqTLezsfRP39l/CJDmGXdKRmDqG0UQaq4z9MeIgQs1ZxMMLz+KR5Q/gTJWmuHlUigSYU9RRcgBTfj6V13P9PVdO0jAUcCCgm4kBTcp33hrQJZCTcrP7GTrlXzYIonJAwVckabGX52xe8gAM/pSUzwWNCxjvwnqoK1gpzIaBQdjHcNDFaNhHFE5EFWI5lGPbKHoMpCi1UDIfYBwcYTA+wNhvYqDt40C7iYnVQyxGtgyJniLMYvhxCJ9lVlEsxjGKCYmAGyVRXeU50wBeOcNgNMZMdQGeU8PN6ztSWlWvzcJnukjT4HmulExOJgG6vZEYxMqVBuYLsxhttnBh9SweeexRLG/MSdBxd/dl7B+8jmDUx/rcOczbZzGnPwJvNA+960IfaXDTFJZhIQLVqRLK1RoKpSpgs3RL1ZRLwl+wiIoKQUidS1VyOL0uBG7OEWVOfbNNFBk+DYn580QPGwL2AIk5wCQ6Rje7gSPtq0icllKgNLJpKj6OsPNM1C8DluXCZo8Dg0AWiOLFRwKmaRaRZZ642XWUEIc2opBVIRksO0WKAcZ+G0fH99DtteG5JczPLaNYqIthMUr7iDNfvA5MC9D9PvK7SDCG4TBNEKA3bMu4YhkmAT0MDczPrWGt+DBWw4cxZ51BsTgPw6wCGgG9rHow5GZW6bOgs15EpYV4HhOW5DJNpKXC0B8E9GljmQcBneeAQ3wK6OPJ5MQU91aA3h8M854L8g1PzLXSKEtnXw3rZH482MxJ5eZzQvAOoL8NkPrb/IpvBeiKxWrAOAGCBInvI6KzPTc2iQmOEzbv/HayUIvETklSyej9o2PUiiWR51EpA/0+ktFIJPksjnC0f4CF+TmMh0ORCzmQGblTSjIXZzEJBrDLNN7EcGs1oFxR0j6Fg8MD2EXWrebd3yiZxQGyHNTZ5MPkokMmIu3BNKqMqm6dRiPmEkVyDxClIwH0fnqETnCAln+AXtxEYI5huCzPYfkXF6YSSt4SZusXUCufQcFZgmXUYFsVaTZzUsElqUsCFVWEaYb1BO6nsC9n8c2JqsCdLIENI4JkjH7YwiDYw2HzZewfX4OftmAWNIRaimE0xiAcCEPxJ2PU3AU8tPAuPLz0/Vgvvxtlcx7lgglDFqxcPTnNzgXXT4E5ry2vS0gDG5WYDEas3wfo94UkeZnUyZeWt6OHQaUP6BYWo900umHTmFwlUNUJmkiSUsaYgzq/O//E65/ZKUbmEO1RE532MeKQcrWNWqmCklOErTvyyLJHPWMxHsFkgCDoYDJpoY897GnX0M0OMAqHCOEjNWOEWohhPMI49jGJIwRk45TSM+Y+KYmaSBJDOd8xQqs1waWLDyMYaeg0fVx++Ensbh+g0+qJlEwmzOOe+CEyWFhYXMWlS4/h4bWL2HvpOtbmVrG28RAadp3WLmxFz+Obr3wW169/DWvzS1hANswnAAAgAElEQVQun8Va8WlU0zPQ+xWkfcCKU9gEUfaR8yqoVOuwyzmgCzNXufCTVo6S4D8VqEkLwxzwBdDz3ImknDh/bGHLdJcrkwUrOgZIrS4Sq4NRdIBOchNt+1UkdldkdWlOk9nKfZ/y0ZKSNJY5qlwurz19C3nXNc48MneDxsIigjG7xLF5ERvl0BPhYzjZw+HxHTRbOzLvFxeY0lpGlnoYjYeI0QXE+c4xkmASDDEJ+/I7xjZROkR/2AU1PKZDWu0xNLhYmFvHsncBs8NzWLDPoVRehGXVAL0K3Sgh02xRawybAQ1ZulL7JI8eUe3gGqaMuVNAn+bQlTapDIZq3CqGruv0GShAp4RP/8ZpQJdyQWr48jrF0AnoY9arpylsh2WwLIWLZR10aQJmsP9AMP0gQ1fT7k3l7DRDV4HHOwz924TCvx1PexDQpwNImoIMIgH01A9EDp3WEE9LgCSHc1pylUmdy1VxCrNSEcd6sL2DJGbdujJM2YaOfqeDxvwcBq0mjg4PcP7iBRl7g34X5VoVx70WZtaXMUkiaaHJY9AbMxjs7KJcr6mObyLxE4hCpDGPL0DC2mIy9ESDxfIf3ULGeiJTl0eRImVRZNMTTlwF6OO0i358iHawj9aEgN7CSOvDKpqwLVfyqOx4xVz6XOOiNJopF9alcxwNclyQTozfbDDBtrcnMqdMw9NxtPxfAbqakOo6qHw6A5g4DTEKeiIft/vX0erfQZC0kRoRhU0MojF6vmp9OR71US/O46GlZ/DQ4nuwUnwSFWseBZcMncdCk9RUKucHnjoUVY+l2uGyHSsbwHBRkaoeZZh7K2ftdGF5q/pY9XxVxifO/5PksuobkLLmm16BwBcHPscRvRiyMLFGXacKkWCnv42A5WFaiqLroFIswmO3u1hD6jMlYECT0rgYbOMiSf9kjDTqY6Qdo+duoxXtoDtuYpz0EJoj+NoQ/aiDQTzAJCNTT+CzgxeBPCWg29ImlJeu6HoASwTHBqIJDaBF1ErzSCMdSwurYqDq9wfo9/swLBuLy+t46KEruLB2CbOow8REAl8/om1eR0HT0ccmvnLtk3juK5/GfMPFTGkWq9UrWC5eQiFeQDowkYwSGJEJD0WU3CqqtToMMnSTizzbnOU1i1Ngn3boPo3pHG9stSuuAQJ6nqJiVMvGRKwgkFaznMMhEqOP1GkjsVoYhrtop7cx8DaROCMBcwJ4mpjIEhM6uwvChOsWJDA+qe6QgEGNc2nCw1JI00PChi8TagouPM9DpgWY+C3sHV5Hs72NIBxgbm4eSwtnYVtVBBN2ovMRoQ3NUk7xKKFbfiRlpkyzENDDZITBqCts2g9i9HoBHKcqgcGceUYBunMeleoyLJsG1io0o4gUFiI2w7I5Ninns2OWar8c5yknAjpl+NOALumUtwD0aetn1fcqb1ucMshj62Llcpe7+AVUhwc+UnI/PD4Sz0ylWkGpXFAVOhotQ15evaAu6mmGPp1zEvg+0Ib5Hcn9bwcuf1ff4q9j5wQVloCfBnQOdOmxnjuVldSeN3I5qUum2Ug1SeFz2zt7mK3WZFLEo6EY5YLxGAXXQehPJB9KZj6ztopbr76MC49fQXN/VwBg9splIByJYclyPXmdwwWWCxBr0nnrdAS8UwJ66CONfWH+GvNfqQ5TK4gBBha7f+jIrDy3yBwkF0Opd6e0N4Kf9kRyb/v7aOaA3ks6sAqG5LKE6acOCq4C9EblAsqFM7D0GTgWS29Y4panqdluVFc15eo2BfPTjzTbqWj9zao+VcNO6ZmvZctLnyx9chf90T34cVsAbhSHGMUTdP0O9pvbGPSbmK0u4NLKMzi/8AyWS1dRsRZgWwTUvKGPtDtVYYT60Py4COZk53knN7nGefc/qUCQ3vTKhHOiMeT2fWH+f01dLBd0dnSTAEpa8rL9rIGMgRVBnSXY/kT6evMu+XiWqOUeDJbntSZtGK6OgmfDdSxYBP0wQTgKkU5Ys11AMomRkenHEQyDdcU0fjCH20fkdCRA64z3MUyOMTGaGGlNdKJ9dMMW/dIYpyH8OIWfMMfuKlCXQncP+qQMPSriX/4PXwHGQGUV6N8Bbux+CY7lIfAn0jMgCEIZm7WZWZStuowVOsYr+eLthwQQHUW3gBQ9XDv6Al569XNod65JjXqj2MD6/EUsli/AiqoI+jowsFBOKqg4NVQqNRgFmuFctSUBKwfE7Kl6dSsVJPdwTBvPUySjgTUHdBY5qr6m7HxClk1AZ0tlXo8QkdlH6raQ2gx+dtFONjEssmIgEIZOU2Aaqy6IRt63wGYfBv4TEGdQpjwEWkbgMhDl7XLjmCmVRPLDNDgOx2202nvY299EnExQLHlYXFhGuTSLMACCieqjE9LYaLJOHPADH34wFgc+vQ28x8kYo0lfutSNxgGGwxjV8jwW5tfFm7AYPowF9yJqtVXYzgw0vQJNLyHJTPFNaNLVikoMjY0h4shHRHd6kAe1Jlu/qrK1KUNXZEC1fp0y9CmgTxtNSW37WwD6lKFLeg06xhMfd+5uotlsCqDPL8zCddn3XTXZmTL0v46FT13u7zD07wr+/va96K9j51xUTWJRLxSGTolcjFLTOuJpScw0d3rSspPSF+u9VZ25WywjOjxStd/cAsH3YRsGdra34NgWhoMeZmcbeP/P/DAqcEC4Ym+sr/7l13DYacEoOJhdmBf2w8HdOjrGzPoG+jvbwvRLLGejCS70kUWB3OlyZ7kcFxWa2WggyhiJE0ykz7vqjiY1uVLDG0kpDAG9Hx/lgL6PbtREO2xB9+iypqzIbmoeykVK7hdRK51DpXhOAF3V0pL9K+zWDbKK+53r94O6YuME9JMa4qmELaXcCthC35e+2H64g3FwIM00xtFQAH2c+uhM2tjav41e7wBztXlcXn8a5+efxELxUZTteZgs+ZoCel4nLxUJUvadgzoBneWI9Clws5y8+58856SdlYo6Ti8cMhumgH4K8KcMgeeZ4iu7rhDMDZud/th9hZ3+FKAHUQjTsqSrmKiDku5NpAQrzlKEVBcsnic2J+J15vWlsG3CYsPU2EBG0ybl7iiAmUXQpJ0nZVo+BvCjNobRIYbZPkbmPnrZNtrxFjosT0x7GKcTjAXQ+fUpxaocsebXgfYizi8+hbn6Gv7eL/0jjPaU639r+zpW51eEZ00301A/qXbJ0j0+5XwZwbOKyFDCYEzVRYfpET6OMAxu4ctf/U00O68hDptYmpvH2aVHUXFWEQ+r0AdFVP0KqmYNxVIFpsuObGTIjL1Ue1KW4LFVL/Pt2tTDoTqXqNbKIsOn0DUfGmV3sW+TrLMDnoOMAa9hINZ9REYPaaEJeC0E2EMn28HAbUm9v0GJms1jpFOsLp/HVrWUhvk50rdAo5zuwhDmTy8CS8OUmzzJJtB0mr4iabV83NzF0fG+9FsoFIqYm1tAoz4nnQGHw4m0iyV7zsxAeg9QsRpPxghjloal0Ez2YA8Qpwx42bAmktf5PjA7s4y5uTW4/izOGE9h3rmAam0Ftt0ADMruJZXaYoUlT+YJoAc5oPtiSqWPRKUA3yxbm+4l8FaAzgD+ZH+cHNBpWFXzQUn0ItVLpz4F6GEU48atm9je3oZpmVhaXkC9XjupKmDr17di59M59g5D/9uHyd/TN3orQJ+WRAigd4N8MxYlRU0305DF477mIlPWp+R2NlQQqb3blxw6zW83X3gBP/WLPyatM2so4vf+w++iMVPHG2+8hkuPXZFypIvf95RE47deeBFawQFKRbR3d9CYm0cwHMOpVoERJdUYermM6OhQSe8C5r78zF3adObjuYuYXhQTUWZpCswJKLLwMZ+V59EptWVj+Nz0ITlGa7KH5mgPnaiFZnAsyiRrSy3TkXxmtbQsgF4pnkHZOwtLn5NNJ/J9YwS3NT3MJfepi/xBhq6Qn13Z3gR0Bb5qAnPtVe7lOOojiPcRJi1Mog4m8QhDlsRoEVrjY9zefgOtzg7marO4vPEUzsw+hnnvMkrWnET5Sjyh7Jfv3ESJdEq2xeKdy+wBzyN3DlO1zHJ9mUs/Af/7pIQ3x510t7u/va+kYiQPznSHAX0K5vnGOaL6SlUkW4myRpwqAAmkMiSJIsCyrIzuZf4tQMpOZEkk3etsw4ZrOIjGsexyxuCOgJ5GY6TxGMgCtc1IQlORj0BvwTcPMDTvopttopncQi/bR5tAn7L1b4KJ7DfEz+ROYjbMyQoen/1ZfOiZ/wIrC5cRD5irN1AvzaLZPMh7trPcI2/kHkeIokAWbJNlltJfdpgHPQUM+5Rg2SAGKNCfpY9xt/lHeO3WZ7C18wU4boTVhfNokKUnZ1HwF1EfVFHVanC9ojSW4ZWJmB6gx026K7M/vQWXCocs/rnRkHlgehgMVsHH4i/QMgZDgWL3kYkkdqCTrWo6Im2CyOxAK7WhFdsIjX30sI+e3UXq0mhnq32NctWeJjhbUkx5RQs3otEcWHpRcth8/yjmngFFyUPr5gimM0GYNNFq7+DoeA/D4QjFQgOlQgP12qIY4qhMkYXHccCaU1FnaJ2b+IHI0vzZdugHCUVuD+NB7oSPMBiMEYU6FhbWMTe7An1Qw3nnWcy5F1ApLwlDh1EHDDd39qt+Vlx3GBxwI6AkYWrRF/KiHO/hCaCzHzsBnbutqdbOShGRHvB5Dp0MXZUI0qCYqgoUFfnmHRnzjZJEUWEZZIrNrbu4deuWBCyNmRoWFxdQqZQl7cRg4sHb1AzH30/L1qag/6bcrtIg/2lz6Fw48qOhQ1E1OFau4xP1TogKczzThU8tdCevuy/v+D1h1zsvfosz8CCg08w2NSiZvGS9ABp3VeIA52wme5NWhlNAz+tYc4bOWlg+j3fVLCXBpD+AGSYo6Ca+/wffJYOfOeA//tQfYRL7OHvhHFqdFryCh2KlhPXHLuPe7dtoNo9kd7Gn3/Uu8eYxe/j6qy9j0OtjaX4BzcNDeOztnpCdKYZGtk65nSVwZDOaUVAbWrDnOpvQiImPOUBTjHGUKjkhY/jw0wEG8THakwM0h7voRm0cTVrSTpxbIFJ2KxUbaNTpcle16CWP26nS5V5WzTzyjTVosmEujc1sptL2yagWeTIHdLZjlU5ouaklfw/+n6Yybj+axGPESQtx2ldu/HCISRIi1CMcDw9xc+sajlsK0C+tP471mcuYcc+haM/IdrJ0lyvPg7Sgyb8z269qUrvMzSimTYPYEpe7o7Evv9THxyy/eZOdTz11Mm1P1c+LI1hK9NTOd8IcDB12qST18gYDKQmm9BMvFyFbenDnzJ8Bo5ReUQWSAISQrFrrquGmmgZFYZT7OVI4hgtLricDoBDhZIjQH0gpop1kKARs4aohclMETgcjcxOD9BZGwR0MsiZ2/S4GmY9xOEIQM2dLVcVGGpVgTlbxn3/wn+BM4yk4RgWL88toHfSFhbPv2qTTVavTtEuhIlPKeS61+6qum/3hs4wyKg1iSkomkNBt77pHeH37c/jGS/8fxv4hZuoLqJc3UHYeQjVbRnVYQkWriPmOZjIycnYYI6jzdAdhJGxZXP8Wt3hRqgrLS9kONXNdcfZTqUAaQI9CCdDTUEdKlm4WxVfHuvNY78IodGGWBgjsY/S1FgY6S9l4DgtIydCp5simRYBD1YshmbTyZU7dganTa8LOcSmi0EEczcj3d4pdOMUhBuMd7O1vo90cIU1szM9uCJC7Hl3yzGXTIU+G7MOPx3DLVEwSTEYTTCZstWvAK9iS8/ajgXhM6DVhfr3fGyGJDawsncFMfQlZr4KHvPdj1rmIcmUBlk0PQgUwGWzllyrvDsg8OjfbYdAo2xgzyE0SjEbDHNBd1ZgIuvgmpvNXeUVU6SxFS6nFzxv6yzrHrjr3AboaAPJe3H0tzbCzt4ubN2/i6PgIxVIBKytLmJ2dFU+O49i5Kjatipn27FePU0C/X3LPA/i8x/9/MlOc2j5RDeBUZwMMCnCe7J9LUkWVjWvb2O/AshI43NKRdEiGZU4hpEH+aTPRO7j8HZ0BLow57eMgGfT7KHgFcVB2e10USyX0uJWjTvknFGpYKJWEYVfcAlx64oZDzLNMh81Ogq6InVub29AsA43VORSdkrCqermCVvcQZbasxATf/MuXcfY9j+Hc8hoGe9t42FzAID6EAxu/9e8/gx5zYfUSPvzjP4owZQcoYLU2h2a3haH4Vgngr+LCo4/KCGiUi+gORlidn0On1YKfpLj96ss4OtjHyuIiHnv0KhgPz7qmSHS9BPjin/8pCsUSHnvm3fIeM64lZrlBxPymhyEmcjqrZgGf/oNPYZx0kJoT9PxjfOSn/ikqy8B+E1hcBMYjIGTXqwCguZ67RHW7Q5RLVbRbXczOzmM0GkupCdkwFwPu1sUFgmVERa8I1/bEBFMp1mQv81Ff1aFarobjVgczs3X0BgM0alV4xRI8y0G33cLCbBXHzS6arTtwiiZev/0avJqDo94+XrvxKg4O93B27Tz+65/9dcxwe8uohMmIu7PR6JUgGE9QKZYRTgJUSmUcdZpgE1bWD3MMdLs9NKp1DNtdYXQO26USuGwb/XCAmlvFyB+ISah7NMCo3cFkPMalpy5hrjgn5sTDwZFsBUpAHyQjCZrubm+jNj+vShFdD67notlpyeeOgwmYgz04OJDxyI07aAQiMzrY38fC/KLsIjYeTzC3MItGtYbBoI9Go4Gj5hFckztsBagUqhiM+3BNB8UCm56wxYGPaDLEIo130k5hHoGbwqg30W0B6y7QGQGtAlBdB3p7gFUVoUdJ0j5AUaFguOge+5id5a57RWzf20G1XJfvzgCO2/WyvJLntFwuY3d/RwgJ006dVgf12bqoD+fOXsDm5hYKhaoAU7ffgVcwpdaa4DK/pKo7i0Xg+DDvlRQABQCtW3elwiQKIpQKJcnZP/TMFSxVFtEd9CUwYEhKQffV517kBqHSCjg2dKy97wmMuYI6BtZXltG+uw1HuFOCit5A4nk4GB2hzl3RwoHMkddu/i6WrvwYKkuqOu5gX3lPG3UpUpHeTmECfOnL/xyua+LwoIkf/qH/CTMNYDwGJj5QKANf+JN/BU97Ao899l54NekxhMasau54tCsdnWU+8Xf/5jf+e8yvZNDtNg6P7ol075VdxBZ3QxzDH7IHRgrP9gTk2DWuN+5iFA1gugZa3Tb63SHmGktYWdhAwS7D9Zdx0f1BAXTHK6ue+IYLk61nHU8to5J1YvCvUhPSz172nlBBLIPtKftVzZX497yEk8/Npmk1NnnJt2+mYiMzJRZXvuTXc1e8Mg/mJYeaAct20Ol18cYbb+CN62/IcZw7d1Zq8Uk0SmV2qFPpQdUEiuk/V+aF6uE03fxFVRmoY6R/RwXu0ur41O17qkOXsifZT5kYzYYDfdmXllF3FOgYjXsY+ruwnRTFYhlFp4Hjw0C22KvPlEV2UZsPvAPo3xGIn3oyXZYzMzMC6uPxWKI9kzuV5R2xlJqqHNblakUAX24aUK/WMe500No+xPHBIZ541+NYmVmRMovmqI3D/SaCNJYa21a7iYtrZ+G3+/jqF76I2XINR/0WsuUq1lbX8bBewpc++Vm44xi9fh/mYh1BycaVD79PetcwhFubWcCf/+mf4ZGrj8ArlNEbj2QL09mZGRy3WrAMDa7tYDjxZUqsLs5j++AIr7/wPEaDgTCU933/9wtz+b3f+wxsdvlybbzrPR/A6lwNvVZXmNH2668DkYZLVy9LcFK1KzgKW3j5619FoWZg5/AWbm69jl/4e/8MgwxoLAD/+Fd/Bf/0H/9LuLYuDtqb1zdx/cYNXLnySF5movrcFEtFFLwSjo9a6HS7Uv/LbRRXllYwOzOLyGeNPNDpdmQx4WuoAO7uHmBlfVHI3cz8rIA4/06gC8bKd0Cg4+2Fl76EtQvL6E5a2GvvSNna/uEhWodd/PP/+V/gYHMCS/KssSgcq2uL2N8+gGcaGPSGKBQ9+ZzGzBwOWsfi4mPQMx6OcO3FV9EoVVF2PJw5ewZWtYBJGGAw6KHf7KLTbAmbv3L1MipWGfV6HVtH93DztVuYX11BuVoUGV2FYzoGoxEcRj/5LWDDoFoNE1qe8xsXoF63L2zj6OhI0gTrG2vY3d7F+sY6VpdWJOjk+J2C/7lz59BsN2VXuEqlgmvXruHhhx9Gb9ATtuqHPm5+8xvA4RY0eLjy0V9AsbGIQXYD2TDEvS98Au1OgCs/+d8iFSUgglEA/td/8fNYml/FeuN9+OgP/RyGozEWF5fkcw8PDzE/P4vhcIzl5WXZ4pY3PvI78fqsra2JNEyTE/OwBN9arSILMq/lMVlYsYheryvP5Xfm3Ot2uxIAvvLKy/jYxz6GVquD9eUlDA/buP7Ka6KQzVRqkmric5vtFt7/0R+Q5XW2Mos4UrsW/sHvfAYLtQZGrS70oofzH3wXtHIZEytBMhhyB168/tw3gGGI9/zI+0H/+vz8PMa9Fj7/2U+if3QH7/7AVXz97vP4gY/8I1Eb9ve+jr2dLp5+8ocxN+/iuOlj7QywvQM8/81/izMb57F5Zx/PPPWfCU6++NJ/xPbeNVy6+G6sz/2InKvOZFvm+b/+xN+Fjip++ec+IXO+4BYxGI/w4rV/Ddj3cOvuc0jhY2nhPHwa1KyBgCKNj2ZmwrM8UQh9KTkcYxgNodmagOJwMMZcfQlLMysosJGNv4KH3B9BVT8ju9Jxy2DNcmAyBehQ78sNLycb1ahNe6aVFor15o79HLiVeqnkdLW5j2rmI/X/eYAn6SP+joAeDVRt+QmgKzlHDHWEW8OEHwbY3NzEq6+9hsGwL2C+vLwE17VRrri5f0cBON9HzHmytzqVrClj56G+6ecQ9k4TbC58T+fa9w7o0818pFh0rMJf7m41PMAoOMTNO9/A0vIaTG0F6+vfh7s3J6g35lBtsOKC+2Fz6T5dY/PdQtvb83VcZCgX8zbtQFYssJ+yLW0tme/mAjGVbmbmZtFqNk+i14rtoXN4LAxvYWVOfr88u4z95hH2Dg4E0BeW2f6UYRo5WYrNb15HvdrA1r072In7+IWf+zmkrRZe+u0/QUpZDBkGroYP/OJPwCpWkJgabN3EH3/u87IZCFna+auPyGJVrVTR7vdw+9YtUQgeeewxLLFb3IByW4DFRh1H7Q7eeOlFHO7v40Mf+aiMlq996S/EjPV3PvzDaPZGKNoaXF3H5z77u7iwfg7N/RZq5RouP/3Iia1p841XcXv7Newdb2JmsYT3/8jHoZWA//F/+WUcH47wv/9vn8L8bAU79/pwHVcWbhVxZ1I/OjWo0NBTLlext7eHQsFB4Puolqto1Bo4bjZFidravCe7SBFMY3a1M1niA1gezUYqqnYKCszJvJTxiHW3AbrtAxx2d9Hzafbqwy7a+PKXn8Pa0hn8/E/8ikzi461tmKaD2uI8Ns6sYmdzRxbQIEpQEAnVQsB2uOQLNre+jNCoz2Dz+i2YqQYzBRrLDWk3OpyMsTi/gOe++CVJCz/9xJMYTHqYLc+iPWjj5us34RUL6PZ6IqHTwX71iSfQnwymffzkOnbIonoDGYeLi4vibCejeP311yXoLFdKuHXzNi5cPI/mcQvra2sIwkC2gJ0ENEolGA2HKrcZU652UalV5Fzt3NvB6vqqGMSqVe4AluDzv/PbuFB14Psazr7vJ2GVauhPbmO+BNz5w39POEHt2Z9GbNhYOzOD7b19/J//z8cxP7eEn/yBj8PQ6FYHFhYWMBwOJdgIggD1ejXfvSyfJhm7yXkC4BwDDDD4+Sxl4+LfarWxurqqSqLYe+HoCGfPnj3ptkfQV+Ch1jmqEHS1M4ijuS0IM7z+1a9hfXlFUiEMimzXweq5deGUISI4GjdxCfH0xcfxG5/4N0gnAZ79yHu59xl8lkDNV9Hr9uAGwFd+/w9hBhl+9Kd/AiNNg8/cOjJcf+GLSMfHiI0hVp/cgF3/OwLoL37zP+Lw8Bgf/vA/EKZOZZWxJQtOGP8///ynRZ24cuUHwe0WPvnJT2BpaQFPXv1xzFbPYDA8wigd43N/8ivYO7yGNLFw9ZEfxfve83Fxs3NgPv/Kr+Ow/RLirCW7lY0GOoqVCkJjiPFkAC3WUHLLyjdB/0gSIDESAXRYGrr9HvxxJJUec8zH60WUwzVccj+EQrQk2y1nhgm7UDoF6PQ+mMhyJ6ukH08BuvCaHOynTHwqscvGPplqATwFdCWB52k3An+mekkI889ldmWKYxtdSu9qoySqo5TbX37lFWxvb8EruFhZWUGjURNAJwZK/l4SZmyxy3lDuxCrBti1T4GsVIZy18mTahZ+9P369vcG6FLnyw4gADz29x0BozaOj25CN1oolAP85Tf+EI9ffQ92twtYX/0gsuwsGnMmGxBhOA5QKrIz0TuA/t2GI6dz5FwEyX5KpRJsyxIgp8OYwEM5nrdbt2/j2e97VswctXIF3aMmvvrl57CxuobFlQUBldX5Vdw72sHhYRPjwMeVK1ekVWvBtFHUTLzxwsvYvnEb86tL6DspLj1yCRe1Mv7kt34H2dCXnNyzv/RR+NAw1nWMKRFBgVChPoOo3Ybu2qguUqr1MJRZDwx7fVEReAwVzxNGzrC1MxigXijgT//4j/HMe9+LkmngU5/6FD72Uz8tC9rGxiq2thSg3XnlBUz6I2ysncPWjU0B2YefucytMPD5P/4MUpP9oSnnHeHu4R1c27mBjQsP4WBvgF/7J/8O5QLQ6zAd7ODO7S3MzDRkEwkyTm48wXW5Wi2j1xvIYn737l0sLy1JmuPs+lkcHzXluXTl+oMQrmejPxzBtA14JRdBHGJ5bQWdU0FVuVjAeDiWc3Rv8xbsgoEQY7hVG29svobeqIeFxUVpdmKENp565N2YtEPMzC6gsTynJLgEWF1YxJ2tHQyOmyjXGzg6OsTqObIXG5VqDUcHh7j1+g3ocYYz59+LmdEAACAASURBVC6gVDJRLFdRadSxtbWJW9du4smrV6WUrmgWUPA8tAYt3Lm+KYAcsrohS9HudnD5kUcQphE8ryhOdra15O3o8EiAuFQuSlqCt2mt/t3NLZw5u4GD/UMsryyL5D9Tb4gUP5qMMOgN5Gc23aErnj+fOXNGAtM7d+5gY2MDw/EQy4vLApqvfv05oLWLjY2HUX74PVg79xCOe68ibo3Q/svfxquv3saHP/7P0AxTOE6MIE7wf3/q13D16jN49MxHYGlV1OpVdDvtk4CYx84AmXOHm40MBiMBcbLuExakabIgk9FTkm+32xKk8nZwsC/HyeMn4PPGc7e/vy/BQqn05vtQMq1VqjjY2YXtFQXvt1+/hrULF7C/tYXzVy6qgEynv8OW3LmT6fjkb/wmioaNn/i7PwaGz1K2XrIx7IeYMzW8+OdfweZrt/Bf/oNfAjUGHwmKBvD7n/5/cXGtjlDr443OLXzgI78GxwZeeOGz8IM+nnzy5+V4OQ5LBbUDLUUKAvz2zquYX3hU/j4Z30O1sq7k9OoK2r1dMcB86jO/hE5/E7XqLFYXn0a3leJjH/t1Cfr+4iv/DYrVMa7f+rqcu3JhGYfNNvpBG+PJUJoI1csN2dyGwRVTdIZnYhSPkOiZNGjhTs1z1SXUvBnYqYdGso6HzA/AGjVEHdDYD79chcVA2nakmM9ga9V8AxsBcJHc3zR/Trs3KgA/tUtfHoCxE+QU7JXv4xSjl46EI/HSqC2KWRXAlr0qhy5lndzgimNh0Me1N67h5s3rop4uLS2KGlQo2nmjLVUqx25zBHSaIRmET13wQipMltdaMFmaK6o/m4PdT9G/R0AnpaARbgLYY8A/Rv/gLkytD9ftYzjZwes3vobv+6Gfwt03aMW9hNX1D0J3gL32SOSbmSpdk+8A+ncL6FJ+ke/Jy8VoKg3x/SiFEcz5O8qZXBgpbTJHKTtj5YLToNPDZDjCE489jna3KVeDw+TosIlCqQivyA5qQN0tI/HHOLq5g+a9XfZKws6khf/qF38RQaeJz/+r30LZ9mQBef/f/xlZTIyih85oAk8Hbr76ujTCmJudw17zCA8/cVUWfZbsMOe4u7WDJ5+4KjnY66++hsuPXpFjrBdK6I2HKJomxuwhDuClr34Vjz/7LIrVitSxxwGNNgme/9Kfo16qIPZjzNZm0e/04JFFh0NoZojuaB9be9dlg4rMjXDoH+Ha7dt4+OIz+OVf+BciMK0uLWBnu4XRgA5YDd0eU0mUsKti2OFCz8DppZdexsryKlrHbaytrklLyUq5Ko8H+0fwfTbBcOCULQz6I5Gr270uZmbqmF1aQK/bwUytjsO9QxTodk0S2I6JUsXFUbeHIAW2jr6OV994RZi/ZxdxbvUhFPQKVmc2YFouijM1tQinKnPXb7Zhmza6/T4q9RqKtYoAcWNmVn5/7eXXJHve3DuQwE4v2JJvp/Fsd3sHZ9bWEaUh1hfXsH2wjbJbxu7urjTQKM/PYNjpiupQqpSxs7uL2fk5GSMryysCbGRyZCO8kTGSlZONc/wR2DgGuWBXa9WT8aesfJoYhygPE/gIqBvnz+Jwd1+YMQGTQEnZk/+nGzrqd5C0d7G5uYcrH/xZcF+6eiNEORrh5md+G7du7OB9//C/Qxd0zEdIjBjP3/g9PLTxKHqDEhZnzoprfnV1GZ1OR46fx8f5xGPg7xYW5rC1tS1BLUGd0r+kuHRd5Xpl/sUCUvxer7zyCh577DGZZwyspSNgQIe1WuP4nhw7/L8w/SxFv9uT4NofjOARjADcvXlDUl1+Ekkwd3hwgKLkwX18/c+ew8biMi5cPoOy5aAVBXDrNjqdUEpCP/fvfhNBZ4x/+CsfxwHl7cUlHB7s4yt/8VmcX29gEBzhjfZNfOCjvyp+kT/7wv8hLVo/9mO/Ks12/ujzn8D73/P3MdeoSF926bWeNxxkXPHp3/kkfurHfxlxRPNzIv4pAvr/9W9/BhtnG1hd2UDr0ECWsANkgkIpQWvwArZ2v46Ll+ZRqZZw4w2OnSW0+ip14dkFNCoNCWp6/R5YaOqUXIziMcJU1aCbcDBfXZbxb8YO5rMNXMS7ofVK9AFK5YFbr8MslkVyJ2MnyBPQBdSleaFqw6x2rVE72fE2vT5TZj79nXQvlh3oVDrspGNeztD9aCxS+BTQpXQtL1ubmuJIqib+GJt3N3Hnzm2MxyPZJ2BuroFiyRWglgoV0GxqyT0KY/h+KGsIxwvVLrYg5r4DfL4IC9JC+U3lRwKWdPqNvgtEkYrMVDV4gL+FvTsvIZn0sfbIOWHr17/4B2j1t/HeD/04Qn8ZW7suzl/+cYxiD7vtfZw9t6TsAw90wvkuDuVt+xJGjWQCXBy4oHAR4e+4AFIy/v/Ze/Mgy+7zOuzc/e370vt096yYwUKAAAguICGWVpfMOJGz0LJkVaJUyY6lip2Ky6lUZfEfLpVKVhJVRZZl2SVLkSKJkSmFlEKbEhfRIEDsy2AwmH16X96+v/vukjrf797uHhCkUQRt2mU0qzmDmenut9z7O993vnPOF1+YnAPysI0vatpSeHg2mk21dMQPRGiUNBwRLE29mYTFDMcjLCwtyNw1ZdjodQ9x/ZnLcAKV7DSxAzz8xCPIA3jxM1/CsNeHa2n4yE9+ijkdQDaJdn/MUEkc3LkjtD0fr51J4dzFi7CTSqDX6XfQ2D1Edb6KSr6EP/viF4WSPX/2rARBUJHKw43fh7fi01/5Kh5/6hPxsjgpOKTDvfYmEoaFg+09OKYjauDlFXbw1yXmM1XQJD96NG3ihSvP4FbrBopzc9jZHOLv/70voZCFiKoSnLvvd9BqtnBqtSyjNoMb0IR+5Vyygl63h153ioW5OQzZheu0CoViL/qTz/9/ePQjj8oBtbO1h4VTc5hOZ0imE8gWcuj1uxIFSTEU08r2t3aFoThzehVTbtbSgNbwFm5uXUez28Dc/Bx2tw+QS5QwX1pCxixg6vpYPruK+nwdzZ19cPvZuNsXcRWrexY6tZUF6RQozqGwca5cQ/PwEJVsUV5zQiPp9Ml4gt2dHdTmqhJJKgdIIoFvPPeczNFTxbzstmdhkS8WBHzvf+gBbG9tY3F58agbz2ayUQJWIKBGkKSydzQcy2yfBxXnz+fOnRMl+1y1JiB37do11Bfn0dg7OKLUDw8P5ff84KGWL6rfn147LUDZ2t2Ezbn24hz2xhk0h6Tr91D0gP/rf/ibWFu5gCf++s9hhDTuO3cKr1+7jJuN51Err+D23TEunnsEhayNyUiNCXiox2MVFjH82XysvKd4r5Ax4L/j45qfn0eN4s226s7jbpz/RkV6cs9QRQqT+Hvz7/gzJEktDCUWl0Vx0kmidXiIBIs6z4djOyKGW1lbRa5UwC/+0i/h5372Z2WGHo5duJOhnJsJ6Hj1mWdx6cOPy71WKyWB9hif/90/QCKw8f2f/otSVOdzBbR7Hbz89J/AGx8gV7PRMjt4+GN/A44F/ME//0XMLWRw/wM/I9fr5Vd/D9nkGZxa+iAs00Imk0SbYtu0stJRyLq++kE4VhqFYgL7zR3UloBf/42/hb39O7j/0iMYdJjnMCfXQDLDbnsLM2xAs5pwZ30pJOi1H0yYhW4inUjLvJ1agcFoCIYO2WkHw9lYzqLReIaMk0c9twzLS8J0bcxhFaeml6B3U/A0Oi6yAuia2GjjVcyWuDGEdidVLQeimqXzQ6n6j7tukdBFeKSao2j1MXMvorwHdaZy2Q9ZH26di2fokY2MdDvbVPGiM7tCgzubYm9/D3fu3EarRcdPQgr7XD6tKHfDPkqbY+1Ayx/ZIYpZWUjyHsxmMzJ3j2l/NsKS6nuiIX6PgE6afQC3cxWD3qto7LwJY+rh9LkHJNjg5S//GXTHRbE+h5WHnsT1G32sXvhBzMwquq6PYj4vF6bsrX7/4zt6BWgDYgUYf/T6fZQrZbkADvcPRMxz+fJl6SAoduK/tXgViGAlhWFku6gWS+i1O3KRdhodWVdYKBXl5nr4Aw/DHY1hi03RxZ3n30J371DmhXYphcc/8SEsIoEv/M4fYWNjA/nFOp74iU/JYVJZmsPWzh6sABgeHGJ/a0cq8rnVZQFS3lbL8yvY3N3EC8++gE8+9ZSEpfzpF7+IfDYr8/5Pft9TYoWjbWu/00BKM/GlL/0Znvr+H8AgYLhNCv1BH2sLdfyTX/s1/IUf/Y+Efq+mMshlcrh7sIOzS3VsbO9jHHIG+D9hPG1hZg5x4O5gKHa9Av7Wz/0BKlTrDmwM+hp67QkyGWBnp4dcnvPcJFIpUw5izhhHoyYSiRyGXQqjCrBNB4ZmYjqbYsqgniF9yWNkCxnZ5zy3OAfN4GpPT3nZDQ2VUgnN/SbSnJVxo5aUKLTiH6LRP0C6nMTXnvmqbOMiKFpIyRavcrqGWn0BRorpZTn0Gz3kHAevPP8S5qp12KUy9u/cxur5MwIaS4sr2NzewsaNO+IuTTsJnDl7BppjIZPPYXN7A1dev4JLD1xEvVzHfnNfHoelW9jb30emmEPzkGs2bWQLWcymvO5oGwQuv34F9z9wUf59LluQQpLKe44hCGIxkBHc63NV5RioVuQYTVq2vF78oGo8XjHLryH1ze9FQOSM2kk6WF6MRGmtBrr7e8CwiYkbonbhMTjpLDLJMcJGF3c/+/t45l+9iJ/4B/8burCRTybQHDfQDff4UzH1cihm6wgmHeRyKQFkdpvssAjqnHuTVWARrIRvBXk89BPzXqKIbmlpUebt7MDZ2bPIeOutt0Rkxw928s1mUw7kmzdvia6AhTe/D/+cnXdn2Md0OFSBOyzkJmobnUlqNenIUf2FP/0ifviHfkj0DaVUVubnuu8LoH/9K3+GR576KLLlHA6aPVHN/9Of/z/w0Nn78eSPfT/6KgEflWwKr730NUz620gUgDfb1/DEJ5Qo7rVXf00WqHz4w38X3In0h3/wDzEb53Df+ccxVz+LixdXceXqHRRLKrjx2a//S3zyqU9hNJrASdIuGorC/ctf/SX81R//29je5D2dR+OAgsMabm9S8g44WeBXfv0+rK6XZKseEwbb3RESSe5PyIjNkq/lmCFSdH3ZBkazCcZTF7NpKNHHc7ll6GMHxsTBkrGGue4pmIMUQstCIl+AkS9ABv2sPiQrgN25oTp0AfTIHhZ15QLoR1G2alZ9nJiocCkWyZ1MZFQ0vAefG6LkI1pZKz2zsq1KNK7yf8o932ge4ubNG9jZ2ZZZOGfo+UJWkuMSTkqodtoWh4MRDg4aOCSzxcVB5QoWFudl/EdWKA7t5DFuix7nGD/fI6CzOungztV/CW96GQmtg2lzgIJVRhoVbNzZwtxyAVfv3sTjn/ox3LrRxOK5T8LKrWGCFLxQQ4pCg/cB/TsCc6kU6Rs3DPR6pDdz8taygssXiyIwYoCC8hkD7pgxnA5SNvf/MpCCYtgxDg8OZYHKYnUOk+EIvVEPBzsHinrXgMV5dnkeyk4O02kP15++DMsLZWHIWHPxsR96EvQ2fPk3Pifq56Ee4Kmf/EvoEpiiZ1ayLbz87HPIM97S0OFZOuZX11DOlUXwQiC7eeWGqMrdcIp+b4I3X34JuWwWjz7yiAiDKmIJGsENZ/j6V76Gx556UmxsLEy4pcsLQty88hoGnR5KuQLORXa45UoZm40mXvj65xDq9MruwQv7eGvzdXS1Jq7fvYu15Ufwd//7z2DAXRGy4j2Jxn4/mp/SqjPDwlIFg2EPc/NUPLtCuSfsrERhcoyxPL+M3V0ChoaDnUP5lfMz+nRzpSxS6TQGo/7RXu54HWu5kEO/3UNCt+AFMww6bRy0duDpLprDQ2RLWbzx5huw7SSW5lahzUyszq/j4KCFSx/8gNi+shS+jV2MxzPs37iFZDIlArbaqXmZ64k4R9Oxs7ktm9syThLlxQocJ40xKWEEuHv7Ls6ePSvZAeyYCFD0kHNmzmvISSTUfDulCsi93UOZhVMQd/PmTQFuhmawaCwWivLfLGjarTbyhQy6ncGRbY1uAdvgYhk6AZhHHsrP5+tIyptgGsfF8meyK37ssccwGA/kUKar4Mtf/ALm80n4MJBePodCqYJuawtlAJd/4zdx9fIN/JVf/Hn0hNeZiUXoduc22iOmqlUwV6iJ6a1azsv358+VpUGmeUS5s8vmgU6rogpkom5iA6urK2r/ehigWMzJe0AGZjjsi6OH9Kjk9UsamSHz9kqlLNY2KvhjZT0dAu1WC8F0JtcdGRsyKYVaRe5R+ubJkjzxxBMinsxYDmZTcg42Akzx6teex6NPPi5D7+5ggKVEAf/0l38VaT2JT/30X0YPGgrFEg7be7j6ytewPJ/G1Tsvwq8C9z/6XyNtAZ//o/9ZHttHP/pzGPSBr3zpl3Fq+RLazTE+/MSPgtkp5QrkV+5Yun79azh39km5pipVA4dNLgUAXn7ld3HrxjYunHsMl85/QjgEhjEls2P89mf+HnrT1/DIh6p46bU/hWn50E0d42mIfK6ENJk6dybrSOlLD5gSbEDAnfeeN9VQyy5gPrsKfWTDGDlYNtdQaddgDlPQbBtOqUSBi1LzsUtnNc4uOQb0KKnxyFMlKwLilbPqoOJ9EP/uJJgrp5Ci3EXlLhYyD6FkAChAj8NoBMjlyCWgqw6dDUmj2cBbb13F7Ts35XuxQ2e2Owu+dCordjX6+1vNNjY2trC9vSvXOtkgOlLICCnfusqCZ3KlzXn60WN+z5Q7k7sO8dwzvw/4b6J3eA3NO7v4wJmHkTPn8MI3XkC2ZGGqB/ihH/8pvPbGLi588C/h7qEPKz8H00piLp9/H9C/QzgXVfTUhcXBlqbJ4ZlIJmE5thyMPKQkzlPyuoFOo4lCqYwEF5jQ1pQvozca4Jlnn8VHHvuQBDgwX82U/9ckgzhfrSKdtqXjXcrV0ent4/k/fho500G324ZvhfjB//gHQUnQV37z8yiUStjuNdEwPfzIf/FjCBxTBD2D7gC7b92QIqNQKSN/alkKBkZ8mpopnQ0Pto8/+TFZGfrsV76O9bU1dJpNDPo9PPWJT4CxIA5NMeksPvvPP4tCpYQzH/wATq+u48adWzKnf+nF5yRjnoB07oEHJU1MybWA1174AgKth8PmHfRHhzgYbOLQ3UWj18dC/RJ+5qd/C0kL6HeAlFNCu9VEvxegUNTRpgd2Lo902oLLEUAITMYddNtjWS85X5uTGTVvatKGB3uHcqAnxWngIVfOolAowvVdsV7xz6h2LhZYCMyhtdeQOTiVz43GPtLFAgwLuHzzORx2Drn4UW7wteWzcIwUCskSctkicjz4bVNsP3yuvZ1DGKaN1sEh7EQCi2dWpFtgBvl+8wD7m/votTpYXlxCrsJ1sVkpsJhiRRXuysoKUvk0KqWqFIq7h3vwZy5GoylSGQfjEQVrlijnaR8j2PIAnq/PY2Pj7lE4SDrL71ER6xnDPPgxnahwGoIcx0K0e1UKRYyGA7EwUQNB6pk0NVXi7JqpA+HX0PbDQ40HqTBLkyFaO7vQpgOxK+VXzyORySBle0Cri6v/7Pfw1hs38J/9wv+CIRJYri/g5v4NdGZ9HHT7qJZrSGhF2IkQgae2Yam5dwodph9GVjQ+brIEpMlZYLBwYTdOGr7VaojDgI+7UilKJ08VP/+eXRUPalLULBI2NjalwCnki3JA0/JYLpVF5Ld5dwPVcgmTzkBWx/KxWIkEnIwjCXJX3roqP2+xRnW3KcI4hq58/V8wb97Cw598HLBTYo+q6Bn80W9/BqtzK7j/+x4GneeS4hcOsbXxBmajHez3bqOfGeLxx/8b8Yz/8R/+bZw9/SAefOCnJIvhmWf+kVjulGMhwIMPfpqBjgLm/Lj8xmcQhGM8+OBPIptRwjnC4Asv/D587kY3i3j4we+DoTuo1vLYa+zjz5/93zF0r8JK78P19zCetjGaDJFM5ZBMZoXZon+fC1tY5XGlMZklXpu3bm4gn6zg3NIlWOMMjEECZXsOJbeC7EEGWRTp/0TI7jWXp9gF4HiRlmjaQQXQ1RKGYzBXljV2xMraq4A8diOId52UtrCZJxnk+PfK2x5IoFq0pCge/EULiwjoruxA506MUFjEjc07MkenYJUjzlOry8rNkS0gk6F7IsTuzj7eeusaNje3USyWZDxFm1uKwVzplIA5nQB8aFxUxWyGWD/1Hjt0bj5qo7H7Kn7nt/5XvPXaMzi/OIeHz11CAgm88I1n4esDPPqxJ/HEf/JTePrLb+KjP/zXMfRyMNJZIRclZub9Dv07gvRj8giYjEZCPYs7mKEDliWLUuQiDUJ0mi2p1DGZKmWxO4KjOxgHU4xnIW6/dhkf/8hH4U4pafPFvz3GBFdff0u+/qGH7kcKFtIwGdiJZ/7kq7AsHR/7gSfRwwgX7Cr+ya/8I0lFOv3QJcwKSWz1mnjqL/6oFANKux7i2utXsfjABZn5ObaJpJ7AYDLA3q0dOciWzizJv7z5+jUcHhwgn8mI8Ipfu7C2hAwsjDDDrdeuoM/wj1QS6w9eQkoHxgGQMZkT/wwGvQF+5Id/BN2Zh/vWlvHm7U28+Oz/i25/G8NJA6VKAs+9/jT2xttI83XxCvhvf/b3sFhP4u6tMUwtjf29DvIlE5MhhTpNXLjvNPrDLmq1HA4Oe9jfuwPHzkhkJkVxTH4jpUHv9NbWjuS4t9otLJ5eEnUq7/xMPiMeahZf7Pzo/y7mSihncqJT2NvbkWo+4Zh47qWvw9Um6E664l1vUPBmpLCysIb9zQbOnDkHO5NDKmmhnM5h1h/jtedfgqNbSKczMhpYPr/KtRSi+C3nq3jhG8/DMW3xmz/2xGPMD0MxW0Gn38Vrr74mQrpSuSzzS15L62unceP2TXE58MDl3PvChQuS/Ndp8fUpYK42h70DMhMQpTq1HARkPk/a+egEIK09GrlIZ2w0Gz2UKzkc7jWxuFhHrVSR7rjVbWFvew/FehUbN27h7IWz8j0nw4lQ3Kunuc42JULDdq+NjWs3UXBM0RyUz5yHnnSQMH0kugPs/4un0T3s4vxf5ejHBEvSfKmIG/t34JsG2s0Z1lfXMR4cwHFUVz4Y9MQfzi6MBTGBmQclhW5U26td7tz4pbavLS8vYmPzlrBKg4EaG5C52d87EO/6ffddFAp/fn4BW1tbYkM6PGxgfmFexJP8fuMxE9VmCEaMb5UYPpW/qmmS+T30J3Ap7/Z5v1hYyFfR6R6iYubx27/121g/fRZnHr+I2tIq7mzdRQo6dl65g0Gji/LCPJYfuYTGpIFcRpdgmauXv4hBcICzH/pxocFZ7V597RdwuDfDJ5/6H0X1/saVz6LX30cIF6VSGe1WHx946GewMA/s7AJfe/oXEGht9PtT/IUf+iVcOJ/ExiaX2AB/9qe/Dl1L4D/9yz+JRkN1r+tngX/wy38T5bqHabCFdveu5L0XSnlJxWNnSvaIBQ/dIRJUZnCHvS+fzF8opeawVrsAZ5iFPc6gZNSRHeeQaSWR0gtKip9wVIfO+zkTAbplwaMnPFK6UxR3ZOdmbxt30t8E6Ip+V4B+8uOECO0I0PlvleUsyoVWWe60rHIPBTtq2XSr7neCeavdwHTKsRJDZZgnz53sDF0KxEJ4/dpNKQJ57ZA1I6CT9ZENbaEv2RcS+h/4yKQ5CiTQ05f+XkVx8OANtvGnX/hn2L71Mu6++Qoy1gxPPHoezz7z5/jYJy/iwUc+hmTuETz9Qgcf/9Tfwdb2ENVTGTkw3p+hf0dYLl90BOgh0Ot2cGp9TejrldVVCYdhx8uEK87OKeAKJ674pnmJVjIlJJ2EHKSHnX3YMHH99bdw9oHTWCouSZBDuVbF7t4eXnzxRczNL+DiqTWMZm3kkZBw1wxSaGGEBR4uv/KPJfDCPHcO/vYGdqd9DmpRrtdw8QP3y6XOLp4UfJYxU6UMbm7tYvPyVRTri3jhy1/GX/n0p0XgwcfFzmUMF6//q+fFVsRFEcvr61g9vybP+/brb2FraxPj0Mfc4jzue+hBZKMEOcbInju1hKt3t45q6yuvPA0v6Avl3ups4crVF7FyfhE3Dm7gJ/+r/wcLddrmgF4bKGTTyCTr2No9wP72vugKHnjwAjxvglTawmHjALlcGs3mUMJwKGIp5ApKPRsBemdIslPHqD+WTjxTyMBK2UKbHbYaMG1T8uNz2Qx2t/blPuDnQmEOnQ6XZ8ywtXkdVsbAN17+BgKh9gykEllR+/61T/+XuHFrA/X5Gg72DuBwHb2dguZ62Li1KU3F3Om6mIDLpbocaLuNfUmWIrzXUhV0RuwS57DV2sVSbRmbB9uKCdjcleU7D9Bx0GlKohuB7e7GHdx/8X5cvnIZvjdBrztGsVyU17hcLAvI16t1uabYmfPjcP8Q5UpWkiPZrVLu0e9PVOKV5zIkGmfW1tAf93H+9HlxZbAjpgiNHXOz18PW7dt45JFHZBTE4BEJ45lOaU/GjKEkHA2lcvBMRtr6KIw9lFyaJoGeWQDKBWheiO3mDjhcIGNRrZ+S66pU5NTZk+6ahQg96fzZBHHOzckWSChTNiudNgV81WoVr7zyitiVavWihMlcvHhJFMnPP/88lpdXJBSEjIyKE9UkhY6HPF+b9fXTuPLmm/L4An+KbqOLfCaLw+1dVIoluNMpzl+8Dwe9htpsZuiYelMBuyw1MOyGv/gMPvIDH5XSu5ibx63eHmqlOtKuhv6ghc2X78Bay2EyCZGeS6NSdNBtd7C2DDSGgL4A/Ppv/hzqWQet3Q7+8x/7xxj2VVpcq62843c2/qHcY3P1ZUzHFi5d/GlQhP/ci7+Eu9svyirTWvHD+PjH/js5jFZOAc0W42qBWg1oNIFKDfj7P/+jWD1dxNg9QLu7La8Zi6dOr4NypSKUNMcMUjBxaKczvdaVwCO+ppiZqGeWMZdcQXKYR9otoRCWkRimkO4nYBsZ3AqnyAAAIABJREFUIMVoxwTAdc6F4hGgB6YFnxYyocoNAXO1PY7dOMlqRYvHQTIn1e78R7FNTZ3SJ7pzOYApXmXxFf+5AnWZoUtEtKLbRSOiBXAoaDM1GRsS2PkrrztqisiE8Lp0px729w9w8+ZtbG3uCGNGQCerQyGdclYwCKonOfRkWLKZjDA4EmL0ngCdE38+F580SQfwWvj8b/yfeO7pz+H0egobm2/hoQ/O4cmnPoXbG1lo5kN4+OM/IW/6IBxLvvCp+dL7KvfvENPlOiKdLgHSjJYcSKwruy3S8FTPcv0jaTyK2jLZPIYHDaQpGHFnkg6XYrKSzFaVZUm8jakUblx5A3Pz8+Jh5gG6t72Du9du4ENPPoXxrQ1ok5nEcna8nmSrL9eXsP/mNaEZM7UKbh9sY35tBZs72zI3r2ZUR2LVytjY20TlvnX0GdzSm0Kb+qiurqK3swOTvvXRCBaHb0GIfL0Gv9fFoD+QP0uVSpi0GGDSRW1+Dr7Qc4bMtnljcV5N7+ZwNEE2l4eTSEmoy53NG8gVbAwnB+j2d2ElfDz94tfQD1k26Ljv3OMoF9bxwMWPo93woGtpLK1QSKh2b3S6LaTTCeztb+PU6ooowmkHYgKabTmyZIWUO1UwXM1I7zApd87Q2b2uXlhDu9lCoAUoVUqSAc3HNRz0peCqVRfB0O1Xv/o0Hnr8UfQbu7JJc6e9jRlcZEs5tDpdiXtdWzmN9n4X5+5/SMBuaWkZk2YHo2YXpeo80B2IwDE3Pw94rvj8+VrHSncWH+54IjNxerOzc3O4e+O6dOepbAbdQR+1+Rrubm5hbmFBIoOp9l5eXpKZ93A4kS5W3BRZS9wABMP100u4fWtbAFHOO0moM9HvTUUIxm6H6vtUisEbLKDGCGYT5KJ4YoI8vy+pbQo5H3v8cXTabQF4fv+z58/Dc9Vj4cE7G46QpTrYttAyfIQJenl9ZEczVKeOBKpfHexjkrRRL1Yxv7golCCPznaDz4EdGos0dj4OXNeTQoGjqvX1VZl30ypHEOd1zefDw5fXJ+1szWYDU1f5kNlNnTq1KizGwsIi+r2BvP/FYhn9/gDplIrfpUjsypVrWFtbl4z97a0NrJ86hUl/gFy5KOdpf/dQ1oWWVpjNChzs7MuBzeskl86hvbkNtzdE0kkhU6ggsG1sDVtynyYnKqwJ7QmGXEVadJCsOAjDLga9uxj1bmFmt3FndAuJvIZw2EclN4fmQYBqeRXbW7s4e24Ngca46KnYKDvtAXSkpXscjdt48ZWv4CMfP4/XXr2OeumjyKSXZEVqKm1ge/cGLj1wGm9ceQGaMcb27nU8+IEzuHXnCtbWae3rodE4RLvdwdLKsszRmWEgq5t59nBTH3wMJ1ybOsJwMEYlW8dCdhV5v4r0sIiiX0fGLcDomUh7SegmBXAJBeik2tmhpzNiW/MtBwH3Dog3nIAu0S8SzkTADRj+InunVOd9D6Az601iXt8BzOUC9+Fz659cUWpurjTnyhAseibLwGQ6FtbNSSrPOan28WQotDnvBwkEm/Lam6HXG2Bnew+3b9/B3t6BXFNnzpwR3zrBnJ/s7OmuIJtq6posemHBKYua3iugj/sAMxFkOQDta9MWnvnC7+Bzn/s1tLt7OH0+iZ/5G38HLzw/RKH0EZy58ClkygZmBtAbuihkaGR6X+X+nWA6AX02nsBKJlW15lAoAwzGQ+kIONs0NUNWdLLrHTbbSFukplLYvvwGFk+tYXbYlNWUtMzQi85DIzs/pzacRSl+DdqcTq2ie/M2+gdNzOVLcLsUl/Xh1JgjECBPCWufW7AUdUBDzpibswwDmeVTOHj+JdTW15Ti7L7TaHf2MHKnWKytoHvtphzkLD6YqR2wUvc9mOk0WlubSDoOkrxJZy52797B/PppjJnIlkqg0W0jmUsLDcXM7YX1NUyGA3S6A2TzRTTaHbmp0llHVjLe2bqCXNHCzduXEVgB+sEU2wdtXDz/GM6d+aCsSkWQwsLyGfRbXNxgIpFJoHmwL2zDdDgQK9b88gr2t7eRSTO/3RGbicPXNtAk6YvxsOwuSIUZWQuT/kgOL3Y+VLebjoU7d2+hWq3Iaz5qDeCPZlheXMFsMEC7e4h8JYOh18fIH6HZa2FIsJhbxnQ4Q8JMi9J8/cwZ2VKXNB0M9hrIJLO8ACTLetBswEomZHlKsloVKncyGIn3lhY5PjYzkZTRhZNKIlev4eb1a8L0mJHwbURWJ8vd2sBwMEU6zQUNVKR3RavRaLWwsrooYjzO0yWd0POQTPLgCqXDrc8VJQK316NaPI12eyCdCccpSduQWF8eSARuKeYoqiuXsbO1JQcs7WOZQgGvv/zyERVO0D23fha9jT1KfbHpdhCmWTQYSA1cnAoyouLaL2hwUzaW6auSda4SMIjZOEQipXLWuemLPyeVYjrg9Mjrns2qGThBXlbdujyAXVGvs6io1ehH97G7v41sJieJcbKK03Zk3MJvzhhZ7gLgnxEQJXchbaPbmUg88MrKvOgt5uer2Lp2FykngdJSHaMWF/V46A4HOHV6BcPBBI5horWzj9rcAoZbu8qWydS/TBpG2YE7CTBiQiITH5uypxZYdHCwc5drFVE7lcGVZz+H0pKJu5PbCB0f/cMO1hbPoNchqGjI58pyzeuGj3bnEBYD2Slvc5IYjvoYDKnDsXH5yrOoVJZRq3wQCLPiVW+1d5HK0M7aQat7B5kcsLhcwN7BHbTaByiVigJgzGRg4bNEJiNUm9ZUCp8uAUzUl5CNGQyHmAxcrNZPo55YQmqUR3E6h5JXR2KUhT4wkNCTgJXgPELFvRLQC6TcMwgsGzPDQkBfuHjDDWle9KNthJpsoguOOvRvnqWrNRnS1n/zLF0AnZwPFzRFQrgjCl+J5zk/n3G5FLe1kc2j1W06lq19yhanooHJFvC8aBy2ZXZ+5/YGGo0mVlZOiYgyFsRREU8LnAJ0LuQJkM/lvjuAzkcslQ5ZB5sqoQPAYXpcF3/8f/8qvvLVP4Svt/HpH/9rOGwk8ehjP4bxdB7F6gKcHKsXtYHw/WCZ7wTOY6ZHgzcew0wlpetjLCcPj1ngiS+a1+GI/nTS62NuVlPrM/utDrzhGBnDxrjdQ35xCegPZJ0mDzCnkFNqSscSIRszpgmQo519GK6PWW+IRDaJnjFBp93EerEusa96uYLOjRsofOhRzO7cFtV8v93BwsoaguEAOruOchpX9+/gwv2X0Lh6B5VyTW7E9pUrsjihNDePcDxCq9lA+exZeLu7kkFfpIrVttDY2EDl0v3o37iGbLUEJJjOFFDujr3bN5ErFmE53ANtMfdU0tmmXAAx6yKRCXF366rsHjhoH+LOwQGMBDdtrWNl6QLyWW5Xy6BWXVICN5+e7il4uKuZ51iq6FOn1tHrdKRrJ1tQrNYwbHcF0NNcYrPfkOhX6dD3d5Ev5ZEspAWkKhSyJR2p0tmxZJJp2IGJ9m4DlUIVk14XiayD0aSL1rABLaFh+2AHk9kMp9fOot3o4f6LH5BNbe7URXPvAEnNRHlhBYNrt2RezLmkrMwKfTR7HSn62tIhzgvo6PQ8U2NRKePw5m3pznvDAapnlzHtkT0L1X5zXQOtkNVaEVsbu6JeTyUT0Gxg2BkjnU9iOlNLI+LcA3aK7MxvXN8Qepozbya7KS+tg9HIE/vfZDiTPfcU+2zcvYuVtTXcun5dOk1+EpzzBM+9PaGqaflit8xularxQiKDvJaUos5YzuNw2oNhWVhOFmFd35eM+d2Mh6ENVNNFwNPhUE1sapgN1SpUK23LmIFgHnfk4hGPQJyHbTpNn/lAniPZA/7bGzduYXFxDptbtzA3X8Puzi4WF5ek80ylSIFmZSbKYJWZS2X8XaytnRZQ50Fdr9XF8sWCgqKv0ysrCKa+LPnptFoS3MNUPl4H/cFECh0W3flcBoc3t4DJDFVufHES2LlxAwsPn8HBxj5qyTzQGQG5IjAZ4GC4j0TJQC5PpDlA5/ANdN0NNIx99GdDrC+dx/YG8+ezMI0EAl9Hvz/G2urZyAPNc2WAmTdEo7mNXMHBYWNHxk9nzt6PvT0XmXRNnhd1JuVKBq7XwWi6C90aYjQ5gGEy2CiPK1fekML39Okzoh/p9gbI5ooYjpQ10abY0jIwnU0kHZGgH7jA6blzKGs1OL0sqrMlFN067F4K1oyLgrjlz5ZZzpSVWjYLq1QWcZxnO/DoThAwt6TIogKIPYWSx2nw9RjQ4w79XnGcSuKMl7u8TRynebLFkYAeLSwUe7uay6sNi2QM2WxQFEewI5hTN0GAZ0fN4tqUMBlTBHHdTl/0NwwzYiATZ+hkiVgMWdQcJamE98TVxCYu9AK5H74rlLtwFZHKX7NIPfS4Wg1w0sDIw1e/+Hn87md+FRcuncYDH3gMn/zRTwN+CVs7bSQzSZkjZjnMf79D/44QnR16t9mSQ49KYdKlfDtIuTNrnFTvQm1Oqjj6Wy07geHuPkLXQ2ZhEZNbd4H+GAnDhjsYwk6mEE6n0ApMHwsQkBZmBmTgY397R+h5BsroUw/9wxaK9RLcLHHDROv6XZTuexD+a5dh1OeAYQ/9TgcO9yobFoaNFtIXL0jBd2f/LhaeeFBiZbPjELN2XxKcuH9ZZmCjEboH+8gvLGK4uwPTMODcdx9Gr76itsXV65js7yPBoJFgBl8LsHewi8X7zmHS7SBRKMpBetBow0ykUF9dxnPPfg33f+ACbtx5HYbtYnf/FrqjPrpugEJ1CalEGXO1NZw78wEknDz6PQZeGMgWC2gf7qNYq0hhQnuJblK1z1WOvJFnKFQruHvtOubq8wLoO9s7WDt3Do2dAxGxcGUsEprY6VLMltUh702uQKuKKfR4Sk8glSnh4OpNiXMslnOSEx3YHkIrwG5rH5Opi0wmj9kkQD5dhG04MrtmcZYtVtC7fhu5tbPov3oZ2WpdLV0P2UWEMDIZTMdjOJksugcNZFJpFbMahCisrWH/1k3Ul5eArINwMlNxvAazqNU+c4KyneT6rChXfXkJrVZbbFWlKv3WLQHc2G5GnzUpVn40DnuoVFUC2sbdPTmQVleX0Gv34Y4GqFVIS/dlZr50Zh3jdlc6NhYI7PAvXLqE7Y0NAXh+skhg8EsCFsL2FJWleTy3+RpK6wuS6d27vYdH58+jt72B8GINei6FRGDCGzMMxICtWzLLlzlnGGLiuSJyI43ODwZ6sIAjBS9MQj4v7AM/+Lj4ex7G2SzzD1qig2AKGK1tXFS0u7ePXI7Z6n2JxmXYEFXw7fZQol+5qKdULMlsvD8ZoFYtoN8ZIpz5SJiWypOvFtDuDiRZMFvIo1zMot8eokDtxt195BMpcYfMOj3xq++NOpg/swr/7iEMOw20exIf6KUDhMkpms0bmE22MF8LsNd9C6j7uH2wg0GHm+LOi2qdr/X62gXMphb2d8bIZipi00umNWzuXMba6RpefuUbSjRYnIPG/eiJJGaehm57gvn5RfFZmxZnyz3kCjr8sIuJ24Zh0tDK93QAP5hiMu1jbp6LoEKMxq4wcuw+DYtWthF6w54IMR09iVOVdaSnBTidDJa008iNKzCajqy8FUGQaWBKUZ1pIMxkYJXLMPNFBIkUQuY7RIBucI8941WjGboAumFEHfo7A/oR3X6spDum4AXQSacfA3q8Klm2tokJTv2Pq4EJ6CwiuQ9eWSGNo2AbBsuw0CYj1Gy0BdD3ouuIuQfx/nQCOhstLvqJVxFnuLUxmXzvojjSBFwqVSwA/eEBUskAppXCpD1BIqPmaP3GbQxGDcyfmgeHgtOxgYkLyZYejEZIJwno35sPeQujH34Ps3L0cFhh3WtaiIuPWFzxvVz9qrQYmnQwFdLkUX3FP6Z/k7YivukWaaWxC8MP4Q5GcDI57F+/gTo35AynmPUHYvWyy2XxoLhce8nvN+jLHCudz2PM4A3Xg0VqaerJoej5UwxtFVeadGl094HxVHWGDKxxJ8IOzKZT5EmZ5xnJaACrC+iNWgh0HQXNlvQrzbLgj8aSCscVnJwpJhxH6HfdcdBhR0YFa62KcG8PGtdwjocwSnm4/TbsdFKWuxi0rlg2Wp0+akvL6A8G4qvOFTO4vXkNxSotTy0cNDZk5/hOuw8PNi5d+CDmq2sY9QMszK0hU6zKOIOClkwuI4tHeIhT5DQaTJDNFAQwLc7BhwNZtsFtZqyoEomUKMATyRRS2bSs4uT3IYCTOWFACrOdObsdM6VsMkXOyWLQ7CFfriHkutukhWG3iZHP1CwC7BCBTjozxOLCChoHLSzU5yWKtV5fwGDrENokgDXTYBcr8A8PYDjsXjRZsDP2ZqInSGYK6B62kK/UpVDzuIvanSC7tCCH46DRRiqXhZ4xMeLs27FhOZrkAvB51BZKGLRGAvDcxc4Y562tAwFZdtEEQIatsGNjN63yr3XJdifYs5NwkgYaB20kJUxnKrup4+zzOK2NVzYPKf45u3HS3ARzZqLz+8lMexZAHweYsNNezKI1G0qBktMcGNsdERFNF1LIVsrwxy4yTCJjDogPmBoDhAYIHRN2kmwA0Gx2UCwU5DmQ9uf7zawAho/wz9RiljS2tnbVQhfRbagZKrtJMjLdbg/VSk186VzowppqNGRAUVa6U3ZipWIG7fZYGhqOx6pVXjtTsZdyNGYnNFy7fgdnzq1i7JIV0LF5d0eWFiV1C5NuX+7labuLjIixA/hcMdpqoVau8+aXDt5zR+jpYwyCFpZXc2i23wK0Pei5AV7eeg7V5QWknUVsbeyL+4BMGZ0dpcIyvElCMtk7XQo4XUy8PbS7O5h5UwlTSidrSCSzGE36klc+GTPzXFNebcNDIhXKvx+MDrG2voBr199AAFdYiWIpg3aXmf8pTKaG+Mx9bQYnbUGzOKfncq8+AnrUzSJWcutI9rNIdHNYtk4jNSoALe4SZ5FIkUt4tDciIDNSrsIqVRA4KWiJFHwuS9G58pjeHW66J+2uAl94BokwTs7SaIZ+cqYe2ddObjqLouZkhq46dD53tYqVLI4veQUKzEm5k+VjccWlNH5EuTOUS6291iU9keMAXiMc1XFFMwF9a2sbLELYpZPF4vlOQOc9xfhYpmdqMipSQlFBg/cyQ4+FAMpXz5QlNUtAaKhP+XMuTFcL4tUggqH1aq1dNG793qB5FJrCZHARL0SPSo0AFGVCukQUtOq/jvJ/+Ojl2Uk1EKkavwfPQhUhxwpLeemPCpDInhGonG/ZK8rc/akng0SCszbzEIwnCBkgwiFnEEhYgeQERzt/o6W8ElAT8Ov9EDqV3FQ+mDpcU63xs2jZcj1gMuH2BnqNhDrrjwewkg5SuQwsBj3QWpIgRUawUTYPCezgpx9A4/ag+FM89ExyOvHinqj+Qi2ArytVLFOnOCejmlUSjiOxCyMkuaUq0DjVpwWIs/+WzKg74x4a0xEyuTIWq+tYKK+jkJ6DY+ZlxS87cX5/fvL7RLpVuZS10JBZHC1qtKtxFijKbV+tqpWrSMYfKiOAr6kqINWTYecrthOuEA4DeY90fi1XJrJMl0URPDA88WgP3TGmgRoAG44jQGsbOpzQg+GG0CcO9KkFfUqlKy9iHiIuPMMFxNPL+NcUDCuH2YBBHSGSBSrDXdmlzSUW3ExFvpAHtCT9y+kc+XRV7Rjdx6rQlftE8YvycbzgQm2qiv9MZV2ru0qlXKmDnx++64tvn11vDOYqL1t1z7FISc0Z4+UZ6uDkYcbtfZy5+uRRLQM+D1LXg8m1tZaJ0vIcfLEq8Weqe5X7NWJhsgiioscioqz4OcWX3IkY0JOPRyxmvLb8CXx/JgUMPwjYBH41Q1cHdnQQqtdAHsexFSp2RsfNRXyN8HHFtinOfXmP8v5KcowUaujt7qN16w4q7gwO7x3S1Y4DPVpHzfAgKsUH3gB2DjCzU0zNQwy0LQyMPQysBphLaPkZmGEGppGBpWdhMidd4wpT3k8eXK8la7EHowMJRdL1JDKZGiyzBN/T4QVqhky1vh8w3GkAgVd9Bk33EWo+Zt5EBLTMueAWIcMKofNT444DVlcGXGeMsdbHBD1pFHza+PoGzhcuIdXNoeIuoBouIjnOI+wZsIKEFPwYHwC6h6luwbUS8NM5WMUqnHIdZr6MqWbB022EpLVNG5ZhSzRzjNNiE4yzZOR6j67LWShiParSmXoooM27QiqBUL3nAYOXyNxEi13kviag898qqp26AM7NCeQSWkNlvBQA5OaB6ZgCWlvYHdOyZcsjr5sBY19pj5Q9EoxiTsiyJI7wuNSHLJfnudANhsyo1a4iVH1vgP49QLHv4o/kTTOLAJ1lhshYjt5chgbEb6MCdcnOjUL9eH6od//fEUDngXeCcZCDQ07MqJ7yqKA7BnTMPPlv0uqh58GXbVkBDF3lAx9d8TzQPF9yvGktIQbxe3PWR/D06HknWBB4XRcYjdn6IBgNZAUis5jNTAJOPgOb4h1upaIanC0Rl1RERRMBnYr9GMylsJLENlahEWC8jS2hYpzRi9QNEMxp6xJQJ5iLHSWAB64QdeGF9NdPMQtG6A/baHcbaI97aM6GohReqqxjsbSOYnIejpmDYTBpzYZnhPB0XwCd30+YGYJvqEMPdFlTysqcVblKEosqwiif0eIcOkqoil/VmOplh6z7LrTQgyaFUgiNz1fsb2qBBG98dqBDdwI39ETgxk11FNVZOpBgGJDLMYgDbWpDdy31tdoMoT7FzBjBztKLy4OGBQjV0gbCmQWHwSepUPZN87Bjoa2eC999qtglKPoY8OT1V4VujOJ83ATLty+3UIlbarf08ekpwV0n/puUEoN4lGVJiYTUwfRuAJ2vDcGZy1FktaVpyPvA3QC0JhjcV1CfU7akqMA6Kn/ja+lkgRg/rZO5GO8E6GRPpSIJRN3NWE/a1BSgq7GA2jQXFXakeOMKRgBd/VAxOSnkpsFBTTCjwo9nD183xjSbvH54v9JJEQH66OAQ3dt3UO4NYNG/zTkttREJR123QShiLN2haC5AmB5hZDfQ0jbQ03cxNBtiubK9NOwwD1MvwtKKMHX+3hYw1/QxXL8hM/HBuC3iNdPMI52qw9AL8D1qTAjo/BzC83vwwz5CjQmi6jxh4cpwFe59EIAzAYP+d51/p2E61OCbISb2ACOji4FHsdcY1sxEblrAmcQFFAZVlMZzyLsVGMMUMGXCoIWkTX/bIaB5cBm5TJFgMgejUIVTqsPIlTAzE/ANB5qVgGk7kpmuCituXeNlwkU5THnj740jQJf1pbyuZM0FwTgGdNWcEswJ6gTruLOPu3I5CwTAeT0L/Cs7Hje3ab68DgL6PDLHHmxLMVHUPlF8SACneHA4HEtqHC9BPk4BfbKEUbGofob7PqAfFd88DKL/OALz44ZXEIXzxyjh96jeFn5B7l/VxXyvaPd7OvRvB+h8kic7dHbSPCC8AKFLYUXUoYe+XIDqPGUFSZBlznkg4ouA30PwSnk6ebVzhkqXgiHd+ZSeJsqhMRsPpCp3WZET0Dkvzmag0V7CrpUCFrnaeamrCFuJsY3ATI5CwbS4wjpmH2IWQgCbgM4OMAZ0jRvbVYYybyifgB66mIUTicp0/REGo45Qie1JHy1vgnypLoA+VziFvFND0izAtNLyGL8loAek7d4Z0Ok9VdcF9TrfHtCp+tED77iQYefJwoaMh1CAgdD149lUtk4R0I0ERW0GLDIAXgCLotSpDt3VoXkEdNVphLqLqdFHomRh7PXEjmaZaThGAUaQg2EmYWVtyc1mMcSDTcCcX8/iiH8WPQ95LLQFxoAub44mbE0M6KqDjbvzaIJ4AtCPuva4JQo5pudCG1/oehWveQL8oi5d7rR36NBjQGfRINS+oQug00OvGQZsJyFhSnwOEgEqF9Uxgsu5Ht3GUkBEKZ7HWd7HDNhJdiAGY41Fkj8RSvXbAfq9HbkqVuR5fhtAj4smsl9yNnk+dI8MmurQ3WYLYy6QYUxbryvbvFwybDYp+yQ07gE3ACtlAIkZvOQAQ6uBtr6JNrYxNAjoPpwgC4ufWhGWQUDPKe+7zqKIi1EamMw6GI07KgTGKSKVqkJHDu7Uhx9OOXBAEAwRBAMEYHLfBIHsYOfr4wv74vG6ZvY42SAzlG5dEgNhww1dTM0hJtoQnVED48EEOS2FRWcF88ESqu4CCuMajG4S2tCR7pzpjAbZM5dWUA9TzYRrOAjTeZiFCpKVeZj5EiZkhLljwU7ApEXXoGUyvgZ4XVCYFl8EbAzUalKCKIsR6a6jDl32nkvHF0hE89sBndchGz/5VS4mqfzV99P4N7zOZ1IosEjgreHPNLEfJhJJGfPQAktgFyp+5on9kR51/p7Ftgj7TI4P1F72eBQQ20j/g+7Q417hxOsStYIni2t26kf9iFLlv40C/l6Z7t41oLM7JxgTdDnn5q/MMCZokMrzfUmrYsmoK3HAUQqRDB0jsCW1rI4h4bgFkEkf8ev1yUx15wT0fh8zUu7eFIGtw8wmYRWzsHJpIE2biYpkJN1FdoC0rQA3O1R1Jx25RBRRG4F5rBGIRwsEdFJeUmHxMUUgJEa6GIBIuZPum0iX7nojDAnovSba4z66CFCsLGK5soZqdgk5q4qkXRCwCxkbaVIczQ49KhyiDt0IdGjvAOhR66WAQ9Nkgcm37NBZsRPQ2V1Jdx5Aj1gKKWyEtg7FBz7hznFW5IYO3bHEr2tBhznTYHohdGoN+D7zActmCx5kPiZ6B2Zuhv3+bdmKlc2WMF89g4Q2hyBIiBJcjiiGbPAtkAqXUZUsRI5HY4qWjrtzNToQGttn5aAOyBjMY2CPtL4nOhgF9jE1zwuNM2q+/0fsRgR2R0V31CH/6wBdDjQGlEQzTEbTOokk0pnsN3Xoxwf6Pfh+NL16V4AedegBKfd30aHHIK4o9+MOnWMbXuDSnZ/o0N8J0MkKsgASi1RpMDWjAAAgAElEQVSvD+/wAJakIXXhdzvoD4dy+At1m0xLkJGRohd7jFlyiEmijY6xjVa4jZHZkhxy28vACnOw9AIsFnpaRrL/Q2F4Jhi7DRG1jacDAbtksgzHLslqVIoG/XB8BOg+VxJrQxHYUfgmy0t8si8s1pjEaiDBrAA9gDsbieKbnemUaXjaGBN/hG6vhUnfQ80p43T+HHKDEurhMjLjEvymjnBsIm3lpHChIJV2ae52YJjUBAa8RAY2Ab1ch50vI6ClzVSuDllNqhsSaawYQiojpfJVrFY8VGPxF113HOeo5SyK6mQRJ6O+iHL3Q46Kopk5O3PpxKNPAjq/hmMrfl1I9mgqS63IWISBDktLiCuCr4MUyLoCbD7WqAIVMKdHnUwW/z4e6/A64r+NZmHvXRQX33T/vv56DyAeDdKiZxNXcfF8Lf7jo5Pm+A/iuei/7dfh3QB6OCOVG+2tjwFdZuHsvgn0BGyCKmfV7HQiIGGeKWMLGcUYU8AyO1bdjtwIEnPMf8fVY+zOx8r6RgXmhHSdizBpQs8kYJdy0PNphqSr+bmE4eiylEI6vAjQo60Gx0JJdmbRYRf/GhdYQrlTdi1VsPp+cbCDsoxQlMLaZYKZP5bPqTfEcNQVi017NMTQsFCpr2C5Srq9joxZRsqJAJ0AYWrwDAXocnNGVk3S7QR0nR0AcTSi26XLlBEACwzVNX4rQJdDgocSKXdW3/yU7lwxFVLccELpMcRHZaYT0DXuQzbYHRswXBMm/304hCZFGQ98B9DTCM0AY7ONqXWA67vPYOvwJubqizh3+lHkE2cRzjKwLe7/5s8gqPLHqaKIBUE8cz4qWCPWQxUtvE50sYKxwDvuzuO5t+rW1SKLaMZ4ooOPO16hrk/Mxk+CaQzi/7oOXS2rUK81u3O+98yxT6UzAm7v1KEfgWqkBVAFSVTPn6Dcj0cJx/P7I3Dm8f0uAf0YxO/t0AXQIz2PFFb3aC2OR3y8LmhCleQ53o/jCdBtA4c7wKgPdDpoNRrodfrwg1AJrPJpJAspjI0hvNQYXnaIgb2PVriDkdFSRaGXhgUCeh6WmYehpRVbo7PbZCDRAaZuT4pidrjJRAmmkYM/U8tnAowkgVE6dOZA6mMB9Jk3llEIAV2JpXRxsdg2mSBPAnn4mUga4uYQNs+dYtgbAmMdC8klrOfOwWlnUQnn4Yxy8Dpk8i2kk1nZcy6UswlMAg8jrg7mSmc7CStXQqpUg5MtIpHLi8o9mvXIqISpk6LlkXm1BEMoUIz1IHIjqPdFumned0eAzidzTLkLoPM6YFcekLFQiivV9ZF6V2cQz0q+HmTbGCgjWwVDHalEDslEWrQ2ooynLsTknJ9zCWVBpj7Dm/EeUmOBY+865Qdq5q6uX+qP3kP0679tAPtu/7wjQDx5Yh39kBPDtZM/+G1/HHcu3+3H9m6+37sFdKFvCeIRoFN4dQToBHKCegToMoTgxUuqPZqtCysR6xqFnlLAqa4jN5qdE9AntDuI7SycTjAjWCUtaOzQyzlAAN1GwIAFAhNfvAnnyFFS09sy/eUcoKgk7l44IrkH3GmPUTMkyU6OL2zp0FV3q3MG7nOd6RCuN8bUHWAw7MgMvTuewE/lUZ9fx3J1DTm7gpRRRNopQLeZmRwisAHfILXPGzdiKLhcimBO8KOG4gSgy2F/AtBj+j0+0GOKVwEaD02qOO7t0BWwy80pjX7Aij6KxeTrQZGDPJbQEjGciOrQgkbFLxFBozUuj8ACJnYLbf8mLm98ARv7b2BhcRn3nXsClcyDsMM6TCQRzBhJysdDwRgpSRYFMkiJGpfjiz6ue0XgRkD3407ipChOgblcKRw/ROphec4nwF1m7LKN7PhAijv1mHr/dqK4mHJXhYPq0GNATzKxMMvtg1G054kZ+skOnZT2kUbjBKDHR8IRoJ94DicBPQwoBjueofNxKDfEvTP0o695W4cu90DEQMkVe3R9K82OGu8Fsu9CQlEkFJwC1JloVbB1U/zm6PXQPzhEu9GSoCKyE04mgUQxhaE+hJ91oZc9jJMttIIdDPWWBC6ZM25HYMpYDraVg65zHwTjgT0E2hTtHmOAx9AM7nHn7u4cQj8Bz+XWL76bfQF0JYYbHQE6g2YIXHx2pInZcTLpkRod5t3PZgTxoazXJnvGdEV3OEM4JplfxJy9hLq1jEQvh+Q0D32YgDbhIqeEyn6nkC7w0R6P4PG1NgnQSZiZPJLFCjLlOqxMXu1B13gdh6LHIRPJ95wCQgF0flLTE79f0ugowRofPOn2I0B/J1EcX6fAE2GmotqVIE6J6xRlL+cBw7a8GaYuAX0WuT9MpJN5WZ0aAzp/KO1rBhkyni4cnUhdr8acCsypdWExyV7BEiIvLpDfB/SoC5LOTqjcSH0ficrebj+MleTxZPeYlHw3EPzd/TfvFtCP5ueibA+gEdyl66YaZ/bNgE6KyeNsXdHtsVBNYeRRC6Eq0GAkgK5Lhz5RKWWcpbtTUdEibQugG6WsAvSkKSmBlHOwOzEnIQyidNSlsb5VHaB6P3jjCogTO04AunTpoqIl5a7mufGsUilMI7pLoyiHQD7ExB1ISEZ/QEBvojuawikvYmHxnAB6xiggoeeQTsSAHiC0oTp0PmIWDvyfz5W/VJRyjvXNgB535Urdrqj3dwJ0ufk5q4w6dHmdPR/GCUBnRxGyS4hWjB7N53lhEkynGegBFcUH0DWuvCFzwrWRZXi2honTQtN/A69v/hE2Dl+RxSunT30Qc7nHUUisi8o5dLnhi3cAFdq2/BqGBHk5jk/Mn44E7dKBUOkfepb69aj7jqjLI6pcHWwnFeLHvw/he0xmU9Y2/vnbZ+nvBtClcBNGhB0VD1Qgnc1K9C/XY8aiuJMz9Pj9EMFZdFue7NDfDujC+JyIBlVfT3fGvYD+rxPFybgq+lDDq0gAGI31YtV9vO1LFDosWAjoUB5qBTh0rYyBzWvAsAv0e5h1uph2B2KD5AeV/3rGxsAYIsj7sOq8XLpoejsYhE1xAdhBDpaWg2lmYNkZ8ZZLHCrnveEUzc4eQsxEXZ1KclVwEu5ERzCzBQN99DALepj5pNtH0AzOz7k1jRnlU3GB2JYNyyRI6bJ5z5tN5H0PtBEmeltEbbORD7cdIB0UsJBeRUVfRGKUQ2ZWhtfWEQwMOHoKNil0XVeLW6Ch685gprJI5QpI5opI5Iuwc4x+5RrVlHLd8IHyPGDS32QkG8qk/Geqn4RVUddDVitSvMeMZKRaV7Nx5XdSok7qNDgHZ5FPtbuaiatFLBHLKbcNBaYsWKl0V0mDE9eVa5xFH7vwVDIv9kZS50pPqwugq9z/QJa2yFGm6RHVrnYDKN2JYialFxPbnDhkouHBdxdr/r34bicBkYAh+Bbd3tGkWKUKHeuyBGRiYOHXC5vyPdoW924APSCAe6HY1Nihi3eXHXp80Qqgc3NG1JnzVSAFfwLQxakRFwBxmJCcjh4Ct88NGdBHMwXoBHZuZ6CtIgb0XApGMQPkkkeA7kZWrcSEABnxnXJoxqMj5ixTVaYAnaNa/jd/PVIEkwI3TgK6Yg1487Brk5tQU/M6zgAnLiMnY0BvoTOcIl8/g8WlC1ipriJt5JHQMsgkiwBvJKpT2aHfM0NnOiLpbtWhi9jqRIcuneWJDl0Jnb89oJOCjCl30SNEind2ZWqqwZGIek7HnSvBxEYwyUKjKU3fhaYPIqVuFoFWwczWME020Qwu483dz2Lj8CUk00ksVO/DfP7DmM/fD8fPCY0Z8DlpVNHSFmMh8DUF6GI/PTEnP2rWCTRmBOgsAI5B+yRNfaIEOJpLxvSgHIyzqfhzCYT8OrXRLKLQI5CPu9uTP0N18krl/nZA5+tNQGfWBcN4CACqUz8WxSlRGk20xxAbn4Tyc6LnKfbCyGb43QZ06baPWKV7tSKxM4DPj9ZN4UsktpTXgzql9MBFcPsy9H4Lfq8HbTiGzuc7dSXvezibQM/Z6LFDLwZwFkxMM3003W30gyYMk6tYizA1gnkahpWCbjA+moEwpJpnOGzuSWRpinqEVF6uuekoRDAzJRZ2FrYF0F2/D+jc6UFAH2MyHcqMnECVsJOSiSEnhsusiTEoBvWNMXrBnijfvR6FfkBZX8Dp4iUUwnl4DRNFo47e/hTuMJDFRBT8cUnNxOP6Ih3F+jLsTB6ZfBF6llvXmBBJujoawfE15l4IIRMnmPW7mIyYuzETh05ufkGcNxrzyzmPFooktmLy90qRLoyfzMQVnX4S0NmhcyYuIrkI+CUDnv+OglcRdLLPmWI6dWUkIgI4W72mFPhJQXsCuAnLHGkwNlhdgmq+LhoKArqvBIe8b6Rbj0Z+7wO6au7g8VO5vKJ9TLwkNJlp2lRzj11Y9E/rnNlE10u0IevfZUDnDJ2UewzoFMXdA+jcPhLNy0MKNXhReupXUn3sYAJ3Js/fKZYlOGbS7iKRL4iH2h+1YfgeRo0OLJd7nFPcZCLLNDK1sgqSSdlALgFkHISOgRm7ZlL6swDWOITNrj8WQ8XeZy7OiDtyQ+OoVoJVhK7nXJa/pwedVHhUccVdYpzOJB0U7Wbw0O230BtQqTtBs83lEE2uS0B9+UHUautYqpxCPlGCHaRgGwkYnL0yfcTWEJi+gDqpN6G5mJ8dGmKdian+e4SRUbfFP6MoToqUE8AQ29aEftZp1zpmQnQuKKH4iTt3xKsu3j3VlUU0dmxpC3xmrBcRslPQdwCtL8Il3cpBs+YkbCTM9/DW/pdwde+z6Lo3kEzZKGXXUEw8jJyxJlusCOiibJcr3pJPORBlHh/N1CNQP0G+y98bSAmwn5x3q8Pl+DnHAH4v0PPvlQhT7DwnCoJjSvudv0fcjUiBE624lO6eNkDDkB30CSZQUnT5DpR7/P2lXpRW9kjDKLISYQkImKY6LJWSQWHvvXpYdl0DVTyyCKNVLrKtxZa1Y+o9pgFOzuwi++eJvzpiBoQNinz74o+P8hlUdSG4ogcToLeH9usvYdZsIjnz4TYa4FQ1nc+KknxozjBJefDKXIkXYOh00Pb2MNY6MqvFJIOUU4JlJ9UCE4s7D0zZS86Nh10m1WUyKBXKmE0DAXLHzLCGFxnM1t5V1BayyJcSuH7rdcBigFIC2zsbyDM+OgjhMNueO9xHIwTeVPCVReg07GNgNMWeFfZ0FDCHpeRZVI1VOKMi0Eugf+ghoTNGl2I9W7EKyYQENjnpLFBdBgx21xTbRdetXLtHUvXozeWYgudVH5NhH/6MI8EQE11HqlBAsVSRhS4yT49p90jYKpkcPIuYC0F1u3ThqqEn+3fsSVcRr0oAx5k6iyJBaREGTiauFJiS55/JStyurlEMpxYdxaCtqHVVasb5/+zmSb8rFjLOZIgiZU+Msf6DBnS5RyOF6Uw86QrU+cGXjZcH68qj+bH8TYiAK/DkTdXg8GX/Hsnc302HTkBX9jTVoceALkI3Clb8GNAViJPeZfXKTwI6RXFMmpOLnDcMTzx2AWT8piNYdgi/34PBTm48k21ulEklc1kVOZpNIEja0DIOtJSN0OZ8LpBtUnADGCMfph9d0FF3K2AtlLomIjDpypmyFIG5gLr8fYhAPwnogQJdEaMomox734mO3GM+GDKGciTrT7u9DjQ9jdUzT6BWXsdSdQV5pwA7SMIyEtBFuKfJAhd+xoAu2hhS7qSnj4Rj9x708cH/rgCdYjteddFog1QqWSEBdSVyUfSqMCTCrcnvRXkb2HBnWSlYdLMB3RiL91q3KBqqwXOAiXOA64d/jpuNP8ZgdksAvZheRt6+Hxl9GTmzAjN0YEi4BX/lFU2Al6XUosQl/S6jFgllUdyVdLgC+AmShEeM3BEwR3O9k5atk7S7AnkCcuTPPQHoJ2fcJ0Vy36pDZ3jHSUBPpdNw2HXpSgPwzj50dd+aEQMXZ73IbUEQjwJwIonTOwK6Yhho1+J7oaxoMaBLoReJmOIuXB0f9wK6Avx3KhhUGREzEDII5PWgqkP5GpP3bm8XWy99A9O9faTdGcJmC+ZsioRjYRxO4edM+AUdmLeBSoi+1UZrtoup3oNlJqBPc0jaRSlgdW7rogNFZ/zqWFIWaVWlraqQK4sAkktt9NCBN+E9NkOhYqPZ2UKnv498JQFYE9zdvoFAm6FS5fIaCVqF784wpbYmmEmeFH8d+z10w4Zc3olpHoVwAeXwFPL+IuxJCfokA91PiUg1lclLkWbQ8spPJqexG/f5+tGRwV9ZKRyrw+V1pz1XaA4eWBNJl5yOueFwImeFb1swHCWgdLJ5gJsoRXhII7onuyMkmEPeNu5nZzdO2lx506ktoCaAoC4xZLLmmKI5Rb/zPWRH7sZKdS8UoWY6nUEiwZWnCtD5AxT7Fs3K5WyJAZ2JhRyHHWsz1L2gfOgS7PN+hx69R7TrULDArjECdN4uFkIwaiPBG5D59FzD1+0CjgU9m8IomMpiAIuTrXtu0qOz7d/4b94NoL+dciegc4ZO2s6Qi3aslNbKFIlAAv/530q97o5GSHLGRF5sMFI3jKZj3OrAgI9+Zx8WfNikX/m9/VDWcmoJBxN/BqeYReCYAuZ6gkluxCNf1mBqsxDh0Jdu9506dDK+um1Kd/6tAN1nhxtRYZLSxJs0Smbi3u/BqCcPmZvY2KH3hl0cNvYlOjGZrODChU+gWlzDQnkJWTsHB0kJ1hCfvBEiMGYK0A0VkhFrBrmVmrNmdoRHHVz8jp/o0Bl28q06dBU5p2bo9ODLgR116Cr6WRVd8qsAOb36DKQg3cYDw8JklpRzzLIGsBw1c4OZAsw8ZraPln8XG51vYLPzFUyCLSQcEzmnhoyxjpQ+DzNIwtZTcGx+pkU1q3PzSqhm44HHboCzT1XmUsSlwl+YFWgh9O2jDl09/bh7UN11DFjH1raT1S/timQojlXwJ28aHnDslt8O8PHhFVPuoqSPOnTTskBAp8o96mu/PaArq7B8yPt74r2L9RzHuQdvK9zeAdCVIE6F8rxbQI+7/3sPDHVVKbNNdIVFQC5qZgB24CLs7eHGC8/+/+y9d5hldZXv/Tk7nJxP5dRV1ZkmdDfQhCZnUVFBFAOKCdRRUUzjjDoq6pgj4nBFVO6gMDiKIChIDt2kJnQ3dO7qUPlUnZz2OXufc5/126eaHmd833nH+9z7x7zF00/RoapO2Pu31vqub6CwZ4xYvY63UESrlvE0G9Q8FnbMQO8N4h+JQJeHnD5PpjFN3VPAKz4EdgemFlYEOWliJZBHzkMp5qKBDgXEQc5PxB9TEqtasU6rIdoOU8Hq1XpWRXfky7Mku4NkyzNMzR9gaKSPar2qyF5ikiJxvU7dUsE40ivLhFyy8sxZc/i9YVJaPwkGidYHCNa78dkdGM0YkXAn/mAMQyJhxd50Yc+tOi5pOlVn30aU2p/bhl/qWqwLAa2t3BFEUWJLJVa2binCmirL8nrqBpFoHG+qw81SV/KYdjPQntBdkMpRBV1g/4YjscByjboFXZnMKNRwYTp3r12BzmuWEFtlRWSqnbnICn2+oEId2r6j7YbZJb4tkN8kB2Dh94dP6Eq6qDw2pKF09/L//w594U6VWEUxHVIvkXsDqWJOC0P01QrCad/1qq2XP5LbXQqRywj+v/HxXyno4sMuk7oq6I6N5khBl4lb3ODq7pQuBV1ckkRDWqthir5b3KfyxbaxhUZFgkaSMcjPgKFRmkpTrzVI9vUriEmy2f3xKFo4QNPU8fgNlf8tl6EjP0cMbSzxPpRXcMEm2O1S1WTentIP7dAXJvSFKV3WW4KOibxG6fJc72Qp5nbLpiHGFdhUrLJ6i6SQZwsZMvkMM7PTqqnoSC7iiOVn0hkbpifeQ9iMYLbEfEJsUKWbcHAMMXNp0jLb6UltyF0XhrlA1H9lQRdTVinoSsbS1p4veB1IIRfERD4L6iH/37Qd9Utkhk1xxyKgIFKvVxynNAWZCgTZ0nzUTYvZ6m6mipuZLW+i0ZpB0jAFwgy0evF64phaUBVxYdqaRkBZ3uqaH0PzoeGjpQgLuiLgqHVD24dAkXQ8QqCTCd2F3NU0/m9c41wyzwL8/Of3iGsb69pg/iXI/T8q6K/8Wxdyd5VvLhHS9HoV5G5KDoDUZ4Hd/0OnOHdCN+U5qX6pbUijHObcJsx2acRtk6LDbZXbSizxQai/MqH/VyD3tovTf3B8/FlBV6uJf0s4NJoNDCvH3k3PkN76EoFCgXjNQq+WaIlUU28wr5UJjCQIL0+pgp7V5sg2ZrD1knqv/c1utFZAhaIYPrEV1pWiIl8oUipUSERdBCdghAnoIcqZCkbLpCPeQbGYo2YXCUYNGgKf1zNMzI8hnkwDw71Mzk6ot16FANUt5Z8fCpiqqNeqRYqVAsVGhZAvQZe5iJRnmJg9RLjZh58u5UZn+COYst8OhUCY6Wr6EsdL4ZC08MifucOzWhvJmawSz9vxtYIwaooGLtyguprSZY8v0L/cT1ZN9PDiINnEHwqTSHXiSXWq+FU1ndct9wJRvYLHbfLFosoWYxxh8bvkOPl/FdIifhWCQQpCqOA8j9qbi45cnBpNM0Aw6CbxCSKm/CLU43XNNRaK90JBl+d0aGpXaMdh95PyxqjgOC5zXhn1/LcmxSmGW/t6EMKwyLXb3bCPJn65CHIlMAOQzUI85kIqMtWG297XLSn9UuH/z3/8Zwu6koW1IXcp6C1LJnEb3ZbAlnIbdpfJzy3mMqV7pJC4rEkcq46uiAZNWg05xAQ2M0HSqWSPl8+4N5rcRKUyFYHpxeY1HKQVEJjd1U0rGY50ksI8rdVo1eX7G0r+pC7o9v780CEqOvAFEpySusnv3c9S8OXvxJJVCI1u9yxGMzYN5QwnvxqUJfoRm2wxy1x2jrnsPOn5tNptD/Wv4OgV59ARHqQz0kXICOOV8FFZLcjPkhbP21QFXVA91f8tFHR53OJoL7KSP9utHj7lCeP9L03oir3cLugu6c2dwtU2rR0rLAeS8BjkKTriuS/aXzW1ynrbwPaG8BgmPpmuVB6xHBLyXR3qRoXZyh4y1V3kajtxWlmx3sBwDIxGBMMjYS1RNN107T4V6iAa2AA+M4zPkOAkmcI1Bdgo6aySt7X9CFoGfm9E7dIPOVUdTvRa8MZxn9GhG+TfwPDKIe4vT+jqkDrM3U2124fgeTnU3ddCNURCefD5VEGXGFWBOmUF8f9U0L1t0oy8tpagRrqGX8H1gtaKCuHfF/SFiVrWBXZDYORXIPf/rxP6XyroyoNgweSprWtWz3vh+asxw8anO8xve4mDTz+LffAAcUHUVMEq43gdxuvzRJZ3El3ZSbNd0PN2GseoKAlYgF6w/XhM0e5L4+5RMczFYolquUEq0o3PE8RwfISMCOVMWQUJjQwMc2D/GL2D3UzM7CMYN5gvTTKV3Y8vpmF7LGXLXFaZDpbKigh4DYJiLNOsUynnVICNBLz4iROnXxX0pGeUiD6IV+tUag1bnN0kSldF9sq1bSroXxkoKRaj5bpNyiqwvR5SyNkCKU4MtKQxU+sqGVSEsFs/9LleLuBIsl9dTgkP3mCIcCKJ0dnpZqurhf8hv2dc7ws5Z+Q9F/VJTU3I4haofN1VQXdZ74IWyoclCIWgl5j4A2ECYn7jlWvMpKnkoa6Xw+E7dFXEhdPQJsEt/N6F5tsDpEc4I/Kza6qgKzncf+uCLkVoYWkuzVh7SpcbVQq6IRdDo0Vh0ws8du99at+3dv06ek5eJ2MOzUoVLdpFSy6y/wsf/5mCrgg/Cz7udZtmraGiVGWnpQtBxS6CU3MndCnmit3eeKWgy31Ss7BKVQLBMI1imXqtTqi3D6plXnz4T8qL/OjXvQFGRqk+/AjVVovkkasoZ+fxJ6KqAKtaLaQl2b9XqjSFCCPyOUSi8e8hd/kCKdQNgdHVkOiS4Q4nxaliL/f1QvcsGlcVadhQdpINGmRLWWqOxXw+Q6aQJVvIqaIubO/Fi47m6CVnkgoOkgolCeohzJbXvYmUD3ydptdR07nmbdupKjGAeHC3RUR/ZUE3BKZrT+iqoLeJb4cKumMr/EI4D1J05JccZKLp9fi8OMGAsrY0PQG1AmivWrHEuV4vMF/dS7E+TqUxSbNVQBP0pS7XtuRDmyqgRdhN0lRJFraI14WoE/CKLjmkYNlDu/S2EKIpzoFtFxSvKVInt6C7+9K2B3wbfndDSxY0I25RXyAAuQC9a+/7lyb0wwv6IenfnxX0BVmcfDNZ90hBl32whMz8vxZ0eXh2C6tWpSJpfaZBOBJBM8V68y8U9EO9SRPnsIL+H03oryAU7QPiz3bo/66gt40a1Rv5ZwX9EOPeVTortXhAIJf0DPs3bGR60yZCuSwhu0qzUaJh1pk3KkSWdRJcmaKRbJLX5ymRpWVW0fHjdXrwOKLrFkKr2OPaVGoVlRDXbHjoiPYS0KI4JYh6Y1i5Gh3RJN1dvTz2wP3s2LOTxcsXsf6s49k3vYP9MztJ9EbIlNNgtrBEpiaySpp4TUFFbOq1IrVaEcdq0t+1GMOKEqp3EmOIlD5K2BjAo6VoSkhMLErLFLc7eWwGWtNAF4MFZXEs+xJxqpNu06OUGQq2U6shdz20wBWSFYQbRCEXsawTZVq31MROo45dq1Os1qgJETgYVEXdH4vhkaHF0FDBCXImNBtYis3eZr07Ev0qRbWuLKZFsrMgZVOQvnLKk526ppAwnz/krraEkKgWuwuxYK9M4gsTudxLqkk/7P5ZuJ7ce8HB8AoLX9zn3ICj/94FXS4AF2NXsGzTcHfpcqN4FYlCzFhaHLznXp5+6GHu/9MfOfns07j8a19SBV1Sy4h00lJ7kP/zH/+Zgq4kYcopTuDthsq6loIu5hNao4beyCu27OFkONmlS1EXhr+kPMmhWJhOE02kKKczKmnNv2w5u+/9A7++5eecesrJrH/jpZBMUd+3H8fnJTDYT61ew4yG3Uoss8sAACAASURBVOFdxDACfwkfQWJGy1WalsDjMuG6kNOhKV3J3V1ug314QT+c4b5Q5H3iWe1RcL68h0piJoeGFHRPg3y1oAp6rpynWCtTrJbJ5rMEw0GWLjqGRak1JAODJIMJAloAA0lHk0NBOmwLW4zSRdygAiXarh+2HExtZOGvKOgCBUpB9yhTioWi9opG0iVCualiUvRsy1LoiO4R/2efct2zAwaOJv7WYcXlkMtWVIk1aWq0HJnqGBVnloaTxUPNLehWQ6WRKfQgqOPxumEXsi+XBC1P04vXkGLuFnRlMivwuiLHCfQv+nEp6kKSExLdKwV9ASpcsK1Uk/OhqWKhsL8Cxbt8pX+rU1+4k9z9o3uDHro+FupiW/e+kAWn9oeaR03XUtBlFSJEJBdB+Y/CWcRLAMx2QS8XixRKRWQHn0glFfz8nynoTbv6V03oh3wvFPRwOI5xWEFf8NBvy+lcTbyULXGPc+TyJP/00+y4/358s9NEZWK08lS1ClbCQ2BJEu/SGFbcpiDOgUaRliGrNi9mvQdP04/ubSl/lUazqtZltihWPH4SoW6CWozKvEXcl4Bqk85IUkkrv/Ptb5Mr5rnoktdwzHHL2Te9k4w1TaI3TEOvkS1n0YQE2xIttnDtHBqWTP45ZXksDXRPZBR/I0mo0UW0NUBMG8HQekFPgLigpeIKfRPHeJlmPY6J1jDQLGleHfDWaGlSrGWfrqQw7qS+cO61eSeCOOoeCZ9yxcmucVatPa27SXZWrUahWqMhZ5E/gB4MkBroQ4+EIBJE9lWyL6+KfasEzSjYTNaUdZcoJ8lzCxN6S2RsttKeC9wju3JDOAvekFptKRRQiG+SBNf2IpBi/Qopzl0bHGoI28S5w8lz8jw03VXxLEjX/qqCLhejvG5Kz6nWmK/o9JptmMz1KnYhNwUXtQ3GFmwtxU/Ydclr/xtF62wzyxdMX/QW9TasqYDOQ9+zfXcL7KrYwq/YvTQl+VYugIUJ3BC3L2Wdr75IDB3Ej1vhtu7d4drzyeOR4qP0K02YSVOfz+INR/j6Ndco3+1PXv991InYJbCQGDGY7ZS29hTZhhfbmfbug1Q3pfv6LDx39XNVR+mu6W3RLR6SzalNEMaCF2R7nHHh3UN0n8PiUxdwZ/fbLbxE6qnJrkmFp8h07OpUhZTWalTR6zk0McdQLkqyo5X9uo3Httv56WWCsQTZ/QdJpDrIzqbdQ3PlEdz6j1+mlEvz3qs/on7gji3bWLJ0JXoozGy1TNeq5dQdCUVpYsoNJT+/XFHkOsk+d8QLWlj4crEqIvVCXGfr0B5dQh1cYxlNucsJ5C7Md/V7sXEMyIQqZ1MLjyFNgEfJ4qSgCWTedCpUm1Xm7Sq1lkxiQuQrEAn4WLZoJSG9l3igh2gwhV8LYbT8bV946XwrKrHM422CDxqy+1NkGZ2g5UVv6jTFylIedst181KsdLnF2kx8Q6YKtVdegKkFRYCa4mA08algFjcTTnX9YiDiePAJrCi9viL9CdfBolGrKj9nYaQH/TEIBbENiQ714mmGXec9ddnK9yvQ8JRIFyexnKKy6NSpo9sSl1tX0jvZm1paFd2r4zX8eIQxLBJhR6dlyCEfQFfTvw+fWkV4cTySaOZRELwU9IZYC2tuQTc8uvKXV2Y4bUa8PCUJcDHbB5K8h7auUZd9ZMuDTxojYe23/3NDLNwzRe5RW7wTFhoCFYnrZiuoGAw5oPUmuvRcEhsre/2oXzmkyYqnIY1L04Xc64rg6FZNkVAZ8vxFGih/1BBflqyyA/Z6DZedHQgohrfjMXCU0Ur77FoouuKBICwNR5phmfpcS2SPrD40Da/sc2Wvb8rXys+U99+9R9X02N7LLLggikmSNJEyTKjllIrn1THkQQvHR6STbuyQQppFQ638EIs54tEwpZde4vl77sI7fZCEYFTC5m6V0VIagZE4jMSpxhrKw73hEzhe7g0T0+pAa3rRfQ66V5L9ipTLJXUuBoyoIlD6tDjp2SrxYAemrdPji1MZm+LDH/gKP771ixCB57dvxAw16R5KULTyijMjDb2hFAM2Ta9IK+tUS64O3G/6SAa7CTkdRJ1uUq1eQp5+dLMfzC7wxsH0Y8lUrAtpTQBrA9PxQ1OY4ULclPXdPJqaWhSxCUcdpKCrHXuTqjQRTRlO5G9kBSOS0xa6Gtba8LtM1qIIsOsUhLzWQFkqy3Vq9kfxdscIdyXU/Sbfu2pLupvwhD00a6IEcL9WdPtScAR6V8TcpkO1WlMrLYkuloIuGRG6qAuU5NX1bV9o46RpdWF217DqkFHWQm1sr67cwi93iNSThc6lXWb+Gsjd9njk/lcvZVDVUwd1d2lN1eXIxWu6zCV3uvFA1WniN6XTku7GomHUMaV9k9jHekvtXEulMhF/2J0qjRb5UppWR1Jd6iGRkrVMinMFIolouxA3yJYniIYEdmxRajgYZjde2RVm2g8w7risTzWSi4FFk6ARUSYKYscXkz25OKTWLffxCOzq2ORqRcbHx9n5/GZOXbWa2757PZe/5wpY2kuwr0uF6in1rmoMdBqGbLYODf04BQt/SHSSEmdYxZRJUrVBcmXI57ArA4t5qXma7CxN0hXuk+MTvekQswPuP3dlwkovLylJXnUguruheqmMN5J0YadSEy2oqQZUHEDFYVksUrRiDkN81n1hxdpvlgtoRovMgV0kkxGqtRo12auL1lGu9WKFhC9Ms1TFLtfw6YbSpAr0Fe/qQO/t5Mff/jof+PBVHDxwgI0bNnHS2vX0+jtpiulKIoLRFaNkNshl0wwIezQ9D+ks5UKBUEeSqf0H6I2lyE/PUGs28IYDLoQuuS2mriBTiWxMdnQqOEwO1oamUazXCSUShIJRrHKDrr5O5htzOFqLgC8uQwSWT6dcmafTa1HTLHZYRQjFKc06BGyDXr+fgY5OlY2sGUHC8QGCsU7mt80rN6pId0glaen1LBh1CMKsp0E2EsNLhMQcxL1+rIAwfC18dp2Y7NwKJRT7J2oqpnDEF0clR8j14dcRd0w5AOdEvhM28eTL6B6Hmlf84oUY5yFU1QiXZGnfImPPEEzq+JyCWm1Uyg2CkT6qOUMFUOBrqOAW3RsRIQaV6jwBv012/qAyV5nMlNVusFbNk5k9wOKBBKVigZqw2E2ZaOVvbSoli6QvRrhm0rBb6F1JMnIgB3yUcyV6/Qk1WUxVLAZGlvHcM5tZffSxTM+kicZjTE1OsKi7l4ThY/uWrSw7Yjnz6Tki/hCBcJzW3gk8sYSCJgs+jRnDpru3Hz1dR5NMdN1WaoKGRN02bWVz6tf9OPJmOh4i4QT5cpl0OcvIEYvYsmcvia4Ytl3CV2oy2uwjl84TP6aLmXKRVDJCLV8k3AhD2MNELk+iJ6ZUD8lglEYaAlITJOnTkO1RjrF9W+nviRHr7nCbTD1AVVj8Pr+SOsv536goN2N88jW1Ar6QV5Gq9JZBzXZUZoGy/pgtoBsaGa1KOB5Fl328JQXZi11vqUZDF5SvCZlinVifRqWRJiRoct3GNJN4ql73XJTTIgQNs4Vu21iOQ8UwMT1NAsU59XhajRpbH3+QuWceJtFqkk+Xsa0i0ajFyvVHs9/XohS2iXQ1mK9NYYc1ypUGcb2HSqFCR1+EsjVPvVEgFg2TnxPDKD898aXM52CmqjMwuILcVI71fSt44hs3se7oVTgro9yz+T70hMXwkm7K+Qypjm4SvaOU54qES3X8/hbj9kGmcgfRnAaxUBKrpLOoayWNeZ2olWAodoRyNySUwol0UNW8lO0G/qAXq1oiImRHzQ8Z8a/wQMCnrntPeg5f34ByqKwJwz8UwSvTb9mVkBW8VSp6g55Ygmq5RKFSoTucghJwcAY6OyB3EIIlSo0iNT0IeQ22F+lYNMBmezfJtQPEBlJEOnqg6ieXtwj09lC2yuj1kmq2JW9BirotxV05xwkpTgZ/B9Prx/SFMLzijeBTqwORAEvjK2tIo22sJGs0KehqDaV2WhKY5DZw7kDcbhrV/rKdttYOcDqEav01BV2KtpxPcgGHRfMlbbvRUOO61e6xpbNfmIKVLMxw9d2m7HVFKKYL9NOCjAP+KPhN6pWqCo1QAQT1EnSGKOgtpktpeppBNU0dYpbLJC0HrpbDPS2lj/Bjk1REDopuI2N78zTC0j1VCYmYvySHp04zGqXSlBhB4eq6EYuavODKZaZBJaCx6+A+KtkczmSG48I9KtRAP2oRjZDAjY5rw2G7Okjb0A9H8V1IT7h1sxPEu5NtYZxDdW6KQLIHLHl9WhDSsI0GVQm3xyJMGB+makoOFXS5/9vuhPJTpEN3qcdSBU2q6SKBqOxEXdjV0hxMnzDSp4mLvlLYocWqYm7WihlFgtEiPloH9wlVgPlcnu7uPgqZAiEzQDmdI+4P4RQrSl9ry9e1bML93dCZJHtwN7sO7GLfgYMM9I6yrHcpHa0oeEMQD7sNVEInnIzgjO1Dz7cJhuUKY9teVmQUn+hEmzbRziSVZp2J+WkiHXFlHLFv/wEWDQ6z/8A43X0DBKJx0oUifSOj6rOQEePhFP6wj3xrnmgyQUhPkM3X0GNhYn6w9r6AY9YZj3ip+qIEW914Sk36fF6a1TyxeAB/3yCZqSLhYC/eRALyUG7V8Go1TOEY+FsQlNvMYi4So2DDKJ3qciuKt4sOIbkxZVI7cBAiAYi5+ezu9ed1CTYl8c13xc+ZqEz7NjHVCDYoe2tq7y37+VjNS6wgDWYT+jXs8kGMWpr8wX3EOvogPADBUajYENOYn50i1tmPUyviC4kF7xQ0ikpqOZZt4phBKpUcPlkfOBllrjOXEQmRTtSsE48GachFU20xEhtQ12s1oMuMz76D+xgdWERjpoDpD1OJxqhrfqL+JNm5vIIUB/r7yGXn8TotGnNZOuJxzKCfarlMQDPwViSNzwM9/cp3vOSp41s6xLNbt3JkcglYNnXNJSA6hmveIaiGV/PhVJp0pbrZu2M/Pf19+GImm17ewuiqpTiaRS47RY8nSnSfgWeki1qjihVrMp+fojueIljy4wkE3HNJ3sdGiVauhqfZiaqe7Y/Nm56lUZllWV+CyKJBODAJi6XIBNT7OFd20dyOmDsUNWo1vAGduemDBEXH7ItSseoUgwbJaBSzJqd5FYJtbXJOvoGkfPldW1KZhISfIvNPVGaXHKa/BlYOijUI9oEjzaBrZlWNyVHh4G+IzM+DJbalHgjW8yp7PJubY8uTD6Hv30p9YpKJ3XMsX9RP1MgwvHoxO/QWjZQgSjNU9BxO3I/hC+Gr+ikXikRTXqp2jkJlHluS/cpNRrqWUZvV6eldRdr2ky4If8PgtevOpXn3Uwqt/On9t2D3wVFnr6CpVxjq6GRmMsvA8Bqmd02xZtnRkBvnj7vuw0x4sHMF4lqc3uAo/maCsLcbrxXCkGLeClJLpfANDFGVplJIn5UyTqlMSNCXlgk5gYY0ZSldqVUJJuIwMU0+V1JBLN54nHq2iC9nQSoGixPMHdhBQLTruk5ocIjc7gni9aBqHshklCETjTHwO9RDCWrpFtGdDnVpABbVeWb6BU4472SSq46BggmpIWanZvCGfGh2CY849kksaruoq1Aa4SQJgi0okMS2+kRJIBJTCQsS+a4YU8nQJv2/619gSL5F28HwFaJoW065UNClrionyjayqxj8hy7jv26HLhN6bcGARcXftgu62aTmejipCV1gx7rcS217VSlEgYoQUAQ7K7gPKC8XuAkSWm8aNAslNMnOFsw84mN6foIeORAsmfh1WtUaHqWPlqKdAZ8FxTkXLpXpXti3gZRb4+XG0bNoEWBCDtxOKMsOQ05jC7qSaqqS2V3qrxJCFN3AknrAw7zkZmfmyO/az8lrT4O5ORpJg1ZMvIXl4G3vbpSPtsu+XthxlfM5fM0mXoFrhNE7ts8lWghLXpCAirgqSFeYcfE/KQZVGQPkEBJWZ8Dt1BaiQxe2DMLdbjWQ98Av64V8HY/Vcv3S5WwWBqRoIvM5/LIcE2vWXMF9MeT5ynSQmVFd7Pzzm1yjg3AMYgly2/cQFDtCFcvZolYq4ZUo0YZNLp9VhLJoMg7dCXL5KR545BFOXXcGoVaIUCsMwSh0xBHgO+8poxk2oUad8vgE0XCc/U88hel46Fs0BD0piIXdcUmsYYUFu38v6akJotEYe3btJZXqonvpSuxSlSeff4FYVzfixpzo7qXp8WEETSpk6Ugm6PL30Kq2L3hJogoJ9dkRRo/rfFaPUhCmbk+He70IouQPQbQfe88shj8FAwlyU1PEUyEozUM2DTK1zc24r2+yG+ygul7TTZtgLExAYHEh3uSyrjOep66MdmhFhJgBci3LusEnhhimmuArVgOvEG9bdSq6REgKrGIQbfgIlOR9F4vJKXLZvXQMJCEzBzIlzFRgcI1b0OMmtXwWfzxJZecegn4hHhQgJbKNCmnHpCA+2qYUjSKzhb04VpUoMSK2h8XRgJIfRUYWUak2COoRrNkMTsBU3IRQSmxwvRx44hlSg4uYNnSqHpPOcDfFuTzJuLye80SDIbzSlwrC4/VSLhUUQkA4Rn3LDrzDK8VWzH3uAZ15vU5qaITKdIVGTTgPstpwb0k3DEPqmIFVtomI5afHoFzIKzRJCIpWNU/dKhKJyegshvu9sGcS1vSBUaAVaFJt1AhqSSjJ4VR3g0zEglhGnmgP1AxsO4wR0clnM8TkPZMTYPceWLISpmbcRqx/QO3J845DXLrEpgQKlgiF5AE3IF90da+xGMVWDcNnEpAOOZeBoLs6UQl4cj7MzcHwKI18FdMfdVcxfkiPbaZT3jMZ/YXMI9eXJwoypQd0sskWlkfuIxufY7g2vXLOVHK0sJgp5sge2MkRSQP27WfHpt0sHx0GTxp6QuRaFtFVPUwXt1LSshwoz+G0NAKNoHKONP1Nyo2CQrNs4UhUYGlqOR21FHbeS94SBNFHx8gwi5auhHwDdu+DRJzi1HaKiTLzlVnS+w8wOrCMRHSYj7z7IxzVOcAnbv4h+2c2kqun6dcCdLQSkPaBI4hWFY5cCwenYe1xaiW5ccNTrFl+DD7Lg0dWTyUh7creoQkF8WY31D47Xy+Sa5UVN2bFkpWUixV8wRD+0WVwcNZ9L62M61IZC1PYuY3o6AjzswVSwV4ot2Ok5Ywoj4G37sY71wUVHXLXk+PPwnCEA889QnzxYgJDR2B2Dimvh6qYUwkpreXq0B0hFQthTjgxCys02Z+bJrq45RlempL9II2+LrwVL0YrpHg74qXgQu6Hqzhcf3a1KFK8iTbDvf1vF/78f1tBd2Q31S7o5kJBN90JXSZNldZUcwj6g4dMW2Tw1agTLFUw5IqUjjRXhLLGtnvu4+6XXqR31Qr27NnDySefqApuqVzgVa99tdKMaol+pjY+Re/6E93iPZNn/OmnyT23gWA5T1DX2VUsETv/VfSsPp6UvwM9YJJppdGrOZ646Wa65mossaOUbI3xwQ76zjmVyMphrICBLxIiaHvwSSMgtp1GQ8HM01MHGPBFyD3wDPHTTgGtqIqWsuMSjEKl+rQX4Iqd2mZUym5MwhIEK88UIVPgpQ2Ps/HgbszuDoZWHsHU2H4qu8Y477h1DJ1zjjuZSWMjh59hUBUNuNoALZhyCo3CRtyMLZFCYBKUi14FF0AhN0ukM6YgWuYKas8/9T//hS2bNzNRLTJWyjG0bg2BoKleszecfx4sXwlzWffwk4e+QF4TQLYmh5TYjlUpzc3j1Cxi/f1kpg6QvOgs9j/yMPFAiqARxZQmShqRkB8CHmyzTq6YpqMzQWt8nOq+SYxcBe/oCuWtXJseY096nMee3khDb3LMurUYfq+yTFy54gg6jjgKBFqeTHNg6zYqwkhueQjEEzS9fuqal1h3goozj8+jsSgyhB7pgel5dv72NyT2voxjFdih1+lbdxLpmo9yvUkkrFPITINdwWf6KZc0LvzbayFXUf7ixkg32ZefY/s9d1HauoWzh5cwNzODNtBHx5Xvc5uuwWFqjoHu99Ko5Ag4Mvk11GEz/tgDbH/8KUYqfoqFKtPxIMvPOoNw3wAdi4bxBIMUs7LLj6hkq7ouuuEmLQlsaJiYJalsDWYmN/PMg7+jOz2Br1qhGYxQ8MU56c3vw+wfoqGLPEjksV6e+efbCD38GIPeFlaXwaZqjguv/Sr7mw7JZJSd+7dQ0ebRahVO6j0KY6YAmSzPv7CJnRIr6/FwwSnnkJ2ZI5PJ0N/dxUAyqayPFQoUj/HC3DQJKcTzVTokb1oKcbVGlzcMWVlrRKFU5KGNj/HgxseZy2Y5Yc1xkK2wqHuAM886x21uOhJs2/IyS445gaIlpCILw+tqoWVPbis3PA2/L8zs5DTJQIhUfzeFbS8RlYbJqbHxoftYftwqZsbSFLbk8ZkhRk89gujRg6p4tAIS95nAV7HwTB5k7+/vwNi9nXAkxHg0xtaKh9d98B9IV5oMj/QpFvOz1/2IYc1k9sWX8JsmZl8ng6evhxPWqPuxLveymNYIYlXKs//ZDWx64GGMUovXvPkt1Ee6MGNhotKQWzUe/MmPye/YzVIjSjASZY8XTr70jZQNH9GOQWzbT1Bz2Pzw7ezb8ADLhQ9he5g1ogyuPpmRk8+GRIiZlAxPNjHbJmLp6I02shds0agXKdkW+fFdDMeF9T5H7qkdjG95kSRp7JDDTH+K49/xKiqtPXhSDs/ueYlcvkDQEbQlRKNeJlPJoSdC+Pxh7FyTeDnMULkDe9ph4IJLlA787n/9JTv27+YtF7+B3Zu2Up8sEwr7OfFdF0IpTXl8hsmDaZauPYNPf+STONki33r4LurlbWx65lEyT25mpd5NfNYkuegInp+fYtaus/qoo/EFgsTlLJJrbSYLxQZUWi6yJYVGziYZSkS2GjCYc8rYCR9N04OVqzB61rkwNcnjv7yNlGWz55lnGe7p5MhzT4eTj4V8mlm/STjVR7BnKUzM8fIdv6WxbzvLtRLNsIdtvQlqwQ7svQ0ipTqruv34ohqcuhY6U1h7xvENjIrQnlY6TcNoKemsco6TQi6EYuVS2Q5zEoWPijt2I6Pd4BtNqTA0jx+/lsLT8rV16K5hkLISPkz50a7oyvhoQSHySqbD4UZNKpnvvx7OoghIUvfEplJecCkgQhYzZEKXB64ryZQk7bR7ZNU1BbDxiwtPtQrVAmM/uJ7bbr6dis/P6ktfz8VX/w2Z3Dw+v5dQPMrmhx9i26bnmNl9gLHntvHdO++ERTIliUmKBs++wL1f+Dym6DANLy9Xy1x880/wrl6L7o/hCfmo1tMwcYAHv/gNqg8/z6pqmDmrxak//iacvAYGk9QMdyOuN228grEFA9h+R+3CPEIUmS9xyxUf4W3vfx+8ep0rZyDhaiPbCIiraxcYXAgSsgpoiKsJgtPu/flt3PqLWznvTZdy3PuvgIFOCnYVvVIjNJ7huvdfTaJS5/Wvfx2h914OAQ0iJlXTTw0B2cV9HPEyUwVdrAyqyny2SVKN8CKjKaqMZlMOvQOTZB9+lrtuvJmx7Xu4+Ip3cNTb3+Q2IqahDBYMp8rTd9zBvb/7PU61wWeu+bSyuhWoKNDTjVMpUW/UCQT8NMtltJrtsvuXruCRb3+N0y65AM/IImoH0/hjXRDtBG9ASUFahkMz2FQoY704j5bPU999kODKY2D7Pl648w4enniZI844gfMufb1itOYP7sUX9Cu4bfOLW7nxhhuJhOJc87FPo3tDOJqXveOT+KNxgqlOqrpb0G1PDr1hE3dipIJdMJ1h6y23Ur3nLox6kd0BuPS2X7moTW8PFKchP8v+rZu56Uc/YW6yxI82Pk8zPYcV9DKeGWe0M8Zvv/E1ovsnqDz6DAlHI9Y3wOqvfA6OXQxDg1iOuGwFsCoZ/E0hmHlgZpw9jz/Mn/7pF/QfqKDpPqaGO3nvTf9EWdMILVoMOSHitL2nhdQphVlvYYkXuOUhICuoWhk6DTbf9nOe+/73SDoOtUCQEy+7nKG3vItGIk5BrytvaytTwXn8OV646hMsM2AqXKOwapgLrruOXS1h+DpkipM0AwUGg0F6503mN2zhmfsfZsvEPt78tc8ydNp69r2whWbFYrS3n4d/dxeP33EnyweGuPTv/h6yc7BimK2TUwx0LaJUrVJo5Fje0Y22dQLP6JE88KGP8+K2l6l1hrnqy58lvHKEstZSE3agDo/deicHntlKvCUH+ginXHUlaTHmqFv4vAamrELaw5hwZryBkHL7ino0pre/xNDqI8nc+Vt+/JUv8vff/Tr14S4y5RY9ydUwV2Fs85P89LYb6Vnex4e+9w1mMzlScj0JWvPQ/fzp7z5DymsyHQsTOeVcTv2H63C8CcrpWeZ27mS0u5c7r/0yMxufYkV3J6VSjr4jl3HMB6+AU9apJqvk9aNHBMrdz2BAZ+cf7ye3Y5p1b76MesJHyS+W0Q6euTSePXv55ee+TOxABp/4WJyyhtd87VrXedIIUyi0CNRr+PIH+N4730r/TF6RE71HHctF3/yugujLAx3Md/sRsVSiZZOsiN+DQC4tSHmUjXLTq7Hr2cextz/NiOElpnVw/ac/RY82T81Xw3vaWi746Js5YG0lOORl98x+5SseF+6FIz7rJQUklXwG9bpG3I4yVEuy0ncEBId48nvXc9eTj3HF1z5D13FLqQSajG3bw8nLTie3aSs3XP9NvJbFx973YTjzPCGW8Ke772bZ4sU4nhpVI8+KVIIfv+djdOU8dDRiLDrldBZ/9dNUrTJT9z/Gnd+7nlWJTk4+eT2hN12sUtDqk1kqBYdg2UCrNSmVCkp1YsZ92EZT8W78kk42MAwvbuau3/6GmbE9mMUCA7pJZL5Ax0API284G8+VlzM/eYCMZjLcvQQrnSNswP943zsZ3L+Llq9J6l2XcsJ7PkBpf5Vw9yDXvfosels1FFtXXQAAIABJREFUfFaVs994CYH3XkmrXMEj6GJHB/VCRXFUlNGTYoq6rHOpAZLO6BrSaIrUJ/VStqstkXiqKNkgfr3TJfi1p3DXXOrwoKNXJJ0uIVLsgA8Le1rIkVlAbv/agi4PXQq6ptjKbVKcISCQm6fsFWGFrJOE2aukQBW6pAMTCHhsPw//3WeY37uPvOPhTR+9GvPoFewoCIRuKnlRZyREwvTS2zvEtrvv46Yf3MA3f3IDHHuE0hQ35kt0tXSe+tDVlGRyD4TY5ze48PF7Oehp0oykaJka9cosiXSa+X++g4lb7uaoaoj95RrH3/QjZntiZGMmRk+CrqEBQobXfT6eJg3DYX52nJ5Iil3X/YzHvnEDRx13NMf/6ltu4Q4OqYKugrekWVKcO6FJSgtTg3IWDk7x6Ddv4IUHNtK3aClv/OEP2Tc3zg67iN6ToJXNcVakB308y81XfQTDsRldfxwnfvcrMBCnEQxQwlQXjtishgRip0m9Jex/92IQgNbEolycJRSUNUSZl667kedvu5vtW7fyhW//AOO09Wzd/RJFn5fZuRwd0bAqasevWE4jW+LrX/gyH73yQyQ7u2F0hMrO7ejRILWGMCKaOIUSCWlehFjXgF988hqWrF3J+n/4LGQLSt9sGX58shpRGewVWgGHaiOPlzqN8UkCfaNYt/6Wjfc9xDO7XuLsj72LFWefxGNPPcEfH7yXjr4ulVzkNX1c/PqLWb54OR+86sO8/6oPK/JavWWQ7O6jZNlogTBGNEHL68EMWoR9PipTFbzFFl34sJ9+nhe+8mUSmsMLngqX3XMXL23azLTRYrI0SThocOZRq9Uk8O2vXse1v7yd6fk048UMoZifWLOO9fIWRroHuPvid9Bb8xA0Ayx+w3mY3/9bCPrJ1iIEw0mkZfVIlKxhU35mAyGtxcNf+z6+R7crI4lt/RHecu/v2LlzO7H+UTx56OoZcS1mVRdYo6U3KYkFcaWBNm/RLOSxhSg1McZjn/57uhsOY+USl3zpWuwTT2ZjIYPeE1fSPnIWpyWGePy4c1ncsNij5Tj6w+/Cd/lb2alBbm6GkUUpPMzR3/Jw4J8fYPMfn2Df5Awf+NoX2dNp8mJ6kng8oRq2mGawbmQpP/zYp/AVK/QmOnjtT64Hp4gdi7BvYpZYMk4wqBHyReCPm7j+I3+n0KJlx6/llI9/gJlGnidmxhivFuno7saezfH2deegzZR4y7ln8qmPf4nVV17BtEfsiG18hqGiI6WQW2KOo0uaV4tkNAISEiK64dwc37rsTbzvVecRO2s9W7QamybnOf+oV1E6kGHpcD8/u/F6IokAl7zvXeyoCWpSp6uYJuHUeOiiN9DrgYMtOOtTH6d5/mVsK7UI2R72bHqekVSSpSuX84+vOp+hps2oaVIsZ1n/9osJXfNBGB5Q5Mx5zU96apJIfoZorkzuhXGGT1jPQb2Gd7BDpXHWxvbQG+/klnMvYnSuji3OY69Zz6mf+TiZaoPpUoNCqUXMbrBy1RC/uOB8lqcreJomzuq1nPzzm6lMTlMd7SU3EFZlIkWTjpoXSkrLpZwM6yEdze/hxUcfZMPN13FMPMmZb/8oN73m1awIVinqebrfeB4jrz+OP+38HZ4uh6bfQyQaIuoNqdWJMP8TPX3szZfIzlQ4qXs1R/uWwvM57vzSD9k5Psf7v3oN5gnD3PDIb9gv37Ozl55CiMtOPJfm+CQ//swXWBMf4ox3vBsufq3iSzz75GM89cwT9KT8XPK2d7Lx8qvR985jzVuc8O53k7noHJ4b38eFx5/Evu/8kOd+dRtHDY7QGh1g2Te+Remx55icEuKjl0gohhVo0QprRLsC+CMSouTH0z8I0QT3ffKTbNrwOBeccQrpfbuo79jDsQ0/BStPc81KVv7sepz8HLtLNepljcz4JKe/5my+deZ6TsvnMc0WobdcxLI3v4Vbbr+P3lCMsy6/lJ+dcBzHxlJMpOcZfv3FrPz+d5h56VnMgQFC8V4ckd4q1yXlvNRmn7tOf66wwVV4ueoMKfC6SroTR0avHlMxyH8prVCR49oSzYXPSggm5Um8OhZkY/87C7oyQF0o6DLlaiouQjlpiU93tWKhhcSqpUW9liUmh9jOgxz4+S2M3/cA8+lZlr3mPBZfeB67jBY7c/P09g8QDgaYHx9nKJHEW6zS2z3A739+C6/51Cew9AZGV5KXtmzl6EQnU//wFSbuuItFwQizXXFW3Xs7W/MZuo9YjSVReblJ4gcniD26iUe++F1WWgHGqg1OfG4DtZZFOaAT6evCKzvStjuH42lQFqC7kiFSMbn7De9kaF+Gqmmz7g8/gsWD4OnB1sQgoK1pVUiFTOYVUFnhVX737veTf2Iry4dXsPKCCwmuOYatRovQEUtoxbyUxicwX97LUUuOYuIfv09h9xj75qY5/b1vI3j5RTDSQ1GKmXJQbrYLesu1YNdEXqHKATV7hm5hWWQLZH7yK566+dd4cjWWn7COkU98iFytwJ/27KJreDHxVpCwx0N2doyucJAOI8jWDc+ycmgxQSFwLBrCKWbRO2PUGjXqVgWv1cAve/pUL+M3/IyN9/2JjmSEMz9xNRxzpNrXp9FIdfaq/RACP8d1KvPjBONhd7WyL83vP3wN05k5Vp6znvU3fZcffeHTbN+7k+6BHqbnp/EH/YTDIV587gV+9L0f8eKmLRx1xFqcpsHOveN09S1S64WOngFaHh81u4oRbhCNRkhPFdArLQb9Ucznt/LY1dewKBpgZwjOu/PXbHr6aWbCJuFFUQZ7u3nyN3/kiP5ldKcG6TlmLc/u2cHgiqXs3vIiUdvCM7GfI08/iz3vvZqZh5+ihwDVgQSrfv9jGF1ErdmJx4jgE01rNQvNMg/ffCNnnLme+z72WYaeG8ev+9jcG+Si++5kbOIgsdGVJL09bg6zNIASYdusgu5QFilZ3aGVtWgVczRL03RVizz3rg/QVbF4KTvP+V+5Fs49kx0RP0Z/imKpTH0yw7qhVTy56BiW1Grsbs1x4jUfhsvexAtWjYTfS7dMjv4aU7f+mql/eZT9L+3j6DdfzOJP/A2/uvd2MkGdNccdR8jnY2r3LsL5MqeMruLa113G0T0DHHHS8Sz99heZ2rGZ0PAw9WqVDjFfminw4Oe/j9/y8MyenVz90x+zeWIPc0GdOZEcRYIEIhH0Up38C7u4cPVJRAdHuecXv+D0D11FViwERP0iARQesRH1UDcMmj4vxbpFyKszILyT7S+z9dZb2PKvt/OWU06Gd1zGk1O70Y86ltqsRk+oS01nx4wM88Q9f+SsCy7EHF5CNp/BX5ggqDd48JwzWOE1GJvJsv6jH4a3v4c5M0KHEeOZBx8i1hlj2Wg/6Scf5fbPf5azJXlvfpboYA9db3sjXH4pDA4wXYe8VaV0YBtHRjtJP7KDgZVrmDRsAkv6aBgW5d3bGQnG+NEx67m0cwkNr4n2prPofedbqddaTJcloMQg5WnSsaSH599xBUN70jRtjYMjI6y99loakQiV0T7yXUGqNIjaDr2ifJEpXQzPhOEelzVzi+kdL3Dn975EaHaOv/nKDfzT+vUcF7WZt0sccfUbCZw+zO93/YZWZ51kb4Jg0KdcI8v5kkpQS3QvYme6SMiKclHPSXh3Wtx55VcJWDpda5dzzAffzIP7N7IvXCLf6SEUjRDO6wQnyrz+je/ic0Nv4vX9fpVHftQN32HjY/eyIztNPBWjNj3BZedexIb3/z3xebFChTUf/CDOORfy+L4xumtZVqxczvNXfhAjX8SJxVj90b+Fqo99L40rVnxq2RLspUmanQbxlI9AIkSppREZXcoLt93O6mVLQQi7u16Grhi5n93Cwf9xGwkC7OsIcMqXPwerjwYtQDXjMLFvjCVnreHG153PWbMZdKuKdu5pDL7lrdzz9BYi8Sire0IUntpI4Z5HmJ2Yxxhdzvqf/Ih8sEroyCOwqhJkJCY37fAcVxmppmjXiF+cBoVsLfRpd0IXq2bD61Vum5qKKF748gVG+ys8N+UKKZO5crpzPSlcvvsr4uV/48L4107och5JE+JdiHfURROu1J5uApejUcrkCXbF3LTxSs51LrvnIW792GcYqNjsLUzyjnvuIGvavGTXWHLscdTyZYZ7B2hWS2oyzI4doJrJ053sQo9FMFeMqrznuUKW3mKJmS99nR0/v4VRX4D8UA+r/nAbs7Ewno5BZVxhFGYJ7NpN4Llt3P03n+RII8Kk4eOkB+5jxuMQ7+vB19upoHMpYD7TVBB3lhLdTovsr/7Av7zvU5yrJ3CCMPCZSwl84Arw91NScwn4pIVWE7oFWgkaZca+/T0e+fFNrAn18OLYft7xq//JhOxcFy8hMDyIN+SlMHmQeK6AZ/MOohW49X1XMZToJrR8mGO+9AlYNYzd10sJQ+U3h8RdTVo9YRlKuIwf5pV+N02XkPwefIJ7r/oM2v5ZJeM4+7rvsLsyy3R3glVnn0M2UyFlB2mVSmSzB9m95QV8ZZvTLnwDlU0vEozEqNsNvL0pCnaFaquu9sodPj8+IaV0D/GDMy9gaSROzKqz5IS1dP3d1UrPU49EqNsegkUbzdOkatYIpEJYO7fhW3wEdx93Nt2BEDMBh/Ovfg/3TO5iRyFNsV4m0ZUgFA+pA7hUKBD0+mhU6nz+2z/kqTvvIxiI44gmOhRD8wZxHJ1kqNPdV/mraAFTEYQ7Ih3Emzrjt/+O/V/+OgnbYlcY3vD7f2WuViXXGSHYH6KYy+HJNNjz4m7OPutVeAeGuP+ZjQwMDdIhxJVMmvEXn2X1GWfAQxu4/+rPsKiqMUONE7/1MYyLXk0zuZyibarpUfT8QsJ78LpvcdZ7L2fj5VfS/dDL+Jo6u4cTnP6H36oEOvpG0BtRsjN5Eh0xN6rWrij5Ry0oSIymCDt6uYhZmcXYspUH3vh2jg3GKYQDDEmhPudUsosHqQe8OA2Hwp5xVgSS3L18DafGU8y0iiy94q3wgQ+wZXaGo9atw3rqcXwDSe45+wIWz8vl46f/XW8hfuHp/HLLRo577flk8jnq9Rp6s0Hx5R28atXx/I9L3skyW/gKMHTp+az44qeZHN9NVzyBYXvZ9PEvMPPwiwTDcfrOPYVlb7iAR8b3El+xGDMWI5RKsX9qEqH/6FM5JrZs59XnvYotO7bTe+JxVCS1sOnBJ1Ie0bbLL5+PVsCPGQ6Sn5sh2qjRmYhx6zvfTnDfXlbpGou//TVIBbGWrGRmxqZcdZjNTHP0kqVsfWgDp57/BnIZi7iYgrTKsHsLPzv3JE7v7KBar7PqfVfCFe+FeLeSMc3uHSPrVBgaTNKY2kM0P889b72CdZEYxXwefbifoWs/B6++kKZmUggazEztYNAMM/abp1l1wtm0EhFavTFm62nsg3sZ6Ozjut4lXBLopSxchg9eRvLyy6CiMTVfpNSC0Y4IurfO1o99HP2JTfg9MeyzzmDpN7+umj57UQ/5sEmOMt5ag85mAL8lZECQVboWh7m8RdJosPFX/8TUExt58+d/yG3HreNYb4WJUpa1n38r5plDPDh3P9VogZB8v9yc8v93cVRBACIcyNqs6zmWE5xl7PjG7eTueYFkLIFx4igjV76Wf378VgJr+kh7SwTjEYwSeMayvH7gGIr3vsi+X2wgJHvqc05g0ec+zgO/vplYXyeZ8YOc99b38OSZb6Ij16QjFYUVq4lf/Q8crFbI732eI09cw81nvpZz+zvZPZ3m1IvfBseex8wTL5PJOPQfvwbzhEU0u0xCMU0paUpli7DkoKc62XXXHTz39OO07BJhf4vXXPQmXrrgXYxEO3nSzrH23ZcTf/vlNNIlWiU5S5toqzr49dsv4ZitO2V5SuI1r0K//J0cGJtkuppn2UCA+subeeIrP+XExaNsLzY484ffojYaZTYWIJXsU2TbBfWYeAzIK6qsZ5VHu+sGp3bnLddlQMhxhqkrq3gx1/Io3/eFGHbX82ChGRB/EPnmspdXttDtyOA21bLtTHCYrfJfU9CFFCf1S76dT+JExehAGagIScdlo7fz3tvU8QZUi4q1+MDr3kZyPIN3Jk+1O85xd9zA3lYRbfEI8WQ/ZrlOyBBGqRAjKhTSaUq5POFAiGhfH8SiytpzqpRmMJ9j56c/R+OBR4iWKlhLFrH0zluYF+Z2xwh+iYXMTMGe3fDHB3jiBz9SRfqA4eWs3/4OZ8kStJAfW0JEfD7FTxSPXtFpy4ffqbPps9/E/sMGEi/uJhjxse/oGKfcdhOFeC92qA+t1iBgNfH5fa7Xe20WygWeeMf7ie6ZJFys412xlP5vfY4x8TReehShRFI1Alq9QqM0R2PbdmJNP7df+EaWG1Gqugfv2cez5ntfhe4oVRVtqWHaGrq8tspRRbmnMqPbhMgRLmbYcPn7SW3YgbdUZzzm49Tf3sLLc2NETzyeYLQbzTYJWTp2UUwk0ozv2o6v2GDl4GIIRGE2jWXV8KYi5LU6ttGiUi6SMEwi0RSTd/6RsSeewXppD4Gpgxx93ImEfvod0ru3EDxyFR7dT2XbOB1LRsll9hNPBEW7wfz3bmDiZ78jGY9wR3YXH7rzZu7c8Cj1ZARDOZ7ZWM0aVqNKtVzEkveyWOGSiy5h6ZFrmdpzkB27DxIIJ0h196E1fQQbskPTsf1lPBEf2aauiFQCoVb+9Cgvf/RvWez3sTfi4ZyfXg/Di8h4GiQH48xnsuTm6uh6GM30UzdM6iE/Qd0kWWrgK5fYuukJjj3jFJjP8OhHP4XnmR2EQj6cY0c4/offo5UYYq7lpVMCJJp17r3pes5YdxS+/gSPfuSTdN+/lYijMbu0l9X/+ksF0ztdgzQcWZK0t1SiwXdq2B6bkthvGl4CePEr1vwkPPoYG970LlZgUoqFGfrba+DVZ5Hr71ERmF7HQ3bsIF3JLm4dXcLJnSkyVpHVV70X3v0+MtKINRqE7Aaz3/wa+/7lX1nsBDjYarH6tp/ybH4aqyeO1hFXiVvBWIhsaR5tcopTfB1s+Px38G7YTleqk709fs649QaKrTxh3Qu/38Ddn/8ux0QG2T4zw7k3fottVpbQmlWU/T5SsQ7ywu4P+EiEIlQPTDO1ew+JRJylq49hspBXsh4p6JICKAW9pZvUdIMqLRI93RzYs5M+r04yHOCej34E67lN9AuLviPJqq98EURO1DkC5SIvW9OkywVOP/pEMvtz+J0uRXKlXob0Pn594WmMBD1UPTbr3v1uvFf+jZupnbHIT89S0RqYPhsfeSJWATZs5A/XXMu6jijFms1ERwfrH7gf4hGcsMae0gFimp+JuzZz1PBqzEVD2KkQZX+N7PYXGY5EufHI47nAjlK2HWJXXkrP296mduAHxsYJ9HfQ2S3pXiWe+9CHiT21A90MMrX2aE668UaQxrUjTjmuU207nIUcL2GB3YUrJgdIQMjiFh1hjfSz9/Obb36Hq752E7evXcdaJ0tRs1j26YspnZDgsdpj1BNlNLF7RvgXJtWKjd8QvoBJ2Y5xSnItR+3w89BHf8BQzsATDzD4oVexb6jJTjNNLdEi3BlQxjGy/21MFDnhf/H2nlFSlVnf/lXxVM7VXZ0TDTRNhiZnUFCCYYxjGkVUFOMYRtQxp5kxzpjzmMWEaRRBJIkIIjl1pJuOVd2Vc3rXfRrX86z367z/v2uxWHwQaLrO2fe99/5dl6UG1Y4THHj4B4bZtERcFurvugVyQX7uaERy2xg3Yjw7V92LrqUfnVjDOXMx3PQQvX1eNLFOHLVlfDpjARPKPRzo6GHx1deDVMK2H/ZSXT6aovPOQaRFIQAGETWIklIYCMfTKNIpDh7ag96mJZkLY7AqGae3wcc/8/OaNYSqShhz8QUUnno6wUAaq6qAXCSAckwhay89h9pde3HkFXiWLYMV15DpHqAt4sNTrCbaeIAfHn+WYr2dhKWAhXfeQbjCxoBVjcVjk3epRH5c5BqFmU7SGFDmtWTS4h4tADKSDJRRimVhQcA8ySyTJ9S56CCgJpsjJWA3MoRGJ7fSE6mU3JofnM8LKdNg8Zdv6KKwi5a72Jr/356E/66giwvpYENfzHbF1FysBIiiIxPORORgcD8AxPa7WBDz9cG+w2xYfjOevhjWrAb91LE4X1xNk0ONuqQcI3acom0h2tfioJPPyIQhv19IQMBmcwxyxRU5Wn3tDCND74OPEf/P96h6eolXljD0u0/liE9e4UAhMu3+Xmhrhu+/Y+vTT2JMxWlWqjhn03ZSZeVgEpEpHcKfI04/4mUqW3qyMRo3b6VWRBVa+1h71unMcA9he/IEsx68A8v1NxBQWNEL6pX4euXjVRLi4uvcz7pzr6TKF8WiUGOdNxXd06tpsRiRnNVY9Wb0MpAnSSjvJ9F8jKKsxAfzz2R8Uifr9gJ1pUx/5WmoLSZjsqIUEQdRyEWuV7yoTp6b/FIKQk24vGF+XHQeI7pihGJhog0jGfPykxzNhjGMGIFTXyBHbAQlT+Qss4kgoe5ust4Q5qwKQ05Af3IoJI3sMte4zTR1tFBZWUawqwunw016z0E0Bhsvn3sRp+ldhNJxht22AvU1lxEM+skotDhFWzAeI2XKycUKtY5dK26idH8XgWiAQ3Umzn71KTbu3Y/S7URn0ZFRpmWlYjQmaFIh0vEYgd5+qsurcDs8Ys9OEKExWp1o9CayMQVFUiEGEXPURsEi4RNRSZ0ZY05J/LtNnPjLA5Sk0nQ7dEz5+H2SfX1II4YS6jtOU8cJSkY0EM5riAjFoWj9Go24dSZK4qCOxWlrO0zlhJF0bPyOspySd1bczHCnm55UkCVPPwmLl+GLpXCJyJ/Px+5fNjO2rgqlLsuGux+gcP0+rBkF/hoPoz9+D3QSWU8FEYUk55pFUk2bS8ste7mgS0oEg1Mnvs5cmrzvOIrtO9h54VXUoSFsNVJ0zx3wh9NAHGz7BYs6L282i0Pux6OGM0ynIZKMMvZPl6O//iZCFjuxPi8eu53fzjgTV3OrHK/rM5qZsO07fu07TsZqQmM1y4s8apPEQDqA1jfA9KTE/sdfIfvFNlxaMy1uLbNeeozcCA9KnZ4jNz1K50ffM9pYTkc2zfhv36En2gvDaggrVRjQkckrSBs0SMLV7g8T7vPK4hydyShb/EQKxqTWygIhQQ8UFrmM6JCpVQRjMXnXQxUcwCzcAH09vLzyairSaWpKiznQ20V1wzRGX3ubvGRKhcRv3c309AcZVj0Bu7ISu2A9xCLQ08aHp8+k0qggqsowZfmVGMQSl6OYXChFLBhBJcaFmTD+YBvKYBelBhWbHn4M3f5WpHAWU2ElmhEjqHj4r1Bmo0sS76Uo2X0BRtfPJJ5XoSk00a+IkOxsotxm4aW6cZyWMsuUvYLrLsH4h3PhRJLWxlZKJwxDYxckpTB7br6Zgt0tKCUTLaOGMe2f/wSRHrDbSJtUMvUsmRfcC5GE0AoZoByRFbcCfyyCx6qh/9AWPn3iKVbc9Sxv1Y1ltjpOVJWlZvUZBKfa2JjcTNIWRpOKoyRNLJvCZLKhytpRKwvp8SpYPvoP8PzP7H38Y6pzBsIOFeWPXcyvhm46NP3kzTmcRi2pTIZITkU+rGC0aQhlrTl23PQatQozvnyKkRecAYumsf/gLrJuG2PHTmb7NXdibOvGoshSedpSWPkXmvu85HuaGaLJs/WJJ0kN+AjotJx97yPs3XKAooLhFFROBDErF2AHfzsk/HL3ItAXJ5IQ8ac84VwMU7mNpJTkaMchFo+bRM9T73B832F2ZILc8M6bdERTKCUn1rSFdKAfe72LT666hJGHjuFQqnEvWwrLVyLAA4lMDN1QK+ueeYTUkaNEByLMPfdSCs44k1i4n5A5Q96VBmNeNjRqlHr0QmokWeWYYj6lRKEUHAPxQ7RSRAxbCJR+p8MJvHjk5EK1zLmWC7pICYmRfCwxWNCFRVDQCAXJU8zoRdtdvsf/f1PQB4f/YklL7vXLBVGJRtwgfy/mMuVMZGxT0NNF6P1P2Hvf01THVaiRKFxxEfkbltA6rAiNZpCSVih+WwFfEKPYk2wVf1S86ONyRtqqNclB/GDCj62/j6Y/30ZczHQFo3xYNYWffSDPSvCMHDxQREPQ0QQb/sNvz/wdQyZGs1rN6d9uJFhYRF7kU/UmeZlPkNVsYptbkOqUWTa+9Dxz58+RF/nenDaLOYWVhDNhjHOnUP38E0QdLowKk3xazUYTqKTBfP2Jf7/HoWvvZqwo9qiwnns6/P1Gmj0FaJWFuDQG9OKgrAavOkCsu4mKjIb3Zy5mSkBNLpqktcDIgndfhtHV4BBgGpGRFDipwZ07dCAYFmldAoOvCdXWvWy96CqGJ9T48hnUF53GkNU30uOwonR4KFA7yCWzxCQF8XgUZSSCToA9vAGCnX0ookkZQiPmYzmtghP+XjxlHlKpGOpMmq5Dhxm64FT5pPXFwmU09McJ+/20V3tY8M2n+LvaCeaVVHpqSPf1kXdo0MRDKIIJ1l5wJVOjWnpjPsKnjWLaQ6vZ09KDusCDyWEgkY8RiHoJRXzEo345L50MhUlE4zKJy25343AXy37knEqLMqPFpXRiFIVCHUVp1uFVqNHozRjzKpLfbab31gdwR4ME7TZGvf/OYObfaadxzbsYCgspmrmAHoUaf3qQ4Ww0mCiWzBijeTk33nZkD5WLZvHrp+8wYcYMXpx+CpOtbhIdJyibO5vSd98YTFvYXbRu3UKBy0Y2HpQj9Z/fdS/l249hTeUJV3sYu+Y9kLTgqaBfo5Vb2OosSMIbL5jgihxRrVK+oQoaoklszUZ64Kef2XrOn6hIpRlQqxlz9+1w/hlQVgVBcfsUly3Rss/zRcNInMkISknNxCuvQnPdTXSJOGMsTrFW4rOxY5miUBL1+fAXu2jYuYltx5vkv5fObBqM3+hUDCgjWGMJxg9kGHjrK/pfXouvaBGxAAAgAElEQVQTrTy6mHbXSjTnz5VZCZ/OPY+SRj+VWQt9Kg2jdn/HwMBxMkOqiGl0qEWWWKsjKKLi6RSWZA5dLifrbPv7fVjMVmwmMyZJR05YqZJJsgKVq5XIazREEwlK3G58jY2ofX2UDh/Kd6tW4tv7G9leHw3lbvo7vYyfOBfD9Ilw2XyotNHm7SCoseMqnIApocMqrIkdrXx06kyqDUpi6iwNV16N/urbSRjFHkJMViXbRSQj7Kez6zDecAfBbB+zR4/kwZlnM89egq4rTlyhZdSVF2L9yzVgTrD3+AlCxyLMnLYUfySLvcpETyxKfqCdIkWGf4xpYElGmBo1FF9/BZazL4CQAQRsZlwl5Psh0s6WVatw7mxEY7DSOqGeU598ahB+YrHJlEGBAQ4LdrdKizYjiZULGTcsWBL+RBS3TUOk8ze+fPZfXHzdQ7w2dBQLVEniqixVd5/JwDQL6xIbSVhD6ONR2damMKkJhzNkQgYM2jKiMQsr6s+m8erXKNjTjzGYpNuZZciHt7NhYCd+KYRGm8WtUCDWJ/pVEqqMmcp8CaMzFWy/8GHqcNIVD2CfUEfRI3ew78dvybqcjJs0i62X34KxuxerIUfh/NkYb7xVdkBwvJ1D77xN1+YttLS1M/ys+cy69lq++WYzp592EeRdsK8ZvD34m4/S2XoEm8FMb0dE9kGk1GI/2YVhuAddhY1GbzOnXnIxx/76N374fj3nPHAHrikN7DjRTXHpcMoMpcRaWjEMdfLDlZdQe/iovFhsXXoampU3ykQ4ATk7/uUbvPXqk9SUuVl45hm4LlrOjy+9QbHDQ0l9Ab3W4ySNcflWrpfMWE1uDHoHZLXyIykKuyCFKBQ6lCqBJJZQiJu6bEYU3BLx/RMHOrFVLQhygm0gEgxZ4qIdr9ac5LQPFnSFsAuenKHLVkoZhvb/qOUu50VP6kZlatnglFwEv9DKbsuTt3N5yC5OFwno66bp78/if/EjRuSMBJMZiu/7C/5l9QTG1aHFJYeyCsX/K3bKRNd9sLtEStC500l5Ym2RWbji+9uNO+Sn/e67yWz6EUskRI9RR8W9q/m4uYto3IRFsmIlThUJbE0H2fPtNwwxgM9lZdbn/6Hf5ZZRl2J7OyJ70MUmqRim56DrBIGWw2gsSgxBP8kfd7D5+deo1hlpU2SY8vzjmM4+E9IqMFhJJ0XbMINKk+HXBx8j98SbjE8piWdimP64hOQDy2mvrkKXcFIktrRPHlp6VTHi/Y1UplV8MP00pvYryEcSNLn0LFjzBoyuJWc0kstIqIVw+KT2VTRIxE6GL9ZNgXjCn3yFfY8+gzOcJOVwoLxsKRXLLyJWXUNSbcCusJCPJwmaFIPoQn8Uh/gQxZJEevvln41aCUmrkYldaoueTCbO3r27mTB/Dn2/7iQdCtG4fz9zauv4+spVTCmrYncwyCkP3QdTJ9Afi2GTrDKYJJAL4xDCm8MtfHbzPUz0K8jplYQXj2Tk3X+mvT8LzgLURqXMng7GvYSjXuLRftKJMPlkgkQkiiKnxGKxIxms8glWrTNg1jtRx3UYlWp0ihhqk45+NPKM3SAwvN9vpeP6u6nO5Og16ai/8Dzi1UP4bMMGftuwjr+/9wFUD2VAzP31ahkAYVBJmMQJUpCmIlEa9/9K7aJZtO7dSlWBk1+fe5nur9YzLqOlN51m/Aevw9g6MFv56asvmTZ3Dq2/7aKqtoJPVt5A2a4mLJk8oeoCJn34zuAinKccn0aSX0JyQc+l0aUTckGPCdiSUoNedK5yaaI9TRgPHWTHFddTkchyPB6l6oJz2DO8mvaMgjqNi95jLUSTIeYNq2D9/fcxsciCxqineNkZmP7yVw6EYpTbnVg6TvDuzBlMVuQxZJJ4K4oYs/5r1rc2oZJ0mK0W2cKX1YJfHcOVyTC8M4zm212ceOI9uaAfklJUX3EmnpV/QKWTeH/aEmbnHOj7khxHxdiD62nxtZKrqUFjcmCMKFCqtHgVKdniZc0pZI5+JBsnJKBLWRUWnXgZamR0ZjqdGpwnKoV2RIHV4iAy4CfrD1Bm1LPpw/eYd9qpvH7TKixBHxWxEJ6smqg3TlKrRTGhiJF/Woby0rPp9gXJlo5DkTVQ5I+gbGnlwzkzqdMpiauzTLryWhQr78av0NEfCmASLVeNWYDdifQfp48Ae+PHMSgyLHRXcdeMs7m0egxZX4g+Kcecpx+AOaNk98F33//GtJnLUGgdmIu0eKNREt2NlBXZeH3iVKb1ZGSYS2LGLJxT5pAPW1AZrewbOIbZlqWh3MT2F55nZHMAa0ERLZNGc8rjj5PXO1CIGbGwfSkzBDRZMmotGiFUyYjGp3jXqPCn44gwQNp/jG9ffoVzLruDf9dPZHbcT1yVoeKvZ9E3zcw38Q0kLQHM0agAFpKUpWVK7MoyEmEjOuMQzq9dzOYFd1J5THRQc7RZU4z58TG+aFpHSpdAq0rjSA/KeYIyotuMNWhlpnUSW864m7G6YvpzMRS1RVQ8cQ/bv/kCTWEJE6fOZ/PF12Ps68Fkz2GfNo6CZ/9JuLGZ+MGjvP7QIzhVKpaddzaF11/F5rf+TcXQMVS4qvD/dIS9X29CORAk5vPii5zArLAgqa3Y3EXy4qWxqohcuQ1jpROdU0fJxLE8cdZ5uArdXPb2KxzYuQNjZQ0mvQu3VAwnOsGtYfM1l1HV2Eg6Gcc/bhSF0+axdXsjAz4f/V37ueeJv8LsiXJ3rfWDT/GH05QandhLJdqNhwlpROdYJRsK3fYiuajn0hoi4TSphIDF6FCpf2e56+QZusili5a5zmwZTLqIQ7eI+4pusoClCahkRngfhDtByJkGW+7yYtzvk3M5Bvd/qYn/m5a7aM+JO/nvwhNZXCSvAwj29Mkd/ZNbczFJUJtS0HWcvY8/Q/TFj6hXWAglFZQ9cBvepfXExo7AghtlMo9V9JHSEBUXUnGA+R+arWxtHrQkQSwYxBAOcuKO2+j/ei22eBLjqFpcX60FjXUQoShu+5EY9LTChq/Z9fgD2ONRmjVw6tbtBN0FWDyFJMVNjSwmVJijKoimOf7xGiqmjqI93IqvvZnxheW8tPgCpioMKPUGWDSDkc89LZ+2cmY7ebWRRCSMUVKy68HHyD/zNmOSecLJALZzFxF7YAXeobXY4gU4tIIeN9iF6FPGifccpSKl5OMZi5gcVJJJJDno1LDkk3/D6OFgMJOOiWiP8fd/kEEJi4glRTpwiP7tM6/wy9+fwxXMkHa7UF6wmNqrr4Ahw0jJzTpxpY8TtkA0EUMXySAlBRFOSC5yKJNpFKk0eeGGzmdJxMPoRaa90MX+Dd8yauoEdm5cTyoZZ/q8ebwybj4TrTp0WHGPn4TrmUchHScSjso7CUkSWLIZtE3Hefe6vzAnaUQhstpnTqTs7ttJZq1EDFay6iSxrDCjBUik/UQjvSSiA8RDftTyOVT0p1XkxeKUuPkJMpnWiipvxaLUYs5GMOh1BJDkom9Sakl9v42Wa+9kuEpLsrqEwntWw8gx7P/4Y755/TVuWn032foxpDwe1G6LbNrSpHOoxEEunJSBQG3NjVSOHELfQAfE/BRo1Pxr6TmcnrOiUqrQnrGAovvuIObvozEwQFlpJZHuHsqHDmPdFSux7diPTlDGhhQw88O3B0/gBRUENQbEmXHQ+JVGJxbqyJFQywMr9GkNajFDzwbg522sPfuPlCWzZCxWJt1/L5y2CKyOQXKi+HybxQE0xDcjhqEOxmVY3eSbVqG54272BiKUm+zY247z4txpTFGDI58mUFHK6G++ZEvXCbRmM0aTiYxg5qtyBIhgT6UY2h1Gu2EPrU+8Kz+TB7QJRl33R8znzMXgtPPOiBksNhahH8jTYjMyYt9X/BroIFtUik1yUurXoEspCQnYjTDLpZKkxE3TNOgq1wYyGAUK86TUQn6XKBXyuCkld8kUFDkKGOjsFng2UgN97Ny0gQtuuIZdzz3N5pdeYZzZgDusp66ikuP+FvaG/Uy/+QIKVv8Fr9lNEAO2WBRX83E+nDqTceL3V2apX34drLyb/qyKgfAATq2EQ0QyQyFy4QFiFiV7M14SuTglWSj3Rfl81V1UCE+4RoWuzE3lX1bCnFn8+t0WKhvm4iiulp/ngXCAVFcjRboMT0+dyZlZO1q9heI/XwMLz4BsIXjE+0l824PyDX3r1dcg/ednJL2NvtNmseCfz5LJalCLcY5QeykyhLQZuaBrs3oZ+aERz62kJCRubuo4qWgL6998i/PPu5G3xs9gVshHQhWn9K/n0jXVwJexdSRNfuyRhHgT4M9CWVExyQ4I9WsZSFi458w/s2nRahx7e/Cgos2UomHTI3zdsoG8TiCuUphkZLOClKQjE9NhDNiZ4ZrOj3+4h5GaIoJSGt3YGkpuvJwNmzfiLBvG2Enz+fm8azD4utE4k7gn1JEfOY6UzYlKqcBTXgrz5/H9Y4+xf98h5k2bS5mjiObdhzmyYw+xbp88urQYjRgcJvQOG+6aIRQPqcUgRFkuKzmHnkgmhsVm5sC2TTz/9BM8/8arHGppROtwUD5slLwfKXkFNjsHRVq+vexcHEcOIOm1OM46g7Irb4ABcdrWkjmwiWceW83CGRPxB0PMfOjvcl3g+AnCCh8xZy8D2T4SkRRqpYTT5sFudpNJKgmHhAdeIF31qNU61FodCnFQzQlwkrBC5pEEQVStQTKYMVidKC1O0JlBEEgVGtJpoV4VKeDc/yroYqx9coYuuln/r2bog+k6UZF+NyCJJTlhAVKh/z10d9Jk5lcLplkUbVcLXW+vofXeZxma1pGVzJRfeQGxVcsIDKmgQFmIOibKt2g/QEzwuGUcq5jTn8zpiy8gkyefzNLb04snk6bzwXuI/rAOUyRIvLiAmmefZntfmC6/GklvxaLPUafJ4jzwKzuef4bKVJwOg45J677D7y7E7iqSZfa+TAKbxoA6rJDhJ6Ejh7BMHE6/qo9AoJuanIo9T7xI9qufqHYW0SjlmfT+m1BbTs7uII2JdDKBKR6hZ81a9q+6ixEpoYSJYV0yF9PTt9NfWUNh0iNvQMqWMQ30KxOk2g9TnFDwxaxFjI8piaUSHCwxcNa7r8DIOjC5kFfss0q5XSu6NKIgpFIZ1LoQypbDKHbu44vlN1CbNxES1KnFC5j08AMi9AyC5y46H0IiYMgTT8Yw53SkBiKkE0kklQplJis7zxXJJFrREjIbCRw5gG1MPb99/Rnjlp7Cx2+8hNFuZlZtFcF13/DTc18wUSfAPBaG/+NBGFlLSpnDm4phMulI9/biyil4cvF5nG+twRfopvDceXju+yuoCwlKZpL5CPFckJQiJHOto7FeYmEv8VC/3PEQ2FkBVVBLBiSTcKyriaWU6I3FmASKNB3DpJXkxIHeaMOglEhu+ImBv/4Dja+bA2Q5Y80H+KIxjJ4iEk3N6Mw2UpW1UFyE1i1aoiJtKGQhOTmJISx1v/2yiwnzZxHoaaGr7Qgjakr4z+33UPzjfhxZFf0Vbsa+9wrHuxtxT5rI4cPN1BWUYlCb2Hztzei370GjzOKtdXKKKOjCI+AuJ6o0yzd08XioxTxZLuhZ0uJ7kFehl69OadL+NhQH9/LdlddSjZq4pGP81SvpGzKEw/GULKIQOwlpXYZl9cPZevb5jFKqCJKl7I8Xobj1DloEHrc3SLlKyYuTRzFNp0DVFyJV5Wbc9+v4LeBHctplGmAiGJHJmsFMEEMoxLiYgsCnG2l9fo28pX7YkOGMJ+7BO8SNe1gNr1ZOYFIaKrAwUFZM1bb32Z8PEzHZkVJ6hkdNGNJqEmYtSp2GXDRCf2yAgD6L3mjCENfIGOB0PkFaUOdkOKLwBgiWdgpJPoDmcJgsKDJZers7GOjvYcDfg0eC+nH1DLz1Pp899Yash13oLEZn1nBclWb8y8+TmdzACaMRfTxOYUs7aybPYoIYUSnSDBMF/arVcjMmGgtQaDOhNpmg30s8GJIFQ4qKQr7c+B211aXUqjWEv93AJ7ffySJbAalwEGvDaDzXXU27So1x7BScFcOIJcTLN4TG34Hkknhz9Hhm+HLy7ct67Z8IVgzll12dhNFgHuZGL8U5dUQRv/3rBTwbD8gjo7a5Dcx+9GFSkhmNyYpCPItkiGgzZNUadBk96vSgAlbQpsSESByI87lONrz9DheetpwXGmazKB4ipgxRdM/5tE+W+DzyLSnjAJ5YRtYTRFRg1jrp+qWfhfPOZ8uBLi4b9wd2/ulJKpqi2OMJTliiNHx0O5tih8kphZkxjkYUQ7G0lcmSCIJNN5SJlglsvORxytNGwoo4tafPxHj6DLa2tVBUO5aa+qnsOOcqTL2dSJYI5ZPr0V5xNfHDjQT8UTb9uoed7cdRaA2cMe80RpbVsPXr7+hqaaGgwM2EMWNxm6xozUZU5YXkDBqUbreM3EVcrsRhUEY0e+Xo7nuvvMisJfNxlxbw7TffMGnyNLq9fkpMHsy9GTSxCJr5o1l33SUU97RjMBtQTJmKe9wMvv3PbtqPH+eW1cs5sWMj6194nbqSYkpqx1J68SWCuUtHuB1rcZ5EOkgskpAV66LtbhImxKyaVCKHTjKiUomtdknmr4vCnEyl5IVCIaSKCtWtWonOaMPq8mByFaG3uVAY7aA3kxGH+Jy4if9e0E8Wc1HGZVb8727CwSD6f0WKkzWgcpB+kIgjuOJiqUzMV3V5hby0IX4putEDciUJoO1rxrxjL5su/TOlwSxqi5P8jHEMefUB/HYLdlXRYJ89KfjXED4Z1RWATI348wZ3+gfBJaLlE45jDfTz2203EtrwH0pUeaT64ZQ9/y929ASIajxkVBJqZZwhuRiOHVvZ/rfHGBKM0y7B7J820etwU2gulludqVwCrckCPSEav99I7ZAhUGYnbY2jsamhowu272PDpTdjTqaxmZ0MvfJiWL2KnKuAKHp5JBBtbcHW5WXd0vOpEJE0QRuaO5GKNx4jWFCKlfLB2aeYLYoHUmg6Ww5jiSv4ftZChifyBHIJ/LNGMOvJh0gXF6O0l6HKiZy8gmBeJoyiF4sxySQ5Q5hw4x4coSgfnnMZ1WENsYSCaF09p3/yMWhUUGgbrCBiuUKIOoT8RghsIkl5dinaOojbeSKJNpVBKXSjPT1IQ2vA103I14llQh24TMgc3mAvHNjJ55ffyKhOPem0hG3J6XhuXUXGrMArjjdqNYmuLtwuNy+dcSGzM2ZCfT2Yp46g7l//Am0JIbOdjDJBIh8gnveTyvmJx3qJx7xkEkGSsbDsAheOa63BKLeHMwoVcUFYktyYFVqKkjFsaoloXofR5ECvkohv3M5vK29mpM3N8TIr07/5nC8++QSlw8GikaNobTqOtaYelbsAyWWWX5rKuOAxZ4kLmEMmx44Nm1hyzh8ItjfS29WMTpPA1d7FnhsfwuYNo3DbqbvtWnpHl2KeNomm5i6GWzxoowq2X3srul37ZdhMV52DxR/9e3D/wVlOWmEjpRQ62EEUsi4vnpycbJMT+yeqhFgcSUOiBw7+xieXLacomSWp1TH3plvJjWugUaOiKx0jrEkTUcf4Y+1Q1g5roCGjpDeToX7VNWjvWE2XwYGqtY9Ci5EfLlyMq/0Ypr4QIbuBses3cDSbQuNxyRKrZDCCySARTQZR9/moQ0/7Kx/Q9dF69BotR41Zzlv7Dvub9zJqyji2rbyK5IbD1OXUhJwFDPvsOdpL7ARMNnIxFVUpK+qcmrBZg9agxSr2NWIirhWXN3RVOdFiVJNSJEnm4uRVwk4l+BWD4BRtRkMulkNSSRiMJtQuK/v3/MKOfb9gUOYwRUIsmzJD5rLvful1Oj5ZwyiTlayId522ENszTxByiP2WFJb2dj6fPIuxCoX8vNVffg2s/CsJf5xEoA+buDEXmkgMeAkGolgtLnRmN7FklAP9rWQTPqYOr+C1pcs4fSCFuuME/cI02TAZ23UrSI+biLl0uHyzUyT9aIJdoE7wypgGZoaEe8qB59Zr6a8cxvZ9veStToZMH0km2kNDsZFfHn4M09rt8pb7iVOnMv/xR0iY7XJBVwn8rrDiadLyjoVIdyjk2OrJgi6akLkIOmOITR9+xLLp5/LsuBksFv5xfLhWX0Brg5ZPw9+QMQXkuLBFpcSXFmpjHcVxD3+85F76Ugrie/0knv+Rvg83UiEIfcYIQx//I22uBIlMhEgyTEaZRxkNYejuIuJP4h45j2pNLT/d9iZFA4KtFWPC9cvJuiWOiI7QmAaKykbw45lX4mxvx6UNUTS3Ac45k6fueYTA8T5MWBk/dTEjJkymr6uXbZs3U1NVgs1lYeyUcUgiQy63phXglEjl02gFb11gr9PQH47iFGKdWJruLTtJJqJUnr+Q15/5GxOHj6DQ6aaz24tdYcLUnaS7tZHRt1/GR9ddiL2nFYvFhH36HIbMPJ0tO5roCvTTG2/mppuuYdsfr2FY3kJfMIpUO4Kar16i9ed1cvfRrNKgyKvkop6IplArtOi0BllJrJFx3GJZRqBfxfcrI8dUxWgprkjiS/sRrDmVZMBoL8DkEgIiFzqrG7XZTjankpdKB2/1oisymEEXS3Hi6izK4P/+778v6PIJYbCg55SDBV38cULUIJ8e85AQfH1FihxBFN3HcfcFeXfpJXj6onj0ZsIlDqasf39QL6kvRA5Wi2+U1UJMuApEG1xsAP4+N5ZpO4MilK6eHoqzGVru+St9X67FFA6iGV7DsPffoCmbRz1krIwEzvp9lAX6Mf24kZ8efZTaSIhOo47Jm9bhszlxGT2D66ICXyswTz39rHvvA9w2C67qInYFmrA69JTllXh6Q/x4/zOUB1LyEl7QZWHED59DRSm9kTR2m4fuQ/upcHnYsPAMHF3dqOIRVCOrqX/9SfJ2NwpTjTx3Ec4GMbNUZeMompoQ17b1cxZSnMnTm4tTuvwsau9YRVirQS1uH1jkf99wHsTunRA0iU33nlQ7qngf7kCQT1beimN/D8akll61jqXbfwJhZaqtICu88PkskljGEOY1oRkU1yKRhYzHyYlTt4AZCF2b8EXGYjB8KD8+/Q/KaytwVhRxtKtVXrQxKJIMkTL8+s83qdw5gDWpJ15TTvnbL0OqjwGnkVA8gTqepNTs4Ktb7sGyuxFnLodPE2f2hx+CvYqEQIfq8iRzIaLpAeLpARKJfhKJAaIhL4lYUGYkqzXCTS0AOuIBkNBaXUQVRixIlEWS2DV6guJhMtsxCj77Dztoue0RGQG5LePnoq8/Zk8qwpEBHxecfgYHN/2EpbAUk92F1WpGKSKHglKWy9CbisvLeL4DzUwbP5GezlZsBSbavc0MNZh4b+FFjEhrSIr2bH0VI/7xF1ocJjxlQ5C6wziwsfeK61Ht3kdWnaZ7hINFH7012I5xlIu1S1KipaYezOvrMmJiLEjGItahkG2ESgGrCXXCwf18c/k1FCZypHRGpt51F8yZQ9hiok8rPEMZ+oMdzC2t4j+2GqagpSubpH71bbD8ctr0ZpxRMGeytDz7KM0fvU99Kkt3JseEb77CK/ZXKwsJiJZ/NI7bbiMXD6Pu7KI4qaTp6VcY+GEnktHEfnOei7d+z2fvvcHCmQ0Y9uxgx6NP4+7M4FOomPTCQ0TGDiVU4iGcVWGW41VKYsoceoWKEqUEGo3MYg9G4yQyg3pSoU9NZIUiN41Go0KvlmRXerDbj9viIOD1U1xdTSYVo9PXJdMy+7y9hP1BDuzYRa27iNNPW0LrXfdwYO3nTC4ZTqCgkKHvv0nWbpTpjaoT3Xw3ZS6jFHn86ij1y6+Cmx4mfqKfUHcHBcV2FGVCL+snEolTYPegNBXIxMh+ZYS2rmMc2vodlyxZwou1E5mvt1CoUrEj4ueUd94kWD+KXFENtgIr8Z4+NF3NaOxaPpkyhYaIgqxGT8GKPxEcOoqjEYmS8ROwVrsIdx5jiA723PMgfL0ZSWchfNpMJj3+CGm9CYVZbKALB7iw0qXlg61GWBhFqkacCMUOjVqEVzI4dBn2fvsFU0bP563RDcxIhggrB/DccT6tY7V8FthAxhiWkx9WtYZAJo9D7WScflCoQlUdbbvamKOr5/0LbmRczkhcFady1ULidRY6s1586QE5YqryB5GOthPsS1AzZwm2rIe9f1+LIzDoT5n6twfwdx4hWODAPWYcRmsxW5Ytx9V+Arc6gmvRHJg2hWeeeolhUhnVxcOoGttAjz9M14kuCgpcVI2shWGV4DLKsUQSaVlgkzSpZN2wMRST936E9CgSjmAqLZIveltef5eZ113FVx++QjSbYOqIUZSPGANDhsOPvxD8+TBdXa3U3Xcla665AGt7Gw6TmfJZ8ylYfA6+Ni8BZYYDvgOcuWAB28+8mopIngJ9KW1GJUPWvcpPn79HrbUIt8UlL1QLdbKvr590KodVoKkt4qYuRkhCxasaRIXLj7egy4hRaZoQERn/LS4oGrNNLuZKo7DGOZHMdlSSUQ6xyG13OZMuImuDTXaBbhM39/9d0//Lgn5SAXby0iwO1SJJdfKX8gKf+JsoZQd4jvCAFykRRxuM8ssnX7L+788yM5WjoryI8ttXwJmnnnSxmmQXcSiZlBfa5A+tyBSJubysE5dFrKLPgzfUjTsQou/+p2l6/T2G6I3Eix1UrH2dqE1HT0k5WpzyhqzzWDvaX/aw/f57KYj5OW5SM2/bBvqtNpw6sXhiGOSuG020rF9PQZEHbyRAVMTtrDr5ZGVO58l29FJTUMGLZ53HMo1Ev9/HqBefhZnTYGgtJ0IBNJksuaZmio738NzyFUyrriaiyA3OUdNp2eYkilTMqBw0VIl5YdMJ2LKHrx94TC4UEb2KS19/ilyFm3hZITmHyK2b5HGEOJ0Ja6zYgxPTiU51iAF/O9F9e5iSkXj2lPM4q2S0fD4pF4SrFedApRO/WI3XWWXaXD4cRRLzYrGoFdgbtSYAACAASURBVAycnNOJRop/0F8v/p6ZNDgdtP2yU84odw340FstqPU6EqEB9MkwI8wFfHv25YzBQVKZo/KSs+CB62n3teO1WSl0ltDy6Q/McpTzwUVXMlynJpn0MvnRB2D2AlJOp2waTWXipLIx2RufSIWIx0P4/T0MHVaNzW5k1+5faGlrpKjEg9FswCf2IqwOLFmJghNRqosraVNmiSsVVBeV0vf5RlpufZrSpJIuvYLZX75HnzpMl1aJCwOlpVVEvD3yrdxQXE1eRFPMEvqqEiJ6NWGvn8ieJoaPGS9vEmNWs691H/pYgtq4xPOXXk15Oo9n4igmvv00m44fpbJ+FBV5A+zt4Ngtd5PZtRuVLkd/nYtp778GIm6psaIxlsm55rwhh0b5e4tdRVI3KNoSu5K6rB9Ty1E40syW866iUmHAq1Ax/v574KwFhNx20gYL+XSSZPtRSnRmNlaOYrzCRK8mx9AbV8CKC4jUVOLrHCDReoLhOh1/W7SUGXkdeq3EuFtuhMXz6VDEiBU5UZnMtDU2UaLTUBlLobd5+GDUZKrETdlqYfj1y2kvdROtrWGgpYkl5UWsvfBP2LwpYukc9RedRfmfr+JApBPj6OH4kynUGSXGSA5nRoNNtN3Ee8GgBruTRCxLJJEiJbpGKsElT8kCFBFxs5mEQlhBd0sbdoMeq8vJ+y88x4W33kRSsBOKSwjk1Py84xfy3m486QTjRtXz4aobMKaUFE1sYIJIBBQXgj8is97XTZvGfIuHg6FmRt96A6y4k2gwRcTbh8tmRuUScSYfwVgEi8uByqBHVVpEZ9dxnG4H2zesR+n1M3vkRJ5asoR5yhSJXIbx9z9AomEq+VET6YvFqDbrye/fjcph4KuRIxmeFbIwJfWr7yFVWEGrrQx93VCcVTbynS2YUnkaV92Ceu9R+sMhjEvmUvfQA7KYKCGZEQFAjSgK8vs1PYilVIuHJi8LG6M2jWygLhCv5J27cFoK+GTEUEYLeZgjj/vqJfgnFPJ24zq0Hi36qB+9uHjpbSh8SZZPWkR/f4RETTlfrNvEJbPPYfOjb+P+vkV4lalfMgvT6ov5cec7BMwR0sFuoo1dqBtzFJsqmXfZ1fz01ldktp9goCfAwhVXoJ/ZwK79O6ltGIdVWPuUBg6edy0OrxeDOot1/jyYPp8XHvkHcxYspG5CA32BAJFIjGpPGQjPuYgOCwOlIGAGgxCOQTJLPhonInCtyjzHmo8RzaWpnzoey5wpNG3ZwJDLL4Fd2+kIeHEXFsg3XqqGw4ZtYHJDXxhCXbB0FJ9etxztrkacSgPjl5yONGY02w/so2rWJHy6FCOH1LPvktUkG5soNJRwIh9n2tYvOPLyvyh0FmGzOFAUFMrPttCx+rq7ZZCM1eGQb9AqrbCtDToKRAEWnUCtpJNHUOlcilgmSU6jkdWvWUkiLra9xZ6A4JQYzfKMXRT0dDI9CEkTREVxcc6Kq664kP1PSf/vC/rJW7h84hAfppM//17U85k0avFBFDf5eJJY7+B86oTgt2/bDms+I97ZRuWy+Qy78wYYWws6YRfTyuRylYDAJ9Wyq5logr62Zgpqq8DjYCDQTTjupSKTp/W2vxH+dgsVOgPdhjzDf1wjO6nbnA4kXBSGEyiPdsG6zfz890dxKWK0m1XM++oT+qxWCsQHSCzwCaOPUsVXLzzHkssvYcvPW4iJdL1GRTqeGMxph+JMGzGWN6+/kXHHjmIQM5FxY2n44F1Z05crcNPV04k5Fsc6EOD7Rx9n06dr8VjMrHrnbRg9mqyIjQytIpaPyiATGRl1vJ+tdz7I7g2bqRo6hNnnLEMzsop8lQdldSl5k7idiwyASo7BKUSPVCbTwYARuuLtdO/eySlWD+1PvMm6N1+lGCXzF5+LdOc1MKYaTFp5difW2DRyW1MoCcODbXjBdheKzlAAtGr6Ozpwjqxn4wcfMHfR6az58COUGi2S3kg4GiMei2A36zjr7PP5cuIpDI3nKHPYaFTGGbP1M6LKOP7KKppbuyn15qnJ6jj+/Esc/vpzUsFODPXVLNi4GRIJotHoYFQul+ZEVzvRRBiDSUJnEJhHE0ebDpHOxdHqFXh93ai1KnIatTx6KNY5KfcpKbR7OJqNEFUrqPYU4/t6O413PEdFUotfUjD9jWeIl+k5lkmQ709hkwyyZap22kw4EWTPW28z9qqLwWOnPxaURTS9P+5m+IJFRI4dlJeg2rMhMpEoQ7VObpu7mEkGK+c+ej+xOg8tVi16dwH6Lj/FeRtNK25AfeQw0VSQgRobM995Bex2eSxjMFbI0ayEMo5GoUQTF0CiwbRM3Chswjl0+T6K+vvll9C2y/9MYVqDXzLQcNet8KczCTms9AzEMatU2MN96PIqfhk3j6qcil5tjqpLz8ZwzQX8mk9hsxfjUOno2LiVMYXlvPeHi9DGkow9fRFDVt9CwqxgwGOTqV1uqxVnOIb2aAs9n37Nj6++SbHJhmP4UBqe+hvH/D7Wd3Yxoqqcyo4mKjU63rnqVmwqA5ZiD7NEJ8KSYlfXMXIeJyqFhiqFFUMwQ34gil7sc7hthPr9qHTCI54lLdTCJwUVYuQhWsySSkkmHsVTVMjR7T8xbMxIXn7gPs5dthT7mFGy9rarJ4hktqCL+Ojcs4Oh0yez7q67ObhzH9fffz/ZcSNRWG1oRSerL8bmaYuoVmZoy/Yx494/w3nXEEqq6DvegUXSUlBdJWZYJEI+1DYD6kKHrMP1h8Nyy7/50DH83T5GVg8jtXsnn172R8oLzJz21L/oL6vBPH06UZEo7erFfqINXT7Jm1NmM73ETiiWYsJlK2DqPE4YXRRPn4zClsO/91ccKRW7lq9EOtGFSi+RHV3LqKeeIC+6FCbBhncJNo8sdRRjx5wqKj8ror3rT6QZcFvpD2eo0qoxHTgiy5S2Tp+IW5MkoE+QXTCaorNn8da+H5CKDKhiAxSYbXS2DbBi6QUoj7TT3tmBc8FEXv3iczyuCq6bdDbvzbuByqgO97BKal97kG2/vkOyMMv2rz5HIWSFzXDJsnOouuFWXpqykMIBLVXV9Yy59w5+3f0TFNgoqiiSsaqFJVXsu2AlFVkIp4KUTp8F889k84efMmH2dIylJWTC4vlKoBPb85IRvP3EggF80bAsoVHlFOQicVJ9AVnR2xPvx1VawKhxIzFcdB67H7uf8eefBX0dg+8zjYrOY41YrE7WrPmMK95bw96/P8WYOQsgHYAJpbx76SXU9OTQxfLUz5uJZuJYPlv7Eea6agom1jN61qn8ctYN2AaSpLQKSsfVYfvDQrZ++jFDqodjtTnRO50g9i/EISuTIR2LERaXV4NBTs+IHyJeJibGSpUaSS7oolullpNbGSFwMRpIaZSExUa7XnQgLZidbvmdK0AzYldKnBDUSg2qvFKmxwlT4yDK7f/JDH2QQyv/+L8K+u+jesGxyafTKEUPJpcn0d2D3+uTt2nt/QN8e+ttRDqPY2sYyek3Xo12/kyyOQH5UGEUpyqBQhKw8rSCfV9/w0AyyqRT5pCx6NDp1cR7OrAmcvy6ajWJnfuwKuBYMsDZW74Et4kehxOz0Y3Rm4WjHSQ+/IT1rz5PgSlHu1HJwnffRDWiHsPvhAYxCzl8hNff+Ter7r2LQ81HyOu1aAThK5VGm8qRHggxvHwI3zz8MM5ffkIVi3HMYOTM++/HsHQpmE3yh6332BEMvT14bFa2vPwyaz/9jBHTZnDFs/8aXFITilFVht6jRygsqYWufu6YMR+H0cR1t9yEacIoukK9GGorMNVUkFWKQJ0CRTaPTmT5ZA87xKNRsk4DaeJ0HP2NzMFjjFdZ2fnCm7Ts/A2t3UL9Oacz9IqLoLJE3pbMZBVotUb5tEsqw8Ht22T72qgRdSh1WtmWJn9jsxkefuAB7nr1VX58+x20egNmixVJZ5DBPh39XYx3FFAQUvDlJVdSbDSQK3XRN3EIi1/+J8eiEYIim+tNoWvuojSdZsc7r9F2bCd5p43syAbOuPo6THXD5Yhgd18PRRXFYNTi7WpDa1RzvLOFsuoSWjuaaOtopKyqhFQmSSyTIqpQUqRzUNCbw2ly0KXOkdVp5WLd+vlGOp76kFqNjYRZYsZdN8PM0XQLZ7E/jZRX4iorBK+fHf/+VL7p3fjua/RH+vGr85Q6CvnpjY+ZJwAYIkHgsdEd9+Hv6aNOYWbdc6/R9sOPXP3ph+zrOIh92gSUJgvangDuUJ4tK28ge+QQ8XQIxahyFr31MhSXEInkyGRtcj5bY87/T0HPKgS6mqRBjKhySNl+3L1deD/4lF2PPEdhXkfSYmf88suQVl5CRKBRdVaU6QyaaA8cbeSLMy7GEY4TtxkoXDyX0f98jK5wiFRSgVUp0bz1JyZW1dC95jM2f/E13niKVf9+AyrcDChTdCC6YhJVabGwqaflsX/wwZtvcOENV1M1dzaN/X68kh7zyFF0etuJHN/LshH1tH+8kS+feZ0aVwm9yRgrvv4Ayl30hnrljklyIEKB3ord5qazsZnGrg4KSisoLK6SRz7ZfJ50ZrCoiwuAkF1kU2IxE7T5LDa7VU5n3HfDKqw6iZtfeI58SweKEQ0kvD5SvnZUIS/GAgefP/wQbS0d3PT++7T0duIsqcCqMMC+RtZesgJXNkrEEGL6lVdgWnUfoRN+OptbqSktQVvkoe3nbXQFepl22gJyehUprQrJYiaVzpCOJOhuPYG/28skj4v+NW/y7msvc8GjT2KdNptoSaWsT1UFgqjbmtG6bbw5eSLDrFa6vQPULVxK3ZWr6IyDfcwIYrok6c42igwO1l/0J+KHj6CS1ERK3Jz3xhuEciqiJhcavUtOcYj0gmix55Qp8rkEKqUk55UjFqNAriAGh8pDTeh8Pby35BRcqiRSmY1UwxCm33Apz6xbQ1/aD4kBqgrKOGXSUir0bjb/+10qh5URqjax+dg+mlraOW/kfOa5pvHJ5beTkSR09eWc8czt3HzfLWgHBjClBDdmEQ0Lz+Y/L7xOx+5mailk7u1/Zds3a2lXZ5h58dl4qkrIR8Jo7G4+mbsMRyJFMBVg9Ow5VF+6kr5fD1JQVEKmx4cqnkGRzJHs8+Pv9RIOBGVnvM5sxGSzybKecCwmW/n0bhOOukLZSa4aP5HOF17iyLbtFEp6pEyGZCRKIpVEY7fQFvRjHVLJnIfv5/t/v0FSL+FxOZh47tl8cf5l1GXNJPojVE8ej/H0Rexd+ymaYhcjLr+Qgx9/wYk1P6CNJ0mbdZz66jPQ1ch3339Pod6Bx1mI0+VGYzbLB3a5sMeihL3eQe20UKWKQi+Y7mJCKtI0Ov0gk0L410VXSghcdOJ2LgA5GTKSFpXJiMNThFKMgBUq0ikRXcuhVohLnVLeecoqxDPz/2NBF1+CkDgIp7I4aQhYR9jrY8DrJd/ZSaXbyaF33+LlLz5BW1HMRbfcxJhFpw06tYWRTRTzSIovP/kcvcXE2FlT0XucaJ12WRMqiW3L1hOsv/lOOn76GU0+S8CgZJWIeo0dRU5vk1Ex+HNwoIlDr7/GT59/iNmQ4rg6S/2fb2Hx9TfJuj+EeWjfQd56/Q35lLzyjlsJpGNobSY5c6vI5dFm8sR6+zGY7Ox+7VW+e+hudGI3sLIGVW0dNzzzL5krrDDpGWhvpuvAb/iajjBn6mQad//GvY/8gynzFnLDP1+SfckYxTa/Ev/Pu7jzuhsZWlTC+eefh9HtpDXQh3vUMExlxZgLi8mKAYygBKVEl1082SKzPDhDjwh1p/itsjG+fP0NphdVUCSZad60jc8+/oRDHceZdOoCzrxqOZ7ZM+UPWcYflG/433/zLUpFnoWnnQq5DL7ODlxCMSppef7hB2lra+NvTzwpk/SCfX2yDERvMNKfjMm2OHUgREWrj0cvvgKniO/ZTWQmjmDVqy8y4HCh0tpQ9IXo+3Uf2u4TlI8bjnfb16y44T4Khw1h4qxTWHrGUjwTxsloVII+uZj39HfT4++mYcZEfjvwK/FsFLvbTH/Qh9VhISXm/pLAv6oxdiVwmZxoSzyY3S4SgQi7P/qajre+RtEboiMSZNbyi5l19y1QVAzeOIGuXnbs2samL74mfriDhQsXsejR/8PemwZZmp/Vnb93vfvNm3lzz6zKylq7qnrvpru1I0BGgJEMGOMZzNjjCI+NcXjG2LMbhxWBF8aDGRvbQ2CH5bHBYgxISEIIkJC65W6kbvWi7qrurn3Jfb2Zd7/3XSfO/71ZXdJMeD4If3CEqyOjqjOr7vre/3me85znnL/NsLNPTjRtDP/sr/xPXFw6xQd+5KNQL7ETthi0Wji3tlmYX+bKv/k3PPDjP8btzjbli+cIHI8Fr0T/iy/w6b/7c4S3rmK5EcWHT/LDf+dvm733gCJhXCWxHdNpaZsgLyFo6hNo5FyCviXd4QHVxi5f/8V/yhv//BOw12FYrPDgn/wR3v8z/wODqWmSJEe/2yLsbbL3h8/z/N/6e5RaXazJMYqPXuSH/8k/pFco0tzvmrHOcHebt7/yHB/+6Ec4/NJz/PIv/19UZ2b4gT/zpzn2Iz8AxZRgcxN/tcEf/PN/zcf/5b/kYz/7MU599EN88esvIlPUEw8+zKFtU5guc3vzEmxvc76X49ypJ/hHP/IThEHIE9//IZ7843+MyhMPgsDYz3F48xbPPvsc9blZzj3+CM3uAN8uU5Hoy/XoD4aE0keI0UsTsy0yrYjY/V0OtjZ44JGH+NhP/WX6rUOCbpe/+Fd+mjNPfCd2RWDfgILFpz/2M9y5cY3/9uf+Ny5rhDI9xbkLj1ILFEP7Sb7487/AbCFlUOxSOnuWH/s//i3RwDXudePqsuKQ3/rEr7DT3ufP/9WfJKnksSoF3GKRZqdNNV9m2Ozy4nMvMNZt8thDp/nUz36MB//4DzH/9HvpVMeNqHZc60i7W6x95pP8g//ur3JibAwvX+T0M+/nw//jz4DmrovTJLJk39skf3OFX/pLf5ng9i1KpSLTTzzKD/7iPzU6m16+RuyUzRjMd7N15dSLsRJl0Q/phimDiQnZdlCVadqNa1SuX+Ljf+OncGTUZCUcHqvyU//k7+OcmadYHtO+BINhh8//my9x+dmvc3D1Mj/5N/4CL3avMRh3ubl6l8G1HX7yge/j7BMf5pM/+/P8+ytv8+f+3s/wyPd+D5f/3aeZLZaZ/K4P8MI//EWe/e0v8a6zT/Jd/+vP8+bHfo4vX7/Cj//N/56Ncsrx86coxTF2Z8Av/9n/hsKgT+zHLD34IB/8638zW71shuz8ym9weG2VtDNk0O/T6fWYO7ZowHJscRHGJ4zhCsHQ6KtY1NpfE77nXfDbv8M//pm/zfnxaQ437rLgVRmGHfJ2gTjnYc/UOfu+d5E/dYxf/cLn+dCP/UnGS2XG50/w6Z/66xT2BrRahxy/+DBP/aW/aACUU8tc+nf/mq899zz+7V3+7J/9c/CT/xVcf42X337F2BT331pjvjhBbWKC8lgVT4Au1b1o88GAoN/L5ucmoEXftvF9H44AvaC4rcQo3RPfY+ja9PT/eszFIuX6JG6+gO14RJHiseXIapuVWWWmGxe5P1LKPfOT+f/s0LOIFovhsI9vax9Pyt3YqKu3VtdYffMS/v4mjzzzHVDI8+Yrr/DCK69y/c4qlUqNhx96nLHSGHt7DX5U/sdTE6ys3MSbHGPgW0yrYlvZIFldZ3D9hgmz8AsOG8MO408/DrPzJKUJvMhnqu9gN3tsfvUrtHduU5/J0S3l2KhO8cz3/xDB9r4RIrQuX+G5Z59lemGOUw9doL68iFUq0I+GZmYhlzrkOuXkWHn2C+T37lBwbLa1d+iUWH7iPdTOn2fYbuG4CXba4/KrX+Vge52xYplHH3uGP3zuRW7d2qLX63Pm1HFziNiJDrAh3/OjP8Leyh1eeP1VHnzXU4wdmzM5yjm/knnwae800YGXBbD3e20K42XSJDK2q7XxCtevXubu9evGKENz1QnLJ9w95Bsvv8bVlTuU5qbILcxwEAypjc/wp378J0zu+fUrbzM7Xac2p6z5kN72Jq98/SXTGTz22GPYS0tm1h4eHBjaKCoXGM7XzUZD44vPU9jYZSy1WN3eglPHaY1PMP/UuymM1bnz5i38QZ/m3WuE7W0jkHzmIz/E7r9/m+ef/Rp3Vu8yNTtjctzbwy6nL5zmfR96PzfXbvCZ3/s0py+epD4/wTDtMz41xm5jx7ihWarUY4/ifkS9MM7k8jKlqVmGu/tc/uLzlFcOODE+w1DmGzmP1swkdxstJvwJpiemaPUP6GztMNaKeeSRxxhMjdEp++Tnpnj7tUsEV9aw+gFPf/cHsCZKhOMFol6fta+8zLmzF2B327g97U+UsWenjQhwaWIK3rrGK5/6FHOePnAh3YrHqfe9h1DrkdVZsMcVDUEQN/Adm5zU3qlP4lnmkO/bCfbggGrQZe0LX6C8sU/NLdKKLJK5eWrf/UEaYcLE5IQYYpzikIMrb7D7+1+irK2HfI5oaoLCww9j1SZNVGvSarNy6xobt69SiAYsTU4zcewc1/7gOS69+DWWTh6jODdmOmOn0SUchDzy1/4ar3zu03xlZ4XpM6fNXvDS8RNEjkXPGrDRXWdn9S7eZov5JM/7/8R/AW9e41f/6S8RhhFBkhCQEtoWT37w/bzvR36QRtznjbXb1Kdmcbs207Up8oWCAfTeoJ/VqaInw8DkdPuWxdLctJHbfubXPsFHfuLP0HjzMknic2e1RRilTNXzvPCl3+Hx08s89Cd+kK98/rO4s3Ocevq9zEzOG5OqzS98mfU3XmamnicpDAjyRarHn2Tm0aehH8PmJumgzxuXX6fRa/L097yf4vE5Is+ipxXCOKbsF4zi/nBti1uvvky6eYfz504zyJdoKWf7kccJxOTpnLNt0itvc+vVV6m4jtlB3ukOOP/0e7GXlZuQYy/uU/UdBpcvs/rVP+SY79FqNAiKRSYfeIjq489Aacx05YHyOdSBi+y0hqRRj4KXI+oFdEs1OlKsR0PGB4d4dy/x2mc/wenZMSIvYcv3yJ06zkrYYa25xcxMle5Oi3nnGLlegjtscO6JJT556fNca95m7WCTSuTjX2szGY7z52UIU1vkrfVdLr1yhQ9dfMakNX7hS5/myYceYuHs45AUefkff5w3Ll9j6dHHeOKHfwDn0ZNUTmhzSQzpdW499xWqnk2+lid0XcbPPgT1Jbiyza2/9Q/YuvKW0Y3Nzp1i8uwJSg+fN7Q00hhJANdRIk1qfEVaSZMr9T5P/dz/zOZv/gbtw31KvkfQ75DzXRwnSzzb3Nll5vhxErkzWjbPv/R1fuIf/6IxjuLOHVa++hITbol8rmjWPWvjdXM/jcYB48fn6bc6VL7vo3Q+8St89s2vUjp3jIUnL1C3coRfuoy/Lbe6hPHJSSZmpkGdukBbj7vdMgzD0ZdWzWQso+aIgn53SZSV7rvEvsvQscyXAF1/J1cdM5s9roSjcUKk7SM1x+rQRaCa/PV3fv2RztCNa9nRHH10N2EU4ikuzsi40sywxPGIu13Wb9/g0tefN/PkZrPNzOQ0Tz/5LsYmpkj6IbbEWtJotTtcunHVGAlQzlOcqnHi1Fl6/TbFfsjt116jv7tJ82DHhHy4E1Xyi4scO/8QlYKsERzCzUOC3T1uvKF1hn2kL4zyPkuPvId2L2amUsMJYqJOn0I+z8buNrHvcObxhymO1+gnMg7IZtfDwxb9vUPuvP063f1bRMM+QZRnrH6cUm2Bi48/xfruJgvnTrC/d5cw7vLW5ddYu30XJ3I5v3yBRx54wsyDCLW/2FMhzk6zwW9/+QtMHl9g9tQJFk4uU5+bwZW5v0nw0QZUthY4Wv8ntIe4vishbiZi8y1CK+Ubt9/m7u3bDDf3qHRCzucnODO7CLUxqORlT8ZWr2fSyw4O2uQ8h/m5GXqtQ+NhX5+osblyh36nzc72JpVyiSAYcvLkSXISbvR7jJ86SWdygpde/jqV3QOCu2sc3r7L2XPn2UtT6mfPM33+EbqxxVR9zLABt65+g05ri2Z3k+uvvsETMxd5ePkCOa2b6AkOe0bJvHWwxerOKpuNTaaPTXF95Srzy7OcOLvEysYdvJyN4zs0+13GZLk49LADG097n7ZP66DJwcoG45FN2g/pyKeyOkbt1Blwy8ZcQrvOraDNkjrdtQOq1TH642XqD5ziMI1o7x2S3t0zs8YoZ+NNVnFna4TdHtbqHsFug6J805WWNj3FxPHjrGxsEBw2OVOp8NYLz1ExYR8Ww5yNW5/EHp+lOLGIZY9l2rBqiq/kJYomhjGRpaYFvahH2N0nP2hy88Wv4ewf4kQpB9ofnj/G0jPvwR2rk4QOjeY+Q6fF7t2rRDdvUJNxigYm5QqF48uMzSxy8sQDNPf2SBSAE3b44u9/llqhSGezxXvPPcSi1PVaCzIxrim89g1j7forzz3HQalkdvVnl06wVJ/muAo+K2KnvYczVWRV3dz2Aauvv024tsesW+JPvP9DJjseiYV0yRZ9GltrvHz7iikox+anWV3bYnlmmfHyOMVSiVAi0cGASHoO0wyMhMFpQt512Lhzh/NPPMbnf/VXzBjv3U+9j1r5uLHzbTfW8KyA1StvcntzlbEHz2FNTjI+ewKrmxLf2qa3vUNodUmcHpHdoaJMAG+Ok0sXGBw0ae/vM1YssNfYNWLY2dNL1M8s0XdSAgfqtUlTOIedPtVChbW33uLSiy/wHU88bqJUKxOTTJ85Q3dvHydO6B80uX3pbdL+gMb2DrG+l6QsP/AAj77rGQaeSyg/exLe+OLv0V+9y6RGsF11pssEbpHczHHKc8cpTo0bx0zj/6+PfzokHihVrAhBwtAv0QkSWs1d/GCPO1//HTaufI2S1Td+E32/wKGsjY/N0bdDyjWP1Wt3KHSKjNk+5VxAUuhy4MMDSQAAIABJREFUvXONrt8lVy9QL9XwdhO23trl2qsNJkqTfN/3/BhPnn2GOatuxMP0t3nps59h/bUbHKzus7fbolAZ58/8hb9E7cGz3J2wqc5Okqxs8uLnPk/UbGAnIWP1Cl4+z/LJCxS70H3xCm9+7sucrc4yPzuP+8gDcGLebENolXZwZ4P1t64z2NynIBVwnLKWdmmdq1N/7DS5co5mv82AgEEaMD5TZ7exS6FUZKxS47DRZGn+uPE2GHYGXDz3IFs7W6ZwaXVaRL0hhXKF/X6PvJfjiRPnySU2N27cMM6aX/6tzzC9MM9Df/wDpPM1Fh4/T7zf5EI3z8Eb19nc2aY6Ps7c4gKOLPuMqj1rujJFW2jocqGg7FwRFa/RZllreA6prxhsy5hNBa5D6DnEKsI03qxU8PMFoiQlDCJzG2qUzUa6XOTecX79dvfQRzP0exP5I1HckXeccEd9iGRcGaBHSvHSTMCc3W1a3QY7mxts3loh7gyoegWToZ7389Snp9lrt6jNTpGvjdHotVk8eYJ8sciujPUrVW69dZWt1RV299YZRj0CWdvkfCr1GWbnTzA7LZV7nr31LdqNfbY2buG4gXH+KlWqFAvTVArjPPnQI+ysbrC1sobnefSjgJMXzmGV8swsLRqBfU6WqDjsrK+zcesujb0NtvZu0Om0qeQnKefrXDj7OH6uRH12isrcGHuNLSamaqxt3aHVOKSxsU9r65Axv8Zcrc5srWwMYr700gsUZiaoLs7gSljnOpw7dcG48CncUAWRo3fO7PaPXnfNUOTa2mtR8SuZKtFKaMRDwlwx23Hc2uPOH75CZeOQi9MLFH2XRtihN+6Tm5ri8DBgdnaBQb/H7PQUNVHt3TbrN6+zdvc2h3u7hgWYn52mXCzywLmz2MUCh1Jylsu8fnBIT65RzUPyw4C1a9fJe3nKE9OU6rPU5peZmD9OsVYjSgJyebh24w12d1eoaRa02iLYa9PpdynI8Us+96Uczd4hu80dcpWc0ks4fX6ZncMttvbWmZephHZyg65RiJb8AsXIJ2wGJIOUYS+gsa9s8oTtjQ1T2ebLY5THJhmEDtXSFJ68sB2P7dY+lVyeqSTP/Pwii48/xKDo88rVt8hZHo03b7M4NWOiYcuzdeMop7zwBatAd3efTtCjMjFO7Pgmdvba1eus3bmNG/dZv3ON7Y1bVMeKjE9NUq1PM7N4mrGJRVy3RmVMKXMBfs7Bc7UrrfVBmyhOTUBNr9Pg+tuvcbizjh1FFHNFOv2Ial3mE9OUxiaZnppnY2eDnfYGO5u36EuPkvcZBiGF2gTF+iyzC8sUc2UT9HD64ml2tQoYdVi5fYeqW+HOC1/no48/AY1D3v4//xnn3/s0/NAf41Of/RTthUWqS2cpuTWqpSrHTyxw0NgiTbpMLkxxe3/HrPm5yj1o9dh4/QoH11dZLNZIBgH1uWniosehE1OYrDE9PU3UG5gEtFPLp9ntDYkdF8/3TWGqfmMw6BvqXYsWhwf7lPJ5+u0Ws1NTXLl8yZwXC3OzTI/N0N9POHF8mbX9VW7dvEI+jihOT7DwgafpOB610hSD9Sbbf3iZaNhjP9dnu7dFp7vLzMQUD516kqgVsb++gZukzIxP0Na5FPYZX5pj8swSbq1EribDkMpoW+eAfGKZiGcV5deuvo1XcHn40QdNURqGIb7lcuvqLXbX9mjuNU0Qy/rmBkunT3DhkQucvXgWp1zm9nYDS5kUGytEzX16O5uErQ5jxTEODvs8+MS7mVk+Q33pOGkhS0xWtodlKWFsgN0bEg4TYn+MfhKztnObdvs2v/l//zy7G68zaB8wVc+xePwsu802e50uQzsklBjTtqn7E9y9tm4Y7JJcSCuwdK5CfXaCrY1t2jsDCkmFzatt3Haek9UH+I7lpyj18xQCWLl6idbKOq1bWxzS4vTc40zML/LdP/qnYWacW1YLv5jn6me/yJf/3SdJdTZFXaqFIk8+/Bhn5k9x9/INtq/fZrY6wQd/9McyyjoKSPf36Csbvdmjv7pLY32bQdgnX6hQXpjGm57EmZ01W0WdZECct3lr5QYnLp4hdFM6ag6S2JgvqUEMDnucWzxJZ/eQqcoE11dvcvXwFnHeopArGOHagSx72z1m/ArzhRpTfomdKzdxu12zPsl0me/5L38Yzp/I1uhEnWxuc7i7wzAKKZRLFCoVvEI+A3QVPcMABcAnQwV+qR/T3MQ3wmPGShmw+w6RtCauRahCTyJs18EtFSmMjZmVUe2ii/VSJyBIF6CrSPyjc4ozgrj7ywP9b+Yad6SV011HqQxhLaNclcG8pzUtKUHDId2kTxzKEavDsNHC7oWGns/nC2Zunaqy73eo1CcYr0/S6bbMuk3O82nuN4zyT+L91a0VStUi/ZHt6LH5JQr5CoVclXK5yPZuk06vRau9T7nis7l+i+mpKTM/q1cnGbY1y3SoFkrs7u0ZdaRfLmIVfGYWFhmmoaE6FBzTOjygubuPl7fZ625SqpTYU4eXG2eqOktejlCzylDuUJksG/Bp95tmHaeSK7NyfYXZ2jSDwzbWsEehkqeZBAx8m4nlRbabDebqi0Qy0o0SKq6KnJH4cMSvSA8XJBGpo6mmhaWdVNFSxQL7wz5RoUAj7ZvVFGe/RX6jQbSzj2cl1BYm6VQsbm/vUM5PMl2fpVgsmIswbDVpm0M0R6/dZGdjjUoxz/rqXU6fPMHh/j71iXGqlTJ9HA7sHIfDIa3DfcNU6PDNuUqEkxp+zKSyVZV6l7NwC7C1e8D4RInmYdYx5Q6H2IPArHJ4OY+hhG79tlmNLyqBDa009Wn3DyhWc0ZasX+wbYoDN6/KVulYMW7oYg8sKk6JeBCzu7tnEuMoeRz2ehSKFepjM+ytHDBbm8cauliOT268QnOvwcOLp+mrSl+YIci57PW72rFgIvG5e/0mCyeXiPMuVGTvWKN9a41ascyh3Pa0byqb4mbHMAPVsRLfuPwy5bEchbJLEPTxHZc0tikX66SJj+uUmVucoxsf4CuJLFfBtnLG9lWVfLfTpt05wPZiE2TS7LVw5ITXHjA9MUfUS6nVJskXKzS7hwzjLnHYodPYopTzaDQaVMcmjA2u6xeNK6HmkXvtPbyiRy/qms+owGZGTm/VGv/iIz/E5F4DRW3/2L/4eQ5OH+cbg5jy5BIL1M0an12yjTPW9FTRPK7Ey5s1q7n5ea6+cYm54hiHt9exD7rMTU9zMOgQlDyCWp7Es/HClDm/zAm7RBqlDMbKNIZDs3pTrigX3DW0e7+vxb2Uyfo4+7u7RpCamnCKBN91yYnOHMJceZGVu2sUJktsrK/ghzHueAX3/DL+RJ34MKIe5tn96mWzEnc4aRPXNH/sMaW934FLiRy7K2vsrK5THxtj4dgCFHP07Jiw7FE7NouTz3PQOaRSLFG2c3T29ylYOXbW9hkOBlTG80aclS95VOt1Wtv7tBt9kwg47MYE/YiXX32F46cWWVieJVdxmZybI7aLbG3tkEYDkkGHXmOPeqFIf7/DxsoWFx96gtmlZZgpmGKhG6SZ+Y6r0VtsUr7S9oAozRO5sNlaZWBt8/Ff+1m6g1vkvB5Bt0mOAtEwpdMfML0wzbXVK3h5l1YjUr9LfdyhlEupFR3GtXKXRFiWS7M9ZG99yKn6MvV0hovjFzm4dsCJ2gkm3RJ3X3+D1dfeYri1z7HZk9zqt3n8A+/n/A//KRi0iWZKHOzt85m/84+4e+c1lkrHmBwfw0tivu+7v5c711e4c+uuwYx3v/e9FD76Ebh+k8PXXufm5bd54sHH2H/7Jvurm0a3I/aycGwW5upZqItWRCvjhK19Vvc2sco5VnY3KE/WDKDnRG3HKWUvj584HG7sGuZhsjLOVmubQT0hzMUcXzxu7IbbwwEH+4ds3l7lVH2OycChc/UujTeuMqYmc2Ga8uI0JRlsKRZaCF0umbl+d2ONvcMD8uUiE1OTeGK25M4pQBcbquAwGcOog1OXrmtYK3laX/A9YtcmcG3ivEfky6PCNjomrQnnyxUjHJUwU1254lozQJck7o8onMXcjIj8+zt09eHfBOj3+9gI3rM7zzbTUwZqOVNFbMoVKsVSpS+hmwBLL5Zyyu/PeFFNpC7VsHIWqSofib0tfTMx6UMSK5hvas7s+KS2baiM2FZQvKqkAF+Hg1hqyzdZcWIZdXdH+gKJ3tWVO3nfzDhSSyVJFhVrHl8UE6ch/bRnHqubqo/OGbd0rRQY62Xd3r2kPFVWqTHWM+Z6yn82gfWBueOhZ2c0ixS+I4JdHzRJ38yu+ZFWQbv+omXMI9ESW4CegaUHLN7ecswHW6szeon0KxellIfyxQ6MY1boRDS90Bj/Vyx9uDxsO6v5sucWkkYBlrYNOi3zuyUaVF9J5iAnEZ2eXD/0CG2lHaXGBE2FkKvVNjtvAKogn3YZpoxsBGSOkETDrLuIQ+LhwLgeydZVmb9K+4oTBXSEJIleGyny+4Ym1u9JOtBEljSVnW5AHzmOgRXLbMOjEHl4icDaMVqbXtEyHwwZc+TTPNWkRCktZxS35Rm/ea2BjOm9c3MEhezDFJsxkY3fU9hOahT9AqQk7+JYFsXAGCwzdGwcy8UPtJYZEHR79IIefWtAICWyJ8/lBC9V/oCLn/jYiY+VesRWglOzsPMOfr6MpzSmo2hBCV6UvqZ8eCc2tK/eT4XUeJFDQQUMLqGuzTTGNRqPAYmuJ11gouK0+OkXTL6CSds1BlCpmcGqSbAUntPqcKY2jn/9Jj/9oQ/zzMQke8M23/mxn6b03mfYr05huxPMDsv4oUU3aROmXRxviOtYFP0KjXaXZqoCy8eNU8KDFm5ngK9DR5soPrRLNpbvUsWjHthMt2RelNIq+XTUBMilUL4brmMUwamuB2UJDBTzaZnPktF/ap3N9yjk8hQUeKFceZlOyTegdcj+nTUTA5u/cIo05+EpVbcDwVsbdHtdnAuzJBM5w+YVPQ93kFC0PFavXGf91h3mp2Y4vrwElaIZE/Q9Hfg2oTG4MunWpoC29Xnqxlhtm6tvvc3sqSmmliZpR018CWhjh7gLadeh6FXYuL3FxtYm86fmmF2eZmB3GSrjwK4aVX+v2zUWxyXXZWdllf3VLdOlHz9zIXMZyznmMBCJo4+6PgM6P8wIzvYZau1VCYp+i+3hdX7t936B/d4VcrkOdtTD6aVYw5QkSgmSIb1U9HTEIHFot0KqOYcJBRMNIuaLNcpOnq2NHUJcLpx7lJnCLH7HY6xbhEZKLilwcnqJa1/5GmuvvU24dUCqUJHlOT78k38BFCgj/5HFOq/+1ue49PFPUuwPmKrVmSiXeWDhGP7iMS69cYnbe7s8/cH3MfPMM2a1eeeFl9h96yYXz16EZp/W9g7dNGbq7Anch8+ZlWWz/iBnz7au5wLDcEin1zaMcL6oABTbWKzmCnlqEqo5XjYqSy1cOYHqMzE4IK4pHSklpzyB1DbMqNwa9XmxByET7QRubbP7wuvsvX3TnMf1Y7PUHjwJDyyZ88kAR1Hx2z7JwT7rO1tm93xmdjYTeOrDZta2B0T9/ihgTYEsnrHWNttOZubukOQ8krxvgL2XxjilApbYq0IeS39f7pIju9eMcte18EcG6KNp/xFCG9zJhAjvdOhZt35POXffn4zvzAjcjU+7QMt42SXGBShwsrQZc5Bl/ikU1OlrQDgCdIPEWWWRFRf690JinfIGaRVyjQE50VUKhld16GinT//Q09zSPjLvufdIj/bpjeTAydYN7uMijMJQB6kyrMVKWCLFLS3865jNHquZa3/rC2EKoDRLybESbCs2tYcOZh288gvTiOIemJu89HdWA/WDoZ0Zj+gHKnfkc6+D3gC6CTHBzPyMgObotTMOvTGhHRpHqb4hN20qSQE/1mPPnp+U/KrOjaFMHJEEg+zPUWBESvqzQlvQa5jI+z1ngLHnpwR5O1NnikFx82aW7aiDUCUpQNcD0sUYyC89NKA9cMNRoZUYy1WtYqRxQCKllwH1IVHYIwy7xIoYVWKf+X5EZA3p0SW29ZhdnNg1gK6RjS582aH35SjlO3iWTyHNU4tLlBLZ6ij8IEfs+eZxliwfz8uZ1RGZPEiBrvdSDrlyzQu18WklpphSkETe1JwOg0TvlU1e12R/SNLrGZaoaw0J3MjMPUUdq/f2Iptc5GDHjnm/Qr33FcUlK2+gjOcqWlCVZ1YRm/yhvEPfTegqp1updTp/Ipti4JhrtieATmKKovO0qmOFRLqKTLFoYduOKaa6jimD5N2SfST0fjsW7WGf7WtXec/8As99/ON88Vd+lfGFaX76X/0SrfEaa5FS6GpUoyKeLoOoR5x2sRz5yFsUkhyR47LvxbSR335sAkPyvRBrEGLpYJXNgozDfZeiiqfIot5NscOElpOqJDOArmtQyWHOyAXSjOW0CWI6BDlkKbnKJu/nKBSUPV00mhRjhOk79NpdOus7xuffXZqjOF4kN4Cc5N9X9o0RiXt6BmeuZBoJGXjlk9SMshq3V1m9cZtxuYWdOgXS61iRAXS9BzqLpCjWOZWXKEmvdyvC2o55+9KbTJ2dZub8Ij2nj5XL2Bhr4OL2PDzPZbAZsLO/y9hcjcpsib5iFh0bO1TxaxEOEtw0xUlStu6scLCzz8TYODPqzgUKumNT3R9tq2auYarsNUoZdiWMhEGuw1ZwlU/8wS+w03sTnD3sqIvbS3AUFxDKQlRmOAN6MotModWEEjZTVJgJ8pypzjNuldhTGEp9CrGdRQrE+wGlno/d1QSqwvzsce6+8BLf+IPnidstbKvIqQ+/n4e+/0NQrWZGVQWfT//CP6P5/Kuccerk8j4Lk5NmjKCL/N9fu8zkA2c4/4PfD802V37/y1gHPc5Up7GXz5C++RYdO8FdmqHw0FmoV4lFsbc62JbH3l6HcTk91sbM6MIY0egD5ysUQJ1PkIGlZn1me0IfrKxxSRliKYteK6kqCpUPIrFvKW/WPj3XoyBA3x/Ay1dYffZrhNsN5o8vkj+/BBN5WKhnmhNt52gNbdij0TwgTGLyxYLRY/kCYhkI9AeEvb7JJHDNHH0kjBM9b9bbMkAXKx04lvlcWNpVz70D6HJjzXq7bIZumU79vp7620lby2qDdxAru2F1s1mk2/13dH8VcX/PfhT+dn8InB7w0BDVWVei21GVrspYmbXGdFoHqP6RnLV0QB1VB0ftfPaPMmT1MqM5/egIKFVYZUuB34LU9xUn5iZVL9yH5N/8nLJnmd31O8/3qPi495iOAFm3PVozM+Nwc7taWkh1vNyrtPRXPNUR94O5/qquRwk+ZX86et0LZsauInHESgjY76+fRnWN7ks3FyLVcfYlICrKpEZswWgDztRFuuCl0hWLoQ+IAD0ckgT6GpBovhVFBux0IIkJEaU+yDmEBR+rkCULKTYzNWlA+qDZpsAROOogd4OYocImygkDR2xJFhGo+5QZEerOk4A41EhGQrkuSdQjTeQ5rx3ckNAa0rd6RIad8bAT13SvAlqT2OWmBCWHRB265VKgYDr0onzy0oLJKE5UeDg5crYA3c92Pl2ZQGSqD5nvGEcmFUMSROmdkuWu7ZrOPlCaUuriaZ1G1PFwYCh2+TQPVex5tnltNaqRyEagKBZKPvGKA46rWk/JkcsXzGtm3mTDLmXFXehbxjq5L7GUYZ9Sw2YVdP2rhlBhn6TUOmIMEtPN6zHqwDL0XpKaoJyWJ6V5ihen+GIe9OxUSFqRiQu+8+KL5OKAs5qfk3L7tcvEXpHK4klC2U8qKSpJyfWHOOEQ28msn9xBajrivbLFZiDf8Jiqn6M2SOGga8Bd116vYBFpZOG7ZnabjxQdmxIOA5IoJpJvvQoOR6yCFMo6aC0zTtEJJmZHdaQKFOlrSqWKGctFYYrn502xEnUD0kaPVqtDXCkxe2zSNFCG4breore1jT9Xx12eMDkRMknMCyhDGO7ss3FrBcKE5TNnYK4K/YhBTopjm0gMlChuUnMOOcMArxnDzRaXXn6N+sVF5p96gLCUGuuMJLYNG+N1bFM40JLeMMKuuCZfqeeHeFpZ6ooh0BuRPQ5aA9bu3GUQBEzPzxlBmTkzRufG0Z/DkbrZiiw819aKvmwDCPw2W8M3+bdf+N/Z6V8idXch6eIMUmx5Zolkk5d4nD3/pjqduMqUP8WCO81SOsnp0gJVmTGt7zE+PkEpXyTo9M2etj+UMDhHbWyS8YVFdi6/zu9/8rcY7u1TrU3x/T/1X1NaXoRyMVvN2mnwS//Lz1LZa/D0+DkGgwGnj58gf+IUvbW7XC2mPPTdH8C98CAHn/t9Ln3xBd5z/lGcpdPG4KrV2SdZrFN65DTe8Tni/QM2Ll3DWz2kbufwpuow6BH1e3SHfbrBwOifBI5iSqS30n2mcWxEzbqGtfqV1159tYh4ilwxz4RimSUiyBVAo9upginui1o5kXjh9haHv/ss299424ySqueWaLoRYw9qW8HJwFyzcM8mjYa0uh26gz6VSpliXvGp6sRCwnaHJAjJyUysUDSGZZa6+9FMXWp3FUEymOnJYEb/r510dei+S+o4phXLHIYUTWxax3eO/G8f0DO0ykbpRzZxR+B2RFJnd3g/GB7hpoGfUfubab4EbuomMkDPSHrT/xq6y9dfOurQHcy8T/SzgN41Su9RRzsCMrPuIbO50beF3wJAHYqjSmHUmn5zM330+ARuWjW49/S+pelWl6SiTyPsLEg2U+fqftzEyoD26L5GoDzCN/M8BedZxZVR+uazKzA3bMV9L9ro+aRS3FqpAWS9OiZKVveXisK/t2Jw7zW9dwDcd2YcFUp6TRX1It/9o6LFEAiicQwYiEEYhbmEAelQXu9D4kAfkNBEjdrynRRoOzaBvNaLOdJCHntEEam4y8JPbew4Y1cMwxLoecQ0SxEDhYKrcNDXfYBupaEB9CTqEwvQRblL9SpKXmYMaZ+hI6W+2BJ1rFL7jyo0jUzE8Kg4dqTfcMjbeQppiTxFQ7nbVoHUKWI7eXzXx3V9HM3/Fbag/ly7o6P0A3WQCkcQsGs8oTmuL1FAmjfvlSX6Qfuxwz5h2DddepiqV06xpQ9QASDaPVZnasKOzXsYVQtYxRzFfNHMyI1C0rhASSSjABoBsjYXhNcC6dgAuB+Lkk8JitlceqKTXWd9P2VgaUwgOjbBV3qek3Lgx2ZsoHGVn9pmBKBav9HcNfaZq9eusb61zq3GFpVCmQenTvC+p95HL07pFXwaZdc0NpVuTD6Is25Sl0oQmj3tVtnhIBkaG1TpNmqhjd8PSXsq21K6al7yNmneM5S6l1gG0GWRbJy1lINuuvTEpK0J0LVrqw+nZoaaFRqVsN5HBVkI0AtFBnFIvlgiDDNKOd9N2V3dop8kHD91zEQvi5VgpUPrziqFUgnv9HGYUjqZ0TpiybCjO2RvdZNuo8XyyVMwXyXtxSPWyTIMn1ghT4Cuz6fmoQcBXN7mG1/7OtOPnGL+O5807pRdJyGQEFOsTw/co/NKj0NKdaDnxrgFh6gfUbZEH2qdJ6F3Z4O1jU3ciQqL507ij2lkODqyj85tMXA6b/Qe6JrSiE2TP5kSOXts9S7xq7/z99nuvo5faRu9gCYxAn9H3Y9yGmIwWtZugYWpi5yfu8hSYZEFpphOazgHAa31XZOmFvb7tBsH9Fs93NSjWhxnbvY4pcV5osMNfvfTv8X2mzc4/cA5PvDn/jRJyTPe/eXpeVpfeZnP/ZN/xVQr4XRtjsFwyANnz8LEFGu3rzP2nseovPcZ051/49OfoxzanH73B8yLdPDm65TOHsddniVZqBs2qXFzhfjOLotti6I+f7UivPUGb169ajZeVDBqJBEqneyIqNWZamUaLhW9sQSXKo4V72xFlEol5iZmmJuco1irQ32M3vEJrPExCpY6e5m/AG9cZeXZl8xorb68gDM1hn98Cqp5bHXoAnTR5zmXsNtmTzbZhbwZD+XUaWtM2+4SdjNNjfbME9c1gG6pQ1falnQ/hRyhm3Xoat50u5a+5DanfXXjA6+LwsYxgP5H2KGnpjsyzf99gP7OrNxcjaNf/y9AP/rGkWhbr7cBdE1CskJB/ZYR1GVH7IhOHwGdCwe26NA06zSP5uuj7lwUu7ogyeYy+NNtZFSqAdyj+bR+/q22taOZ+r25uuGkj3jp+4oT4ZAYnNEc/4hTED1oZunG1uk+ytwAsxBUjygrXvTqZZCnWeHRi/EtYH7v5c1mq1kpYKGeQa99TpTkvVn7aAwxqpYMg6u9XktdX3ZtqlvXj3Pq1A3Jkp0a9yQR2UPMggDUqQtoBerq1PV7NDQUb6rZn8Fji9R2SdRlFnKkpTxJziXWaWpnr4WbODgj1z/RKnpvevmI0BEgZ4CuSlqxoerAdcqJbhfVHotyj/umQzc0fDQkSvuEjmwY1Nln2gONLURLZZMHuSrFuNr9tJwsk9gpGLo9Z64YJX1py6BgjE00Q1fXra/sCrEYhprXj2a88mE2UxoPz/cMoJu0MFORRcSRVhD7Rk2tWZnEnkmcmnm+KmlR9U6SiZn02pl0s1IBu1CgmMsZyl+0oK6HQPNxvZ4ykBgVWbqfkRRGUlNiN6VrR+Qji3HlYCY2zaJlAMUNI/JhTGkQkFoJB7nYaFKcWLSujS3GhJi8F7Muy8+pWfZ7Pb7y5htU/RLfeeIig90DZo/N0SlYbFcso8Kt9qAgGlsRirZYmdikRanT0HqqFUTE7T7FWGdbwRzCXSum5UHoaQfXJScXSLEVeiwCylH6lAF1eTKIcdPIQyEksr0U/igXWhobyzWAXixVjXujDmStP4nQyYc2rqJQb+/Ta3eYXJwlHs8p/Az2+rSur1DoJXinTsDJgtGZaBRrBaG5Nns7DZrbDaanZnBkWhJkRpUKJDQFu7Q+aWIA3dYo4DAgfek6l156jbnHLzL1Xe8ygN63UzNvtUCwAAAgAElEQVT/lPhXjUMqT3ydNrqzjJQz4z+Tr5LGlLWHprHAnRa7l65z0O8zdn6ZmQcXGMhvSOPzeFTkZ/WzYWx02Wk9zvdtuurQ89J67LHT/Aa/9pm/y07nDbxKl5Ch6ciTSJ9B11x7TphgDSFsT/H0hQ/x6MnHqDuTFMMSbldmN23igxbJwaEx3WkfHhJol9xSdz7L0rEzlGZnoGrx1te/yvXnv84Tjz7G4mMXSXyLvbDH9LFTrPzyr3P4ynUqQ4uw3cctFjh57pw5g/YGXWbe/y548lF47RVeevVVzl+8QGV+nubONt3hkJnlJZzJcXP23Ll2g8Fmg8VclUp+PCtM9tYJ3rrM9Zs3zbqa72kImZrPrc59MV8z83PGr0Ef3iAM6PV6bG1vsX2wTgl1vAFaHK05VRYrU5QW5rAfOkVuaRF8ZWdYxqpYh2b0wmvcePl1KtUqC49cMAW0EWEK0H0HS6p1Wc5GQ9rNA6MJMpoPsRUC4XaHQbNt8MwrFonzKgaKGbWuREwVBcWcYRXFdnU0/tT3BPR+trOeylVuBOhqFv6jAPo9CDeV/6iUNOD0zXf4Tfd+PzVswDwD9GwSr3W3rAvIZmgZDXmPXlCjLtXnCKwLI0A3awEjVj7rRM0Rbw7CrAc2MG7u64jaFmgJkO9viI86ZdGW9yJb76cVTOv6LaCbTT3vUQR6FpKtme579LiyV2MEqyoiDEiICrrvOR6NC46wfUR86NYco6obdbOWUqwkiYOi6RINX549KDfJioxRoSV6/ei90MspViPjBWR+I0DNOumj0cgoEMiIaEw1OwJ1s05ivjJaPBi2TIa6N5QlrcwzfENVRSXfzB7lIKoLUN2pqntbM08JhmIVF6kRjalAMZS7eRwSyGlGngF6ILo90leXOBmQJNpTHhBGQ0J1Ho7m6hF2bJt3euios9V9pkYrUU6STMRk21iakXtFbFtO9hmgW1SwnGxlxXV8fMvDs6XSzyrg3nBouopgmNF2ed+jWCqSK6mrL+EoSSW1TfyndoO1lpPIHarbM/vvR7cTa75nmAIJN9Vly7bRoul4OIUCJekO/EzAGVgWA8sl1HUhDwLN6UVRm/GgUD0mdiMiN6FvRxQjm3JHKjeXvYpN207ww4hyP2RM0ZLEtPIRA83bzUWulCZdkxFO3KE+P0svSHn96i0mjy3Ta3SYih3mxscYRG26fsRBSdGuFoXApTB0KQ6kjYCoKpOvtmGxtBOtXXltb6j7LpfL9OPIZCF0VFib0CnHAHpebI2KRU96kpA4CgmDIVGQxfiqm5IRlTwPVCzqXFOtp89vLlekUCwbN8dQjKit18elovdMwLg5INprZgEwJ+siUfAGMf0ba3h3DnDn5+CRGXo6Y2OJbPWeKBIyortzYJiB/MSEBstZoJkijvVZ0rjCAHqSKZcPegyee5Vbl65y/Dsep/z+d0PZRlOotkpuJ6Xg2wSdLiVXBaBP3NMYyzXdtPS/0vTlDboBl1bZfusWdrVK/ZkHsZe17pc1CwWFQGp8IM2wRhgqNNRfDAPyvm/c4ryCTs1d9g/f4Dd/6++x23yDyG8YvYCcB+PEw0k8k+TnBX1y/QJT6Wm+67Ef4IHFCyQ9i343YdgeGGq4MAxw9g9orK7S7+ik9egnPrXaPKeOX6Q8OQWzJZo7m6y+9DoPnjqbxWh7mKSyybFp3vw7/4L5vkc1V2RlbYN8vcbc6VPsBX2qi7P473sKlEnwxS+w12ry4HueoTvosra3w8z8PJVSxbBm8e4B2zdXzLVem1nIdve2d0hee5Xe3i67jQbdcECiIrBYMKukxWqFiVPLMD2dKclbLeh2M+Hv4QF7W6vsrt+kfdignfYpkmOWEgVnnHR5nsL8LLXls1DKwfE6KHv91ja3f/dZgv1Dzj38EPFEmbg0MpHJufgC9AkZAambHNBqHhhGT9s/ErfR6zNsHJIGkdmcsMaq2KXSPV938ziL6tYzQFdhGBug90zRbK5DIzbJzqf7x8EGnr4dyl1iMPWY7+jsRDGPUM9w8PcB+re25/eD+dH419xSBuau4X0zocLRTNHMDeS+JK3DCIDVZcg8T5XnvX25kT5Mfb4sNrTdam7HFAXyR/XMbeiDYSJezfPIYFZweMTWm2LCCLmOePZR53v0F0w3OGLszfPLptTmHxgjfmd075lwIaPipZSVaClTvR9RrCMeZbRLnv1lQx2NGHvdul6TnOLTDGWm092h6+fM466aWmKUT2/rIkgYjl5NI9rSE1Z3bMSCo5mAAfyYjGWxTQCAGRiMrhKTAxGOHrcoeM05pXQP5VKlCnhIJznECgMKXYuc1HpqO3yfqOQZijUqZK+RiZTRQZb4RIlLoPch0agkxdU8cKQnEKUdp6qtRW8HhIrUVCeuFLakTzQC9CASsPewnIF5LZ3Ylu6XrlY/jDYwJRdH1IYhBdHcUk77OQLNgr0iubSAkxaxEnXoRUNniXLXnoKHxI2allrGL/6w1eRgv0EcBJQLeSbq4xRrWomskIurBhwH7tCArLhNezDAafZxeiGuCpdU7k8CBbnGRYY1yGk+Zrs0dV+5ImVf4imPxMkUtj3bNdeOXi/lo5dC0dSaMcckXkSQiwk90eixOeSKPWXweqzWHNquZt0htV5IvT00mwmBAN2R8DC7TAJ1hWlIxQ1pdzsM3DLDgctMed5oAoR0u81NynUZXuigjEwBIgmmHxWodPKmyCAfMLAGDO2UxHNIXRVrMXaYmpFTyfVJgtjsZitpyhxCEisZFkWfdn1eMjFkHGqnemBWWw0jJ2DVTFOFZmyRGn2Ii+8VTJaAaMh0zKMfDHUMU9bnW6vBLWC/z7C9Bw/N0y+klGRJfGcH69W7+NUxonefozchtXpifmY+AprLHQ7NmpXt+4wtTZrPoABd1L0B9EQbC8qEHhrHyP3feZbt26uce9d7cZ56SuIKUwh0POhZsQwlCaMeVTeHHSe0tpoUnQrlStG8F4F2v/sB7p0+6TfucrjaYPz8OXhmjqAEDbG9Ct8KMlDXyEQvQ2cU5WD1BwbQ5RKn4KI03eNw/w0+9Rt/n73DNwjdBl07oW2r4M1jJzn82KIwHFLp5jifv8iHH/8+pieP0zvs0hgGtHodE1k8Jgjf2WX3xm3CYYTllmhGPuPjS5xfepTyxCzdovQpFunaHnknD40DwnBgLKHt/R53/tGvM9OzKSydYNhuMij45Bam2bUijj3zCLz3ETjY5cbzX6NWqjK5dJyDnR0GrkWtXqegPW7Zcu+0Mje/YjUTMm+us3nlOoevXDbvuyjq0HfxJ2tMLR+nenJJu3iZME4WrNvb7K5vEHd6xlCpKrvgXMLurZfY3ltlt9UmN7CYjcTOCUyLONUxlk+ewbt4mq3FErmpCcZzdeKXLrP64hvUZFT11KNG06NzQoBbrI9hT41n1LuYmu1NM0oqmDm4VItDov0Dhir4lbA2NWVCWczeupmfZ4Au7c3ASowAWgZnMp7Rlo1Mw/Q5VJOkVV/bzJPe+fXtAbqZnWdod3SzZmZsgPwI2O/r0Eez8m9+BNlfz3bXs//UJ6pzNEBq1thGCCpAd2zz4dITzWbIIb66aIHVUQdvAF378ALO0NBSmbJRJa2k/66xoNIHQ92nAN1Q7vc13AZ8DRX9rTt494E6+pBkvzRTNKeCANdQ6hnHEBo2wLmnOM80evcBujlY9WTe0R8cVRQCc428jjbWMkDXiZytTKm4GQg8gfLRhoB+7iSGxpblpr6tiXBeJ5NeI5V4xltzxLL7Ahl1xXo9s1f+aLJgCAjVDUf0+2il7UgUFzOgE+0bQM+1E7yBmsdsxzIouGbdJy35pOpMR/p/rWuFqQqdrLgoGgpYB33GVui/DNBVjoUGAKN0SBB1idIBUaI/y5lvQBz3sKUq1iqdaEwzm7SM+EvPKZ8kFHt9o2S2HaWzeYT5ApZ2UsnjJgWsuIxtq0PXDF1yHw/XksAuo9zlF7+9s8Pm+gbBoE9VPtvTk9Rkq5qvUnAmiNShe0rky7YWnDDAacn0I8QKRNdLyR0TmOcVmi5do47U8ehYeWzNhA2gK+/dYihAt9RFO/h2wQC6QFtaB1ugrFWqvPyfEwbhwLy35UDzNY+1sm0U8f4wpNKPmFKanlYB/dhE22rlRYA+MBdZRNGNTIDF0ClSytfxOo4Rn0moGOciEq9vlktdPXY9NgFTlKPYy+GHKWHcMrPggZPSVgxkTgxG2Yj+5Kc/Xa6ZDOt4EBigN92FnqehDtWdB4Z1UCmp6+oI0I2OxLIzqtKcKQpsyTg7z8uT0259wccZ0z58mzG3TEG33RzV1YcJh6s38S8u0PVjxgoF0rV9el+9gp8r4D99gXS2TBAFFDSf1MdWoN6M2bl228w7py+eQ1OZKC/3LjV2KXmJqwygBwbQt37z8zQ2dznxXe+nKHMezcMrEMohWlexG2JZMWOW/HwHNG5sUvEqVGZmMjvQKkTNLu7tQ3Yu3SFqhSw+8xQ8UDQz/m4l+9j6SjmW/sGwFNn3dBzKrMT3PQPoTi4hSrbY232V3/j1v8tu4w2s4sDMYbtmH0ZFbM6clzl1yF2Xs/Y5vv/JH2BmYtH4ZrTjiO6wQ6ezR1mD9+1Ntm/cMAyJm6vRDPJMjJ/iodPPUByfZ6fXolqukNe5urVvZuGtxh7VB04SvX6NvV9/jrTTYO7UE4ZSbg67RONlWgWXZY0ozi0wbOzQ3W0wMTFFZ3eX1Y0Njp1aNnbAbm2ceGXTpPS5VbnT1WBrm9svv8ztN97kfHmCcQlKFX1bK2PNT8PMVLbG0e/QbLdY31xn9c4d2jt7eL2AKb/IudlF6gpmGktYv3uVmyu3SQ+71KVON6PZMsXqBNpOPP69H2RzOseglGP5we+A3Q57n/8yB3sNznz0++Bwn8Nmy8RLV6dlPlOHqoRuDt2tDZIgoORk3uwSLsgwp93pmPW4ytwsdqloPFc0e7cE6KVCBug6Dz2NMQXmWkfOAN106aYg1ghL5/k73fK3BegZ45wB3H3+8AbgMoC/D9i/CcW/+X8yzLxv/cw0WAZh3ikMjm5P1ck9hfgRZXwf8JoHkxncZNNprbvo50dPegRoo9u5/8W43yPn6OF86/O698jv4Xz2TM1i22gl7ejF0OE1egT3qQwyCtvIBu+9D/eNKMzL9s4u/1FDfVQ0iabMToLskWhvXaCtObhGB+ZnKlBGIr2MGRi5zH1rtq0pFt4pY7Ky7D7ljTp0rT8ZEkOUeKZEz1bLRNUHpL0GlpTvg5BE6m0dODJRkYDDc7F9j1TqUnVmtmu+TLmmQiZD8WwjYnT7EvoY6l2AZ8VmVq7BibG6TOQyNSCMNUOXpKxPkrTM+onSuaRCl+JdpYCYIyn0XdG3ugfNmhwHS0p2x8Nz5BtQIG/VsNNMke9K6W7LC1BVuoeV2ibWVd3l+toat25eNwKrs+dOs7R0DNcv4XjjOL4KAl0B2X3qPUoVNKLBZpx59MuxyhAfYiMkrlJ1nSuSViZIHM3upYZWGSvATQliKb9VEo5KIWky1EmadbNsu02AKMGflLteLI2EZWar6ugkilNH7wp44ux1MfXs6JqMEh3+ol+y/e/U9s3oR9252f40JZXGAiGWqHqz8ZEYG229Ln6q18o2okVF2eoxS9WrzqFUKuPK3jmIiIahyTb3Xc/ct56TPNGNpkXdRzpitNSuJpHpzmPN0qXPiBPKJVmjZuIfPYpAw2BsQ7mXxsbNeELjIj3/vOGBJLhUDPKAcNinGQ8YV665REe7TbZffZtBq8vSg+cza9FCQs9NcYsOvd0+taTA9rMv43cCxt/7LqhbJGo8rYhiSWtoSgMbmrk9d7e5+cu/QXl8DP8H3wXTE4xXJmGQkiiOVkWQC1XPNdsA7n6XrZcuG6fMiQ88lhlB6U2xHW5feovNzS0evPAQ1aWpjC2QVk7aAwl/RfuruI6gIDGfnuOoW1et0JXYtBDTTe5ya+N5Pv6Jv4lfatKPWgpTJArLWBKEOjl8O8ZLm+T7LqX9ab73yY9w8eRDxL2EVqNJp7FH73ATJ2xCb4+9jRVjuuT5E7jeHJOTD7C08DhjY3PGw1znrNzggsMGUafDjdff4OF3v4fhH77Czd99nkI/YenkSeyFeZqHe6x3WyxcfICx9zwDi7M0r7xpKObKeJXV1VXzeVman8crFAiaLXzpckSx61A77NO5fJ3dt2/jDQJqBZ/ywoxZZzPNlCoPrawlCb1+ly+98Cwr++vmGqr5BZZKNWbkGXLYwtME/eRJyvPTBL0D7lz+BkGwxjQl8jIuC7vUxueIqlVyZ08yfvIk7tQsVMeh1WHrzi1qMxPklXFxe40bb11han6OMcV716SWLxF32jTWN5nSjEUaGQFxt8X2/qYR0uXLZaMryFXL2AJy7bJr9VdeBqLoHZdhmjBIU2Kz1uYafwWNv7RGKzrfIN3o/Py2Af0/gNP/+Uf/CbwCuhD+Q78E6Ee/7oGuTE8EGHGA2z00gK5ACrkY6dAXaAs0JYBydBFrFiyxl5BoNDbJikFRuKOi516AwTuzdKny4tgsJBkwj+PAzM8F5pF21dM+capppebXI0MagYI4i5Ho8KhgEViaLxnG6HFJpJbmKdg1nCRvwFz76K6dx7G0kCWfOIdBT8AQsLmxzq1bN0wGvDzvBejV8UkK1TkD7FJmS0l7VKxFQWA6eq336YCSy1mmUcx0DjKnsfIlKE8QaWZvwDorbEyK0uhL3zMF4+jnJtzh3p+NfPeb90dG76eKImO1LJMgDZ+NtiIDdP3Szr880zUGMFMW5THrMYlZOireVFap+Bzdn97bo+tB35PILwnD7Hd1/pHcxRTLm8NR4WYsB0LzemucoJ/JqtLYVeo+TNmmClA782LQIpJIntf6ysBde7w6jM3ermUbP2uNhuQaVqrUiC3PUNfSF+Ts7D0wGsnBgOFgyN7uLnPTM3ilCrT77L99nb07ayzPLuA/9ABMeLRdrZP5BK2A8cBn7/deJF1vMPX0k3B6CmpwKKGh8gM6A+wwNKtO3Njk9i9/yrgNOj/+ncbwZMaqQUdpYDm6RpSbUPVtnDYMr64ax7GZxTns9100zAWJB+0hN7ZWDIuzdHKZqma2WhJXlymSMq+1PxiqBpIZZAjFUbqx6nFt8ZgCL6c44RVeufpZfu23fw6vLDCXOFPjhBquAN318R0JDxv4A5daZ4kPPf4Rzh2/QHA4pL25T3NznfbOCslwn3iwR/Ng22wZeG6NYn6J48eeYPnE03hFFR6jyqKSp9c5IOh3uXPpMo8+8gT9F1/jpU99nuOVOvXyGNWTJ2k2G9xu7vPIB9+LdfYMLB4nunuToGDjFHzTTUuTc2JyemTIko1eh8PAjHCcTkT/+hrD65vkwoTCRCkzmrFC1lbvGGW569jGRGZnZ5t22ONOtEaRMWbHJpmx89S6CeNByEx1mc7MIt7UBHlnSGPrFjsrVxgMd423h0ZvtsyLymOML51kTJ4AC3MgMaCdsLW1QbVWpji/AJt7rL911SSjifK35yagVibt9dlbWaMuzw6dhZqHB312dtdJfNso7FW4+GMVbAmJNUbK50aAnq3QioxVfafM9MxFzs26db35I9X20Tn+nwH9PwHQ/Y/5EP//AP3o50e/Z4Y6Gei4Wl3rN826lrpYA+jquNWRmy95dKu6VnTgKFVCfx6xAMbp6IjFuM+j6Egcp4Ne4C1A1yJjBuiZwj1OZEwjCl6AHhBrpcx8T0dobIRyZpQwYiDMnr2MPLQOJdW5MY7JU7DGDA0pQHcdAbs6dAG6Nscd/h/23itYkvPMEjuVPsvfut52377tLRoeIEiABP04akOKnVk9KPSikF70plBIetJKITMKSQ8TOzOrnZkdLWdnKE4sQc6QAGEIgPCu4YH27npf3mRmVaXifH9m3erLhiOIjWVEF+JGXdwuk5WZlef/zne+cwIvgO952NrcwLWrV7G2uixhKnv3zmDP7H6kB6Zg2mkRtInokroMYgrtjDm3T0DnfaDU26q3wZW1qtCRGkAgdoLqtnt/x3+PwbYf2GVJRHFMRNfwuQLvEVMUA7qYaAhDoABbjl8M6MxTFtmEovB6gC9MTzQqJ4paBS4EdXkfjgERyCPglQkSMiBcEETWlARhuRBHi6j43yRQIgL0Xj9HjHDoIrgD6CKO42KCfAkNgKKLGwGdI2tUuoeaLRonqvcNCum4rVwbMLs8CLAwP4/x4VGkskqljGtLOP/G20iGOqY5LjWdQ415xDkbWiNEspXA+mOvYuv9Szh88jgS9x0HRmjuExkxVuvSQzcdG53zC7j+l/8gF+L8f/E7MKZGkK5ydIG9XpoWsRfbRZrHaLuD68++hMbSKo7cfxdwcq8YU5Hcba2UUWzVkRkqID3giG6l63VhuFzAKJGZxz4+129tThiofroszAIGgwWwMyYCvY6WsYif/fIv8NTLfwUzXRUWhkVrIsjCCJNIGjYs+j4kirCaBsb8g3j41HcxN3EAza0GthfWsXH9GrYWL8GvraFRWRYfCJkx0jLIZeZw9MhXsH/uPsDIyWy1VMYZGy0aQCHA0pUrOHzwCNrvnsOzf/kDHC9MwvVC5I4cRdiq4XxpHYd//5sAe83Te4GtDUmEa3UDbKytIakbGOX4GFulnN+u17FVLouzYJ6JhCslYKEIg1RU2hUbWNL6b7x7BqXyNgq5LLxKBRfWzouXwzpKmB0+gv1752DXO+gsbiNT8TA1vBf26dsAh6KzLtDaxNKFt3H53LuU12LMGZLEQVvPID82iezUFIzpcWAPrYENCfEZHCwgwQAiZtJfvIyNUgmZ0WEM7ZsG8lmh2LevXEMq6IpduRjQdNvYXp4XvwiGx5ipJKxsBlrGFUBHZCaTsGxoTFkTZZZyvGzbxq8A+m8sPvWLBJpbr/3vZw98WkCPt2Y3oBu0qGLFzKjMyGdYhhjp18/IXCrLWSsKKCiaXYA87hlw1ruvI7IDaDIzJ+BNbQJV7wRrgnYP0Dm+1qUnuS8XLlbzfIxyMVBiP84OE9iFqhZhaFSpC6DbcBIZGJwl1y2xXmWynZawoMe+6kEHXrOFWrWCZVbply/K76zQjx47hUx+Co6bk0pSKnSpoCng6oBVeqzeZrUpFXK8GOLCgpS7mxc9QVyRx1V0DKy7AT0GZfXvO4DeO467KnQKcj6uQqe0USj3uHqPpzeiZQJbBTG7IfMnZA74vvJZ5Q/wWk1pqTisptlnZ9XG8VnHlTAJLp56ryELNwK60kxoYlmnKvSbAToXHhw5ZNVPS2EuDAnoFq1fkxmx/RQrZSrVe4sK1e/mtm6sr0s+QzqZUWzGVguLz72M7fllnKQq/dQsPD2A5xiwOxR2AhtPnsGVF85gz/59GPvOV4AxSyndWQnX6rD52W0L7Q+vYeH7j0p/c+y//ANYsxMw6SrW0RDSe9620E1aUllivoQzP/qpWCaf/o++IwsJsR3uavA260iYBqwCJfsUR1PEmRCWmZhFV2GxoaZhHA8CDWKojRC6PiGRvdlBB42wjGr3Cr7/o/8D7115FGa6Jq0eaYMFSdiJNFzDhslVQViG1dAxEx7BQ8e/hX3jcwLom/NrWLt6FavXzqFRXEa1uCgLVImz7ToYHDiIO27/FuYO3At0HJVPTookaaKVCBAmdQHV8dl9wMI6XvuTf41CiVoOHblDR4Va3w4qGLjnGBKTI8D4tKjBOTpWpJHM1haG3DSypLXZLiLTValgpViEpZsYdXPQik1gqaT2Mxd8E6PwG9v44OL7MpO/f+8M6hsbePWVl7HoryKEgwe++W0cPnwczfUqypdWUD+/BD0IMUcjpZQGDHFxzQmJi3jvzGvYuDIv3iZDYHa8gUxyCJmJcdiMgp0joGtY3FrD1OQ0MDoGZLLA8jKuXr0q1fXE7B6YTLbUDFQuXoLW8sTWl7PtXCjX5q+h4TXhpFKwMknY+SwS6aSi3GVMzZaQMRpddTRNUeymDt/SxRaWFbroUCImsndd+Dwq938/kHPrXb7IPfBpAT2u7KQqiKp0nepyWsNSwSxuXx0xPxFAp/BQVJiKKpXaUWYmSekqUwyZaIiS49R27Cg2ZS5dAJ2OGKy4lVUsQVu83knPhoEkNwkl3yHYE9jZcydNr6yJduj3SLwp6lBWotSymnATaRhQgC4VeoLVekS70xOegjfPQ7PewObGGs6fOytV+tjYCI4euw0jo3NIJQfEilRVz2o0i1W4+NJ3VIXO+14VLpUnAT2F0MogoId0RLH3Azpfr0elRdX1jYBPNmSHcr9ZhS4e6Z9UoUdCkRjUxZU4ej+fzALbCdG8qxxfHjuFJQLECtATAugyuy80LAHdQTsgM8D9ohZSaiESsQQEcVnj7QA6WxP8kR46F0UBaxNVoZuR8Q576QR0x2GrQ6nFZUEQeUVQVyB+QBxtpRNdy0fW5EC3If31+qtv4eyrb2LfiSMofOM+caWivSjH6SjsrLx6Du8/8TzGxsew7/e/AQwxWCYUN0S6AcrMimmi/cEVrPzgSbmwjv3nvwNr/xTCckumOUqXF+Ck0nCmRpUl2+sX8dJPH8PAvgkc+ae/i/aAjrZjwm5pIsiT6dY2JJSGoUJmhr1TCtHEfFCqU9dgnQwEzS7qDPvohMhmMmi0AqQGTNS7G5jffgt//ff/G1bKZ2CmagjY3hCdrA07kUJSzvEOup0yrLqBPeEhPHT8G9g3uR9esYnS8hbWrl3D4qWzKG8soFFZQ0LOIZ5GDkZHDuO+e38HMwfuhnj6ckczttlk9GdH7FBpJZRjHHKri/k/+1vM//wlHE3kUJjiCNkAMGBjo6Bj8OQhaBxBo7V2oChyv1LFqJOWxEppSayvo95sSqwptRmDuUGg1AIWt6XXECQMmGPD8AL2pZcxPJiBOzUOXLyApx7/OZabW8gPT+Jbf/iHsA8dA9ZrwHIZS2cuYPRDiCgAACAASURBVOHDszSFQ244hfGDk9D2j4H2l82rl3Hh9XewcX0eezCkxKNIIVcYQ/rAFHBoGkgD8xurmBiegDE1DcxMAo0aVi9fRtPzMDY8ApeskJtC88IFNOs1OFTBcx7eNOFfuSrCODudhJlOwSbQZ1NK5U77V0lgM8EqnZMvzJYgkHtmQlzkWK0rQFdMWo+5uwXoXyRc/of/2p8G0HdXizGg07VM55eZF+CoN9rz0IlEcEK3x31yuZBHjnqRgC92Jha6ORLI9faaUO7RWFNkBMxKXah1Vt4hWQHOoau5dY64SRUfeiqkhAI5VuxcEES+fFLVChLx4kiTE86jU+HuqApdcxXtHpJCV+I59mJZpZeK21KhLy4uIJtNY3bvQeyZPop0qiC9MAG9qEJXvWguRLrwOF/NOX4x7lF0szihmVSzptGmejuq3GM6OwbU/go9BvOd+x1A312hS6kXeRLsrtBlGyiK44JD2/EqlNeIFw4R/c4ZfGlRRNnOPPYEdbUNBPVQWAj1mZQNpQgpuX+5sOExlylOArpaGKjFoaLzY8o9rtB3A7ry9+ciie0bW5gfrgL4u+ukoWuqxx5vUCyYjfWftplAeaOCAdOF3mIpbwOXF/D240/DyqRw9D/5DjCcFnc9mtkYLLAvreLMT59CLp3Bod/5BuAm0DQCuAUa76upAZliOT+PxR8+CTvpYvgPvw5tH1PwfBg+cPYXL2N8dAJ55npXfDR+/Bw+eONNzH79bgx95wE0km2pxMxGCJt91VoXZc5V6wlkRoeArA6aMHIN024AtteFSYrJb8uYYb3LhZaNXCar2BWnjWa4htc+fBQ//Nm/QD28DDvdQouKOO6/Lp0S03ApwAy7aPsVGFUNI94efPXk13Fg5iDCZldS3rYWl7B46TxK64uobK/Aa9TUogIWpieP40v3fxd7qVrnqJFO6kL8ZOFrHbSzFrppE+mJYSCdR/Djp/HSv/wBDtYtjDs5YHpCAHE5UcLQ7cdgTUyJqht+A6W1NXQrdeQ53sqvPYW2q2siCmtoQFqywfPAdg1Y2JKADobLmAM5+LrHaXukh5gDayE4cwa/eOJxNMM2MpOT+Pof/RHAsJeiJ2ML/ofzOPfyy1i7cgYpqwtnLIPR2XFMzE0i4brA8jbKV1dRPr+CoFmXUTbHyCB/YBLuiVlg0EapXBQzlDydBQ/skQCdxtYmtja2kNE5rz8EJDPwz59HpVGReqZAq1rHRffKNVTLFYlHNbNpWAT0XFoBumMgpLDPVoBOcXHHMgTEmwYnTSC/03xGzaMrQJfv1i1A/w8fdL/ILfwkQN8NKDEg8V4MZ+TLrHqyAvRRBSYRgUKPRqr9XmWuQE3EVWKQ0+eCH4867tSyIn5Tc/2qL97lj1Tn6j6gwl7653GFzkQ2VaWLY30E6MpIOLYOUkAoam36QRPANVsqdFN3YSQcoeMVoNvwWxynCtBs1KU6ZyXBUaHhwXGMj+xDJjUogM6kMLHjjHzIZWiQRV3gI2CoTURn87NLL9+ks4kr42k3653fjHa/8XjElstK2BhX6Op3JYqT+ZFIFHezHjqthAXS+8SRsQiO/XlWgvw87IOrjBTasCr7JzE6kjWMOp6S1Uw5ocn0PrIOal9IzzwCZaVf4AKGk2GRI2RUoYvGf1eFznq+I5avmvTQNarlNUNR7gR0aY0o33ceU24ZQ2x4tAnqrqNje62EiTyBgEFDOlD1ceWnj2N1exN3/5Nvwzg4g66hFnoJnm6bTbz545/LGXDs619F2GmiqPso7BmXVDcxTuc5fGkJV37wc3Eiy3zvK8BEQc6TsNzEc9//MU4fO4XBL90BbDaw8ud/L9HDR/6z3wXuPICa7ctF22lQfKWjdnkJG6trGJ4cR3p6HE0q2zkBStc8P5RWAFXxfqmE7XoV3ayDHHu39CjIsI9eldjUf3zmr/Dki3+HjrUGJxP0AF1S4hKc6nBkjDfwGtCqCXQWDHztjm/h+METEgfLAJfa5jbWrl9FZXMN1eIGNlZXUS5WYRoZ7Jk5hnvu/jr27jmBwFeWyqJfaDP0pS1xs52cA2M0B4eV64UlXP/rR2C8dR32dhOF0VFotx1CfSCB9kQBOQbhsNfc8dDa2kaCGfPFOoxNzp2Tcmf1b6Bl6rDTKSSoO9koobtSlnHTeltDKKNeIVJpA4kMDQDK2HztNZx542Vxr+yk0/jqH/4RkifvUKlWdgFYrWP17Tex8NqT8KrLKPs12DkX0/tmsH92DnpuRBmKv30RjZVtlLbLaHY8mMMpTJ6YhT47JAu7pcsrmDx0GJibALiYMHSsLq3AKDUxNDQOGA6CixewzajhRAdjw4NIuCmEV+ZRLZVhZNIwCOgMAyKgJ5UrXEg1u0W1O+fTTVG3M42TYUyc0efcPVXvFNmJtXWkDboF6F8kWv4WvPZnBfQYOOR5FD9FASBCGce0eURpE9Q5piTPiapzZvr2AJ0LgA7nkCN+tAfoMfUe7gJ0uVwrQBdjnq7Q4RQXsWoXE5oujWhYqbP3TtlJDO7RgqAnklPvYcm4mimATitXQ0sqyp0mHDK+ZoipBueq6QFdKZekh85iKe3mkXaGkcsoQJfROOnVayJW4/5gP52A7kdVHd9TAN2gvoC2OtQY7PgxxwumHkBHYrSbg/vNAV0d077gpI+h3El5qyEyZa7EW8w0CKDT2jcCdFGpSyuB+1K9h86Zd8sUhTstNbkDksmkVNQUpVEYpwCd+0ItDHjP57O/S1DnWFxcobPS66fcKYojbc+36wd0WnomnbTEzGgJvqbyuCaY08eb0kj+f9I1UVwvYWqQUnWa3ZMVMLH2j0/h7IXzOP3tB5G77YgSRslsHhNvgDd/9Ci0ho/bHnoIQbWIYsLDyOFZEc+FjbokZrWvreLs3/4UBw4ehPO7DwBDGdFNNFeLePxP/wZfvffLGPzqfULzXv7jv5RJiD3/9R8C+4dQtRiTpiPDXOdaG0tvvYdKsYRDp05Amx5CPQzE9z5sd5Bmchul7NUWGsvLWK9XYE8PY3z/JKpFIDMIbFfWEBjr+P4j/xdee+8xwCnBTnfgBXSmU1MAru5IsAo93YNGi30GLL7dwMN3fwm3n7gDhdQAUrqLbr2FzaVFVLe2EPoe5q9ew/rqlnw39uw5ittvewDT04ckyKzaaHC6Xbz7GbzUcQx0C0m0hpPIUcVOFf+jz2P+h0+heWERA5kcRk4eAQ6OYzVsyqy/RgMYTqlUqkCxBn9xHcG1FegND6lsTgCNiYm0R+X0RHO9iHCzLtG9LVhSsWrpBDJ5joX5aC9dx+XXX8OVxbOwkUIZCTz0z/5TDNz/FcUq2HmJmatduohLz/4I9dWrKNWLYtFKkdv48BjGRqeBwgRgZYGlNVQWFrCwtgRP9zF1eAYjh2ckNOXamXOYPHIEnT3D0CeHYA4VsD6/hM7KNsZHZ0RJ2b54EduNMtphgJGhAgyuwK7Mo1aqIJFJS7iRAHqeFTpFcYZKXWNIEWfXGfxCQKfFLwGdhmMWaXgaFDALmWOdSux7C9B/C0D3i9zETwvoN9sG8Z2nV/mN1gYRMCjA5LyzokNVVRaPRKkKnSY5FFBFfVl5qOqxxqIv6T2LeZGizZU4joCu4iPbFB9FdrEcbaOTXKfLASDm0fGyzngzZQIsVbo40SlAErsS6XnTTIaAnlRe71oSOg1fQs6iKwdCeokHvq8U6xSKyTS0CdfIwzZTsB0HJt2gxIt9x49ItRyUfknpBhRwCnCLcjgZGxzf9DDvBvIbH3TzHnp/hc79J2DZp4SPynk5agH3Z1Sh9+j+yIVK0s4IsFH1LpSefJ5QwJre6w7pQT6/oxZqcgR7/XJ1zOPjKQyBGBcpDcOOB5U0aEX9SzDnLH/MKrCH3l+hx5R7DOhkVCTpQbIKVJqgcDHso2s0LdTRrDQxaLsqvKnI2XsTuLiAJ3/8Y+y/6yRmv/2gJAq2wg6cvIPuVhvVy4tYOXsZh++8B6sfvAcvqWHPV+4W+j2olSVa07+0gEs/+QXm5uZgf/N+dDWOv2Ww/N55vP2jp/Dd7/w+cGAWjRdex7nv/wy3f+NrwDdPATNZVM1ArGBZeQfnlvHOi69iZmYGIyePAVZCKN1G0JG+Ph0Hyb/7V+axsLiI8YOzSB7fi2rdg+Pa8DrMza7g8sqr+Iu/+1/RSqyg4i+jQ7d6fkUZPhYCaSaMhQ6aFR+l9Sa8EtAtAxkzjb2Te3F07gjGBkZEPU52ImO7yCVTKG4WsbSwCg02ZvcewfDgtAQbscHPTPVE3UNqrYFkkIDh2BLE05rKY/DQPiWEJdXw5BtYfvx5LH5wAbMH9mP4G1/C2uYynLlp5GanFdVM34bFNSyceQ/h4gZmCmp0zfOaCHPUI0yoHPP5ZbSWt6GJ405KonPze2g6o6F86X1cfut1+MvLCBmQxMVqMoc9938Je+99ABhgn5zqcxPe0gIqZ1/GlTdexPbGErKw4Go60nYK42NTyAyPA/wZKMhir7J0HQsr16FbIaZnRpEam8Dmh1fhMXP9ziNwZycQZlJot3y0rq8hF1pAfgSdd97F8sYK0tkUshm2+BLCMmyub8AeHBS63aZdLG1jMy6QSQo141M06ljQGd6SctEhpa910SSrxtx0Kt55vYnaY7co9y8SKX9LXvtzATphIvIGv8GUR5Xk0djTjtgtVrPHPXgxWQmYe64qMDUq3Q/o9O+OAV0sVxSgE2SEnu2iK9UbTVIUvS4VegToElAqlbrK75PYH4IGnytIQ+qbM+H0DXeFbrd0Vugu9ERSqj9D4rESAlisFNsMpiGgJxIwmKbFKFbDlahGVp8CePIRaEPYZywUAXqs7pe02y5X1q4kq33U7fMCeiyK+yhAb4t7XTSK2APknRG23gIsSo2TSpgLqbYaEzQjQx11/HYAPRbCxUz+jjpfjaFJHz1iM9SxpCmPqs5F5Ra1ZPoBnQE3MaDHlDuPmZ4weoDeq9LFIhNieuPVWsjbjritgQlpTGu5voaXn3gSRsbFXX/wXYldIz4YOQNeuQtsVOAvbyEzMIaNd95Gwwqx58G76RKDoFkVkV7r4nVce+JF7Nu3D9ZX7oyimi3Mn3kPZ596Gd/6vX8CTI2j/MxLuP7T53HyO98AvnYMGHVQhw+XIUDbAdZffQeLV67hwKFDyBw/LD1gKq5DhtFI8EKI7oV5LF+6CiedwtCR/cAYpyPUitRj28rdwHuXn8Ff//0fw9c30OwUAZ1hN9S3KEBP0hsiMFHf8lDZ7MCrAq0K3WoTGMwWMDIwgrSVRFJnAtsYZsamMJQdRMpJS747AX1ocEI0I4yHpbhro16G7XWQX21Cr7ZlfKsa+mjODGDkxCFx5ISRBC6sAq+9h/efekFGuY4/9CWgkMYafAzN7YHOKr1aQ/3sZay/fwH2Vg3jqaxMykg4ydAAkEnBL5WxsbACsxog7+ZgpXJqdG0sIyY4Z199HlfePgPXr4L8DQG9Cg1DR07h6Fe/juTsfrQTXASShesiOPsaLr78Syx/eA4uxXzQkIaLTHYQVr6AzN5ZNXc+kEHbq6NU2pL2QNYxxfBm69oqGqaO3O2HkJybQoeWvkEH/tKmAnQnB//Nd7C2voJMJoVMmucrVwc1bG8XYQ0OihqeXgYC5Lmk+jzsmdNjlEp3ersT0Lk4NVihh/J7xzbRIR3PcdzYm+JWD/23BHm/oM38PIAuXVQV6t5nPnjjhpJulYt37KkSuRpJhS7G4nGFHrXUexWdmq8mvat66MpUXwW3sNJWhhN0IxNFufTVFaAzhY2UOwGddrEUzUl1H9P1EYAR5HVDjWVRCGdSEKcnYWopBer0HtNsFckacuZaKddVZZ+Q2fVEV82w66YC84izVrS7UMtR0p1U5JEDoPwuhLUIjaIIopse4d1pSp+1QpdI0qhC7+/Tx0eNbnBSYceGNjf00hOS40zxmhyvXXPqZEoS4pfKBcGOGWNciceLM1W1q6o8ruDjc0L2kZJQ9yp0FaOrtBVkRbiY4mvtBnTH5mKKMbi6XCTjKl2Wb+yjs8IxDWnLZGx60AOJagTomxVcev0MLl+6hG/+/u8gMTMuSm36p7caITJcB1KVVg6w+eprqCR87HvoHmA4iU6nJdRv/cJVLLzwBvbN7oN11wk27AXQLr3wKq6/dwEPf+8/BtIpLDz+DLbfPI9Tv/dt4L4DQFaDF/qw6e18bRvvPPFLGKaJo3fchsTcDJCJotR4kOjTW/ex8OLr2F5bx4k7TkOjExlVY64JX5LbOmgbC3j53Z/g7/7hTxBo22gnGrT2R4djn6TcaQFN+rcaorLRRY2ashZbvroEMOmhDtd05DF2wsJQdhhjhTFMjUzj1LHTmJnaJy0pm+6Imo12uyuirHK7iVQAZNdaSkG+XcVavQJvehBjp4/CHMxKQh5Ff1guovjzZ3D13bM4euwInCMHsbixhPz0ONJ7p8WkpvTGO1j/4CLyrS4KpiPtAp09dlqqGjrqpTLqW2Vk20zdywBuWlW1A3QCXMRbrz6HlXMfwm3UYIvZrYs1NKAPTOK273wHw3feLc55tOLPDheAtWtYeeGX4iUfNjcxRGZCDKBT6NC8aP8+mJPjopzXCLRif83ePqmVNgK6D9aqSB2bRXr/NLpUqtMAabOMFNPDEi5ab7yNreVl5FKM/VWjnexXVBp1WAy4yaRgZlMyhy5pbQR2JlXye2EZUqUnUg46toEWY9XZJrN1mUdH0pUUxFtja18QQP62veznBvQdb9qbfvSe0VxslRv30DscVepKcpui3FX4hRppUrQtb1Jhig8vH6N66EKxR5R7yAqdQSfswfUqdPbRPYQJFe4invA0LZHRN4KXqurFV930pYdLip29c1NPqR+NwYocXyP5KNEykdm/st2lGxV77+wRiukGR2+icSxRinMsTcBQAbmSkCkGIhaXiXd+yITtj67QlVL8o26fTLnfDNDVCkwtKSQgJXKAE8PdSAsRnxdsI4jmITpuakwuspCVDIBItNjnJRCPpvU49YiGj8G89/wIpHcDej/lTt0CKfcY0GODIlG5u2mYZkrEjSrMhZWKot59ivS4MODMbqcD1zKhE9CpQmeF3ghQuXIdLzzxFB58+GtIHT0gdHqFYrQ2kKMWixq/ZR9bz7+EzaCGQ1+jVWke3QRNggxUz1/G5Rdfx6GDB+EePwRQeLdewQdPPYtisYwHfu97sovf+cmjosw+9d1vACenJRSE56BW9VA/cwlnnn0RsyeOYPru2wEq6dMGwB43Je6tNmqXr+HK++dEpzF31+3AaJ7ORQLodI9lKJCnXcaTL3wf//j0v4afKCLUqdNgJ8GX9pCKiU2gsUU1PdAqkRjTkUy78DwPzOBIMcVOd9BpdRHUOwj9BI7uP4mHH/wmbjt+B2yTla3SQMicvx6ibYRItYH0egvYqKO7UcFquQRvlL3yQ0jtm4bH4BPO4LGf/u55LL/5LtKmjeyeGaxVttF1LYwfPQhkc/BeeQPX3ngXhQAYdtPCBFE4hkI2MmVR4kAIG8Avouo5U9uAVhnL1y6gvrSEzuIqqqsrcl5soolqIoljDz+Ew9/6FmA7KJcbyOVolF9H5czrOPuLZ1FdvYxhhBgQE2EHoZNGgl7rYyNwpibhDhWktSaGANF3GXUPW1cuITExiMz+aSSG8jCSSbSZOFij6Y6N1itvonx9EVk5Z02lTGfeOeN4h4fRJaXOQJYUswlS0FitMy6VLJNkXNMH3haKXY2tcSad+RE6tGymB+jyvbpVof+2QfBvdns/L6DT5ONm5XlP1hYrraLNjkVfMtpEIOkHdBFPKfCLZ9J7gN4D9ZgyV1UdxWqk7AXQox66uMXR+z1UVrHxPLoS0/GxrOjpkMbRHwZJM66TghtHgNzS06pKJzUX0mSGOmQCN5XxCsykqucIVcg8eqqsI/W+hOZQdaqMdUQQJpqAHYe8+LOpCCIC+kdHDH/eCl3U7jv9jAjLd7z6VDCP0jmo/RLZzkYATkCPb7ESXmbQheKjsE21NHZ0D2rGvHfBixrlPZCP/yXaHxS6/UqF3ke59wO6VPPyPE3G1hw3DcvJSNuH4kwuu8xowoCLE5+iO/GpVypgEXBKX5pI1xUB1nM/+kecOHECAxRqZU1sOSq/yK0DWXLaq21sPf0cNrwKDhPQ9xbQYZtGM1A6exEfPP8yTp48iczcHs4kAfNbeO/xpxCkHNz+8NfFNe7lH/0E+XQWR776ADDDBDA1HojlTVz82fNYu7aI2775INK3H4vUayrIRYbQN4t475XXZQF29NQJ6GPDzKkRdTPzEBhABidAPTyLRx7/U7xw5hF4jIWJo5cZJsM8HE4itLqorgPlVaBd4yLIhR+2JPCRfvuu5cAIdXS9EKGnI9G28OV7v4YH7nkIRw4cV98D3ZDxPlkUJzrw2k2J6rU3W7BqbYS1AJvlKoJcEoW5PUjunUSjUpGIWEYcc2HTuTqP1nYRqfwAao0mVktbmD2wD/qhQ8CH53Hlly/BqbYwkR8URkzPZoChvHJQa3ckRAWbdbTrATTLFaDXR7MSSlXfXkdnq4jE8iYq80vYXl1Hte1jGR4Gjx7Efd/7PThz+9SCiSOxYYDWtSv44Be/wNIHZ5Dn42CC8kHHHUAnm4M+NAx7fEL63XoyJRMWRpoCNlLjNkovPg8v66BwYC/00QK0wYKKT96uIhEYqL3wBuqX5pFnhgRbVKaGRM5FkLRhT05KP5xGMV3XhJFLwhjg4sVWGhe2UyxDJQs6pgReEdDpQugxojWbFUvYuDV3C9B/s/j4W/dqvxFAv8mn/qhQG3m/eGwtUrkr1XvkHsYLVK9K50xzFM8rGM/HqPEzpbJX1CwrfAF02sLKDDqFa8oxjkEuAug0pSHwE9AZ1UngSngQk22N9K4pNLuppwXQLS0dATr/rgJb2M/kf7yxEhTQZv826gnH7mQCbqzQGSgStRBiUI/BnK9Db/uOxLR+NKB/3h56DOgqb373eBsrb3Fl6Qn1ZM48rtg5gmfQwlf16OJKXe0ALmqoiVTz/juU+k7QjlrlqOO5m35XjEVCub/totzFpjbqoceALqxNH6DzeQR0O5lTFbzfhkFLWBlrUwssUu6SvMeKiHoGfh4eG0n4C2Ve/OJTz2N4oID8sYPoZG1spNXn0pvAIKPkV9so/kIB+kEC+mwBgd6BmTCwff4S3n/5Vdxzzz2wR4aA/DBwfgVnn35WTGbm7rpLUlOef+QnmDt6GBN3nqQCTc3ed0JU3zmP9x55CoP5ARz69leAgzPCKiU4g8wUHK+N0oUruHT+AkanJzFNb3mCqNeUSrHV5hluIuF4KPlv429+9Md4/8qzCFBFN6Eh4H7huGCCi50OOo1QAL20Qsc7E4aeQqNdhuPqMHUDftODXw+RNC1Mjc5iamQfHvrSt3Bo7jiGB8bE4ZWGSJxK4Tgpkxjq1S1ozE2vBXA6BsyuiXKlhsA0MDA1gfTosIqppu1ppQbUW0CxjPrqBlKFIYlGvXT1CtKFLMZOnZLHbL30GvzlDYxl82oMlP31sSGpbBtrG9i8tgyz5MkInpnOCeC708M080d5bVXiSQfqbWh1H51SBdWghUu1LbSyDg595R4Mk+XgubS1oaKgKyW8+8xTOPf8M0ijigJ0UEGTMwpSpVsDw3DHpmANjSBMpmROPTPAMbOsKNCXn3wcdKgZPbwf2sgAElx00VBqowiz5GP9udfhnb2OQU7TsHvnGtDH8hKzqs/ulc8l8l0zIemBTsxGaGrklYBO2j10DLT5Y6qxtZahIczdAvTfOtD9Ijf48wL6TnBuXILHkNWr0W7Y/N7IGqtCgirnjiNAV+NNinKPizylvOZLRBmu0q9VfV8+X134owqdXu+RqQzBnZc7EctFM+htsYZVdL0C9Ba6iTJCJopFgG5oDLDICqgbkTBOjGfYL2defE/4RVCPPetVmpzSFKj2QWykoirX6N+4IIh6vQrQlDEHM9U+6vbxx+eTKXcZX+ur0HtK9GhWndqDqLuh1PhCuatKPQZwgjrbB9KjjoxlZKEhMbV8vjKS2fmccfqTfPpfAfT4zOC5w0r701ToaiJSZQKQFSKg224abmZAxgo7TU9U7EmDJkERrcnYHrZqDF1mHFips1XS9jmG2EE2YSO8tITQC6Dtm0bbTWCZRRcrKA8Y5czyShvVp1/Apl/F7NfuAfbm4WlMhTewceESrnzwIe554AE1WpQqAO9cx+UXX0b+/pMYPHwI2Kzi+Ucfw+mHv6xcxij644ept3Duyeex+uK7+PJXvgL9nqPAWBYe3da0BOyOjtbiKq68+6FQ7cOz00hOjSE0E2i2fVkThCFh2kDXqGOl8jL+1b/9H7G49TZC2t1pFpqtQNpC4vTW9sSgproGVFaBTo0Wxy46WlV0JOLiG5C9NrF3ch+OH7odc9NHcHjuNgxmx2HysX4HOvdf0ILnNWBrXbQbZRjClIVwDAq+LFSYX04h2ugYUoWCophtE62tLZjtDjr1hiSQjY1NAfU2ti5fQalZwRwr58Fh4OJVVC9cgcPviySMmdALOeiug2qxgvLSOlKNEAOpQfiaDd8y4U4OQc+mUN/aQmttC/l6GzrtcZklEbRQ79ZRNLtI7h1F4bbjqk+9uooOjZO6Pt595gm8+dRjyLSqDNiDEwYo6HlZ1Jt0ghyahEtXu4EBIJ9DihGtHDXbXMMHTz+FgYkxTPB18wyLGZLoVJSq6F5excIzryE8O48h+lqYCYRpG9bcGLTpMWBqSq5tzY4PTw9hZFNIDeYUBU8fIV4fDQ2aY8pIW5ex1HSK04Em3eIy6V6Ffkvl/kUi5ed67R0L1I++0vdY6Y+RpH3yRnweQO9Vlrto9Y/begXWDAtRxjKiVBeaV1XpxGn1mLifHoNFNHolvfSdH7lYCaBzppmiOBWzKv1yalzlfseMRuxYhXanpHYCBQAAIABJREFU5IQmlQR0urgZYiZjGopypysUv8xCxceALmr3aG0RK9k5+xlV47LsECCMIUu5o0mNStQUQO8Df1b2BpPRb77HBGAjOvyjjmQ0pi7/HI/icQMEJPvig0VE2DOciV+NeebUEMSxqjumP3EvnYY4FGxJWhrjUiMDoShTV1KnJF61J5jjgkwdU7UYi+KKeXXqj+YN1fibJT366Fyg2LHfe14WfIzQJQiqCl3ZBlNgbcF20khnh+A1A5mr1johXP6dUanS51SDixQWiQ+ArsG0NbQaDM7xUTBdaBQubRaByQHpuS9rPpJJB2GjjRGGoK/72Hz2RZS9GuYoipvKR+eLjvVLlyVW9/SDDyoDFCsNvHUZ5994E3sevhcOhV5LG3j8iSfw0Pe+C3tyACjTKrkDbFXw4iOPorVewsP/7J8C+0alh++bPIc6sDsalt47K73zu++9F/bwoLjDOUN5SVarV1mlu6KZC7Qq5jeex7/4q/8OW42z0BweMwPNFmN6HamsQ68Nv9JBdSNEZQ3wq2wjOfDaVbLYIo0YKmRw/PBx3HHqLhw9cBJDuXG4ZhaumUEYMCq3IwuiZrOOVrMG19BgdwJYpDRo9mPRu8FAuViB1klgbGQcyGToZytv0CiVkLRMSUJbvHwVsxPTgJNFcH0B165fwXBhAPkjR6VK777/oeq9GyaKpTK6hoHh0XEgmVKGM9wJzEYvNrHdaMAYziI7OSY0em11E93VbXS3KsibljgiGoU0OlkL7bwD+zAXDtQ7rKJdrVNrh/effhxvPvUoCkETIwnAqjcxQB1N10ZXS0LLjcCdmIIxOQFrYgzu3ilgbBD1117AmRefx8H9hzB2x+2cDQRGC+q+0kT3jXNYefo14NwCBnVVZXfzLpKHZpBggAuFeWEXda8ljhlmJolUIQ8tTcvXLnxOoZgJcaHTkpbkA9A5jkI4RiUHaVdc4yR46pZT3CcD3hf/iL5+o7r077zlLqC82bb8yrjYZ9zgzwPoUmXupKve9J13/3OPgVVx2AhJLcZhHQLsynFOAXtXxWFGNqY7QB4JuuTNVcUuGfCRv7vyfFc56kGb1rAUzEXgHqWyKVGcDx91qTC5HJYMdJiwjSQck9S7Gl0zCeoJUu66qPopwhIbU90UZlRy1mPLV6G2o7n6MFTVonwWPlCS6aFpKr6VM7rdKB++/1D3m7z0O7j1GOxoT8uagn3hXs/6xlcRUQ1jW3uRq4rpiFkSbifzzmMRRPz3Xh89snC9wSs6WkGoqYUudNqWxo50/U58sQRQKneRrMk994FiYUjhq7FBieqJbWp7x18lxPU8CqLI1VhpL/s/NJFxh+C4WXQ8X6JSSecMjQxDt000m9RPUCbN2FweL2Vow0UJj5et02K0g1azCTeXBkXnFb8pqVh2BzCp99uqYfPD81heWsTJL9+vnLw4M9xqori6goahYXJmRiWs2Q78dy7hwvnzOPale5AYyGJjZRnXFxdw5z13y2enOQzSGTQefxFPPf00Ju88gZMP3gdzehTdVkMu2kwYq16dx/yFy0iZNqam98AYn5DPxiz5tqGDk45NjlKS5HHreOalf4O/+rt/jpEZntNFNJqKDKA/vKPZ0IIM6tshtpfqqG55CANDGKhyqYmBXAF7pmdw7OhRnDpxCnOz+5FyUsJ8ZFy6uHHNTMdBMmgUoarFIhmRtOEg9NtIJVNIpjJoVmpYW1qGlTAwQUB3mPtKA/1GlNinIdjcRL1SRZL96L17ES4uYf3yNeh+gKHJCWB4CNhcR42WqYtrWLs4j2zHxNyp24GZPb10N0zOoHv+OkJ+D5OGKMGlkmUCYKUOVOrQa0206w20vBa0lI30xBC06VHl6sZxuGJJ0tw23nkTr/7kEeiryzicG4BT8+F0dEnLM41B1J00WrksRu84hQGm5eWTKG8uYO36h0h2u5ga3kNvWtTCAGlOKpB2v7YEvHoOF//NjzDcbCNnp7Ca8DFwZA4ORw+zjiTFtRo1VGtNcUCkkY7LHnrOkQVeI6hIeFDX1mBnkzBtFyE1INBFGNdIJjhSL8wVz/FbPfTPCIC/2YdHwBQPbfeJwXb6jzd5x92ao48cGvukre0XMH3SY2/27xymVn+/6dpDZq/71ifRWiX+k9CGEZ6olrjqb0uVG8eMclY5Ag8RwfV6wQo4I2d42YIeoIv5jEpeCwJJtojG3fqCXQjsiQBBoiXiHtFJhwQeQzzdXQK64UZgHs+jE4zU42h5ybkgppwz8UlVqKo9sNMSUIAejbwrQE+wB6mUwgT0kJS7Es731nLx/pEKfdee7V/AUafAtYgC9F1gLq/HfaIohR1xXR+gs6/KdoSk0e1Ep8bCxfjI7cyQ7yw2ewvByLNeHTvlGSA9aImqTfSFs6h9qwCdYK4qeZ1jbyKqUwsEZTgUbXfPYCai8CUCdic4hoxK1hmCZWel/VIqFcWq1nYdZDjb6zpigCN7JjLLUXtKaQYolOPixfd9OK4j7+01mwKi7MdLvxd0U3sX60tLuP0rDyphFsvZTiC0c9FIYGh0FIlqC7qTRO3CVVy/eg3H7rxdaN3N0iYavocZ2qBWWam6UlVe+v9+jOsbazjwBw9j6vRRaK6lHOgotGo2sHLxMrbWNzAxMYnC8CiQL0jfPSCTZdLHW5netc0O/MQWfvLYn+Kxp/8VUoUiAjRF8xc7xLUbJrxSEq2ygWapi2bFQ6vWlFS32enjOHL4FO44fTv2zc4im8nCYntFfAW6IoDj95SLQo4Gxvc8J/SuBqtrCPg7lg2feQdb2/DqDbiGhXwyDcOmTztTZ1o9t6Xm+oa44um2jaEjBwXs61cXUVtZxXA+B212RrnhXJ9Hc3kDq+9ehLZaxczoFBIT44rWnhkC9u4VT3eu5z2DZisGEq6pBjE8H1rTh8l4Vy7smh4CVruOAWMgBT2fgsYoUx7ndhvehx/g+R/+EMHqVRy0Csh1NGTtDBJmEkuVOrZ1E/kjB7Hvy/cCR+dEvFgtrSCjeehuF6EFZIUsVNIWsvR1Hx0E1krAz17ElR/8FMPtEGk7jWWzg9yxA0jzcxfSwFAajUoJ9UoTWsJEOsOZdJrM2EBag9etoqG10LUTsFKupFeKKrKjAlpaaV2EcpppQieLdkvl/usA2W/qOaSReUFTYzm/KiCK+o/9V/tdb82LsXz7fs3bJ1XYH/+yqt99Y9f8RoJBwEG271e3kZUuqTzelCguomqjSj2en1aArpxnFNjs0MdxZRePtak59R1AZ9Sq+LpHf4+DXcT/XQC9KYDObUGXFbQBixaZRhK2mYQVJa8pgxkF6LzvB3S6WUlLOYoNF8Yg2lapxPtMc+IKnVW6ALpmCOUeJ5z1L47EfKZvLlz+rY/AYU9flNuyaz8a0G+k5XfYA0bM8oce5nG4Q3zff9x3C/N6gB9tH1kAaXdISdiFbtDPXXm2Eyxj2l1lhem9SQap0Lkikco+asVEwTFqLDGaT+/z/lfPUapeLbSQTY3A1umsZSBoNrG2tiYWtMPDwxhgPKenJu0pkJMBikggxwPGz0Gw4knMdgLp/cDzkCZ1TA/w7RL0ZBpXX3kVmyuruOvhhwXQu5sb0t/UB7KoGJpEYHYrDXAu3ltaFQewySOHZJa42qohmcuImMzfKsPK5IB3r+DpHzyC0b0zOPK9b0CbyQONjpptTiURLC7j0oULshik2QyoqLZtZVjCto1JtT/QoujPbmKtchF/9Tf/C64uvQzYK2iHpMbVZcGvMXI1jW49h+Kqj9JaHaGvYWiggKHCOO6562vYO3NAwDyVTEoQEZPuKJKz6IbHHnNCg2nwe2GIeZLM/HOpw+8v58VzA+LYOH/tOspb28gkUyhkc2KcbNEjgBrAlg/KR5lZv72xifJ2EQnTxOT+faIa765sYOH8Bcman5ibVbPlW0UZLyy9ex5bH16TLHh3aBDJPRNwj87CnJ4B6h0Jcem0fTFiSRicPtHkPWVVw1YI7afpZ9CooeI34GtdMRRiFrnVTUDneOC1q3jp3/07VJYuYiaRRTJhIJsZgJHOY7neRDhUwMH77oF+x0kgbQH1Iui727l+Fa3ldTRLLXRzOejH5pA7ug/GWEGS/dp/9yiu/OgpjPgK0DdTBgonDsM6vB8YyolIslXcQqVUh6aZSGfzcPIZIE/HOBOdsI5GwkNgdmG4tmQZxBYegWmikWJEry37UONC7Bag/5pI+Bt5Gi/lsRNa9IKxH+YuZfDOTG9/vzWaz/51AV2qpM/3QT7p+TuA/qt1vFDYbaUEj+le6b3GdqOkfKM+sAL0HTo7po5/FdAjNzmGsoQEGlrA8m8cZVO9dIK6WMAS0MOGALpUjsLcs0K3YdE1znDhGLSB5egaTWQiyp20OdXtmoE26S9JEWOFq4JKlEZAif14IZe0sV7qWES5S7ysgS77wnzvqPKMj0ZcVcr+6ztEN6/QPxrQe/snWhT1twO40NLo5BVFvsbBKTsxp3Gr4MZzJO6PyzFhIApjc0VwqKx1lQOfmgSQ/ndvDp2LVmWaq86bMPLxj5371By80iFElHuvYo/67BzDi1sIsJBNjoDlKrPXeQC2llewsryMfC6PqQP7pfoSq9qQYEiBnAbNMpWdTkdZq1rMHGgrz3NGwTocL0q66G6WoNkuzr/yCoobG7j3oYeYCYvrH7wP27Uxdmg/WlQfcwKg2hRveZQqqNfqSE2OCzXcSnRhJh102ahueDCtJIqvvYuzL7yO2+69G8nTh4GCCZQ9xXbZNsrnz2NhYQETe6ZR2DMjXuYU9LVo5sKMQB6zLiv0FlpOEW9f+CX+7C/+JzjMP8cKOuCcvCpyO016oo0g4eVQ2+rCr4UYzo/gxLHjOHzwOGamD4tLIitvshncB5bJthMrXSUCpfmMgDlH/0QLEgkZOOYfGnBMG6ViUZiJZq2OkcEhjBQGYfLc5/QBhYx+IP/vmBZqlSoa1Rp0y0JyYAApN0VTeGxfuw6vVkUun4WdctH1PDG6aV5dxvrZK6hul2Hl8xjYvxfugWm4hQL0ZAFokNKvIaDrJFmFPraJcbdy42Kz1UStWWfYMgzHQtJ2kGh6Kup5aQnvPP44qgsLGLSTErJjJFNo2S4G5/Zhz+lTwJEDyp6Vvuxri/BXVnH5sSehlepotRNIH9yHoYfvQ+bEflik9M0U2n/7M1z/x2eRq3hwrSSaQzkMnT4ulsAYJO2fgL++huJ2BbphIZ0fgEMjHTrGZW102jU0QEAPYbimiATpbcEfigEr1IswfjXJ+OZblPvnQ7PP+WwVHUqvcVWhqCo9BuydWezeyE/vyn5DmfY5RHEfX2F/mo/XDxg3e/zH9+jpUhVHbkYX80gwpwxRRGUmoP7RFXpU/cfGM5HiXarybtADdOmj93LU1Tw6L3x01JLMdPZ1BYs06JolYM4f10ztADoXIKziaWQiQG5KmlIoozyqRSgGNpG4i9suVLd0BtTxvIFy1w102EePxt5k//W5sfVT7jcDdXHRYsX2MRW6WvjEjMbO76rapyhNUci9+MX+i2Gkeu8/rnF1Ht/TvU2R2LH+QcXbMp+efyOo79zi83vnb3Ei3Kep0NVCb6c9QL1DKjmMbltDynGhOza8rRKWri+IPoNVeopmL1LRhmh122jrCRkB4kh0xw9gtWmoYqPVaAnVXKtUpB8/MDoGVOmFnsClt9+WUJ7b77xTAPf1F19AJpvB4TtPo+na8DsdmH4XSYcXe8ZztsX9K/CbMLIuyo2GeL/TehWlunjEh8UaJo8dQ5i3kUg7CpTkctDBxrlzqNSr2HfsMBL5jKiaW5IkR9rbgCVOYwT0IhrJVfzDL76Pv/3hn2FqJgW/syGLV2Jb0GQgSx7wsrC7gyikJjAzPovZ6X2YHBtDNlOApqc41B6deglYpiWA3g3a8FotuKz8xElRV8Y9fYtv9tQzjAdteqhUKmjU6rIISLtJ+eGigNUxgbxNCpwVuk3VeYB2y4PBCQeNdTtN+LsyG96pllGrVeB3Azm37XaIsNJEY2UL9UodViaDzPQ4usNZ+IkERhigIoDeQKfZQiJgEyy68dzz2TZR36TYTjhaYSp7Zq8NbBcRXLyM919+Be1iCUnHRbHRRDedgjk+itNffRDOHbfJeCsq20B5G5sXz2HtzNvQz19jJhvaRgaZ246i8M37YBzeowCZQTd//zjmH30B9kYVrp2CvncSGVb5MxPAQFqu/cHyEja3S7DcJLJcCHHunguHrIvQr6ER+vDpfZA0xc1QhSkBnmWizIUntQiOrdpmtyr0TwNbX8xjeoAeN6JjUL+hlx4DfXTf25ToovjrVufRe7GXeQOP+1k+qlSjcSTpRzzx40p4AUhDxpB2euh9FbpQrkrdrpTQN6vQY0CP4C9yhFPz6lGF3otd3clSl55vIuAkrcpLl5hrVh6cKjfEn1310iNAp7CIpGGo+uAyDqRZ0KyUzJPHinJhAFit0smLgK7saKJocv6m5tMlcYxz6JopkbOxFWoM6DHNLQ5tu7QHCozJJiQ+M6DLdvaBNlf23HO7e+gKYKOY2+jf4yO8A+qUEZjRc9VihmDONoei4APppSv/gHhRFr0XL7YkmKJoH7Xw26nQY8qdbRdW7DvMTZzFzp1iIpkcknMoZTswOaLUaKG0toFqsSRVN4NAaI9JUG93Axlj01xbhbf4AYxWR57bqtalyt9cXpbe9SFGYlIp32ljff46Go069rJna1l44emnMVAYwLG77kDTsdAMAqR1CxYBmwBBwDV1NFsNuIUk1ooVuK4r/t+V5SKaa9sYZlLc4CDatK9j8l5XE+oYa5tYW16G7toYOjiLwNXR0NkjppJch5UwYXYSMHzOaGxhUz+HP/+3/zvOvPVLDI0kEQRlSTD0miFCn+54AxjJzWHfxAnsnz6CsaFJ5FM52MLJG2h6oZrnt201lcAJAkNV4/ydXvrSOyeYkxlRDkqRxoXTeg6ajaZMq5Cy5zQE6XcCORcGpO5lOsEjld+BQY0ABY5sxZDqZvBR0yfnJfuWivja+irKtYosBJKaKfS31uqg67eh8VgWciIEK1ZryJJdaLal0tYaHnTuf4pSetOSvD4pMym1uCTDANXXZ3+dp9OFS1j94CyufXhOFgSW66LU7cKdmsCxrz2o/PVHBoD1ZWB9BdjexMJbb+DKSy/hIFw4bC6MTCB1+giM+04Ah/YoV7uqh+rfP46NF96Gu92Em84ideQATAL6+JAC7WYD3vx1bJXKcLIZZAeHJE4VdMfjfauGZhggoHjUZeJcAm1qghJdeI6Jei4D37Z6oUm3AP2zANhv+LGqOrkJIN5QpX/Um/ZX6Z9izO2m5fPnrdBZmUUz4Td00tX2yNx2D9AjS5bouyaAQae0UGWm71DuKkUttnaVCr0HBrt76LFZyg6ox0AuVTLJNakUY1FcBLaRwQznzwPUlJ1sJxRAF9qdVRCjVNlL1x2VlU5AZ5gGATnBC54CdNPJ9QBdRHnsJ7fpP05Qb4vnu+wNiVvja7Oaj0xnNAXoNAHpAarYxsaLNTX3LZ9u1yFWgM6OtLrwflQPvb9CV6eAEsjFtDorJgXoOydI3AKJj8lHi+L6t1W9dn9WvYThdFR7o6d9iJiM3uftG4PotQMiDUV/D10iW6MKXc4tCXcxYVp5uHYGrm7SKEyEYwT19aUVLC8t4eixYyqakrR3x0eDx5rRlHRa48Xb6yJpOWgVK3AyWSydP4+L587j7jvvQpJq604Av1GD73tIplPQLAvP/+JpDA8N4vDpU2jYFhqBj7yTEtU35+FJJfOgt/jZHRO+LHS6QuWHDQ+dWhNZOpwZjMnUEXi+zLWzei9euSZBNQVWcINZeE4CVa0rkZkJUt8UorUTcIIQXWMb72w+gT/+l/8DOp0GtEQb7aCpwmo6NrL2KFLmGA7uOY3jB+7G6MAkKOVvtwKY7P1z7I1nkEmXRE0od34ZHaayObRC1qVK768ZBCcjukhOGdLp7a701vk83mgly8fYlrINpmCOY4KdoC0LG57T0pvXaG5joet3YPK6QLan24HfaKDl831DZFzqIwj8ZLq6wpCIOr3toVauoFvzYTQDGLUWtGoTRp3UBL/ECrtJPnQSSi0ikkwyAQR9Pk7c4jponL+I4uIKqpuMiDXQMUy00insufM08g/erxjUThOoV4ClBVQ/fB/rb72J6tpVjCLJPgkyBw8jfecJ4NhegK6BvJ29gsuPPAn//CIGQxupwiBSJw4Dtx1DZzivDHNW19C6dg1b1TJSA3nkR0eAVEr9ZJkKR7fLAD6T/FwNHbuDth6gowdouRrq+RRqtODtkI1s36rQf8MY/ZleTr4QH1nBflqQ/rSPu/mmfVIP/OM+UFRTCeG6i1iNEEit5iUxKnrEbkIhXs6oWfQ4RlWNrkllHoWL/GoPXS0CdhYMu/3ele+7EsWpLPQdQVzkGJfw0UFDieYE0Dn3zOsAAduBIb10Xuxs+Z0XH4rm+KWnYEnTbdjOgFhwilsdq/O2L4AuqWycfyU4xzJ2ith4AZWeO5vMBgL20WOzmbhyjkCdoEUgiCvy3bDNfcpQDbXvby6K2w3oBO64V87KSaWX3QzQ1ZGPw3WUPuDGx8XvqtgVgXOhNuVxzDhPhGi2alEbQtHlvNIrAWHESsTdpk8QxX0UoCeMDPLZQdAtoE3anMeim0BxYREXzp3HoSOHkR8ZlmqHhig1NpY52mQZAkRul6EkNrztMuxsDtfeehvvvPkWHnjgAQzO7lFuKzr9B9hG6EgF+twzz2J8eBhzx47ATyVRJ6AnU+h6bZmHT7qu9LzpgFBs1JAfzqNSbciIYT6VQkgvcp+LPU3G1JqlKlyKLrfKWDh/EQMDA0gfPkA1GwJXQ0l06yocx+okYAWhZKTDKeKJD/4a//Of/PeYmR5BvVoT4RwnNFLWIKZGDuC2ow8g705gIDmGpJUTZToXr6IN5AKB28PBQfaedV0odoJzq9VCrVpFLpONFtgMJmIKXsy0qPNNbFANQiU1fZ48j4vFZDIJ13FRr9dlf8jxC0MBdN43m035LnDBbHJ0s9uVyp4LC5NVPDeQugNxaYraVnx/siZ8P7+FRqWGRKsNve4jUVTBMOxnax6NokKRa7D33KX3LRey3S70ugeNI2KVpqrQWx6Ki8sw2h1YXGAYFmq8rgwNIv/VB4Gci/LyPLrtFgaYVX7pIq48/hjq1z/AADjL76LpOBi99zRSd50COBI3MSGmMptPvYCrP38OZqmGyeQwMmPjcJhAd+IwaiM5pIdponMNjatXsVUvIzNcQH58FGAGOnUFFFBygdppg5I/uCHaTgBPayAwWmgmQ9TyOsrw4PlNiTO+VaF/Jgj+7A8WGisqf25m4ymM9cfc+gG3v4qKL6bSt/2Y5+9+zqd5r496z0iXpuBDyrod45OoJleVZt8KngAZr+rlu9m3sTHbH4elSCdWJJyKWhcGo2c6cqMoLgbyeFuluhPgjn6E+eiizXn0KNQlrh6Vmp5rdsar1qNIVr63qqQ5PqKqcROWyYAWU/rqYj7DqtC0YNKRzExCM9iDJCjKZREh+8es0DkLy1Uzq5WY0qbDGelDVumk3PljOUyUVp+btwjUe+NqPZDvK6Ojg0qBUoKVS1Sh7+yTaBHAqoQimsiNT3qhdH2L5rHleIiXenT0+k6WT3ve9I8lqu2P2JKob6npnPsOEJCGb6tqXZJlIzMb0S5EBzGu0OXyGx1/qs5jyj3WKUh1zgjXroYOHOkFpywHeptsjjLwCbdLQp1fn7+O2++6E4lcBl6rAZvz5hodWT1kaXriUelOBRmAcg0b8wt4/pfP4d777sWEKNXZ/21As3RoFKytb2BlYREZ28HE7F6U2ZO3bVFVi6qbanvPh+f7Iuyq+x6spNPzyGdfmcwAf9IU8vFWoyWdgUuvvI5WqYbjX7pfRt667SaCjI1ipwUzm0S5XEbasJAzHWzPLyNV8PF///C/wevnfgG/5SGfGYBXbyPjDOKOE/fj4N7bMJybgd5JQ+8mYdIqlaAlwUFqdWY6Ti8sSK3g1BdUrluSKqjMhNi+UItsdhMitTtFclzsRLP9vcfwdU2CI9tpoZxvcchQfKzFCIXiSD+EqVuyuOA0RDy2KCOZ0f+bFAVy08SXXhOmgur1Tq0Bv9pAt1yXxDea9ZQuXYfpd8Rdr+U1ENoaOokQvteCX6vDbrUlTIYVvV+uSSuFx6FNHUCpAieVRv7wEWDPHhEjsmfd9Fsw2h7M4ibKb53B8ssvwgxWkIKDSioLY98Upu67EzYXYfkcQHHkxXksPf4cSu+cg1n35diMHD8GnD4BzE2jNTYAg0ZNZz5AYrskcbr0cXcKORiZDBKpLEAPABpd0Eim3YSvt2AOavDtBra9dVSsGio5D5vetnxWMYi61UP/7CD9cc/YDdrxhfpmYK6sNG98td0V8+5/v+FCyxHKT1gQfJpPF4um4i9y/308v7xz0d35wisqWP0/+2uqEperes/33NAj888+MI8fxWe2I1ezWFTVq8QjJzkliouytuOxtUhzQAWuaADi6i62hRXeXBnOKEU7KXelwI4DWlQmOv3dY0CPRue6rBwZ80HgpfeyJdQgle/q/9UqnoCuGw50MxPNV8cGKTGgk75syxhUrArm/jEiMBefd1aTNmnPhPin9y/+ZKwqCkGJ10Ck4uN+t9rPGjQC+g19aAWGMbgSwGW2nyNafYAu127uvwS3Iwb0nbPl1wb0HqjLO0SRt6rVEU8XSBUv82LyCW4A9PiCHs/6tX3mzyv2Rsxyo8qe/09ADzUX6VQeScuGRuqXgM792mihVSrj4oULKAwPYXLvHoDzvRxvYigHbTPFoleHSaMg7kevjdriklTgJ06dxPTJY4BrqAhSUxO9QKNURmljCynDRG5sFHUq+XVNlPLkSvixCILcvpbvSURmjr7fHOFrMz8Ym2NrAAAgAElEQVSevgRkg9piU2tKzxdYOX8J1e2SmLGkx8cA1xbb4nLoSVwmTUVI+1thKHQ9WwS19iL++f/zX2Fh+yw6QYiklUEuOYRjB07j6IHb4Wg5ZN0RaN0kDLgwpXXExakB3WC8bwIajYGi77AwXqJZUbf4fIz3vzo2KnI1Znl4bklvOhphjJ8Tg7gAOk19omhhaeNE5yJHP7se7WRNGWETv/1oCpftE54bXNhyFI2EBLfD1jRYPMY0jCnXhJXhvLnlh1KhN68vI6BTXdS28zqemB+xjcEFgNkK4PhdmE1fnssZjFq9Li2BdDqDgYlJgD/ZnOS9UzlvkuavVVA6+wHK774FfWkBKa+IGgI05maQvP0oxm8/CWNsDLApjOwCr7yL8489DafSgFetozA+jqE77wA4rjY5iup4AbZmoPX8GdjVGppmB0Y+CWswCz2Vgk4XPAJ6jYwSF34+fKMFDASoakVseEuo2EWsaMsodbbFb0PntfYWoH8ayPvox3xSBd6rvPq+JPGrSXxmNH/eqzR3sfDq+XHVswv840jSj/kIO5T0TR4UqbJ729OrlHbK6JvNIPe/ksoAV8IvdV2IgD1q/Jp0L4rAPK7U+8GCM7OcpVf92qjXKuYySgynfiKQiip3pctRs/vimyJhLmo/9VfpBPUdyj2ye436sNKjT5CGb8h4UacTBcSIGl3No6vgFV1R7xZ76lYP0NlD10nHG2mZrSa9zAY8K3T2ajm2RkDvEJAoAmJKlIASX0+FYdDhSmNEJAE98lCX49VPvZN6jG/CZe9U6iLQ61mq9oev7AA6RWmxMvxXAJ1sHivk3wSgK1bzxlvP2EaF5+wE6yj6nT8UYMWVec8lMPYakDQ+Mh07LZjYWEZV6Nx2F6lkFq5lI0FFNdsajNTkLmh5WLp6FRsbG9g3N4fsvlmgUYdXr8NOp+DxtQmwnRCEPCRMhCtrAugT01M4cM8dgEMDoRAdxSqj6wUICSCsZC0Lnm2h2e2Iyp7HmQu4VDol7790fR6NZhNTM9OwXAf1VlPGjujoRcc3u5uAS0SpNvDMU09hZHQMx+6/X82jW4YI9+ptisfYnpEaFc1aDUmLRkfA2+dfwP/5//63KHurcKwUJob3YP+ewzh55C5MDs/Cp0i/6/RigI0EF6K25MqLhkLMdnZ8LOKcghjM4/v+a0iPbZJzlFVzGzoXBlGkaGwZLN9Kms+Y0XtF51g/EyWtJ7a4+F1gNSzJJWxZJ2BR8ElAJ3nCCpsRx0zBIwtCV76NElqbJaGkHU6csI1BI6CNEkrX5lHb3Jb9VK9X4ZimTAYkOIpGf3u2O7xAPP0bYYiNUhGWY2HvwQMAxwT5JfPYMNHR8HxhXlCtoLW0CH19GU5lG0ZxA4tBBebDdyN190lJldNs9tNdSdzzf/48Lj73CnKWhabvYfLYYSTvvQsgpT4yiPpIAd2Wj8YvzyBDfUFag1FIQhtIQs9kYCRZ6efgb9ZgkX43uui6LbSzDay3F7FYu4KytYZr3nk0tKJcwzjOeAvQPx+e3/Dsm1LqfX3euOcb31Pdzf6rUnnvCL52esORujuiMfv7xfIYQg9tID/FZ+j/UvZ+F0ObCAhvAubxl7L/5W9cIPCLzJGXeGURA/tOhS70ctQ7FiMU6RdHF3+5OjA2Q81sx6CuVLSqMo9BXZUMO/PKaju4oo8eFfu776rSRZQVUfH91bnq15NGVNawykteMfwC0JEJCufNTdOBbblyz8paqnT200nL0/lLmdgqS0oCl4jj2M/qoEuaud2R/iDvuc2kPAlkzHLWU1kZXZOqLapE+cF5gZSEs10tld6xln3I/UyF/W40jXseO8E2fC1VNSlBnLolxHnsc1Huuyc0dqn3pO8qfXMCR7zPyZwoxsQyCehqIRcDuqoId4xlCOjyOjKyFgnipNJj1rmJdDovwitxNCPOclxKeukh/GIJly5eRDaVxhRNWtodNLe3RYGt08Ql6Qi4Jts08HaBtS28+cKLcFJJHH3wS2Brm7RtQGEVQVjqRh2oNaTHbI0Mo9FpI5fJyCKUQq0smQCvgzdffU3EZQcOHICZSaNRr6FL4xPXRtDtCLC4XRNLb7yFN957F0duvw0H774TrWYDHVrT2ra0SyxTh9dsiFlPuVqESZA0NDzy2N/ih0/8OVrdCqbG9uDO2+7Dgb3HkE8OIWnlYRtptBhSQh8FjYtRS85btpNEPyEj5ew379CEYmTUJ4jpZxh3T0JQtMYaOtZwMneetHtsrcuDxc8gC4eoTRKLPOV8TGgyGaACWCyEBPRuAkZXaQV0LlhNHa1ugFZC+cinyXKVGujMr6G+uikLFNrOihCOX69WgMbZ81i7Oo88bVKbTVhkrTshzHYXGr+D/C42W2gFbaxU69BSLsZnxmHvn/3/2XuzH0vuK03siz1u3P3mnrUvLG4SNzUlUepWqzUzctsYNOyH8ZPhJ/9HfvACGDA8GMNjYzzTxnRPQz1qqUVR4i6ySFaRtVfuy828e+yL8Z1fRN5bJYqtQfvJVAmpWliVeTNuxO+c851vAeoucHKK0Xgm4TdcaZlJjroQ9lJg5yEGD+/ATX2Y55dg/bPvAVc24XsWaoYDLXWBD7/Ayb//e4zuP0KmZzC7DVz5/uvAywyFaQGrq0iadZzuHiF7/xa6vIBdC8ZSDejWoDfqMGuUWzYQHfuwbfq6p9BbKbLuDFv+XXzR/xjHeIyD/D5SayxGQrxP/lDQf49i+I/5K9UDURG+FslfQsol7F5OnPP/Vh5oqoqd7SWron9mqiKKs6fNQb/81X4ZZK5o13Njm6f/zpcV9Cc+Ox84nXnZ7KzLYi3FuxRrFcynVlIvApKE2MSDm//jhCAruwoenzvFnRVuklhE3qQQior8NW8qnpzQ51N66e9OH7TSREZB+mVIS4UE0Pg08Usv8XLSF1kLmw46vOlSxHloMHjCsng4qR04izoPxqJgQ1NOwWwcSKJiYc8TKehZWdA5qZPly7omkCVJcSzojRZy+VwKpq2gd2GiG4TL898q6nJXSA3nhP7VBV05q6k8cH4sWqfyqhJ2PoP0n9ihL5zqv/MBkKu60J2pa7f4I+VeWxoUmW/lY9Gtz7Z57dQEvljQlUxRaYcJT7NQCEFywYAnz1nQTXi1lpCtKqkViVUSk8pmJclwcniEyckAmytrkmuN/UOcHByittJD7cp5RHkOO0ih2x5wMsT9Dz/CJPTxyj/9IVgNaBfKGB++hnqpdEgPjrG1s4tzL76AUCvEDIUFZTIcodlswR8M8ebf/RzXLl/B9WeeAVp1ZLMZMhrb1BxEyGAFCexTHz/9N/8WtfUV8X+3lruS3EamuMV0OT9Egw0KZV6egzSaItEzHE1O8b/8q/8R737yU6yfW8I3nn8VL73wLWwuX0SRGOLAWK+1kCZ8/1V2gE6ZZdmIUrImz1ROjkfFuXhCqqIQidLPX5rA8v5QlA3Fb3EMjulEwtT1kfdpYW9+hgSUSX3Vs8t7Wxpbjt0mY0EtMVniWWGSxZ9qsj6hCZCfRfD1DJauoR5n0A6pG99FsN+HS8074XG+NknZM4G7D3D4xX3Ucw1uxBjVUCB6+vYzbjkLQ8zonx4nGGbA5W+8gDrtXB0NyeAYp+ORpCs27SZspwkULOYADvfx8JP3cHS4hes3LmDpB98FnqGUUcdEy9D0WsAoQ/wffomdv30LZhjiVPOx+epzWP3BdwCaDRFGX92Uz/fwky/g7RyjR8vaFQdYclB0azCoprDqgOYhGfI80ZDpEcxuhmJ5hvuTz/Dhzq+wF92B7x5Cr4WwLU2UC38o6P+Yal3JZxam28UpvHog1PSh9oBVWpX8msehqYmsovIxXyzqiwWqYivPi3rJKhaU6qtn9MVCPZ/++e9YTMkmqaw35/vx6rIsog6//Wue0pSqqGhNmV1YtAUso26VZVyRX2R3x2lXHKdILlsgwZSQump65k5hIstid19+f9XPVQlSZ8rcdUx9bxU5br6/VROggn3PpnT5u5ycg9KDvQxcKS1ZOZmzUbGt2hnMLnat0ozwgOSEYyHLVOCI6N3KCZ0/a0UKneEntJzMSIJKhAglPZQYhOgCuRe1OjRpFpSeOy3DSSpp2aIOvbKBle/zbEJXxjyVvlw1YdUArq4Hp3ISlNT79+Q6ZVE0+bve69/5iBBSP5NdVi5wqrmrfsiAXjHkGbdaZdKXELyh8/2qEJq59e/TBV082Utf+mpSZEHPMwuOUwfzweUacsVQBtawoDOBjbv1o8c7qGkmutdvAKcj7N38BIM0wjM//oHAvSQu6Zot+dynDx7i0c42XvtnPwRqOlJHR6SxOcvQYEEPU/QfPMbde/fx8p/+QOI9GyTYZbkEvVCedri9i3d/9Wt874++jaULF5TcKgpQ0IfdNhAUKWpJgeDmXbz5t3+HV//8R1j/9ks4DX3YbQ9xmIq8rREXqBlcIXCpTCu7MfrRCO9+fhP/8t/8b4jSIX7wg+/hxedeQd3poO0toe60kMZkjadyTYSAxsa6lFqSN5GX6ggtCyUv/eyueMIIaL5HX5RVCmoktrk5bKIv5blWFXPeu/y6/BDWe+WzUKJw/Fy8H9mAUQkiaXiOKuh8jMwE8FJq8zUYjo2ZFPQUtqmjNo2Qbx+huLOD+HAAx6NLmgeDkD199ikZPOxjdvchkoNTNPwExckY2XACLYyFh+CHPqZkyQPoXLyKCy9/E7i0imx0iK3+rpgtbSytQXcJe/eAoyHi21/gizu3MckmOPfMeVz61nPAlQtiLMW9X1q3YbpN4Itd7P7bn2D48U0wey5Zr+Paj16H9a0XlRTNWwIaS0iPh9j6/AFWoxyNmgUsmyi6FvKuA50adN1FnpgofHU/J0UAs5ci7Y1w6/QDvLf9C+xHd1E0hrDqKVyb5+0fSHH/yHI+h/8Wi3b1a37y6iZX9pjzDynoWoZIpFOljIokLh7+5aHOQ038sSs70YXYUDXv5DBt5YL1u34IVFkSXJ6G/KWQa/FCOMZvF/TFKf232PqEpLQaNGGFqwJOFjeLNYv32VQOduLc35FcVn5Q9lVaqM51z3PZGl8rvy3CbJWb2LxMVJwCHuiLkPu8oKsGiNK1al9bXWN1favinyWhau6F7FaR3ghJivO0FG9O4gqfVKEiZOPKxGPYyLKyoZCCroo6vZx0xrZIQacdZSbTuezR6SstoIsmSWsRv26tLhMmryEn9Oo9EzZ6NY0LmrFASPw9C7p8bzQuMdUu82xPLRJikvHmxjX/yQVd7kBl7aqamqq5mU/pQlVYHNrPHP1YyDl9KJ8AdY/Ow1kqUhx36JzQ6QlfFfSzlUFBTb8rCXk80Lmn5s5WrlmeSzGntSvZ74PdQ8TDCdaXGFPawPSz2/jZb97DG//tf43achf2LIHFScyPkfdP8NGnn+A1apDbNcQ2EBvc4eqoFQbSwQTbn32BO3fu4o//4p/DpCe4zXshE2SAe/adB49w77Pb+NGf/Cm0NklxKtCFrHnC94xC7WgWJu98itlghPXXvwlcWcVB6COxDNQZdnIywVphQ4vLTOGjffSjIfrpBP/xN2/j7Zvv4vq1i/j+G29gdWkT0SxDw22j6bUl6pSrCrLZNZKl2IAKEdNifhgyySQoYBZsZMr7qrwnnlgdPs2OLAu+NPBsFnN1nwvaVibinRVs00Tg+2ceC9VgwfuaKw8W9CQOUdhkbltIuWIiXzEGvFiHlevQHQuzPEZoZnAMHQ5Z7Q/3Yd7dR34yhUEfeHq311hQbSWfSDJkD3dx8PFt6PunsEcBjEmAPIwQRAF8SlkdE3qzhevfegNYXQa8AifhAJGVYHm5B5ukNLrGnsYIP3+AO7fvIMgTXHrtWax/7yVgtS5WspgwnrcmqWmYxRj99B1s/fRXcE5PJM2v871n0f7TV4ALy5LGh855YJJheG8X0SjAGjX2NR3oAEVHB5ZcaM0G8txCOMthJk55VkRAO8TE28PHh7/Gb/bfwkDbAbwx3Aa1/jTpyv4woZ/BuE9VxN8dSzovKxIeUu23yzzvlHrm8tc8sihfkcJcOohVQRY8WFMtwSQdIRNylirm/HvKb1wZtpBlyWOzSvCi45GaQtUH3TS+fEJXr5PaxKcL+dmUTsOEr5zQGVoxn+oWd2jy0LPLN+pyoBJK5xROqMrSbGFz8391py5F3jZs0Zw6JJiZrtJ3axYcuy4w23yHXsnWFKxHaUdFjJufLaV7nMi9FBg/5yBURU9BwYqMpa6fZKCTtFYZlPB9Yd636MrZcHDKcyXRiAWbhVuQX+lqFCu8IuHx75M/kNPfXQp0FciiDjgKqviRsqCLflcRvIQgV7KFs0KTxCyn3oBXb0gxStmNU7MrNrE6DEp/ynuzanLmiAuH4bk4/OmGS0hJ5XRuMVOZWAx9oCVERTWjiwjAf3pB5x24WNCVT/uZG9fZ61a/kNctvI2qIeM9HwjkK7nvZ45yld0vfQFSkOmexJEUqOrblYVNrktWt1xeQrieC6PmioaZX4rBNU0GppyO4B8PMNw5QL0wsMopfe8A/+u//t/x4//uv0Hn/AbMtIDN1VFM3HyG9995B6+98W3oKx0kZo7YVlIsMqyjgxNsffQZPr9zFz/8F/8VnE5L4H3xhnddxFMfB188wOHjHbz+Zz9UBznRGd4jNRNBHsuE3jFdhHe24J3jpJdLith+NMUo8HFxfQ3JwEfdT2GWdrKP7tzGKPNFm/72Fx9jFM3w6isvYXN9UySWeaKh3eggjbnLztDrdRFFgRR0XhNxbIOazjOROxYweZ+WBf3L7h+SXhdRPfk75cTNyZ4es/ROl6d0AYnk+y1mNTF95dW9LPev3JOqoBNuZ0Od2zoCh54Mupg7mXEBL9Tg5IpAyEzwxCY/UYc9nCF7uA/rwREwIuJhYsZnuG4Lm51rLj6b2NrHg5//GvG9XTSDTGRtRZJigkA0/V6nB+/cJpZe/66oCU6SMfKahpXzyzBpKDRLgL0T7L39MU4PTyUZ7vor34D10g2gYSDKpmr4GszQ6CwBjH19uItb/+d/wPDTuzjn1KG3HFz4z78DfOsGiroBjeS25cvA/QMc3ryHtteES0e5ug40gKyhQe950BoNFKmO2TiCmTJn3kDhxEjqExwaD/H+3i/wSf99RHYfpjOB16BlL6VtXPPxlPqa/pAjrtzPqgVtgXyhW1WXpSr5ahKcA8A8f0g4oc0hpUqKl0EpTZJriNNcPJ75IEVJgDCaIopnSLNAYj2Z182kr2kxQsKNGs0DaEiSxYiTCEkWC5zJm42HJn+dETLmr6RIlYepnpQs8YU3kV2q4oyJscNZwV9gkovRAiHTKr9UHbnVEXx26CqzkMoutIJPy6hNjV7k1GcrJzVapTL5igllFvXamoG65cIuLDSsOrreEpok6+h11MwGanazDEPh5+DDzcJLRZHaX7Pjp/3j4pVnA6WGBMUtiGkvanGa1sF9LT+kNpQHiJKnVdp0Fh9lOCNOcpLJrhLUDN2FbdXhOk0p6mcTYxELE1gR51iAOPlz4Cp3koRpObWXmnn1M33oWdRz5GyoSKYhU5sHAJs2YbyzueD1ByzaljquTBuwSA6i2QwhUhMxbyruykXirWRR6teKP5FZCulRxER1cC5+SJDH2Y+ykJ5pxfkfqLT43T8qMtOct1A+FSXLmft5hSqpG0450KmCulgIqutZfaVKZ040o4LhiTTx62VsvMTIRRG2eP3YeLEhIrzL95/flQ0LVmpJrUxtE1anhaLmIiLBkOQ4w6JYC8U0RN31cPzZXdz+4CN8/4++DaPbxb//V/8SV198Fi/8yXcRJyHsVhPpdCbEqrd/+nO88Z3vwljpCTFuStTb0OCQI0BHt88e4N7DB3j5L34Ms92Am2kYj0Zob65gtHeMT/7qZ9jsreAqp3zfB0xPMr7jlQYmeoZ2r4vQ90HnVzYD3CMTZWABE516GAt5i4Y58XSCL27dEj30xetXMAqn+OLxfZHeXX/2GZlKhaXCddaZ6ZGyF44TInBESbgD53utVCmV3JN7V/6ouD7V+yzKFDZ8GWVppe2rCJ0X3lfao1IjzlVZVhlDqXe4sokV1zhpHvk5lCMiC3014TtcwzgGZp6JgKAB13NJgdosgxGk4v5Hk5qU97ofQD+dotg+grM/Vv4PYrE7BeVpupaj5ZR79HuPcPyrDzD46A7qWYo6DaFgYYAYUwBL569g9dUXcWwDYcOG3fGwtLoEc31VNXUffII7734ELcnRXV3F8nPXgEvnAfIphqcYnJxils7QvdBD78UXgP4MB3/1Mzx68zcITkZYXd7ElddfhvfHr6Jo29BoHVtneE8EbB0DfV+hNhtNZHUdmmdLXjv5E6Leoeo1SQWhLBAAzRiz+ik+GX2AX2+/iUfxPditEEYyEQdZ22Gjln/dC7oyK1HF4bcLujroVDlRfOsnD0A9T2FKRh6NM1S+QMIOPi0QskBnKWaRjzgLECZTxPxIWdR9JKmPGDOMkhPEjMdLYinoURIiTlnQIyTs5KMZck7wZVGXzXs1obOwM1NQ3LnUQ1K95qrbjsoH+uxAlV1ytTk9e7znhbwqluUUJQhE6e6lCrt60OXzsaOWXbMNnUUdSiJjy4Ruir6367VgFwZaVhNdbxltZwkNqyvmFy23B1tniIMn2liBZ0mKIcTNg4f9UJnBXNmbsgmpCjoLWkKWLqcPjQU9Q5IoX3Yh33EntxC1qqBfXqFySqz29YT2aLph1mFbTZGpqetFpIR56mTKqwKTCayozGcUa9hV/u7V1Fla1XJi559lvP683kReBD7m51AEL6nmOXW6phRz061Bo/TFspFKaIshPgNKEqiK+eJHrmeIjAgZpUelG18V/iIHKLXRnM4WfzwxIav7+Qla81O1/asLOgs4exVFapPPVh7WVZFYbASe/jVfGY8rWQPIekQ6LFmTcNqgba9aY6gCL6M4C0xZluh/Xssc9ewRQm01kNVqEtrBGZ8mKi6zAiYh2jUPs90j3P/0Nq5euIhGr4uP3vqlBKi8/idvIGvXYLTqggbQcOTmm2/j1W+8BGdtBbA1TOg+aikNtDEOENzdxfbeLi798NvQGx5qmSbwcn2lh/7jHTz++Xu4unkB3RefUfGn97ZxMjhB88UriDwTpm2JB0MYJ/C8uuSvc7JncAnz2FmimendPzzAdDrBYDQQPf36uU3cf/QQ23s72Lh4TlK2WKjVe61WKyzeEtvLCVluIHU2SE7Agu6f7xH//tON1wIFQ+xchZSYqNWH7M7Fz0CtcKj3rnTqyhCqbPjK8YcNgZyiZ/dnaYWsgnTh2TpSo4DvGkhp3kMoXoxfYmnEuDIRkq2hC0tdO5mi2OlD2x8CQaxiVk0NeRxgenoMI/DFmx87+9j/9fs4uvMFWrDgEpmAgYhlvdVD78pFOJc3MV7x4Kx1UeeETZ7D9g4OPr2N8KAvO/B1kiiXe8DFc+IwONt6jM/v3pNzaeXiKjZePAedkP1nj/DZX/5HnH6+g4bbwuazz2Lt5ReBGxeBpSaw1FG7p6Mh8r1T6JNYuANYdxE1LXHH06k3p2qIjxLXLJwSda5pQqDh41jfxYen7+D9g3ewW2zD8AI08hgNh3xAvtdf84JegrVnk2m1i16cU9UxpR4EmcPKHkDgI2HRRkp/SqZnUSDKUgRpjBmn8jTA2B8iTKcI4jH8cIgwmSCKOa1PEeYzDOMBYu7RsxQJPXulmMcSJJEWiRR4CQ/RVHY1P/g6K8IcC4Uc+GWAwuLjJIeqQPOEzvn/lT0q/1RB21W28ZPTeTkCopD9q6rfc7b9GSmNqKfIUTgh29AKC1puQefEy4Mv19Bya7AKAw2zjo7bQ7u2LB9LzXWxo2yYy6hbbbh8CMlqpU5b5GDmWUGXnqIkeyn4XTGnWdCpY6c1J18TiwAnEhYIHm6ESKVJkGvDOEirNIFRASuMri2KoEx0I8rAxsIr2eu8xjSkoXVsLElt/PxsGvg6xXCGawSnXsajqpZPnNCEPayMZjiR80VU3u4ypYu2mhBsaYvL12fZMGsebHbxlsMNvJhEqQqnDsF5MVc53gxo8AtfCro0dJLapmR15DOo7/vpCv20r8FXF/TqXz8Nu1ZNHRuGpwu6yO3OZIhzSdSXF3ROh2q9JHeoqDbK9VMZciMsbNH1q4JO9IMrDD1jNKir0DHblMKauy4yWokShKYhEDkOfowWG6VZiMPH26JLbreaGA9O8eE7v8bLr7+G7tXzyJnhbhjwT4d49PEtXL5wER4nNkfHlKEYhiY6dxLoWFCGwyFaz19B5liwpUcuYHo17N65j/6n9/DNZ56DzoN8uYdHP/mZ6MovvP5NaJ06AiJL1CiHERpeQ8npRhOYBU3i6sj9EKfHx9jZ2oJXr8GuOVjdWEetUcfdB/dxfNrHhcsXESZxWcyVe1vFRheURKyDlXXq7yroT/R6lR9B+YeVHzuLMgs6f64KeqWaEJ+F8lCUpm4B8FXP7NyfotodydkpXyOHZVM6mSI1deFA1FxP2O1ayEQ2ldAWhpF6npMM0c4xsD9EcxSJAiAyNNSZH05O0tY20uNjODSp6XMt8jGOt3dll81VaJTmcJptbF66jNVzF5B3GtCvbwArXcDygJ09HH/0MQ52d9Fb6uAcNel0jONzSCvXe/fw2YP7CAwNV155Ec++9iKw2gBOT7H7s1/j4797G05s4MaN53Hh5ZeA65eBtS7AbHQ2i5MpZnvHMEY+GjQ2cE2gY6BoudAovbNKz3rCS/Lw86wJgWaGojbEg+ktvHf4Fj4bfYxj4wCaG6JjyRZHoNMwknPn6wu5q4Je6rDlDptPM9Wkq7ysy8OyUmvwMC2NSBLeeFkmN2VM8kYWYhJNMIlG8NMJxv4J/GSE0ayPaTCAH44QRhPEiY+oCDHNZ6JV5NRNqFHgR0WTU1B7WczVQSeAe0mCUxb03Y4AACAASURBVKQxnc5mlWSsQhIqjbYQngjrKvMWSnPFdlzYyQom465bdc/VXnPhaUYhRbH6b2dNxBkJjysKXj/C1pR2ECpX2k2iwLTDdDg5ZPzZQdNuoWF3paAvtzew2riIJesSOu6KmlKECa803iSp0fBDXp/0F+r1zXXplHMVyHW+g6zamUSlBsEESapck6gB5mtTXuwedK0G5CRROdKAMMxCNybQNLLSqz/ndK504SzonM65IiGXgQxZJcOijlzJ2CThq9wfVq+RE6VYBnHFUaauiTa9LOTzCb0kx7ExNEzx1XYaTRile1yUZqXOX0HsMpkKu1i994WeY5b5siZS/AauDqgzNgXxeJrPVKFQi++1gl6fmuKf6gGenuDkSSn3qITcF4l2FTtfIRzc18+tDH9XQWdHJJwR6dzUPl1FsKrUOr7D5CWUkXhqXZGmcu87LOi5hpRCXLKcOeWQcMl7qTBEAkWTEvp00z89mUykmbJsvv/Aez//GS5euYS165cxSyN4NU8cxAbb+2g2GqitraCwNcwcDSkta0m0CzM440hiVrljp2yNBZlaeP6SZLj4eIgXvvmy5KfT4OZXP/kJLj9/A6s3rkBvewj4faquFFmcyn6XhYcZ3YQc9h9vY+vhQ3mN165fQ6fXEcQvzlMMJ2OM/amYobABEahdCJ2ld0F5TonOQ2SJakXGKbdSIFTvRfX+PMGPqd5/3pciHeUzpOJTK+SlkhnKnVNmMKg0xGriUZ9E/s3C0SInjfyd8hzSUzn3OId7dk3y0untLlGthoEoThCFkbiqpcMpDj65g2TvBJtGXSxwx6enaNH7nYS40Qj5wR7yyQSD3R08uHUbaRgiSXjdClj1OpYvXMTFGzfQvnBRpZltrggqgtv3ce+Dj6FFEa49cw24dlHcAeW/nQxw58ObuHnzU6Dm4pt/8gaepWSNiWm0lf/VW3jrb36Gwf4Jrl64iudfegXOszfEEU5N521Zj4z6fUyPTuBlGrokw9F+t6kDhNrZ1FECLDxRWhiT98BCMwM6GQJtHzcPOZ2/hUfxXYxrA+RWhp7Le1uT6Xzmf+1Z7ix4Cn4uDUrPGFDV70UtIjjzHK1VyB8PHQ1RVMh0HqY+/GSCaTzCKDrBIDjCLBmgP97DLB6UBf1UoHdCidxdp1omKToCmar5RE0q8rCr18ZJXU3oZQEjTFzuQGnYYmZMVirRA5FEqSKhyCvqs3Lnzv/xBtGE9SpqYEXmSivL1i8v6FXwgnym0o1tvqLgFyQcza9pSTFnYRcBm8DDhcQ0aiS6FAYcvQZHq8tE3mutYq1+BZcbL2PZPY92uyO+6SzkZMRLPKkYp1TWsYvFXP1aPGUMXZCMgmuLdIKp38d0dgLdyFCruXCdhoLSzQ50sJPnhwcddSnopjWArrNosDu25fUXJUlPWZSqHPU4DkUbzILOouk4nhRzcbla9OstJ3Qecmr/qwhxnCr5azG6KVn2VU66DDa6LvIbVdBdPtfCw+BOVUGW3C4uFPRymg3JsZCCrtYOZwWdrGb2+IvWwE+tU1TR/eqCPifgzZ3oniRHqgm70iufFZXfc0InoUquy1lBFyaLpEeJXp0GPXwfZCpXE3pV0DWakMCWaZyEqpwTKhEhm0lhtjiOGWmBulVTBYTJYfx2xYyJEZ4Jjh48QM1x0Fhbwul0LGStdr0pkjEWM3OpI32qb0EKOt3ozCBFPZKKBHgOuNYKwhDtRhO5H+HurdsyWd544RuA4WD/ww/xxdZD/PC/+M8EZk0dA3nDkdhV7vlno6mw47vUU6cp9ra2sb+zKzv2ixfO49y5Teiei+lkhPFsijBNEKWxnAMMPqnS+5TPgCI6Cj+jJEEuTuiLkkJFYlNhC5VyQM6NhQAWNv1S0NkslI3rorc7nSAr5mhVzBeL+hl8z/uzhD7lPBUPjhyFS/Z/Bi/X4VK1wMRDnhutBqx2G8F0IhEoJsmnhwNs/eYWho92sVZrYX1pHXi4R+9WUSNIBvm4j50H97DzxRc4vP8QZhghRogaGrj03AvYePkFNK5cgMli2+0BtIz94iEO3/0NxnsHeIYT+SsvQaCSnUdiSnR8cISTvUPJcLj2jW/gOh3frp5TkNl4inv/7i/x8W9uYv3cebz0rdfRvHYNoH0vPQWYee6YyOIQx6cnEt7TsGw0TDZ/JPNpqhmx60rvrja4imfA12AEKGpT7AV38cH2L/Fx/230zV0EjQBUzHZcGnfp0vjwMnztJ/SqoFeENwVvVhnhv23TRYRXka9SIb+FqS4xidNwiHF4gmF4hNPZHk78fUyTExycPoafjjCLh4gSlb0tQVulyifVVfGuYEdOJ5yoVYh9qdEt4/+URaoC0YXUxn1zZklB5zQrpHeSSqjz5g5Z9Kf0kI4QpqHk6GocuA01WfOh1zPl5KZ+LC4bFn+vIHgFsy78HY1BGyw9PNxYyFVRV3C20qlayl9YvLJNQvIpqUwuOo1lrNiX8eran2HNu4Jeb1nBbWVBJ1x6hjzI2lsxn1WHv4Cq0JQipxJgiiQb4nT0GCeDLeTw4XkOut1l2GYTrr0MU+sBWRda3oahtcRdCTiGQRcmzUWRE6Kn/ENNIpIYpnOfyxQpH1HE1QjrgYOa24TrekilwSovX2nTe0aQK4t4NcWofXCpUhDYUVfSdenGDWHSWjVPwj7EcKicYqq9vyro5XWQr5sLWUiiVAVF4oFeTenKka8ktD81hM+bN7X6/t0TejWdfzkpTqkLvqygVxP6V+7QyQWTKZVNp2qsFXpEtEUVdEHQxFKXxEK1qqAvt7jGCTpF2aYpXHuuKRgHW6s1xLecjWQRpULM5DMtfAbLgFGvyTPmj8eoU94VxSJjOhkOMBmPcf36M2rVwemMBVvLEAj4pCtde5ignqrkPL5vcRiiPxliudODPovw4O49uN0WLl66AsxSfPCTv4W93sM3f/xPhCDHpztp2IgK5T0fB5FM5o7t4Hh3V+JbWfwunD+HjY11RWxjNDsKDKcTmdDpb95oUGHCjVO1XiknaGmm1Co2pUzyKci9em/KTlER1BZ2MxXBjZ+ErnuShEb+B/foJexenQUiKy3nnbP3vJSvyUpJ/aH6UmWUcPUzLV2NpiMFvZHQTAaIZwHiNIXTbaG1toKE/us0cj+eAv0Jiv5UPAW4Aji3vAHsnCDd2hLc2byySV0PJntbONrahn96ivh0JAgIiW3PvE4v9WtAy0VOEhpDVLZOgI9u43R7D71uV1zcEPoYPbiLx7vbeLSzhb4/QMtu47XvfBtXX35Z7dQJ87fbiP76J3jnZz/HMAjwyvfewMXXXlEyOPr3N+sADYeSCJPZBLOAEbcaPHomsAjkkQgglICc18FCmtA5tHR1tHPADTFMdnGn/yE+2n0LD/xPMKmdIG7m4m/v8RDLDQRx/IcJXXbRpTFGNZGzSFYEI6ldJYG4qneUVRB6ZUcUFwWmaYZpHGA4O8Lp9AD92Tb60x2czHYxifsYBse08EdcqF04JSTSSYtHt2Dm5U6ccrdSMy2lXMHwnKYrGFIAd9k3qi5Wple2adRikz/BiV23ULNdeE5N6Y9tC9Ngikk4QZAGyClzMwthRkscJHWuixq9BTj9iQf/DGatSHEkx/CwjUofcxZy6RZK4XE1oSaqsFPPXTCMwYBGu063gxXrCr5//p/jfOM6lpdW4XkNYenapgqRUNO52sFJkZx7sypFAgucSRtNws4jxNkRDvu3sX/0OeLsFDXPQLfTQ83twHPX4Jhr0LJlGFiCqXVhmzby9BSmaIw5xbGgc+JWCAfhZJLhGHwQRgHCgPt5Hbbloe614biesOzn/VCpF66Kbkn4ql7/GXGubExIpmOdkkJMMhNNQGiOQn9xPqgM/hAfglJpIJMq4fxyD85iXoWtyf6cjZTSzqviXpnuVBhq9fPvX9AX2c9nDOjKa176rFLfXzqKfVmy1tlXXUAy1P1Lky2ln6XtLRsU1lHe+0lK3kKiGt+KgyCKgVLvL2x3ypx4u1lIxNudeRoumvW2yCI57aWzSA70GvO9HZtsCGiuLdrnYDxBh1A8G7U8w3Q6xa1PP8Mbb7xB2rBytdNyTPMEianJvxfcI0zgUOZGQijPgyDEzuAY68srqAUZdnd3UdtcwVJvCdHnW7j50ce4/oPX0SVLWrghCfrpDLVOWxoONh40XKIxzf7uDvZ399ButXD16hWxeaURCht82sWOphNEaQKnRvdCzq4KxXoCJKpWg1VTWELuFSnuywp6hboIlJ6qs4GFXDIHSlMs/vniPSBDxRlhtgQxKwvr8t8YT+3l1fuuCjyvbcLzKMnQyg14bMziGGEaw2o3sdxbhpVoyHf62PrFh6hNMqxdf15khXu721hpd0SrPrn1uXi2L/U6sDxHjiC5ufhw0Qef0Ha7pZzaem1FS6HEK8iAm4+RPNyWM7zVpiFPiIdf3MH+w8dImNBGPk6zjuXrl3Dlmy9g+eJFgCZC9Sbg1nHvv/+f0N/bQ/vCBm58949gbK6pIt7rqrS2Rh3pdIKZ4OG8rSwhwfK5NXX6BJRkz8REQiOZ3IZGe17C/XYKoxHhQf8TfLT1Jj4/fh/HeISoMUVK2oWkq3HdaQlK5Adf8x16VdCVm7Uivp0V9OrMW4AsWU+Y1BQRfo0jhHmKfjjBOB5jMDnE0XgHR+MtHE+2pKhP4xPAIaQeo5AYJqUFFUY25U95JkRHmUKqhafSi5xNK9Sl8+aUA68q6KXeU/6lDDDc4XGdY8I1HDTcBpq1utrpmQbGszEG0wGm8RQJGfNGKtM6d/9uydKeH/lPipi+zMtZHn7uE3kAs6BLi6GMWCRwRo2kqhHJIjBxTRziKHML2Xyw6Whh1byMH5z/C1xo3MDqyhrqLOg0oCHhTBLPKgvZUlxVOskp8hkLAIM4HMTZFLk2QJTtYf/4Y2ztfoQwOZBI4UbDg1froOGtw7XWYWINBpbhmCtwzBpyypXEvc4rCzr352piEUlWrvbnQcAJnRCwAcduoFHvwq0x4IPQZ4lvVIqJkukuVyFLywlmrhCQhlzuL13kKdSzM8lLoBuayRBZYWE3ia5QdlR57it9u6wC5PoW0iCK4YxYrlahMmpSr4r6kxP4k6uVf2hC/4cKOomClVFPpTFejMqsyHNPN4fzgs5CRklm2ajqit/BVRMLOrkQImEjITGhpp+QRmknW0oVaQKUkkeU5rK2adXbcl+TWBRPArFjbbfb8JZ7SnWi5zA5pccRGtxECQkpRRSG+OXf/wJ/9qMfQSd73NDEhIQENhLiXI+JZWxKEzGrqbFyhJkU9Mcnh1hfWUUz0dDv9+Fd2ZCmevvn72F4OsA3/+KfYhrO0Fhel0Lz+HgHG5cvIfUjyTCXIpok8KdTyRWn0VC73UIYBvAanryWg6NDDMYjdJeWUKvXcHLSR6dB6SfPAdXkS8GV80NwdMVRW5jQn4bceb4sKlekoJckOBbyKAgld4DGOVxHnFkUi7JB3YsVhC5f9swRUzHiJZxJEDzySeYhTLJv1wr0xwNxUWxqlnwvvKQkFlt1D6vNLupaHcGvbuKt//n/Qjs08Pp/+S+El3B87zYcz0VrYxPTmzex9/AhiihGw3Wwvr4GY21JyIy4cRXwLNlhCxxGv3i6yZHcOgrh/+IjaGMfB/4Qh4NjHB3uY3Y6QC3OJcHPazXx7OuvYOn5awgcA7VuB/rGeSCid+sOPvvLv0bddXHx1W9Af/YKcqKf7QZMTvpyLugIRyOJZ3VdByYd8TiKmBoMl6+JueyxnItpQnYbzZEcaC4dBSMY7QifPP413rn3UzwY3sTEPkLejJDVIJA7/01WqIIeRl9zYxlV0CtjlnJfSwmTWj6roZznKd8YynOKXFjns2AmXsAkJA2yIU6CPg5OtrF7/BBHoy2MoiNEGCPRA6RaBMqLhA0ummrKShTbmuRsM4thSHBFSVwR8kq5A+d8SFJVuWGvDkVFGlJM9YCxeZxyElpcami7bax1V9H2WlIQPa8GP/ZxPOrjcHiEcTxFZmQoDPXvxUq9hFwrskp1MPPhFcvNhfa/6uRVUafxS2XVqqAilhyRh0k6FNnmyriCnTcjSalTT0M2znVcbr2I76/9OS40nsHq8hoade67XZnQWdQruZbCnhUpak6OE20a4iSHZiYo9FNMgoc4HnyC4+FnGPsPECUn8Oo2vFoDzfoaas4aTKzC0pfhWMtwjDaoVDYYuaGRZU94kTtBRS5ifSVJkZJC3/cRhono1Rv1Hly7xTBxtQdcGIBVbZ/7ztPhTBkQqb2YCknhWkSWI8i5LikTz+RfseljIpdlyq91ya1mAVMNkvAvciZcUd3GBqoKtVEr5lyCAeaObSRLVQW9gkkXVyfkC3wV5M4JOSaZjPBzKXOa8yqUcZHiV8xh1YoYJ/vckjD1ZcQ6MQnmmkhY8SziJIEqi1MWeBZ10WnQM6Cc0jlZqSm9DOrhPceCJgQwWupacEwHDbsBz3SRhym2HjySOnb+8iVYnTqG4Uyc31r1OswgRjaZSfhONpnirV+8iZdfeQXt85tiSsTs9I9vfSpysbW1NfiTqTSnfM0WuSGpgXAwxGEwxub6BqxJJLGp7uUNDI+Ocecnb+G5G8+i9epzmE5HaNDvu13H8dEenHZTyKPSF4uDoLrP588Yezze4xH8wJfPyymdkzYjSeU+4j0jpP+FtD1B01ToPFnulk2jJEPZCmdqdcb3gzA6n+EqkpZTOd/nlDbF5esRR7dSEsfCrfbu1WtkL8Zlx3wNJ2ux0qOAvyaaKes3QQnUs3FGnkOB8Xgk0aVcy5HkVzDdzjKkoVk3G2gaXTz6H/4P7P/1uziHBi5eegYgaa3p4PRwBz2iHuMRju4/QH93TxozedY8G7XlNloXNtC+sAlsrgI0caE0DUBweIzh/R0426cwghgnqY9J4gvHxTNMLNk1cevzNtclmx4rfN+oQLFELRH2RygGU+RHA9RbTWBzWZHfmi5i+tJLHryFYDiR5k/CYfhMUyfP6VsMxELoeijvg2m2gdxB6Gdq9da0EOojBM4Jfvnp3+Dm7q8x0g8w1fsIjBDk9xJy92PaRTO9j+TCr/kOvSrokrlbeo6TSHPGHeI7T0QkJ4s9kQOGLPYg8jH1J5ikQ+wHOzgc72D3cAtHw11Mk1OExQRhPkFU+EJcJCJeMCNZADKmdNni7ERqjp3HMEikqvZYZTJR9VAL5LrwQ5jDkpBFe5QUATs8nvmc9BINHaeDje46lho9cWcjMYzSrpPpKXaOd3EwPEKQB9BsTQhy1WGsHtS5jnTxUFaNxJOwrdqDcVKsrGX53XCfWTqXSSwjIbpIYNM04fdpwNZrSGNNkqCutF7A99f/HBcb17GysoqG15RiLpA7/atL7fWcpFPt0edmNwyfgEEg9QSz6BEG01s4Gd/CaHYPYXwE0yY5roZ6rQfb7MLUlmDqXThWD46xBFfrwSjqCnInwiCkvrKgC+Seie0oDXoispvtJlrNFSnoymdrbsl6doXOGPnK+pc/pCcs32PR8QppTe2/WFTVe8qNhXLH0gnBG5pY+xKCFtkhyY0inyOpkvdMAZsQj/yoHNo4nSu0hF9V5H8lhCCHfOUvIL/kAf0P6dD5PagULZmqF74HVbBLn/xSh17994ocV+1cv2wXzxWRZJErgZ9ySxRvBaJZFTmOsqhK9sdCM9+hqwKo4GYRC8pqxoRr8jD2pKAn0wjT0URgcK/dwNUXn0NiFDieDtHptKHHidi9UkfOE/GDX/4KFy5fwuqz10Q+SnbGR5/cxNrKKi6cOyepeWLzyrs9yWEnOoLBEP3Yx8b6OrQJz4cQzrllnBwc4cGb7+OVb74EjyQqHubTQGDzrOVKQRc6iPSqVYMyL+jSGGokR8YyqfPzElXjuo4FnfvrJIzKsKMqfGch+WBBtsb3gXnsvF58/Xx/+N5FcXBW0HkXVVB7Zc1RBd7I+VCmqS0WdFPuP9WIqPdYPaPVfUbIfW7drP5c/p4QRXli0D8nEva+pNq5zLjnStzGpuahO7Nx8q9/iv7ffIDuVBOLWzB3fLUj/gAf3nwfr3FvvbICHB8jOB0gSiJEvGdsA7FlwFvpwVvuwiLRru5Bs234sxmC4yGWIuV3ISQ4vhhOWXyfuNxm8efjIZLJBEmRI8xzJHGKjKEvQYIuB0DG5S63pVGj611oUBCrweRKaBrAzaAiWIkOiMSWGnOaiPEcJumWXIWWFPQ4ymHWbOgNYKqdYnt2G3//6d/gk913EDoj5DXyPVJ+QgEJwlxxR7iSkTP56yxbY0HnhVAHroLby9jh+dmcMho3RBD7iLIAUR7Bj6cYTocYRsfYHt/B7uAhdg+2MPIHKKwEmpWJxtxPZjBdQiK8jVnw5iYs7K35O6ug1YEq6NUHTSLUFKU64vmPskOWdTIJUQkCsiAJvZLvk5jo2G2c625ivbOGhlOH53oC3Y6jKR7tPcb9/UcY+JQ8FNAdunIx97fyUBd8Tl2PJ77+nAn9xLSueLTl3+XunOYN4o+mPNSRwjC5ny6koPP6WrqHPNbgOm1c67yA72/+GBfqV88gdynoZLuXO3RZJwjDR00wlc77zJFWvFkCJPmxQO6z6D6GszsYTu/Cjw4ALYDtKJjc1OvCdDd0Ng4t2HoPrrEBQ/7MkQldkftUQeehKRnUQYDJZCbs04a3hF53A67TQp6bonRQaWvqfTq7PqVn7JeRyarCLrB4yaoneUngUcmWNlWONL2ra45SPQinghJJ5SbIQ4urAIcsV/4bkfoobfyi3l4MRiQ9riT6VcRG3jPyur+6oFeFeDFYSPUdqoBI2S1Z7tVBL8EbpSb6ywp69TmF80EUVKZJ1lNO5TRRygSZMCwdYcx4W0WKU057LOrKp1yY/2V8rmqs2EyaMqF7Vg2e4aKIMiGeffTRR5j4M/zRH38XtW4LR8M+mp2WNGsur8/Qh+14+PztdwUdufHdb4nlaKwV+Pjmx1hpdXFhgxarXPMYmCaRqIpahY3xyQC+nmN5dQXpNIAfhbC6TQyPT3Dy+UO89OI3oC+1gGYDB7c/x/3Hj/Dst16Gy70uVyyLrnrlhK6eQcVRIApCDgdtpHk9K5SHEzrDYCp3uCqAp2K506efKz6+05KExn0wOSq2LfcpP+90NpYc7TMNe9V8ivscFQjquaO7ISf3CrFTKWq6GJooa2WFoC3aKvN7cMX5bG7lqxQeylWOU3ndIlwcwtdSRHaB0FLmQgzB2cxcrI8MhD//FPt//R6KRwOsNZZR760Aa8vABl35HkmDZjc8tK5eVoS0o0P09/fVteUjRZvZek0Kut6kV4GFiAd9VsAOC3g8iSWpjUWXxZ1FnfApR30NoN59GiAKqSjhbtsGag4sXUedExt/36jJvp5enjNea6oDSPqMUjRoFiOhTxwQYyAJhSiXMMegxpFIQ40FXXORpwV0z6SZPfrpLt59+DO8eesn+PzoExQNwG7TOp4cLAPTiPx9dWzxS4hj5te9oPMNkAOKh7iQzM6aS2ky+RDQrW0Wc+oO5INmMcfDY/Rnu9ga3sLxZAfHgyME8QyGq4FuoHEewmeSl6kMHiQVTAAypmpxP8zwEnqsJeAM9lsFvdSUy160ZIdKgZfnS3W5iZ4gtEM57PVIg5VY6FkdnGtv4uLyBSw1e6g5lPHYsgvcPtrB3d0HOBgeYiZOdRFSPRInOjVZMexCyaSqiZ3yvFIM9yQ0L5eJRZuQK/8K4V+V7c4DhY0CC7plkxWuCeROEhid4bJEQ6PWw/WlF/G9zX+C842rWFleRZ3sZKuc0Ck7okZXPLCVo5rAkZUVbQnjyXOZ0Y2vj7Q4RpzvYhZtYTi5j4m/K+x3PquMQGV8pNKbUx5Xg0mmu7YEQ2uK051i6fP9UcVKQZHKPnc8msn+vN1axcryBXhuRwh0KGxZNVTXTK0tSp1tOdE+8d8WNNzSRGpOqcbihKrYHOIcJxO6LkQdYbNzQsii0v6XqEEklsKEZoiA0L/aNB0lW6OBTjmlO4pGW9rCLjRryjtWkRi/guXOg7cyihFlB+FYyrnKol0V9EX2c+VYpqbAMpqzvGcryFamfd7LQSJ7aU56zPgmyZBrJk7pRCfiNDwr6GIxu/DB3Tsd1uQ+IS9F+lHan1qoWTXJp3ZJ1NRMbH3xBXZ2d3Hu8gVsXr4gO0wayUzTCG3XQ34whOM28PD9D3Fwcozv/vjPkDomCtvAZ598iuVaExtLK/Le0szlNJwJ0W7FbqB/1BcXsVavK80fzww6uM1GE+QTHxsb54QclU/GeOeddzCaTfHa976Deq8rXuQVTUfdO3MjHnnC6EKZxIgi6qm5blBnBQmvLOgSQlPGEldQujx/lNVyh00ejcquVW5r9DkHyfY+JtMxooh525Z4NlSJfxUkLvL6RHmxq6F77isgBd3QRM4pA0U5nbN4V4mJ/F5E1qbEs6XjXyXfZEOWQef3VySYaglCK0dkFSr3HCZWEguXQgf2gyEe/9U72H/7Nlb1Fs51N+CIf/o6sNHGnQ/exr0HD/DMc8/imR/9GbC0JHGz4kswGsqEzUdUq5EMaYEjDGF93XbAPAVHnClLpEvWPClSK0Wo54KK0ALUiVjjTSVVrXtI6+QnqVxJxVdQk/csoaRQvaMs6DXoohSQPSQnAn8GBDNpUFOulmoGMlpks1KzOeB1ruvI7DG2Z3fxk4//HT54/BYeTw7E791k3+Dw6zoIyO/QcxiU4Xu6rCy+5gWdJFVljchiXhV0pS6iIQv92EOZtP1kioBTdzpFf9LH/vEujsbb2B7egp8O4Ee+3JhqX54hzmKB6SVqUAp6NeUqNzSVNEauRqkvPjPqUKQ5Hvay3T4ztan+vZrSpaBrCWI3lsnGjA24iYW21sK51iaurFzGZm9TDjbHcYTdezw+wc7JHvYGBzgaHmMQniLUSJRTRVlogfLw0/1LkhbHDgAAIABJREFUSVXk9wse4ao4VUEbtLedlvVATeik5avAD5W1XuSxFHQeTGRkWjqJaAba9SXcWHsJr6/9EOebLOgrqHtNOXA4pZMUJwc1Hw6xSC2NRUrJGs8Y6txtRo7GtNQdCtM9104RxPsYz7Yxme0hycYwTEaIVteVRVvB0sqylpp0VxV7mnZTC1rKRjgh8+tMpyzoU2SpgU5rHWurl1CvLQkjVYcnfvRPF+2zyVzseAkxLkzvJeQiNq2wJTFOGXWogi4PP+9JQ0dvaUkKHaHoKCUAnMnkyt/TnIhWwiKDlCZEFXP1vSjYnTnu1X00R15KBOb3KOgVzM5/u1jQK/vPRdla9Xergl41AtXXXYTdpdBnBeJxIAXdcR1BI7hG8qNAvj8WdMrXhFxZ7tG5bhBfd5IN00xMY6Tw6Kqg83A0aPlquEIQbVKaFERiFrO1tYXD4yNcvnYFGzeuwQ9nmJo5OvUm9KOxyCr3Pr2Fe48f4jt//iOxgqW726N797Fs17HU6gqB73Q8xHE4xcrqCjp2HQe7+/CaDdFOj9MQpmWJzjhnMInOJtaA5jXx8P0PcPOLW7h07SouX7uK5lIPU0pUFyJLFeGzVLGwXQ65Y+VeO5biOteFKy4GGz+F5M3vr5LNIOeOFPMq7o67d7roFYU0qSzo5GQ4DldzNZnc+aOC1vnc8WuSFMekRMV1UDt0ud+1AkEwlX5RBoKKDLuQCqnEPFWeQlXMS6dErlhi8oxSzIg2agko42VBrxc6mrGObmTgktnD0btf4OP/5xfQtye4ZPRwtb4GfX0Vybk6QlvDzq27eHzrLjZ7q3jp9deBZ64C3SZwrkc3IIGohXXOixNRAskpnLA6p3MSMwmH0OeAZ2GKyMyEZ0FUxMo1NDImSJJcx4hWqlA0aQxk5UWEKmYiIJtRFg9mk7Ox5JioUg3lcwc+kukYKREcUapZSFxL7LPrVotQgiJUNAr4xT7unN7Ef/jo/8a98S2cZAOkNtFiNXC6RhMpEsR2CKsJeE3yDtw/FHTREbOQ8WAQ4SYbOmXZyUIZJD7CzMc0GWGajDGMhjgaHmD3aBvHk10cTe4jNzklU1ai3OI4ZXCiEnvVStJeTm2V4lcALSI6NHo50xHzgSsLT6krVoex8jMuR+Gz4iBsdZfwTgo7MVFLXTSzOta9NVxfvYZLKxfRoLEKJTiWIXa0p+EQR+M+9k72cTDex6G/gyCbimkKi7hMjeKBrsxzaKZQlvqyaJWmOoQ9ESM3mF2UluuE0oqODzd/yckyC2AzVYm75JR7pRq0zES3vYZn117Gq6vfx2bjClbOWO6W2qGXBZ1608WCvpiJTkDNEplNgCSbogB97ydChpv6B5gFRwiigZjMmCZf09y+VyGJqvEgS1qysEtjHJV5rj7UhO5jNJwiiTW0mmtYWbqAZn2FWXIwtUY51Vfv7FOa7pJI9ASsWsmIBGeWxd2ZpbAAERUgQbORXk8SmVjECbMTjrZ4CJGsllLO5AsSwntEyHxlQZ9P6dUErprDxaKuGrUqT728vb7kp1Iqfhb/O9+hqh36V5HiqiJfIVBSMEomNM/ZcDQjDAbbdVBv1QXilPVWGsn3rDzey7S8MqQlS6k8iKHTnU2UbjpSXQMtaDipk3Rq6w5c3UK31kQwmKDWbMM/PMJ7772LlbVVvPCtV+GnjKPURQPenKTANMZ0/xAPt7fwzHdehd7yEOUp9h5vY82uo9PsytUZDU5wGE6EZMfM7r3tXSwtLcFsejjJQgkTaRdE4OhgpyGa+qhnBt775Vvoh1N8+4+/h06zBaPZwDAJkCxEks530aqJjcNAXPFY0IlWyd5ZIweD36ciUaptzxx9ocOarO2okad2PCc5jVkR1PUrjTMRFap1mD5IshabfonrLXfl4iDHZL40Vclopoo7lVUfNeny/CvOg1r5qHOML0nB7wpaF3O60myJTZnkULCQ8zyQf5vJEDQrYvipLw2cpWnyvjJ1rfATXF+9hLwf4s7fvoeTv7+F7m6EF4oldHvLGFxpo/f8dVkmH//mM/S392F7dazcuIrWjcvAc5eAhoW86UgUqyBS9Jkgo4wwOF3a+CL5/VJFEUcI8ggh+T+6JuoImgkpuw12zvzg4KL4NWS18zVT+cBJXnoHIp0kz8lKSl0Les1H/gTRdAotpV+/BZPJfI4tBZ1hVaJR5ifwYpyED/DR3q/x08//Cgf5NnxnBlaZwSmQRkDd7KBgsk9rCodcvLYjTfEfJvSFgs5iXlC7yk4rSQQ25r48yGYYxQOczI7Rnx7hcLiPg8EBhj4JZn3kBv2+qYOtJnPVDEhBr/bJclMryLhifcrKj91eVdCZRCQmEdU0SVvWeXpW1R0IlY1TiZYid9U+0U4teImLRuJh1V7GtZVruLJ2BZ1aB7VaHabriOZzmvsYhmMcj/s4mh7gwcnnGAYnGI8Jv8XCzCT85ro1mXRs2zk7MGRqTxQTVtiwRYjUmAhRi2xzfpDDRzUAizlTykgPYaITk4NY0C2hZ1pY6mzg+XOv4sXed84Kulery4QuTnFfMaFXLG2DkB4rcxpJiErB1LpihigZwg9OECVjzPxTGGYGy+aekEVdTcNqp0hOxAgaHfRY2AqyzqmLLlPDykMq8EOMRjOEfoGa28Ny7zzazTVYehMWWtCo5a/IgJXNZilDrJzkVJF+kg/BqZrrh8p3XWxAObgyG4BNZV7Aa9TR7XXhNetC0oop5bKVv36c+dBMTu2EwTkIlV7uYnXLFYNVGsvM0Z1KRiY//x4FnXC+ONmVpK0K1q0mNRb0Sva0uDaq+gIe/PzziiRXIRkC5fMMnYSIfEZ86mi0m7BcC2GZNsiCLkz3MkNdYoXLaVUKepLC43sFTYoiC3oiVcUSHTp14h2HvugxnFoDmEzw+aefSQNy9epV6N0GTjz1vW0UNaDPBC8D0+Ep3M1lhBzcdGD/0RaW4GCFMK/jYjboY2c6wKVnrslktru1g/Ob56DXXRwiRLPRRHOWicHTjIqSOEV4fw/bDx6Jwcy155+Fa7vynAx1ToKl74E0fyWfhc01SVhMahMZWYyiRKsYKSyxwlxlSbSgOiPOgnGquFLx92bevNqhkyXPv15B6yqkifbHpTajYrBzjS12rzoSnglV6EvJ3am8+8WxUsyXKsKnev0sYMJ+LzJ59lUs7txUqbI+luhdsnnNAnQ89MMptCSBSwWBoAPkMBCl0+CZDdT7KeJf3gd+9RCXHsawUx3J9TVYa100llaB7pKgPsXhIULbQO3Za5iQx7TchtFtyIpFpHe0B2ZHTOOC5VW1K9dV0BMJiEWawuA6hxwnDkNEQ0vkjH4aUtjTEmIHEYYcNn0JUg0GmwVB2MpIQJPobIww8RHMJsjCAHZRoM4JnvcA1z1MphQfDLI6E6AWYHv8Gd559HO8+eAnOLWOkdRTKej9QyDxicovozBi1DamcDo5mu0a3NrXvaCzo5dDttxN0+A/4Z6Q+8kQaRFhFo0xS8cYBH0cjQ9xMNzF0egQJ+M+/HgE3Ynl75F9KrIbsVpVvuzSwRJ2J3NXrFbJfVRFXppyFgzGZZ5FXpYTuuxWFdQtdL2z4I1qV6vsXSmZym2lZ3cyC7XURi120DM6uL56HVfXr6FXX0aj1oZbb4i+OZBOOMQ4nGAYDrBDZ7XxMU5OThCGIbhz7XS68kHntjr/nehcWQQzIYaw8IsNau5j4h8hSnxMA7ohBZiGoUQZZrz9tEgsWdmsUmPLNZoFD3ruYKmziefPvYbnun+EzeblcodeF2a+ZVAqQwmZKm5qt1i5g1UNkdKma1wLsFminpaSrjRAzCYsHAkcHcQTGHYByzEkV1gmhnLiSdIZJvERoFO+Q4KbKroyRXAVYij7XV6X0XAGf5bCMdvodc+h296AY3Rg5CTaqfhXmYDL5CsxdRGZl5KNyeddELhVzm5JRFkfdfDKYY8DLxPjGJvK622YFtY2N9Fc6ipWchrL7o7NIiF301FkORoeKZtiymVUtjtDWvh5ZHo/g/mVsqEiPQpv4Ct26EQjOUxVnt9qdaHeF2Hwcw9aohlVMMji+oEwpJIALrCwS0UFw420MMN4OJJnp9luibaYqypZI3GHHpMnUDoDcu/IbHSRVsUy6bicAmltoKkwGzJ+KQ+1DEcifFtuXXLOGeRC6H3cP8HodIBWvYH2tUsYGpGQ5S40lpAeD2DygE+U1HQQ+bBcBzsPH6GR6tjsLsNstTA96WP79Ajnr12VwW53exdXL12EUXdwnPloNBri9e4YFiZajprl4M6b78HIC6zfuCws5oZXx2Q6QeLVJJikaobEKY/EsVI2Fga+OONRqy1EQAYq6TSQMmRC58nCSZJQerXi4P1LUlY1mduOK0Q+VYir957va6yytqmeWOBH8D2mhwULP9ngPH8Wfdz5PKodOmtiImoL8VYoo1VZsImi8PtgTrfypCito0u7WUWeyzALRjAY0IIUYTiDliWoWYZko7G4Mmv+5qe30XQ6+N7FV9B7FGP4k8+Q//Ihgq0+8raLzsYqer0l2J2uMn0JAuyfHGOSJdi4fhlNEujo7MYzhK+Hf4cvNgykQSNJLqubyB1K5lSzpNLqDPlcPDRi2gVTfUKEgxLhGcO0MviuLmsZil9dycUoO2Ax5kklFjWX1EwfSeijiCJJkvA4vdOS2OZrKVltYs8dIXFnuHf6Md66+1O8/eDvMLZPkTc5rhQ47itOnau3xQ1z9WKCWhtotV04DsOxvibhLNVk8uSuUzlNMeOasLVIgooIUeZLQpqkoTFUJR7iZHaEo+EejocHGM0GkqQmkxEPU04OZWet5DfcvRN2F/u2hSxzSn8IIaqpRhVrEpgUzC17yTL2U34vxhml7Kk0h1APfslAZUdPfWkScxsMj/nQsYZa7uDS0iVcXb+B8ytX0HRZ1LuwyKgg/F3ksqechT6OBqeIJXZUkZ0IsTMopdFoCgx3xriv5EGcHhN1ABRZhDQcI4x8nE6m6E9HGERjnAZ97A0f4XD0CGadtpXcAwayQ7f1BrTUxVLrHJ499ypeWv8u1rzzWO4uoeF48CwXjsUJk/m+NOViHnxFtGHRzmAwMKKUhjHCVf4sTGAlKQxOMnEohYCqhIBpaSYJVnxIVfniv+d0xwc8SGeIi1iaEO6kmE0fg8E5EySYQbe40qBsLYA/TWBoDXSaG2jWCLl7cIyG7NBZlAW6JzufTm0SjqIKvPxcBmcoglBFbFS6cTYvZCoTGcgS6oMpEVLKiCBMcO7iRXTXN6QB9DllyWFKqJWoD3kKKo9c7gtpDEiWUkXXLPeipcl/OU2r/aew32X//3Qk2xx3r7gA1fOzuAcX+JfSPok/LfXwEu7F3a36vuOE5jBk7CvNvBgk8d+J0ZBEjePo4FQg4VrDE3IcJ0+y3KUwEQYtQ5QkB10Y14lMjilJgYUvfu+SBy6ELwMJrx85MYaNZqMNz/EQUz5EZUmhY+f2XRRhggvf+w4hAoyDCVoMx6A+OaCUyBSonN7AdGV7/OAh9CTDtQuXBJ4/PjwSPfjy2gb6Y8br6vBqFrymi8ygrCkSX/Ka7QGmje2HW7j9wU1899uvwyShydJgmxqGkwlgexKba1qGXBux19EKJCk5EpGQ4VjQZXXBibGcnCX4BxBfd5oSCQFRmOs8jxRxjtfYckjaVMjQkw2lauyC2UhIlRWCIghMuRLh1xSEZVH5Ig1vqSUXDwYiAErSWBkMqTNWGc7w9ZRg1VnBr1YuAsuz8JM5wdwKml7JEMBmIBSp2HQ8RNtuYrI7xgtLN/B89xvAVoj09ike//oTHP7mE7j066/XscnGd5PyQEWG658c4+HWY+FmNJpN1Jt14Qnw7BLlShKgeXFVtOO1pRacbhNWuw6z7sKgusQ2ZSomcbGwbXFwZJNMFJW0ZkmZrDWRy/ClDHnEopiNA/X9GrXnBlL6B/gs5jHo5ko5m8D2zI9IXaDTUyhFPMDMnGJqDnHn+CY+2X4XHz34FQJzhECbYZIBwwAIaIBXY4+i4dJ6gU4D8OrkynyNnOK+rKALUS3XkLBICZzJyNOpCllJBgiyifizjzidj/ZxPNjHcHYCPyLMTMKbenCqG1S83IThTchUFXTxTC9T0rhvKh9ZZRVG8oRo0pVMrZp0xJhfpvQnD9ozuFRZ3yiet65uUHa07Pr0OIOdm9hob+LSynVcXH0GvfoGeo0NuFZTyGZsJPighVGCMBbHyVJjTFjakimdH9ybzSFatatj4ah0yeym82AqhYX6zFHs4zQeYW+8i/uHn2Gr/zmOJg+Q6txrTxW5RmugSGwsd87jpSvfwY3uq1ivn8dKu4emy+AWFy7zoOnIVTA7oUyeE1JUKntTI89glsQcdq3ccVlBCifOYHKXFcfyEIVZhEhPJS2LmnvuHQl3mZSUMOGKKxK+VyTB5BESLUSkzcQUaJafICxG0EyF1JAV7M+opecudR0tbwUm6rJCqJQLMgnL9S1JdyRocUIXiQ8nqtJ0pxJSUNZCaLxcL5Sx6QIxKlREFadmdwnNbg+G6yAnv4EOYDIlp6jxsKHkrWSjU79eTWo82GUvWob0KCViFT37/1FBl/tY3feqcCiWA/kKLHRs/ljMycqu+CScarm6ITxaZ/GMcwyGQ3lKukQiOHsEMzmIWbxVcVBMauIeRFjUlO4jK6biRiiadubY83lmQee0xFwAx0Oz0UISUJ5mysfO53cRnIzwzI3rQK+B8WQAw7Fh12sy8dJSk9eX8jX6b+/t7MpDcmHzHJo1T2RqhL9bnWVMUkXG41qn5ppwXRM5Y3xJxItzdJvL+OC9DxHOQjz/3A1020z9y3B6SmRIg9daEqtPQYA52fKySf4Co4AZBsTUudKKld7vbNpKmgavMw2rVISxIqvxPWBDJTK0cicujUIpFasaNN4TvKYMDeHP1Y/q8yyqFhbPzsWBiIVc5x5X0Me5sc3TNIxFyWP1edU4U4jHCgccFnS6WPIZTBAiK3xoRYxsNkUTDsKDKW4s3cCNlW8CAwNpP8Pk1g6cuzsIHu1hZ2cHs+kUTc/Dxto6ltdWgXod4/sPMJ2MMej3MZ4N5Pz1UEOHYVA0illuAK0avE5T/OPNNu0layjqDjLXgreyJIRLDk5iDCaNulqJiq+I6SFnceb3cZZvTHRPreb5HBSzGcLxBEXIgs5ziOS6sqBbHckMmCVDTKwZsKxhbI3w0cN38c6tN7Fzeh+RPkOk+ZimCU4jIMgBpwWsdIDrK0DXA2psQEQ58jWY0L+0mJc3oMg7GEuYMcDER5BMJUiFhZwXeeAfYzA7xuFgF4PpMYJkgpT6QUlA48yhq2QjcW5TNzUNMhh1yJ26aIjPIPiyuJfWlex8TcnonpOVFFt0nr9euXKdJagtPC3c+xb0H+dkzT0OP02awEx1gdrX2+dxdf05rHUuYaN7WfzTLU0xyMni5yQYCclfFQF29FUUo5KwzaHASrpWkeUUSzlBEc2UPaduIihSjOIpjiYHeHD4ObZP7+D2o/cw8g8w8vswLULLNSSRhuXeObx24/u43nwZG94FrLZ7aLl093JUQed+mddSjLD4HlGyk0LjFE49rRD4CgSUgqQZrIgfKeyY7OdS6kPLUKVEk7UXp0nu5vhvVUHPkTOtjZ7S/F9Z0P18iEnaR5APkOlTpEUA3+cOnZNgDU1vGS2PTnMU19TnU65I99Qeu2BoCMF47uDKYs4DVhAWETAo/bpt1JQWvHR4k7ARGs0QOcppOKN2wm6jidZSD26jIQU9LWVCZMtWxjty7xAWLKdjNTULDl+C/WrfKShB2VD+Yyd0FZ6ygDoscAjmXvLq66u1RGUroHTAJg8nR8fx8VACLJZXlmWlQAY67U3PnMgI7UsIiLA1y4JONjzVB6Gg8sq7QJeCTsd7FnTG0rbbXbGBpYlNHRYO7m9JwEejXsfVbzyLw9NjIb/1VlfgNuvwyaRnsXEd4ZYMTk/lGq/0ltCkf78fCCeEe/mI/gVyzfn6uDPm9G2gSHMkQYo4zPHLn7+FS+cv4tzGBjq9JsLpADs7D9Hp9dBcWpNCwYLLgi4BMKYucC6153yv2LBTpshnTiiUpS2xGFabJuLyeggUbhiwHVvtycvAFRZ0cRITyL2UxZHIxntA4n3nBflpZ79FMuMTxbyMF85BBKUyl3rSfaoq8lU622+ZE2mUqCnsICUqQdY215dFKN4SDC/xyKMY+5jtD3GxfQFXOtfQRBeOvQKMMuDONvB4H8f37+PRgweYjcZwTBNLnQ66jRZ6rRaimY/pYIjxYCBxqpSRddptuO0uCk7HjSZq1KizwDc57rqAp/TlEpNBxEsaaaWgoOeDIIgs9Gw6+UyVqJLOB7LkzpWZx8imU/ijkRRuV6Rv6kxQXQBh/TFO0lP4Xoikm2Iv2sPbn7+ND+68j2k6EXlyjBjTOMKQKjodaIkM38ZV5sTUaDBFaF+0/f//z0N/uqDPb1pl5ZpmkcjMGG3qx4TgTjEKTjCNGX+6j+H/y96bxlh2nmdizz37OXevfa9e2Ru7uYqkSMmSrLFlW4s9Mhx5mSQDT+IARpD8yQABMkiAyeRHEGSAxImgsTWOdy3Waku2DFmmFkqkJEqk2GQ3m93Ve+119+3sN3je75yqYluiPPI/S2Vcq1ldXXXr3nO+932f91mGe2j0tqXQp4zaJNGloPLQ1KChoKkcSs1vIBZ0Fncp4wKR5UU/dzqjGv31O0xpvnNnL2qSxVEs8zQXWRk79JzRysKhTCJo9G9y50vv75iGDWXJGT+xeBaLE8ewOnMfau60RJhaBVtU8Cw4PvO9s/2mQKMZ5H9vk6EY0urn5gxx0XeGQykSTJ4LUk7qEQZxD7tMnBvcxaUbz+Pm5mXc3LgqkDZ9ioMwxeTUPB4++SROVR7GvLeC2foUqjTCMRzYIr+i3734gso+VQo6rSrjSKZ0PqSg03gkL+hRIrA75UycbKg64HROIrlaI7OAjMWKkf9e3LkMEwn1oFqKxCAJZ4jhuI1utIth0oCfNkWaN/L7kstM3Tl96CveBDyLO3RO6GTIy2ilyHWHJnWZ0HOdcHYQK1MO5WrG2FbazdLMhocFdeT871igd3pa0GilALdckV16qVaTiYxXG5s9+pHnedRy+FLKlLGcWT2FgCSTeTbWZdG7ubSJDcSPDLlLYE6mos4Ktdj15j8ry0dQuTqK5McPYWnT6YyXFF/SOJVY0FanJcmD1YkavJIrktI8UphFJ5cqEtolSzqOfSRpX6B3FnRCofmEztdMMywkGrX8dUn70xOgVLDQ3W5gY+0WBr0+HnzsYWzubWO33RTW+szivOjEeUhbto3BkNwJTotjyUewmT4WxXLNFUwbsWFL7C2jeP2Rai4c6roNR8KINu/s4PLFV3H21FlM1GpwbB1Xr7yCNA0wNTcLs1RR01+mhilQH23oQgwkLEz2OAmAXEnw9+aETqRJTH1kOtcQyGuhvCToOUG2syAzmQHQ/nmUuf3JdMzvQVQg9PcL+uHJOi/kh/PsDxd0OUN5R8dsOg4Kej7h70trM+vow6TKAySSe3yuLIioFOR+zdee3BhrhQhFR8ftq6+hcXcLVaOCKWcaM+UFHJk/jnl3EujHwCAEul2E2zvY2dhAY3sbg3ZXebtbjjyKdMfjEMN8dN7HHOQKFupLJ1FgcmK5CLNUgsZsdZdyNkvsW1O+34TZDUuuJ8bhiouL0ooKK11N5pnzppjRqCaFr0sSBIiCEWJ/BI0kVxZzTucSDBIhauwiNSOMvBE6Vge3gtt4efsyLt7hQLSFIV8TvtLjFP3ApxBDJHhTC8DyfBGrDHWzFBIn65F/6gX9B03naqKmaUwPYTKCH5LY1UV/1JJpklM5d+e77Q35XxZz8gzpAgdDEZGYgy7RjVlBz3dVvIFkJy9EObVfFCm1MOrVxCk3FckmcqDmGFpuZZnns2d8En7doT27TNNSoajVVt7EmqHgLzIquXMzChY8vYzVmVNYnjyBozOnMF1cQEmvoGiUVCgLv4dlqlxxtdHPduYZKS+zhMh3aPdCaTIcUkPBxialhSPhccW+ZxY80+aub7yCV9a+gxdf/RbaflPclGihODE9gwvHHsP99cex6B3BTG0KNU7omg3bUKYyUtAZkMKCTu0xTS64kyOMywOVJLHIV6xUwu0s6JSYZKiLrDy4ixV+obKd5E3Nv1cFncVeR8KTTRa6KWKT7ktd9BJO6A10/E0ESRtDnyoAX1wgDc1GiYEvTh3GOCPFibtc5tMvaWfKoIZNU75HJ+yuJD7cdfNV5USpGgLu3kXnKkx7TTwouOYPiOdqBkq1Oqbn5uAUmfDGVU4BNhUS/MJ86soKt3JxU5Crkn1lDPtDijo1U3OH/sbGMm+0QxdTmYQ70szlUHJB1DpIWYeq0BBeq3k+An0FZNcovtOAU7UR7Q5Fu93udbB28zpmFmaxcnIVvV5PIEvFoSCUJK+m8n2PyRsgGXWARK6BRCFPCffPYpYrO0+uKIqlikzvoggqWEgHgcibGju7uO/MKey2Grh28zqOnDiOY/edRKvXEQIpkwpzshhvYIb4sBDEAV0PAd2yoXH3LixxEhN9IWgKA52qr2CM9l4P0SjBzOSM8FL8XgvPf/tZnDxxBKV6FR1e0/TuZpKbqaNA0hY9ugMfg0Ffmhj1HGiBy1Q2ZVQiyF2BEj+qTVSjxM+xCSESppBCtYqR8yhz81Pnjmr8RMHA+1cIaq+HzH9QQc8LsyrovLa4Ejko6Dm8/jo04LCZ0n6zx3syhR8oHwuFdPK5KgifKwzDSDA7XcGzX/8yttfvwCFhFhbqpUnMTy9hrj6LqWIFJsmsDLchWbc/QNDrI+z1kZLA2+lL/niZfvY8F+j2Jt7x3HE7sOwpGGYZpucIlwEmdeaU+bLwWijQkIqqGz4MR63U8ohDvu4uz191tgjcwC6V14MPU22+AAAgAElEQVTE/UYI+j11j5Lxn+XKi2phSJJcH4PGlkSk9t0Oboc38XLrFVxuXMP6sI1eOkZ3SDm0KeRLuiaGCWB7wNwysLpYxnyZNrlKSSJ8hR/Hgn6w844FQudkTm/2dq+BTr+BVm9HFfSgJdN6OB4gGo+QaD7oVTnmroc79ySGbtMrPU9DU2+sdMRi/6eKumiLeZlmOy4BDmUJnjHYD+K6hMy0H5aSpWTKRl2Yphk0LiEvJMYRrncUnGmQfEaHrVAuHkKPWmJjtrKCpfpxHJ06jfnKCqacGUw4EygaRSneRsmTKYjNRg6rK7e4TMoiPs2q3H+/j3QcinaebalIV7kfTWMMwg56QQN7/XW8dvsivvXyM7ixvQafznTmGBOzUzi78hAemHgSi+4qZmvTqLllKegWDRZyhntmfykFnTcivbeDUKZsOk2FpHxSXxsl8jmZwHk4ZQle7G5Tnr4ZXCs3skimeIBR5mRgTFc2S0OBVrhWLDur4biBEZpoj+5iFDUwCjsYBX2EfiCcF88py5RuogRNeKuqoPPmFy14gcx3VdAVDK+kLAcSLkWINLQKdO7haZub8lAj053vL+WMJrxSDabtwiMsKHB7QRV0mdB1aXJyr2yZjoRwpsvhLlaQEqFJiD3bWuYWtZkTobBy34Dl/sMKOpnS+ZqI16isadTLLe8hUQ1eqZxs+Xz4EQ0CNJstcVI7du4k0PSBmgMMI1y8+D04ZQ/HTh0X0qbpWPuKEcXOVwVd7WJJABsiDojS8HpQhK6ITQNfb4MTFiFoV9kJj3XZoZtJAX6rh3ajicnpSQyGQ3z3pRextLqCM+fvl7xxnSYkUvQUMVUUWiTN9Qcy2fP3KddqMEolCUjivrfo2XAcS+D5lKEvZPA3h5ioTCEeRTJdb2/cxa2b1/Dgg+dkV7/d78Mul2S9wAaCqie+tyStckLnVC7Z8GJYQs9vxgtzNaYMY/ojXwiXUsw5hUqhV6oEnj3iLpcR4l73XmbOZrRlFif9PCL10P8q8uKBc6RC5/LENEVU5f2fHRD7e/wcYufX0rAmbyIOQ/BKx07fDl8hOlw1iaUBE9o0uJ4Bx6UO3MSnPv0RbO/egcPQE4a4WA4sy4XrlWStIiemRPFqcAwTrm7IHWkkY2Gee7oJj5a3lMOx7hbU9Whz/efTvtaDbjKy1MJYp+qISYeExdV9zPuUzTbXo+Q7kYwu8jhaWZueEFuJmlLeJ5IefnBnRmSl2xUzbA4ftLolvyIYjTAaDhD7A5gI5Ky5MbyCS52LuDK8gq20h7YG9FOg3WOhthEzRjYJUdASlCrAwjKwvFDEZJG/t1ql/FgW9NdduHSlinsypfcGXXT6TVXUBw0p5JSlxVCFnNM5izr3O7TgpCUlIcHU4D4zk6mpaqzCXMhyzzx9RagmznNqUs/lyPtGHxmDfB9u54GYSdZkMufhlBd/IctlyXAC9drK5IB6ZDYcZihokLCkIwNFbQLzlSM4OnkGK7VjWKqsYLY0h5pdkYJOqQ0hI3WzZ3rl7GfnBTz/u30DC9Evq6k3Rqh274TwM4KnHORRIKjGIGpiq3sHz7/6HF689jw2exsIjRATC5M4vXQeF2pvxpK7irn6DGpOVtClCybjWyVLyaFGyJF2jkGIQsBJPZabJIlZYCOMKY9ispQ4/mXxqpKRrVQCyoNtLJOVFHVBTDSMTe7ADJGrFGwNqZ0iMnyMCi34hSa6wQYG0Q4G/h5GYReDQVfSoVySrbwJWIWy2DDKioKWvqJaUGl6yqnNVR7t8tPznHUVzUq5m0npm+bKwRHTMS7RYZpFFEt1uMUqiqUaDMsVJjPJm2JVzN0dYUrC6Sw2+4lrasXDqZY7VE69POgVKS7PzM5cxfYLevaef9927cB97Pux3PldwzhQTUombRL9RVb85DqgD/bQF7020/Qc7iijBJt31rF1dwP3LR9BsT4BVGmDNUZri0qSBpyyi6n5GWhkf2cSUEFZsvE/L+gypYdqpy20ACo22MzxHjEtRGLvbkrinksYPATssQ49HsPvDZSsqlDAV7/xjBCp7n/wAfRHQ9gMNaJ6wjQQ8dqSew5oN5toNZooe0XMLy0iIRM+YaJYJBEZvXZT4loZ4bo0uwQi0oZVQtDooLXXwM7WOuZmJlGtFtEe9uCbJpxaBV6xqMyCsrODTRsPaO7OObWK3p9tHot3ZnjE9zSIU+iMNs0CVxQaowo0/ywpeTwfDvXjMglnbm4WWWkZYpjD5fvGMRmp8vA5sE++y6KMua7kpJ9P9IdJdcLtMc0Dwh5/bsbYl6+jMYtGLTrvWWpbRasAz3VQrbgoVQzste7gdz70f+DWxmuwShpSPYVdcoQ3UHAcgH4Zli0yO9eyYZPZzzuPa0jeKnEiBb5o09/fhsfXShQWSinEaFpZUZFvIRwYqmuUKTdtmednF6EXiAywAXDgkrSb8XzsgoeoZwChroi5BV1+foH5E0GEsU+HQkLtqazGQkYw0y2OygV5P8dwLAMjvYOrvZfwzfVncGlwBQ0T6GhAiwS4UIc/MpGw8SjEcJwQ9boq6HOzlD8SEKBMkAX9xyBt7fvtzw8m9ASDqIdh0JeC3hu00R91BF4dBB1hvOsW3YBCRGMfftiXaZ7wvOx6kGBA3TMtX2VXrohyNMCQgk7nOMrBWDxkcldpZkqAcvggVYeFfC6b0IUER59h21HFPZ/cBa1X/61sSh05CFjM6VjH9B7WQzEDCXXogYu58iqOTJzGkfpJHJ04huX6MupOXcg1hSIZtjmZRT2nnPgmEF/ece7f1QcnP5+W8sIXqio5LBKHqYguqnFpD3cxHHfx0o3v4msvPo1XNy6hjy7qCzWcWjqHC9UnsOQdwZxA7nlB582tZFck9hCi5YSecPcVqKKuhTE0vua0Q6W0jVagQhrKGAdsrrIDRJVSsqSzV135YcgUN2aHTckYn7TFgl6Qgj7U2gi0FobJNvrhFvrBNoZhE71+S3allPRViizoNJYhVK7IcMoPXk3YRC2KXkWQgMwoUF6Xfd02G4FxUYXGaBYSWfbbKJcnMT27jPLUPGI/gmE6ss7oj0aC9jmuKzt4JnAZWZqVmlqVoRGbrbygOy4RHE7p8pNVVCufTy5FeoPpXL2H2bY9g0rzKUt9/lBBlzWQWgWpgCPl1Z6EMXa3dkT7XS1VsLi4JFNM4+4G1m/c5omFC489Dni27BS5+rj+2mXsdZt45PFHkbBp5MqFXg77nUJGQiVHAiEiOp6x6LJIxCpVjMRB/hyf10hBQ7VSF/laOoxhjQ14uiXuXjRvIfnt7/7uS6jUa7jw0IMY+T7cUlEypnn9cX+t4m4L2N3Zwc7WNurVGo6dOI4u08okcCzC+p0b+MbXvoqba2s4ffIM/tnbfgbz80eR0oGu1ceNa2toN3fxtne+De2dDex12/Dm5+DWanA9T2DxAfetbGCzoBO+x1ybKAMfleDF11mmYwH5jP2Czr9XiGC20tM08YvYt3DLJmyJSSXKI2EtKj41N6U5XNT3CXT7Mss8qjef6AmN83o+UOjwORzeoysHSsXSz4v5vguj+LOwCmkwaM7EZrZgo1T0MDlZRrlqodW/i3/z7/41Xl57EfDoxw5UZxzE+hiG68HyKrAdTwiO4pnOMzZWpjC8N1w2FGx62ZxxuaUT4VCud9zBUKKqSGxsPHjW0FiK56opTYalU+yorIRpIzxRrovEtl6pomJNoKbPo+AbYh7EoCEiQFqQYNz3kQ58GHSPo8yXKpluF6NBXyRuLq2OHVdIyfa0iQ2s4StrX8TX17+O9SRFqwA0SU8o2BgNdCQjbisTVIoBpkiIWwKmpimjVzHWBHBIp/knD7kfHjwOH0Zqh06iwQA+0378AYajHoZ+D0GsJnHRRGo0ueA0zslcPRjWwq8fRQN0o65InsKQBB3us2j5yoOV/075Uqt6rAo6H5n5sUzIlIApSCqfbBS7PP8/gc4J9Mj0p/6c54QLeSrWRRM7NhgyHiPVKfmIRQrlGGX0d2OB3E/OnMPJ2TM4Pn0CS7UllOgdzA+bDM6DxLmDRiOD3PfdzQ5pZbIXlbt3slMF8mIhl454v+GXr+LepznaxVbvLl7deAXfvPx1XN24jPJsEeeOXsD91UexSFJcdRIVq6ggd064ZHjTLS3rDGh/KSwxX8Hu8uAeNfSlWAtxiJ3vOJWpizcvb2Te2DEPtSRRsC9vZGELkbxiIaJEjHsyW+lOU5pcmBFCo4/I7KLl30E/3sIg2BTofRi0EAZ9OcQci0Y4FRRS6p8VY1WtQQ6mdMKDeRHN6acHBZ1hCiVZmzh2CQWNWlIb07MrmJldRUF3hOUuOfOUyWTmNIqLoTp8RVrP4M8sflSay4yvQZMTQs48sKTJS1QymxT5zKTkBwznf+/Th/es8mcxUcqCfTil5yHEWcMkdv6Ei8IUVy9dRrfVwdkzZ+BO1BG3exiHCZ7+3BfwlifeDG9xQcVWWkDn7l3c3V6H5piy4xZaqabUIkKgyrPQpdirgh5zFcL1A/+OKBmvCa7CxB6VEDUnMwue4cHTbRTCsRCWXIZ1MGyl3UKn25Xd8qkL57G9uSHaZbXaMGQqp6Urp9etzU0p6LSQ7QVD4UB+89mv4tbNNWzcuYVLF1/GmfvO4E0PPYb3/dKvgvlFf/sXfyUowpsfexQ6zYoCxiunKC8ui7kJL0kGgTBGlM+B+vfRiAlwfN9ydjqbJAXx0WM9TlN4paqwr/cL8qEJndcLGzvC8ITz+aEY88oGlt/XHw32GfSvS1yTABhDvnafI5GtjNR5lQlnOUwwJS8j5u27yGXnBhECpaBRz5Ef+UDFa4d9L38lc8zJ10PJLktxdlwduhWhVNfw+x/9ID72+T/CoNCFXuVabAy37smZOOEwAlmx+qWxyFwJGQpDS1vC23SH40MZItFGl4qZMWKd4VZDpCbvHw1ROJYwtDRi5gSNiZioJu4FYkxEXoSlGagWy5idnsZkaRYzxRUsTqxgoTYDIxgj2O0h3OtB64UwRwnidh86veN5btGTgVQdg+mPlhjLhGYVSU1Ht7QtE/rnL/4FLjWZgw74BaDTYc5IEYWYfKsh6tUIlNoz76dYoY0B89Bp7auyX37MC/oYfZ9Eg1jMUfgI9qdvStMiFAzCU4S96IwWCtzOr6Hzjx8PxG3NTwYYEj4Lh7ITivj1lF9QhpHQmjOVKYM3YO7gJLnhmUNdvsPMSrcq5lK8dZjc42QFnXDUPuM9i2SNIkpcIiR6AM1KZI/O/+Yyzhi7KOqTWKofw/Hps1itH8VybRmzpVkUTXoHM6CABT2b0PehdvXc8m5bnexZ4tKhY55fTkhT/vZwQVdLu3y1ho7flqJ+Y+8ann/tWVy+/RI0L8HR+WM4P/ko5t0lzFanUOZerGDB4v6ZRSzOwkqkZpEVGu/v0GVSp091oHS05CvI7012MneMPFB4mNB3mnvGKBZSColiMi7zzjItpDxRuC8zHTGPYIZyZMYIzSFCo4dutIFetI6ufxfDcAfDoIkw6sE0C3AdRrLSgYqnEl8I7jpIdFNadCIo1Jnnk3HOAN+fUAjr8WYdk5xDRz4LBd3D7NwRzC0cAzRbwfCSYpeF/HBak2KtbIRfV9A5yYpftpq++DbQ6Y8FXWdYCJsDKeim2qsqEcE/+ONe4pSSY6qCzt9eyL7KVUH9Oc9H0HT4rS5u37gl7+OJY8fFxzzabuHKCy9h2Onhsbc8BdQqipxYSPHaK9+DVXQwszgHg4VeJ1LPNZZ6j5UrHalosRi50FJT+ATCulduDzLdZ0xw/v4eG0bTgymQe0Gg0DG9zA0Nm1tbeP47z8s9+qbHH5MCWK3VZL9OP29eM51OZz8Xni9auVyW53bz9g18/GN/gjgcygpIEKUgxvkzF/Azb/85TNdncO3KGkb9voQx7WyvY3q6huVjx+HNLCESl0JKyyKB3ImysKBTh86ipAqgIq4psYbyWOdBXizX9gt67tQnxj7iNZ5B4bzuM9gsL6YKgh+LHFNevyRRqA6VE4dsfvMdev7vcpKgguWz62w/Cz0LlTkUBZ03BHnDkZ8pCnKnXI1+7gZs3YNnleVcYuSqwWW3GSAxevijT/wu/uprn0ZgDZB6MUZ6CqdiyDmx5M2hpDNY5pBMj0RQgeOURJQrKP58USWxkREUi4TYBD10JBCG9y/9H1ISGxIdhiiBTBQS7tttIeTJdK/pcLgmsW24ZhFT1UVMlWewWJvFnDuBWuqg0PTRu7mL3p1d1Ao27AiwGNUq+3vu2rk6MRAZLobOFDBTwrDSxHO3v4bPfvczeHn3DjoMhaK5ZsIzwhUir44BJmqpFPTZBcDjTGYqB1vOOj8WkDsvnB8kW+MhOQzIVid5JEAUkzWrJmylM+cOl4dkqBzheFAy9Sr0EWROZL2wKfB8f9BBd9gSq9ggGSBI+wLTM3lNNM7jWIW35Ox3MQMhn0VZnCrl+UESW2YyCNt0VDabRK5KyOs+k5jzWRjT05vPLRCLUyacid4z5oa2iBNL92OxfgxHJk9itjiPSXsCNacKVydUz+pHyczrIfd8SmcXm3fV3484xRpGu80McxCiGUlpUtxEV60GV64dqKfc7m3glRvfwSs3XkA/bqHu1fDg4mOYdecwVaqjaOQFXZFP6OCnpGAZTZAQfEgzm0D2UwgjJCPu8ApKesYCZ5EFbIhWfewT9hrKo0DYNDPvkRc8K+hSzMlepasXvZW5qzbHCE1fCno/3UYnuIP26BZ6/iaGwS7idADbLggpxzAOCjq91CWGMSVsp7LOlUe8koYpL4GD4BdO8wx4SRMeYB6SMQ/UMhZX7sP84nGkYwuxxO4KrSYjIanpXF5c2p5mrG9FUOIC5OCQ5Ve6hCVtVxi6JN3xeZHzwLeJMJ0q6Pn7//dr++Hdef63OQwvLPfcVIQa2Iz7ISI8wqhihVnAmPaztoHuxh5evXQZc9MzWLnvFNAfobe+jW99/VmsHjuKEw+eB4q0w9Qw2N0SfXhlooZStQTDNjAcsZEeScqYZHrT+pQeAly5EJ2hq1zmIS4GT/SAYEAJVR+mi4pXhUu3xJDmQrQ3NTAYtFGqeNjc2MBHP/pRmVwffuQRnDh5EpVaVel7x2PcvnULFy9elCn9zNmzmJiYgOu58IolfOlLX8Tv/d7/g9mZCcxMT2B1ZRkvv/QyHr7wCD7w/l9FQbexfv0Wbqyt4dLLL+LO3Rt48slH8a53vxfDcZFcQFnPEd5nE0I4nBa/ygtOZaIr+HsskDtLtWKEMzazvF/QRd0g0bvZxJ4R+nLIPYfCpQGXIldQ/gqS6Ba/rqDnmnES8w4mcrWCOWx0Iz4Hh1Yz+dfm58Zh2Vs+6e9fZayd4vfOZqsM16Is0FXBM0aMVBvh7t5r+JNPfRjfvvQMtGqKiFbbVgKrrNL0JgtVlDRe41QJ0F5LEZLlnB0nEikqNg8i/WKzpLgFVJmIgoIGYRJCw3NLNeGUG7KoEyUUwyLNUBG/khHPPZK6x/jci9UqauUalmtzODaxjCPeLKqBhfBuB8M7DXhBAV5KtwoDrk4IP5O78ezUHfi1BQQ1B019G19f+xo+/8Ln8FrrNgY60BG+oyNR21oaw9R9TNTVdD4zDzhFlTPDgi4x6z8OE/r3K+j5pEF7SD/kG8OLlExS4USLnEImII03F/Wf7Opob6ikbmJEQ5JD6sNPe0KW6vab6A6b6DLoxKeGvY1R3ENcCDinKycyWhzKpE4GKqd1Ap/cu8oVJ4efFG16e4vUh/aRTNRlIc8/rwhjIhlDAT73ppxKCgrrpoyI571rllFxJnH+xJswX1vFUv0IqtYEPDjwdAcWU9QkSFs5eKm7Uk3i6h5VnzysKb53ShfIPZPNi4vXOAEDU1SmvEr/4vcUA5s0QDds4ubWFVy5+T3sdTfEhvP80oOYdqdR52HL6Zzkk8w9jweWslGlRluTHTk7GBbzlFN3GCMa+kpza2oSaag73JFxORcxJg3+XgNjFvSRD6G80LmJlYf+2YS9xLWJBZ100SLGtovILCA0AgTGAMPCLtr+bTQGN9AZ3MEwZEHvwXE1CU7RJSVJIQr7+/MstY2T+pjOFPcUdDU88PMGTJ0FnVp1G3FqwrJrOHL8HBaWTii5CpnvJO9JQVchFypbWh3wBwRA9XnJoc8SyliIaGxjO0XZw+dpclLQRUWQBUK9QUH/QeN7vkMX4yRh7yoWNq9hFnOSt6Q9tXSMGgNpLFhY7lxdE/h6aXEJE7SzbQ6wff0Gvvn8t/FTP/121E4cBfpdYK6Cq995UUJpapN1OJ6N/rCPbq8rhzHZ02SihzwYGXnJtQoLOgthdh+zweP1TWkXC3q1VIejOYgGEfREg2Pz9SUBzsRGVtA5uS4vL+P8hQsoV8qYnZvD3t4ePv7nf44rV65gbm4Ojzz6CJ586inF4B5r+OQnP44vfOEvsLIyL0W9XC7iyuVX8Qvvejfe8a73YPv6bclUv752FZcvXUS318BPvfUJvOvdvwhYMxj4yuffJCxu6kIoJbGPvycRiXxCVzt0+rZnMaayOuJ9bEgxFthZCF7KEOowKU6RSxUpTZqD/SmeUap9Kep5xn1etPm/NNbJzwFRM2S+/crTv5CR3g6Y7/l0n5+xeWE/zMU4PK3zdzFNmkmVYJsuDN77DEuiBNfwcXv3Cj70h/8XLt9+AWZNQ0jSb1GD4ZEA56CqVeBwmrbUOk1sc8XYi0MOMxk4WyiVh/x3Rl3ia8TmiGdOGjDDI5V7lecxq6SAnFTOcNVFSRzVHJTTaVzBqKNzrKdI7FR8+WecOmaMGpbNKaxY05gZl1EOLARbXRQTA55mwSFhT0gHIrmBb1rwJ2dwJ+xirXUV37j6LL6x9hz2ki7SooU+zzpZ4/GeYupdIi6xLOgT0wWxf9U1B36QIOTeXgi//8SNZe4t6Hk3Kd0qi406h7IuOIczlUpXDFMY1CDwpSIBCfmIBZna0CRAxHSvZKCY8mITu4tmfxut4Ra6QRPDuAt/PISfjmRSZwfOC0zpQhXMk2lVpKjnBZ1dIWUSTI1iMWf6GAu90vRyBlJD8JA6Urqg8aKloQr9guFgrr6IhYkjOL54DrPVZUyXF+DpRXHLssSSVHDLzFM4r+iHyXr3yNTuYb7n9V8mdAlm4IRGfW4iRYbdLeFnYkL0J+dNRo/8vc5d3Nm6ikZ7XXaKKxMrqNs1VOwSLIJcJMbQ8UvYptTLZocU93B8T8IE44xByoJOORALVEyHJluD4VIepVEvBXR7GGxsAL0BMBzCFO/xzGTG0qA5ttIrGy40hgo7ZYztEmKB3ROB3QfjPdmj7w3W0BndQd/fQpR0JErZLXrQTA/jgiWmMMrGlVEgLPBKUy6HRG7ekkW65zIHTvSWwYLOycJEFJtwilM4eeoBzC0chx9Sg882REHuea60MvJQ34yNlCR0yaSspED7fxbZkSkF3bKLGYmS5jX3TOiHrD/vLeD3kuJe//cHEzoPPcLpqilVEh5eq7xaqQ1PwkjIZ3za69dvSnb00eMnVUcYpvirj34EU3PTeNMTj8k0j+kSdtduCqpVrlWkoNM5rd1uSZFjMaXcKyAyQ2Y/96KhjzE5K1Q98LWgXayYtMTQdXoHVPYLejLia5hgar6CTq+Ja9eu4dlnn5VgFU7lZ86cQaVaRX1yQrLDf+/DH0YQBkJeY+H89X/xG5iZnsXVV6/iM5/+FHb31jEzOwHH0dFs7Mou99d/7TfQ6wxx88YtbG1soNtro9drIUlGmF+Ywv33P4KHH/sFxIkitnLC5PlAlIAFneePsn5VXuk8f2RSFCmZcqmMybExFMudDyGRZrI+sXyVxkCZ1fAjn65lTi0U4Hmu5KLnk3gOsedFnL+rkOi4sxftf6oyJzKLYaYjHma+30uAu5dUmzcFSuqowbVdud/VvZPlWhj0b0lRcCL0ox38b//n/4zX7r4MvQSEWgivXhSfAEpE65VZub/20YzsfpD2dqzURoIMcL+eRc6KlJN3VVyAxUW1T/99Xr8qsVAUZ4HatdNdUsW+htCMMWyHueMmHNeCZo0xQl/OJSc0UIs9HHFncbp2FMeKi5gal5E2QziJASNhM6aQE5GTstG0gG0rxnfuvIrvXn8JlzZew43uBiIXQlamY6G83gW+5mz4gPoU4XYd5Qkmx2nQYgsRvWDpWVks/XgV9L8vvVGGBgcFPYsuzKws88Mr3x/lY+w+7JTSC30ghLkwHWAUd9D1d9EcbGCvv4FuuIfGcEfS2nphBwGJdiT3CJmH0zSlWTzwCnLoHZ7Q84JuS0FXxZwX/n5Bp6xLSzGkjpMFnXN+PBayT9mq4ejcSXGHm62uYLI4h5o3LTsnFlvucHiBSJNCZzKB8fO9eaZLzn3k9+nZ9zLzMy+krKAzfhBjHxqDBkUHT8iKN6hHArDSqI8j9IcNNNsb6Pa3hZ1e1F2UrRKKpguN8YPMTAcJLqYq6OKFnt0I/B0Jw9NxhXp0utkEkgaChI21VYDh8WZhpzMAuh10b94RFyn0B9DTWEHMjHW1DUm9ouirYLrQ7Ro0p4qxU0Fi24itMUJjJAW9Hd5Fc3gT7dFt9EcbGEWMZI1g0VSCz1u3s4QzFyZZsQVHpnUuPfKuX03wGfqROadxfKBJDVm1hNvDWIdXmsWps49gZv4oegOG+9hKRiNcKB7qShuoglkkHi4zXckyw+8p6KwUjluC7ZQzBOGgoHPvJq+HpJn98I/Dq6ucFCXSI+5cs3Qwpc7I7EnpRDjyUZ4oIepGwnh3JlzABxpbu6h5Zeh05fKBjcuX8MJLL+LM+bM49siDSAddaEUXjZ0t2VO7ni2Fu9lsoNtpS0GvTk/BJzpKlgERGRr/MNGKU3q+R6W1ryT2GQLpujohd6DfGqDXa+P0A0dx9foVKeZMHJydnRXC0tGjR2WHXqvX0Ov38YlPfVKK5V6jgd76FsEAACAASURBVBs3b+A3/9W/wtve+jZ8+hOfwV9//vNIxwGWlmdh2WSaB7j/3Fm89S0/hU9/+i8QBir2tdnaRUGjARRRPh/Ly/fhve/7r+HQ3ITkvCTCKAoFfmcDrIKZiB4qiJcfr5etsQuwpellMReJYkaKkwKcTeOUL7KIHNaU5+6BbOy5yuCEnjdvfD9zLwMW5JxId29BZyNN4uphyP2wLJjfj8/pXlJdPrWz2StaJLcpO1Xe7+KjYBVkA2YUEzQG6/if/u3/gI3GTbh1W1jxk3PTSKVA83f3xFVR5H0SJJOPGmqNJIOLEoxKcVavgVobiJJmQHItuSWZMoifixkKpExuSErUKN3RSVZMZBXAwq5QBF55bCJDuKGFI+UFPEIp7uxpzKEOo1uA1hvDjHT5GXL7shFhQTcNhG6CS/1r+NsXvorvXH0FzWiEnh4jtAqIGdYS+cqQjg+KNpjjMgVMzVnwqpn0bmRCTyxUynUsLCz9eBT0w5BRfmwdEHxyKFMROnKttUzonDbY8WZe7ftmK/u5wDHCgH7ShNM5hXcxTJpo+9tojTbRi/ZEg90OGmgO9tALeyJxk2QhkXGwZTYxTtQUk0/odLWyGCFaoPZRFXRGQSooXu3SpcsspAiMUOImaWtpw4KnuZjyZrE6dQJLk8cwXVpCxZ5E0a6KKx0zynU2FcQLkhiGUcx9Ufdd4vIo0P0DPJfUvU5qpxB6WT0JNM/i45PXnhUaQuTMNS+r7OBs7cto08FgD8NREyltH6MUJcsTmJ27TQTcCys9d8LXn2YPWbiJ7GZFU0e8mI8CEGS5jVqK2EihOYQcAQz7SNtt9G7eJlUUaaeDAmVIIi1k969DJ9nKNGTKNuwadG8CcOtIHQeJpSGyAgzGDSHGtcNbQozrDNfRH23TdFb29alhiwkFuQ4WCVf7BZ2hOyzqCm0Q+FmylLNgHWmU1DIlzQp6EOkoVudw+uyjmJpZRasbQNPJgFbe+3lBl99BCroy0FHTGmcSxfFQO/aM7U1zDacEx62IIx2tZmkEJOjUP6Cg34twvX4PqiSa+YJGnl9uFa4GSoQ+jYcMmXb4GpTKRSHyjIdjJINAMqExUlrp577yd1Kc3/Tk43JNF2enMeq0BIK2HVMg6VazgY2NdSlgs8tLGOnUWHMnHiMlMW40QBqN1OvDlRCDXZj0RiLc2ETZrsAu2GhsNrG+cQvH7l/GleuX8Tdf+IIkdq0ur2BmZkYKO/flC0uLePF738Nz3/om2p0ONre3sLm5ibe/4x34L//zf4lL37uMT3/qk7h0+Xs4feYYSmUbTz71GC48cAHtdgef/exfYn5uQSbIV199BbajoVg20WxtYX7uBN759n+B2ZkTkgTWHw6EpMu0OSkVPk1XFDM730XTKU7p0JXGwbCLGGeTXw6zS6u+H5bDgqAm9Px+lumYe3ZdF9SDhNJcopaz1fk1fI1JajtMhswn7NxemJPt61dzByx2IfFl7Pac6Z5fP/w7jWghOeRcWbGgi18Li2YqmnOzmODa7Yv4N//rv0aAAeozFfhxIH4BXJMahgt/lEoIDkmCvKgFwqdLIo8F/nwxbYvF0CX/ezac/H2pKAj0seQ5EMkitkRFyr5XCOF1BmRQvqOTsDiEH3XFWZQOeaY2hlvQUDOKWCzN4f75U3h0+QJOVI7A7RkItwNEjQB6rJA6xmST08E0v4KlI/BGeLn1PD7z1c/ihSs3kXoGIttGLwkRiZcxVwVc/aqiToi9OgXUZ2zYZTrf6XB9FxPeJFZXjuPYsRM/3gX9cGd5QPQ5pA/nPjCPt2XlOqTZpUZaDE8YV0gb2ISQ+gB+0hEzlW64i0HSwmb7JpqjHWx2NiRTfZAMJYCABxaNQmg/SKvPvKDzgOckbtJqEAYc7pXkos8edCPLiHGc9Ll+DRjiEMYoGw6minVhsS/WVjFVWsRMdRWeVYele8rRiyESOqGooZCJLLusLGSFrJXFgIpETsVqUloni6i/p51XrZGo7sRkhgRCEnlUQafWmaQwnTr5hEQT9UKmEc0VugiDDtKIUqNEzBpMQuxBgiQkZE+WP5nYJMfk3ugKssodyJSwm6ed0sDT1SYpJLJDl8jaYR9xu43+rTsotNpAsw3NV5GMCadcZh87JjTPRYENhV2F4dVR8KpIPReRoyOyIvhjmuPsYRCsC9zeGmygPdjGaNyn1kaiWXk4qoKuJnT6sfOo4u5cpg+6TMkhY0gxVT75wgsXkhoLdpIYCGMDpcoczpx7BBNTK2i2hjAMOvkxsCWH3DP3Ht7wgvIojT2JC6qYk9RJToWqrHRNcwk1c0Iv0ACHz4+kPQV0yMDyBhP6vZD7vcQm7qv3SYtKfp7tsJQOnfDw2mvXULQ9LMzNIySXgVrqspqUmVEOQvEFYOfqNVx8+SJmF+Zw/8MPyG5cdyy0e22JVS2XipKadfvGTSEXLR49giE5EZzWSG4KR4hHPSQSq8rnpeBrk00DCYGxjlqxLgSsnfUdXL36KmYWq9jYvIXPfe5zWFpawpEjR3DixHGUKny9gCPHjuKTn/ok1jc3hAkvBLIkgu04+Jf/xW/ioYffjD/48O/jP/7+h3DhwmmUSxb+u//+t7GwMIePffyjeOaZZ/DAAw9IM/LSxRdQn6ygNlnCtbXLqFYW8JYnP4CjRy4ItE9+ANPdHI/L0YLstvNpUmm4U7F+5ftHSJ/3h+kWZbLdN2yhvbjsuVW6X24sJCRBQSoUSVh2zlxH+P7rIHQW8HxaFwj/EGP9MMKZ78qF7HnIzjUffvLnkxd0pjjmf5YGIfMpkNAcwu3i0FZQ1q9GCsMbw/QSXL19Ef/Lv/sfYRY5nZbR7LRQqlYx8gOB6R3LEzWMOMzpZJ8zftmSOGK+QjT5iXwfgT/Kir6KdeVZxODWyNWhORZUZjybComhk/hewyyIO6RM6OMIYTBAGAwlJMq2DJR43uplHJ1awskV2muvYL44hXLiQmunSBsRgp0hzMSEltLgSVfSWFNHamnwvSGujV7CR/7mo/jupdvQyyYiy0ZrNBCjK8bxjkYDQWD3C/okUJt2YZYs6JGJiXQaSxNHcPbseZw8ceqffkH/4UDi9/uKg/3xvrnCYaulQ/+EDG7VQUdizRenPkLu1OOOTOy7vXW0/B1sdu+IFrvp76DHv5PCnmAYsZ+m3InnKg8mJnBZMpkzpIRTtcDtnNippxWWKy9IcgCoV9VgmyZKOlA2NNRNG/OVaSxOrkrmeNGdhaYV5TBXVlqq6GpaIKQ/0UxnumnZ/2quEC3YaIh9aTZhqmjQwzahGZs9e10UjVApA/J9Fp8jbywyRRULi1C5L85ejG1kyAWT4YTjRStFKU4qpUJFFKrCkxvpCFq+Xwx547EX0dRhxthU7nAls1Dtz/QoQrC1g/7aLVi7bRTDGMN2UzwECiULcdGGMTUFt1JHiftz3URCVmzZQ1g2EdCzvxCgsXsX5tiHbafY7WziNpP3MECkDxGG27AsRT7jPpEEH/o+88+yVzcsBd9RdqIbcMS2UsXDcj+ejHmYFRFGZNoamJlZxYkT96NcnsFoSNhVWcQq1IRHlMpclutNZFcZpKiJKGc/n1qR49SelU5DFlnETk1sZpW1rDijCkM2czX6T75VxOcl82zPBvL9njf/OyIp7Z0G7q7dxKDZxvLsPJZPnlKa824foUnjpgKcSgXwI1x/8UWJwlw+uoqjDz+AbrcpenS+n+KuFcTo7zUQ9YbwymVYU1MI5O/YHTA2t4fRiPIyXuMKrpY9b8LdqIaiU0W5WEcUpOg2Gxi1dnD1yiWsr98VpjQL+Kmzp2G5FrZ2trC8soTbd27hIx/9M8zPz6HTaUvBGw76+Nmfew+efOpn5PX94z/6/1Aq2hKP+sD50+IA+h/+wwfR2NvG2XOnUJ+s4ZVXX8HykWW0uk20Oy3MzB7D0soTeNOjPy3wfqvdFOY5i+/IV2x++e9MtpZL13gdED4Wsih9x/PdLKe/TM7HRo8oIKfwMGKICuVhuhgi8ZHv1AVSj9SO/LCGPC/SoiY45BWfw/aH5WsHqKdaC+XWFfyz49DWmINE5q+RJQGqJpBeEQqpkt0162ZhLHnxpkfjmATPfedp/O///t+iXLdFQWS5jnBXGPIkdZlOkZltNadsNtWeW4brMvvcEUJjMPKFzT/yh4IoUQroOLYgEJVKXZBA6kMYpRwKz4lsUfIuSIpLEA760IJYTGPs2IAZ0ZjIw5Q5gZ998KdxYukYipMlDKI+4jQQZzp/r4PWjS0MbzdxeuEknLGF4SiEXSkjsjT0KdebsXA9uI6P/M0n8OyL30VsGRLZOkpC8QyT+5PolDIDhVcG6tOW5MOMjRR1dwbHyufx4MnHcfrUOZRK9MT4J06K+08+pe75BweT+/cv/AyC4EuYMIGJ5AlqZRO6yvVEutbLpvXd4Qa2+3exwxSy0TbaoyYG0RBDmRizEJaM5S4EOLIbx5qw3AnB88GiLjt0FlYZ0JiXrcM1THHOnHB0TNkWZsp1TFdnUfam4bkzZFgILKziNBmmwinaVwQxgWHZiXOSZLQqC7qX2ZGqwi5MfHFBY1HJbOCylYTSWx/I1FUGXX68y2yppB5cUpE6GoQymYvZSzSGEdJzXpmcHHT9svE6KO7i1Zy56UkDkYmnSWa3iL7HMAL6s6v3iN7thKyoQU+bHQzXbsPZasIdBBi1Guj2O4g9HXHJRenoUYlRLNGilSXR1jGuuPCloFOJEGDQbsBjYdDH2O3tYmOwh820i3a4i9BfR7VioF6fQKlYVoU6oZSKRZf9fu6Lf8BRIAQtu0XdgVOaAgo0n1HRsrPs8ueOwDLKGA5oysH3hxwCFewiUjHRmfNB+9dsQuLKo6Cc07hOUQQ5StmIPZqwrTIcpyqudPw3fIs4nctL9gakuDe6f4TRrtyO91WKed+bF3QiMKajY7TewovPfRvDRhvnTp7C3KkzQIXmGnRrHMGTdZCB3p11XF9bg13ycPzsKaSeiUhnqp4vaxZ3rImmPen01VRVqzM9GxDHsQhR3Mdw2JIUMALXbPKYP02+CjXGnltDuVRXIohWG2mnjRe+9RzWrl9HqVLC6XNncPbCWRQrJTQ7TVSqZXR7HXzhC58Xglpjd1cc+jbW7+JdP/8+vOf9v47q1BxefuE78AddXHvtElxbw8rSLD79qY/jymuv4C1vfQKz8zNYu7mGmfk5eV+u37oBw5rAe973W1haPi3FtNlsShFn0eSkfGAqk4enKNRFwddsXDnRKvZuDmlLVK5koysTqxEREZMJbNRqqz27mgfUTRszbviQYUwOn+fTtKz2Mn/3wzv2nCSn1gI5+52SyPxalQQKaV7zgq5+Tm58QD4Jr191j0jcsEQFF6SgE142nASf/euP4YO/++9Rm/bEZppWwAyyUeoXIkAqWZFNS+6xYNtE3IqCzNBXQA1cLNkkl9GKV4dlkZNEeasaE7iaCcYxfBoVjekdQkvjCBZXlHSBC8bQh4AbOlgoL+DhU4/iwaMPYNmeR8ktYi9q4tLdS4LEkk8RdXqiQ18w6nhg+QymnJqQg81SEbGtY6inKMy4uBNt42Nf/DS+8u3nOCJg7BkIKZUWJJXs+xiMB2BBZ+9Wn9Thli1UJsqyUj09+RjOLD+M1dVjsC3nJwX9H1fw1b5FCBWytuTExECWAEE0kNhNP+1jkHbQifbQ9Lex09/AVmcde10W9Qb6cUfkb0LoEN92pVkmjMRH0S2Ll7Cl2SLpMIVFTX1vdiEmY7imhglXx7RnYa7kYtIroeJW4ZiEWidR0OgTbWcWoCHGaQBd406ThZPSGwULqwmdkCyLukoBY5GRNLCMuKKKe5bfLqExKnBD1hd5EEheJMjQFGlVNp2TrRuGSJjtLKlpYxhBQQgjgjiIoUU2kYs0T2nz9+Vyyuvy4L/1FCENKCin5/egEQ09Bag3ZfDROIXRGyG8vQH97g6Mdh9+q4lGew++mSKtlrDw0EOwKzWZquk0FvDXqXoIKhZGGicbH8loAJdGGtEILb+FdjrE3aiNW3s3EIy2US3bqNfrimXKPZkENyj3P8dhc6RiaXnIKmfAAixO8raLkMTIlAeMh6mJBczNrqBSnhLme+BTJqNCXnK5EHFsKdZiNMLrLnsv2M1kRZ3kQ9mn8/+TmwEDts2ppQZTL6nilknWxA/nH1HQ6VzGwi62A/d4D4lfEaNtxV9fQ9Ts4OrLl7B9+y6WZudx8uHzwFIVIxKa+iOUHE8ajbuvXUWj08Lc6hImlmbhj2N0Bz0p6GU2pgNfDkzuxgvFkkzoDK3gKilOhlLQg7AvpjHKY57kLU5zNAOqSEHnCBT2h+hvbeHrX34aV9euYmZuBmfPnxN3utpkTUhqRJ3YSD3//Ldw88aaWL+yOLx25VX8ygd+A+/8+V+CaRext7NF5wTsbq/jxtoVWGYBf/7xP4Nlazh95qTsQnd2d1CqVjA5PYXtvR3Mzp/AL77/t6AbFfT7fUmXE4MUWrhSF27RqU2lGeYs9wPXNZWY5tO+9rBTnITXqOuPZxOvQRZzPvLvS3MVMuCVO6UiiuUytByRzElxedBK7u+eM9oPT/PqOakmldC6BAOx4B4q3uqEUMgn74N92F0+SzSO1qsZ6pAVdN1O8LFP/gH+6CO/B7usoUBHN/aiWSMjzYnoVNT3phuiYdhSyA1TRcgyvphTv5jUCRGYqykl8aQMllnpvOaEgcJzgzJMIZbSpChCIYkk5KVmlrBcX8SJuRM4Pn8SR2eOYaE6h1qhiMGwhxdvvISvvvA1XNu8KjLngh8i2Rvgwtx9ePzEQzg2tQqbyKdtIaYc0dZQmKD+vI/PfPmv8DfPPI2tYQuo2IhNDiRqNchbkwWdvaltAdPTHqZmJrG0uoTTqxdwovowViZPYmpqRr2fP5nQ37ikH94Pfb+vVAx5VdDzs5EXexgNVSxr0meeDoZpB724JY5pe/1t7Ha20fF3sNO9LvA8LWLlJqO8RNNk9xlFCWzLY8QHzIIrVoRWgVaEhOJVIeWF6RhjTHo6ZssO5souJoseioYHQ3NgWlWAxVlzZRGjyFQKSiKUn8bEb7KiQeKdpoo6J0NO7AZ37zRA0ZQki+zzvKirw4DPI+eWHvAPZFfH50fYj3/OgkTGNAHhgwlp4RimT8idd6l6IaWgyyI286/Pk98OfY5JR/xCMe1xyGTVYfD14LjCjOGsoJuEJoekUO8CNzdljx61O9htbGOgRTBmJ7H6+BPQqjUZMWlAM9JSaDVC7haGBaItAfQkhhUGGPRa6Md9oGZjazzAa+vXsLd9C7VqCZOTkxKPKZwDaXSUgctgwExrtTdXv6L63XjwCVlLKyAIE3huBasrJ7AwvyrTNOFhyhrVYZcVbXl5D2xe84Iuk48UdDYLmTGSmCNxT04EiZNSEZ5Xl8k/L+jybaVf+sHGMj9sQhcr0izv7XBR3+8T4gSjbh8TRcoCmTgR4sWvPyvRpeWZCZx46iG49bJA6EzGsipFjLb2cOvOHZQnqqjOT0lz1heyW4ySYWPsh4i6tN/VxTaV7moke9JdLEmZUtbGaNSTFZh4sFMFIS5gPBRLKBVrMOk9EMbYvn4d3/7Gs9je3cHykRWsHFlBfaqO6gTDcRyJ52UBv3XzOl55+SJ2d3cEbn/5pZfw3/z2f4s3v+1nsLW9h1defgn1WhkXzp3G17/2Zdy+tYZnn/0aLEvH4vKCJOM5niPvd7FUwo1bN7G0ehof+PXfRhCqiVygdF0T+JsPMrTzgq4mZ+VfoJo7Nc3y/RXoPdOF7yMk9HtHQZpMMRGSZlKR6yjhogGNyYQx4cmo6ytns/Nr+P1yyRmLfM5wzyf4fKpXPzc3S8obT/WaS3O7T+bMJ/3MFIdrMkbSiiWr8nCQNRt/F1OD5RZg2Cn+5kufxR9/9MPY7WygYPOeT4UlziPAtDjkqOdJnwPmXrCQc3QX7mwWliXOgjInkbnOezpUcuQkQrXMHTwbHBqIKW8HxU5QBZ8uk0XTwcrUEs4dO4ezR85hqjSLsV9A2B2h5jjYaW7iuVe/jW9cfA63GreleXDGOszBGCdKi3jL6cfwyLEHUbXLisvLBo1IYMlAVNLwpe88g798+gt4desmkooB7k+pXmKKJ4s4Vbjs1StFB0dWVrG6soJjx4/j1Op5zOhHMV1aRNErK0TwJwX9Ry/o+/yfzOY0z46QCFGm36SBaK/D8QjBeIBBQvlaG51RC+1BC/1oG3f3XkA32Ear18YwYrIb3a0oTqJWnTcrQwJouOLChEseO8yxLYxdYXJqETyLBd3AbMXGXMnGhOcIDM/JnrIOjUWZk7ZMeyw2mZV5wUISkrylpgJVPGjikhduNaGzsKvirlLBVGFnFntGvhHTk7yYZ0522YQthiMiEeGLQkusOAtTYWJaAUZAsW0Gw8kSLfMklYi6zAxAXmgZPVSxJ7mH8ZCFFLFNv2ql2VckOQVHR2SoSkEPgEYHuHYb2GkCo5EU9H4hQnF1ETOPPQaUq7JMjlotWYEYExXEVQuDlFKYAAZDLPwRet0WYiNB7egcRhUDN3bu4ukv/S3q1SpmZmbFIpQ7dD6PgwndzRo+TgmMuSQ5iKxrlYplWAX4gQ/HLmJxYRVTk/Mo8H2R3TmnnHzFcVhvziJNbTJfF9XYsaCpgq7c4hTjnVaXPKhIjnKkoLOgEd7PDL7+0QVdLHn5+2bTeV7Uc5CGU7pjFDAOxoiHvkzrhTjF5t11XL5xFZOnVnD8zH1CJObEXGVzFQTY2t6GZhuyPzc9W5jucRjBoQ893R0HQ1lBxXRLpNZYS0Wny5UDd+gs6DQDkV0zEQSyjNMCTHq5uxXYFu8nHXu37mDtyhW51I4ePwrbYxEP4BRd1CfrEs9L7Xu32xGYfW9nB2tr1/C9F1/Ab/5Xv4V3/MzP4fb6Bj7x5x+TFdYvvvcX8Pm//CwuXXoJxaIrGQ8rK8uCllDHztfp7P33ixRuamYZTzz1cxj6nJYVq5zwsQSqZJe+WN1mE3rOPVPFlAWKEjlKqNR0nNubqsaAUb4kW6YCR/PBz3N/7hU9IfXxa0YD5QSXa80lnY3yuMwGVsxaBMJXhDp+7Mfz6gp1UkU+R+0Ok+TU7lwavnwNkAe1xOr7GdRSk4R7aFAwBFYvgBP6tVuv4D/+0Qfx3AvPABaLuQavUpIK7XlszipZQ5Hp7FPltMdYX3Hfo4GUkMooM6PRh+BWSgY4joTzwD21+LszMS2z+hKlGmOSTRez9RksTS1jpjaHsl2DoxVhFhzx/uh2NrDRuI3v3XoFr9x+FbujhjRl9tiEPdKwoE3iraeewNvPP4X50jT8nnLl4+ogNMYwJ4u4eOsKPvP0X+PZK9+FX0yRVgz0kkDmHM/l/UIVh4bF6UU8fP5h3Hf8NBYXV7A8fQxVzKKo16Q5+0lBf+Nanl2o9xisHPo3+TAp17SYwshGWUE4UtSZxU0IOBDf91HSxzDqo+d30Pd7GCW72Gq/iPZoHbtd6tebwoIPuAvUCLgoL3NKn4yxDXPswko9GKlNPzWlKTfHKDsaZiuOepRMVGwdLuEmTuQFuqGRwemhoGW53QXaGCoGdhqpdDB1s6odV17YRUu9X8w9KegKjudeTMnnpOgoL6NDASVqJcDPq4Ke2ZJlxZyhKVxNMMjFCFVsolq7Z3AH2+/8oXJaDxV6GuhQ18vXJ0ZiqvxkBrqoNpwfKUJ28iyYLOidIfDqDURbuzC5q2ztYajHmDx1Au4DFwAWkVGI4fa2FHR7soKkamNId79oJBM6GfKDfgd60cTyhZMwV6awO+ji6S99ZR8S5wFJKL1YLItBCaeG2dl5IR1JEIpONy8iIBn8ThdCMBtgJCuNcqkmuz8Wc1pR8uvVgagywHO4PXeCU46B5DCws1NGKTyshBCXFXROZhH9CQqWMN0duyzvKYsbJwnFOfzRJnQp5DLVZInshxx/89vENkj0BKIh8+wjibDUqDAYRNhq7uJWZxsnTt+Homkj6A9Q5NSl6xgOh+LX4Mch7CLT5kIEvi9+2mwIuLqhPGkUEQ0j0ZMQNZGKGEFAYlxfCroy31HFXLgI9Na2PLgSp2qjs7WLnfVNeOUSjhw7IuS7nb1daIaGSq0ixX13d1ueE8mnzLF+6Xsv4tKlV/COn34nLjz8KO5urOODH/x/pTD8Z7/yfnztq1/G333pi5ienhTp27nz56R4Xn71VVTqdfzqr/2apM6ZdgmaWUG3r5jmLLi9XlfuRcdx9lPWMgtHVcSleCouRY7AEFbO9d6cSoXFzsbRMGWHTh2+BKDIJOsK457vuHA9aNKUFWx+79w0RkJddF2aCyFjCoyvHvnXCLSeIXT7+/EM5j9gxMszzm5t5SoooUtC6uWaUTW6ioDLCZ/fU5NGlwU91Yf4/T/5ED71+Y+D2UU0jqIdMNUv1WpdyHQcnohkBFzniQkMybFschXBjkRdZeetGl1R5MiVHwlJmIoInqWeYUmeBF3dzESDxpyMfox6aRIztXlM1eYwUZ0RhIfDUpQOsb59GXeaN3Fl4xpuNu6gzaGMW0D6tw+BRWMGbzn5GN7zpp/FkdoiRk0VSkTEZhCOYNaL2A06+Nw3vogvfPtptKwhwuIYXf4OPLpZVGLAhY2zR+/H2554B86eOI9aZQr14jRq5jS01JLXleu8n0zoP6SovxHknuuw8zORmkc5G7MCL3v1TAvrxzSf8REkI0lpI9PaT5ro+lfRDTex3dkWQsXeaBedqAO/4COiL7uMUhr01JRCbiU2TBZ0sqPHuviWT1VLWJqsYLFexIRdgGeksMlgF9Sa0i9qpWk/pExMaPqSe8OThS4KsP0bVk3DMhmKwxnlVgp6p00p/1dB8kpjbeiMd1VfK40AvZD5b8bq54wjwkCqCPNBeItSJ+4oSIajKYLyUM6gdhYISRvItOY51C51WnVKopUlK5c3usjuugAAIABJREFUL2IS3eFqtHClrpw2qmMwGoc/z6QOehAiungV4cY2ipqOVqeJkZFg/sH7UTh7GmD4Rt9Hd2MDg9BHcaaOcc3BIPERR9TKB9CGI9mVaUULKw+cgn1qRaD94SjGcBDI/pPuZyzY5VJFJk3uz32mgMk1oZCLfJpRUCRNRqjjpr0NDzP6+pO1r5i/ObNdXhy5sHhYK10qD8I84U0hGZx4eJgpGSUneBYnnmzcs3LX7riqoMt7JiuBXHb4oxd0pY9WE7rs47PLP4d+LUNDvzOQnOhqlegFMGz4ohF2ay5ub27KVOyaNP3llaMaOzaCvH5JhtNNHV26mQ2H8LgP5ijOSMxCAWE6hk9OBpEV6ekSRCGDlgaKoErvAWHiZ9enXLO2FHTPYp71COu378BybKweOSIa8Fa3rTzGbe51U+zsbMO2TCwvMRu7gGtXr2JvZxdTM9OYnJ3B2o01/O6HPiRowC/98/dB1wv40pf+VuD5TreDNz32GB56+BHs7u5hbn4RDz/yqKxnOr0hxrqDbm+gbEvFarUjkzoLLx3cePAfQO0qdCWf0PkaB2EshTv/93SglMmXRZ7hQ7JI1/ZheXUbKb9zFnSqLvLpmwWaEzy/V24Ty4K+n+SWnRGqYVCoAGHuTLd66CQ9WL3xZ+QTuvzsRBH25GcqaY8UdEET5QqgPp6yOho+xbBLY3zsM3+MP/3EH8AqG5KDRMIkr7pqfQL97iAjAPJa55nHSZxSUqIUPEaYKZplHIjCJ0OwxHgoESMgvZDCNSxUbRcVw4Ed6xgPUqSDMTZu7GCyPIvF2aM4snISK6vHUa7U0O71sdW4je3uVdzcvYorG2vY7DbQ47GVFXQnAOpRCU+deAy//NR7cWb6GMJGH3o4hmMY6PS7SOwCULPwxe9+FX/+lb/AxriJoZugwwasqEBN0oRqVh0PnXoM73rLu3Hm2HkUrRpcswTXLsEf+tK4SfP1E8j9HzCm/4AvkSM2616pbdxfR+ZFPUOaVTAALyTltc293DBgMhtNCrbE3nCnt407rdtY797G7mgbvaSLUGMDECiTx5RF3YCZWvIwxsohyDFKmK9P4dj8tBT1miRQhtBpVSiudEqfNBZHOLJ9mQymCi6hd4e7HCFZ5X7M2f46iwNlgckLuhR1gwWdN71ix1s6LUXVUcwCTv011wHiEse7j7IUXuF5Qc/UADKhMyiE0aMZbJzD6SJupwscDwOBdPPBOxGoPd8xMgMdcSAe7S4ndOo7HC7VC2LgE5EpHEQwhxH8l64guLuNCs1JOk0E5hjzjz4InD4B1GpAd4jW3btSQFjQCzVXsu5F384c8sEAw0FPyCwL506genoVPt23GKoiTFlCkWpi4aHFG4zF3GYwSjZp8yA7YL8TBgdGfkc8xSlvU4fdwf6dBye9AtRBlTn18rCiQZj4deuZtWwmZ5O0tSxgiM87M1UZ+aG4adH+lXAziUPClWCCGd+fHwxC/bB2V5ASkiH3tyJqIDt4y+JEfj+2hkmYijWx4DnZHtgqGtje3pVyO1mrS8PmD4Yih2OBVF7miRTH/qAvaw2iHzQS4X3FSW0YEMYMYNLOV6fL10gSEVnQQ7KwBZ3m9a5Cc4iGUNZUdEsCZVInz0K4vLIi7PZQ4FoS7GIhqW1vbYrT29LiokzpO9vbAs+yyZhfnMO1tWv40z/5Y3muTzz5ON797l/A7u4url2/hmvX1jA9M4OnnnqLwOO1+hSCIMo4FCY6gyEGw5FM5Cyc1J5zqmex3NzaQJH2wlneuJKxqUcOXIX0G88KOpsrZrjzXs4LOptJFnZ+DT+EzCbXheJ4sKDnmvHcD57/nlawRElyZny+o3/9FE/jGYab5OBanpOuuDB8HObYKLdDNTzkBZ3GLUKqA9FDnhlKzWFYYynoIXr43Bc/iT/75B+KU9yApi5GAcMwQKVWQ+AzkY72xrS+5ZqB35seH0zIDBHFQ2mCdYNopiryBBXYuElDoSvirqvpcGnazAjV5gi9zR4Gez6mSgs4uXo/Tp18AFMzC7C9IlK+T/4Q3bCBm7sv4drmZVxZX8POIAI3iGy4yWMrpi6wk+LNx9+ED7ztn+PCwinEe324iYaSaaHZamCIAOXlSTx98Rv407/9BG4Em+jbKbp0sq4AtBhxdBKe5/GmM0/iXW95L06vnodnVEWix0RPNo1MAuR79pOC/qPXc2FPqlgFpZ8WVrbQMA+faAdTi/AnyYKnzEIOjRGCqI1+2ERztIdmsIO9cBsbvdu43biOne46Yi0Qq0GByNn50Rtcoh81GGkRVjKBM0fO4tjcLKaKtpDiLEQIhi0k8Qi6o4vON5VJnLtTC+PUFJON8ThEErcxNV1Bo9FEuczdooN+fwjPLaHXG8o0x0Ow6NVEE93Y6+DM6fvRaLSkuDtWDYUxmfc8tFnMbRQY+Zda0oCweQAhZ5GVKGhLjn9OjymhUN7EJMYx1CUz1xe4XbW6Y+aeZxAji7sUc07oJPfw+4U+jCSFze9BXQdNOWxTufHFEawgxninBX2jgdZr1xF1OkK60Sou6mRZnz0pU33S7KC5vY0gDuBNVFCoOtIUsCiMOaX4hF530Et9nHz8IUw/dBp7/hA6nboyAx510Oa8AkUW4usqmlju1rMMcoHGMgJUr9vE3NwsWi1lZ8rpfDAYYnZmFgO63cnExclcTeHUVhOF538TZclzAHL/doEUs8lH+iAmao0C+CPumc1Mo1uSgi57fvlmP+pNoAp5Dp7IlJ7tWUW6KDAvNcaZz0AWnJCn9aqgt0QaS07kbMA4oUtuPZ8UmzffRxKySCXY2tnG7t4eFpeXMLc4L5N0TJ12hl4ocx1e0wFCeh3wPgsC5TGfJRYqmaUmjRYVJFzV7O3soTfoi3f75My0mNhQB05uA98nf8R9vY6Jel0aTBL6iMiwwE5M1bCxeRe/8zv/t5DeTpw8gV/+lV+Wouy4Lrq9nhTsxl4Lk5PTqNYmBSKmnIufZ0xq7rmumuoDaRoLg/Jxz615Fdydk+IkN50BHoejjrPiL6sdgeKJWNHfXZHeZH+razDF+91G0S3KPZU7wu3L3wQoUT8vZ7Qf9nCX91wmbf70PI9dNbb5vlyIabHyfs+/ntd+7npH5r/lZCTSsXJWVDawJO2x2IaI9T6+9dIz+MOPfRh7gx10gi4qUzXojrLKpRe9si/mPcF7hfJNKhPYtKTirU9PAt/vo1TyMl90btkq2Gs1UarV4A9HiHo9IVrGzRhJG7BCoAgPxxbOYXn+Piwv3Yfa5AyskodUH6M1aIvHyI2di3j5xou4s7uFEW3heUbT1Y0N5MCA3tWxWlzGB97+frzzwlNAawQ7TFGzXXS6Tfh6BH3CwrdvvoSPf/mz+M7mVQxdIPJUNDXf+nQELNfn8c4nfh7/7In34PjCGdiFksxJfmGARm8X6+vrcj79pKD/qGeZINOKYLG/48qEYFKgMpKYOMDxhhMit/IQZjGSyUOS10IMwx7afhPduIF2sovtwR2st2+KHzxTyWg5SF0tp0VmejOgQRjmURHeeAX3H30Qx+cXMFsqYabkwRpH8AdNxOkQY8YQ6uNsTc0JhSYbtJvlwRaiPpFid+/uvgkKD/pGoy0ErcCnCYMrST7cO/Iw5KQThrFAbZT/hD6ncmYHs6jbksGuJbQltKExnIWEt1jp9Fmkc0tGhQrwxc+KEgs4GbssdrILyvfo2WEmV3Y2nTO8ggdTnMCipWgQCoFFY0EveoBnI6IVbBzD4f54rwNstdC+9BoGjT0phkatiJnHHwLuPwlYJtJWF43NTSExFSfKKJRVQafrHQlYTGxrNPbQin0sP3ga8w+fw4CBMJaN9BAhSOnFOf0oK0keqM1mSyZwSnm4V+eU3mq1sLS4gNFoiJ2dHbEbpQnG/PzCviZ5YqIuz4cTuirqGaQokLsy2ZGoRwExlB2sQO9ZUqDaYpCMxb0y9+o0FnElx53kPe4rlRbhR63o2WSe0R8Ub1GV+Px/SWTjNC5EKjY8fE7coWZESS1NZG3Er/dHIwScMmjCw4MxTlCuVEW5EI+GuHn7lhzCq8ePYXZpHrudJsZ03eLrIl0Cd8WE2Qk/DgVu52pGeBwkO3GlkfkYsHF1nSJcy0Oz2cZwNEKxXEKtXheIn/pqFnR+cHfPDOxatSqTeavRwKA/+P/Z++4wyco63bdOpVM5dE6TenJgyDBkEEEUMKKr7u717t29ruHqYlrRFV1dQdygqygIqChmcUXguiCiqMAQhjxM7pnO3dVdueqcqjrnVNV93t9Xp7thXd3du/9JPU8/XTMV+5zvfL/0BvFESKaimF+Ykxk6E4G169fhNa99rYifkCfPw0FVMybAsVhCEiqOQHj8WQGzKBCEdUd3/bcF9OV+h1J5U1zvZZS7UGeFhqaobIqGplwKmVTyHCs5045KnN8nAZ1Bn2vH7XipLpNCja+syF0e+vJnd9zeOrajbhKrArc7b1fVOI+TAPQ6ye4yVofflQkn90+mBNTA6MglC9hX2afGewLY/dSvcMt3voyFypwE9GAiJE097r/RaAhe6VqxnCKDhza01B5QrmgEvtHEhEleSA+IVDevne7uLlSMOkqmBdMwYVXKgAloBqCZQJiAOCSxec3JGOzdgMHhUcQSaWhhP5peB7lqFpnSJMYyz2PfsWcxl89KAO5YS0gH1VPzItpKQDcCeOWpF+E151yCNMHNdRthaCKa1NSbsCPAI4efxO2/uhPPLkyhEYEYtHDrlGXdAFZ3r8V5p1yEc058OVb3bYSuxaVoKdiLmMyM4+ixMWQy8y8F9P+PeN7ZPFVF5HIh3Up9KaDLlbSMApWstYP05OZCtbeaXYdhl1Frl1FtsVqfw0KVhiBzmMwcRtFcRKm6AMuhFChVydRczWtHkfRsxHFrT8HGoTXoiyXRG43BT9MYBvSmAQsGWj5H0POKKq+q5rbD1V5HKGJgdnYM8VgawUAElXIdyUSPoKFJnWq3NRgC2lFzNdpHHjlyGLEYQV9RBANxaG0GdP7o8LcJ2gvB29ThbQUV5oTYExF9b3ecA5WhiMyRxTucY2QG9CY8ROM6LXhll+oYsbhCNa7THSs3x4GXAZ0KcWYdrYaaJWpEwEZDosbEjVJnOzxfARZKqD5/ELnpaVhOA8F0DKvOOg3YqVTLWoUS8nNzIqMbTkSgxYIiz8sZsFkswSkbyBcLKDg1xNcOYeDk7Qj2dylO6VIAU6he4eR6yQTwolo1ZGNjAGEiRAEaboDMqAcHh6TzYpo1mV2y6ovHY9LmPDJ2GCMjwyJiolDOK6gU3KJfENDFN7GjX06wlHqcUxMFilMUSOZM4r4W0GW+TyWtpiKi/xcvgxdW6CsDuSsXxgCo2uua6GorKqO6BgRXQQczjko0Sp0aYrxiGTVBsmu2g+5oHJFYTGxQs5OTmMrMIdnbje7hftQpytQxZxHVQxmWs+XeQL3uBnRLiT6x/etSIFkL+gPQg2FEIwmhFrJVHSACPBoRtTUCrDjuYHXPpIBz+0Q0Jv+m/SslbAN+L0JhP3K5Bdx4040CoGNAf9XllyEWj8MfDEJnAue0JGlgAsF1UTMbcuyZRCg/+WVbU5W4qTm5m8itBMWtbLkzeAtTs1P1ymy7YyMq3aDOvsM1IHV0J1hTEU/03bn2qubSfsTXM5i7bXZ+1kownNtuXwbJccbL466SiCU1wyVMDlCtKHqhJBhLBlAdFL6PIVjR9fyaouOySmeyR7Boy2Mi2u3DI888gJu+9UXkaouoeWrwxfzSdg/o5LsrS1PiFuhKxnf0kfHAxzlH9yi5XDrwRUMh0amgNkEiEcdCtoSJuTwMow7LoIAMEKL1dBuIeSKIeXuxdf3p6KMnRt8qUSZsBxm0TSm05opTODDzHA5N7keuWJIkQxTCpfQJoGlqSAd6UJoq4ZQNJ+GNF70GWwZWI8IxZr0BducQBgxfHQ8f2IO7Hr4XB/MLsDg7pzEhA3oHbb+qax3OPOF8nH7cuRjqWQdfOwyrbWGmPI79x57HwYP7peB4qUL/L25lnUZjBzHpDs2XwzofF7oMW1JLCkmKW718kZBvTvlWRyxYrbaBeruKipVFXuxXFzG9eBR5Yw6ZwiSKxqIgK2lewHaSrxlDj28rjl+3C5tHNqAvmkZvJClGFTWp0Ksyg3K0OppeChWwgvEqdTHak4FVyDR8Pvr9ahKc5+eKWDW8AQ/8cjca9RYi4QQaDQvBIGkRNk48aSe6upOw7Y47U5tytNSd14VSFwDnkmH4BY2vo22zQlcSj8oHnDu6Cj7koVI9SQRhZG7uqIBuN6U642KmCA1LeUXR4woX2xEla+m04GPlWa3BIZqdtLBEFJ54BE6YmAH6gGhA0QSyVdSf3Ye5sTFUjIog2TddcCZw4hbRdEepgsLsHOq1KkKxkIDf7LaNIG0Oi2U0ihVUDAN5dkp6EujZuQk9m9bC4kSBx1VEhVTixqqcFRgrclbjPT292LdvP/bu3Sf/RzlMBTrirDOAyy9/Febnsuih4MhCRtqIpN1wc3Vb7jLakeOm1pqsKXZpCJ6TnFHx/CSoiTOuAqqJ45Z0hnjMlMY+g1k4HJGApub/rnrXf/ZiWA7oncJcVYEdxgJ/k4EgDCE5Ph1Xtg5Sm+fUqdegk2yraTDrNVQrZTSqJuyqiZZRQ3Uxh/WrViM+MgJYDUxPjaNQqyLak0K8Jw2TrXVWZkxwuamz8USr3kYNVqMOu9GQebtwq5cCukKBBwiCipGaxk4ZZ9E+USETsCvtkUllEpGJNvRgENFQWJID6oOrIO9DJESjlSxuuuUmzC3MY40E9EvF1MWv63LMqWpWKlUQClLTwYtG3ZLgzpknkwCe12U1tmXnO9X4WXG+OzrtPPfu+eW4R6RdyVtnwA4qNTjBa/Aa6hjxsFp3gzV1G1SXsIkGtfSX1OcUn92lwK1cDW6S4QLk1GOepYAuWgudgL00I2eO3vkOKtlTnQT1eV5FJxMgo4YA2TMM6NyfeOwd6qZVEUl78MT+h3Djt/4ZufoCnIAtfui2p4lYgvgdUhOVLTIVKTUC3Th9Y0AnfYyJC68b20ZPuktU3ciOYNKw/9A4JjMV1BsOWg1Sw4BgC4hqQE9kEF2R1RgdORHd6TVIpwfh04NoBRyR9M4UJjBTGMdz48/h2NwYylVD8Lgd00HBEtkmEPGmkJ8pYVVqGBeedi5O2rgV/dG4dBXzuQy8YS+qMPH44afx62d3Y5o+Fzpgs/HGTiL3TBsYTA7h5O27cOpxZ2OgezWalheVegWHZ/dj35FnpUJn8v9SQP/P7mEver44XqkmoyrKX3Bb1jV2N2Bpv8sLFJWjQXpbU0mMNik72KrBtEoo1XIw7IJkgoVaBpniJOYKk8hVM6g1K2h7HQmeg/pWnLT+DGwe3oz+aC+6Q2l4nRZqRgEtmLC1MhyNv01RHpJsnUFA9LwZinLivmY1NFTLTThWEI89shdf/OdbQTxWuaQuxEhUIaLPv2AbPnb1XwvYhKATgnZEa97D2X0EOuIItKLwt6KdtntADYM6bmuqROMGRk/VFlo1RV+TgE5L1IalflOSslPFiUY7gxiBYIS0U0mLs2WiyrnqqRxm1AWgqEUj8KZiaMfDItIjmIZyHSjWgWf3Y+KAymSD3XFsu+gc4MTNQEQXXfHyzAwaRgWBcABaxC94B7/mgVUxJKCbzKo9TZgRP+Jb12HkhK0iD0vymTLr6cxqhRfMtiW1pYOYmprBxz72MTz44EOoC0DNwerVawT1vGHDJlx77WfEwIMbaaGQh9/vRW9vj7pPipEEcvX+bhW8HNDVelK0tk6V2gnoPNbk5CqhDbXB8y343Tiv1/WI6tj8NwX0lYFcFOSkGncRU+oqkUtEEju3Am123MUUf1hkOuuWHO9GoYSZQ2PoiSewemQE+mA/nFoVh6cnJJEaWjssgCBB89NRXlrJXNcEH1oSzGnKYYu1pvA9VAtawFpeESGJxlPKQlkaFZzdKoCCK7LiWsHStzsUCAqor1quSKAPBQOIhgIolnK46eabsf/wAazdMIpLX30ZNm7dhIAeQqFUEgEU4lICfl1Q3LblIKSHBTjJoO4mairRX+Z7u2BIF+WugJGK3rbM5lQBnd+XfxPR+lxHQklzKBBDBBjBgtTzJxDSK50rdgcI2hQ5ab6uIwvrVt9ugiHVZkdJbrk70OkgiB2wAme6wdx9nYtm51pb+ZhrECN/BwFqpKdRGMqji3CWhywP24LFgN6uID0YxKHpZ/Clb/wjJvPHYAfqaOttVO0a4qkoQgGOATsBnTRVzuUp7EKaIc+xCD9GEdR86E33QPcGZeTDDstz+8ZwcCIrjXpPqyEFBIN61BfAUNd6DKQ3YLhvOxKxYcQTvfAGvGj5GzCdPDKFo5jKH8PTR5/DRGYctVpD7AmUJLfSh7DrHjQtP2yjhbA3glU9g9iyai3WDw2BPhOLmVnh1ZOmfHh+HAdmjqBCS1Zdte7ZYQmygKkDST2J7RtPwEk7TkdP17DIQucKWRw89jyOTR1BZmFOAWVfQrn//0R0Nzir91iJhWPbc/nmbmYKLKfa8ur5bNdKd5loYQHMWaIyRyOCml1BvpoRhbnF6jRm8hOYLU0iby6g3jbhawawKroZJ63fhc3DW9Eb7kM6kIbPITqyjJanBlsrwfFWYHmqcEDkJ1t8BNWRP07ubh0LmXmkEoOYnS4jGhrAe979ETz46ym3OHCTcdmN+waAr936j9i4abVQripVJgSExIUQ0uIS0IPtOPytiFTpBMjJMEgCuuLPsufKv1MyBMOCjzao3PgZyMmbNWiDSSc2WhQSVKXakszkKcjA70ExEfpr04sODQcOAyUrUT0ILRmFlo4jSIAcLUsrDaBsA88fwvzevTLz9Cej2HbxucDJm4GYCui1mVnUKiX4dR88IS8cUqEYAOoNmNkizIaFhu6HEfYhtGEEa07eIfQ3FdCbglJ3ufyqxahhYHAEt9x0M9773r9Cva6sRnnz+/wyNmDYe+tb/hhf+9rXMD8/h66utGTaobAuRiBsxb9ww3fXlZLF9SokmkooO5WqAISE2q8gmy6BmZaT/I6sjriBBwKUAyVYb1mf/z93NSxX6ILD44s5VpHOtwro4q7G9SHa9R0AntvQIj6BNDuP8ojjn8Jz7G22YZcNWPkSjPlFGPmC0NzWjK5DaKgPmWwGi2YJqd608MK5ltjJIMWLNqs+eqBz7m5bAmgjMM62bHHZcgO6Cig+ROJJkQxlssivJXxuKjVSBlicyEgN9SMcDAl2pWHWUDNM+dsY0BlATLOKb9z2DTz21B6s2zCKiy+9BNt37oAvGECt0ZBZeqVsSDeGAb1pE/kfQqVcVV2AFbiDlefa5cC6gVzmxEu666qAEOhJx0VNqGSdlruM9nguxHVNSaC61Dby9hnQ2XmLRWLLlXuHOueC59wE0qWo8fXuzZ2JK2rrMiVTcEIuz7yDtnfpmiphcbtYPqGWsTCR7kFHAZMGVQzoxP9YrRK0cA2Fxixu/PbncWh2L+xgA96ohrJVRTwZk6qcAlIS1Mnj8bShaxpC5Nx7fUhFYhjpG0QiHEfEH4JRNFCvkjbpwZFjs3j4qYOKNOqx4NdaCHg8iIfTGO7ZiMHuTehJb0I8MoBwJCWXSdNbhenkMJc7hInsGJ6e3IepzBTsRlMafaS4C5QFHliWBtNoIuCPoskIbTXRn0xhVV8vfC0bxeyicl70a8iaRWQ5XosChB5Z1DUh0t3rhWM0EfKGsW5kPTZv2CEj0XKlhoXFRUxMjiGfXxRKrVAcXwro/7ktbOWzuSiWfEjcux0dFDfAu0W7SwZ7QZyXwrUzG+1U7qxUWVlQoYrSsaV6ARW7qHTgjVnMG9MCDiEqnmIdq6JrcdLoqdg0tBXdwT6k/F3QKEzSMNDWaqi387C9ZViesni2N2mxKZuuqmTarToqpSpikT5kF+p4+Df78MmPfx7FPDesqNCofOQS10rqT9eA17xuJz704fcgFOGmURVwUEBjdR5DyJOAjoSq0psM6EHA6biASCxiUGFLrSEB3Gc6AmiTw8CAbtbQKhtoVKpo0SJRCnrFMSXoiG0vzlPFcYzI+bqjTFnsFupNBw1WWIkI/L0pRBJxeINhFdCrTeDgGMrP78P0zJSA3rZcfA5w8iYgHgIqBqzpGZilAvwUPglpQlsSJn6zLQIk5aoJJKKwkhHoG4YloFdhi4iNqkyI+u1k6B2w2fj4BK666iN4+OHHEdKD0m5nZSaqTh5WV5ZU69df/0WceOIJ6OnpQdWoKB55R4LzxXNMtV0oJX6mZQyiEgg6a0kmpp2ArriUahWqfEpVeKra4mgg+t8W0AXAIz7XZGOo1jvbp6zSZS4qRhzLFR+7LTYNKPwelRSxVtY88JM3bVpAxRQAUXF+AYtzc4ilkhjeNIpK28ZsNY9gOAiNMsv1mgiL8LUM6AFKg4r4kC0BnWA7i8DJJWBWJ0f1+hCOxaFRfrTTMmbLmq1por7JNuBRDukhhGgEQ4Bb1ZSgzjlsiPaiRFW3m/jRHf+Chx7djbUb1uHsC87B5u1bYVOSlm1fPYRyuSrAU+X81kbAF0CRUsR2x1FoCYexrMrmnk81TlBAuJUBnWec44KV5ix0UXPn2cInEdS1Asgtg3IVS0Q6b6HIEqecR2UZ36PGOvw3AzqPCf+9UjFOuSGqCn2pFd9RSXTb7qoVrwK+m7jw/5jQEnzoaKTXqoBOOWsGdGpVtAgERhl5cxLeuI2v3/5lPD32GOxgHXo6iLJdRSweg8M9QvT6GRc90L2aqGTGgjoiPj92bNqKdDghJW/basMsGnC4Z8CLQ2PT+NVjz6Eh12IDkbAfyXhEBGQGujegK7EWqfgoInofgnpMNC9s0E45g9nFAxjPjuGZ2YOYXpwFJ3FhctUotCejN8CyBN4j55++DA3TQjzkQyJkejPjAAAgAElEQVSkc9aEdoPjRUjiV21aIFrGF9fgaGTzMOnndQR4LKLmA0gne9DXOyR6EpVqTdZPOV+AQ0EdGl+xQ/dSQP/vC+hSoHQwRkv1+Yo2vGSnnQeWW2aqF602aKUKxM2IJ4l+0LWmKYC5Qi2HkpVHyc5joZzBfGEW1WIZfaFeHL/xRGwY3IRksAuJQBqg+QbRnN4GDCcrbXdeHHbboIaaAk916MdN20ZXegDZ+TrKBeCPrngHDh9i5qgrW1e6dXvIo68hlQqgUCIvGrjv519FKkVkagk+rQ2/Fhbkpa4xoMcRaBOcR6gmW+6s0BV+QLmucebXkJa5Rk6uW7GxYueGWazALpbRqtbgqdvQOEMnFYQUlUQUCHHmqsRHKpk8gi2vBF16X9eICI+GEervRiSdApJpackLn+TQMZmjz0yNw4n5senis4CTGNDDFAuHMz0DQ9rc0rOD3VIBPdD2IDs1h3yxhGB3l8zQwxtGMHTycai2GrAEha42YnG5kopJYSW+853v4qN/8/ElXi5PMVXHuKEGA0HUmdR4fTjttFPx4x//i1RsZD+EQoqXLBKVK0B3bmSWoMxWaieILld2Hbe7zjp0Z62qxd1RAlxS/tLErIROV/+1m4sZ6WxicgF0LFWpjKeA56IAV8oXYZQr0pVhcIxFoghHQvBESTP0CbuRW3ijY4bib9K4x0GwbsPTsLE4MyN+B+mRATi6F4tWFX49AL3tQcOkkIwCD4qLFj2nySOnulyN2u6mUOLY0XADi6x/L52r4tDIQOhU5gTGBfSAiHRUKlXJgsKhEMJ6WDQQzLIhQh48h+EgaV+0I/XjX++9Bw8/+jDWjK7FKWecJpW6WSc7xVEVeoUVuh96ICTfI+APIJfNC5revUniJlgJV5VNjVpciqMAC8Vxr5MYM8HgNdSRfpVALlx1pRLJ3zaxJuxyES7WEWXi+/PvVUYqBG8q0OLKYO622bke3YDuJgQub514gGazo5vgW+bIu0IEkkywQ9ZJbtUaVWY3rCaFPsqqliJHYMIUkFGgXEekH3qqKFvzSA4F8PUfXo+Hnvs5Gv4S9JSGUiMvCoL0nCBFLOTxCHI87g0g5g8hrkcR8odx9lnno2Y0MDM5C7tmwU88BHEFjTr2PLkPT+6bQaXOThnBwFEMDvRjoHcVetJrEY8MIxoaRkjvhs+vyx5otfOoNGYxs7APxxbHsC8zjumFDOMzwkTedwI6T5PFTikDNhNECmxJV4eDdvpZtBAJsvtHCqNfDIi4j2hhn2CqmAwE+NS6mqMHPF4psMiSYGJomA2YFRNotKRzRDAox1V/8AGdi5T0EYpVrLzR/Yj/52aVv33DYzap5qdEjfp8Csar2l0r0KorXrxyzM7LlxuRXDCcNa1AG1OJihseQTMS2K0aapYJo15B2SiLBSj5k/QU37pxK4b6RuDXAmK3StBTy6EMYh11uyRoUV4cTquCZouz77rMv1nZcU4e8CVhlAO4644H8ZlP3YhylYEsKAjUgM9BUG+hyqDoAXp7PVjItHHSSRtw+3dvhWbPo17NoVpqYPXwBiTiAzALFnztKDjoDOgp2lSjkS0iGE2gkc2JjrRVLSMQ1mHbpshsSkrL40hebdlEYy4Haz4PJ5OHUya634eu4X5gzSCQDMHWWKE30Zwtwlkowl9ryOatRYLw0AQjEERiGy06I4AeAqoNYGwSjUefwczYIXhXxTF03snwnbIViEVEihQz86gsLHSsjWjXpqRNmXgYi0WZg9q8IJNRpLeOYuCUneLOZrPStG0RB8ksLIhvdiaTwezcLC697DLhIjuKnSN/Zl9/N+bmsrJeAt6Q0Jq4wf/f/3s3du06HfPz8+LeRmpjp7j+rctPjX1VReZqcfM+vZ55Y1Biy5434e67c9aA2sTJh6bGOWf9LhhK1AUlKVFiQ8szW1XVv+DWSVBX/q8kMh2fGGpQc0ZqZw3qsyFzdFI6Hf62BsswMdTbhyhnOKkYQOSyp46C10ZbZ0AiqbeBWNuDejaPiI8AQwsLRhGxgW4gERLhlr54WmiO9YaJWoeSFNSDQmNrNOpSpctMneOSWkOuMbbQmQyaZh1JulQRqBgOiWkKuwZEvPOH1zC7Col4UhD4rGYbZgOFXAFd6S55/2QygWq1onzSrbokA2QqkJPO41Ujj75TDavKlL4IPPYKyJYt5CQJMapVOd/pdFqOO2frXE/87kpchwBKr4DzGBB5bkl/a3v9SKW7lrjk3LMUDc0Rw6BisdhRVVZodJdnLhW/1yfGQG6S41qi8jkKY6FU5MipJ82S70dqJdcUvz8pkLbVAWhqSitBcKtSlSu+f71uCwCQrzFrFVSNApKpCBLJCOp1Q8YgnDd7tQgCvrhQYMlwFcVorYW8MYOJ7D6Eehq48VvXomAdRaW5gL5VQdheBzZlrR0P0jawpWsQ8ZoHnnIL2bkyTj7tPBx/xgU4MD6Fifl5BIMamkYe/qaBlL+Fo2Oz+Mm9z8Fq6QiFAxgaGMTQwDC60kNIxYYRCfdDD/bA6wuLWFXTU0MDi8hXxzE5+xwmFyewd2oC5VoNdl2VPwwBLJb5I9dCp1xztQIk9lIrgPgBUWzmyEEVglLzdOSYRWCPJJ+6MmfhNcOuKsW4KL5Do6FWo4loIIxqqaxMgIYGXwrobhtJgVOY4XO2yN7Jf+7GFh0vCC5cZeun+J3u/X/v3VwQCjN19/VqbqouFH4v9+LnZ/B5TEC4wXBDScSjQiGjlCQvwkgkopKKloNSOSdzbm6UbI032waa7epSUOeCK5ca2Lr+FOzbN4vjt18iF2E0lJZhUCTqxep1abzyVefgh7ffhv37GrLIoqSkt7z4yAfeh0vPPw6b1g7CqDRgVun8FoNfYybZA1gaFiYy6Ip3y+Jju9HMF4T+QYEXqjmFu2IA+dyiDtGhrxkNYC6P1nwR5vgcImwsk2OejAL9SaA7hmbII65bvskiagcngGIFTW7o7HuFgsIPj2zfDqwd4mAUKFWBY7PAUweRnxhDoz+A1Olb4T99BxCPwms4aM9kUGVAJ6pF96LtVRVys2FJQGcLtkVENgP6lnUYOGknDCpT6QE5HzxPoUhI1L64+X76mmtw27duk2RID/tQqzkYGenDRz/6EVz/5S9h/NgkjHJDRHy4iR5//PH4+te/hrVr16JcLgvIhef4t99cvreiyrmOWNyoRa+bYjkSSMjHVZKe3Dishi30OLHnpNuWCHm4PtZqw1/Z4neDuAI2veimlDs7ALeOQlzHTlj+32kjwF3LAkCF0PEyFo5NwcyXMT85jYjHB91qYXD1CCLbR4E1XUBKIXyrDMCmgSCTkIaFeDQGp1xCkV723jZCXXHkCwURhmHstx1LkmNiVwgkZEBnAsBzISOeujJ3YR+MAZ1zfWJJnJZqiXP2zDfy+OmKFhJAJRMbnofBgSG5T0BjZnYeTbuF4aFhRTNMxiXgcjzDCpTnnRUXb4qh0BY1NZVMKalU/iYw0rIbyBaygs4Ph5RiGxW/+NuVYOXfxsqLN+IQZE5KOCvFYKjCF4nB61eUR66B7u5ueS73CL6HqId1Riyqbf/CSrrt8XcEGVVnYHkcs2yywvXEAocqfUwQ+G9+Fv8WUlplDCABXQV11WLnMIg+Eb4lZTxehpyNB4JtBHUPbKuOaCSKgJ9qeKSUkUkTQJMJX7MlvhftQA1zxcPIVPbjR/fcDBNTMJrzCNN+wabsRAhpfwLDCGB9KA3PXAV2jpSwNs6+6DVYf+o52HNkDEdz8whFfbCMefisPJJ+C4f3T+Bf7xtDCzHEpTofxtDAKqSTg4hF+hEO98DnTXSks0nWqaLWyiBXOYqJmecwsTCBI3MLKNcsWLQ65jjJ45P1Qetrl/mhMnkl8kSFOkZyCeo8ZjLBV+Mw1x3a9agScB1JFh3JeSW2HRDgYJvsIGJ2bAcDfT1YvXoEvX09LwV0ZrrMRFfeuHjdQPzix168p62sgnhBqI2SyGReyNbvTQ7cqmll9cP3ZFLBi5QB2t2sXbAKH+eFyrkhKT98bTyekFkfL3Ru3MSvNCxDtK3ZTlLB3JDATs/oVltpjBO0kYj14X++7Z3Y//xR5BZtmKZIgOPSyzfik3/3QXi8Fnbvfgif+Ph3UCkCZlV1vRNBP779lb/H1vWr0TCbAiZJ9K6Gs2jAqlIfOSqte1BHnrQy4kKKRQR4vKU1wNl6Q/0m2I037ggNB8hVgMUyrMl5wGD1XZcPjW1cDfAn7FUuanvGkH/wSVgLWdF052wcrI4iUaR2bANGVwFsvfMCGJsCdj+H0vgRaKsTiJ1/EtrbRmTm7qk6nQp9UZIhhKgLrypvoq6NLC0562ix+kvFkNy0BkMn7ECGZgxBv2x2fG4ilRA97gcffBBv+qM3icwmaTG8YLdt24jPfe6f8PILX469+/fi3e96Dw7tH8P8PLsCQDwWx/e+9z2cddZZ2LdvH0ZH161QCfvtYd2lBblrz62uuJnzvkLOF2S9uMmqtFylkg+hZpIHvHKu7qKol+e1/3aG7xqEyAlbPm8uMFQB7gU13Ko3xUnNT0Uwg22Dlow3jj27F9nJGRSOzUo1G18ziL5t6xDfMCw6+iRcWi0L8UgINlXcJBnMIxWOoJzLCWWsWK7AZAUeEKSFUl8UfXxXyEkBGggypOIcW+byQ70D7q90a3M8iCVSCIXDir/vZ1eJGgRNSeAkuApvPyTc8UI2L5tsd1cPFrMLkjxwo1Yt6o4kq9AEGeDVGIZJuNL594udKVvdXCv8XmS3lEoFOTc8X27AZIdGxG1qlC5V6Hb5WWGUQtCbxx8U+h2/J9+fr+NnMhFx14TbfXHpaG4RwXOn+UitUx0ZF+3Ox929hveVC5wj+yQTBf7md+PfIUHHZVcIbZLrhr1n9UMzJypOku0RjYXQatdFNCYc8YnTGl3vqJLI5KqruwfhaFDArRTbannrmF48jIo9jwce/Qme2v8rQC/D8Zbg1dvwW0Cv3Ys1wT70tX1I2R5kD4zDzNXgaGFcfMWfYO2us/Gbg/txKDcLndKxxgy8zSLSuoPDz4/j/p8fhd/fI0Izw8MjGOgbRiLWi3CoG8FAGq22Do0qj942rHYZhjOHhcIRjDOgZyYxnS+jUrdhN8iiIMTIDeiqxS6AQBdXxfMo7m9KVEdUHzljfZGw6JLiNVH3xNmYFBsAAnTLFHxUCxxSEJQ5NNiFE3Zuw6ZNG4Tl8QffcmfQdVtIbhBfGaRdmcJ/r8JeuVH+tuf87pa9eoV74bmdATdTloK1w6FVvGXVBhUELpG77AgEqH5kiRlIPB6XJIKbW1D3yRyq3qjQuBHNFgM62+0M6vReZ0BvIxnvwd133Ysr/+qTyMyrFlFXN/D5L3wAu87agWz+GPzBNkrFMrKLBv76Azfh2GHVld60pgvXfvT9OP/002DXqPDmk3ZVI2eKXGEo3guYDmqFirQ7iah1mvzu3Ay8CHengJohwi7gpsyIzEqdmWe5plzS8lUgX4ZdrsCjB+Bb1Q/0d0GiBBXgnjyGxbvuR21+UTTDW9EA2hEdnngcXdu2wL91PdDXqxTpjs4Cjz2P6uQ4/GtSCJ5DLfdBRVsjcG5qDpWFrKDFEfKh7VOtUafWQDVXRL1hwRMJS0CPb1iFweO2ApT+LOalMuJmzLkpg/tf/MWf444775LzyxZ7T18vfvGL+2XDnZ2dQZAzco8XH7jyQ3jwNw9jYmJCqryNGzbipz/9KVatWiVVkWi5/46bq0zndpr4m+t4iaK0pECmgrg7K+WGLPoCogDYmYV3ENQraUorqXLLoKbloE/5TQFfye6lkOKdCA+t7YFO1pQDaCQ1GA34qbnv09DOllGazyLYaGNubg6FRhWJ4T70bVqNYHcCjUAbdY+DSq2Mes1A1O+HXSpjdGAY5Zl5RDWftMRnyiV4qBXv9wp9jeMpJayjNO8ZWI1qBY26KWhoelyTn04UPLtRxGFyPsqATqU4nbRHvw8NVsC2jb6+fpl1M4iRuz87NQujYnQCZ1N5nK+wFHXphe55YADksVYt6qAk3jw/qstWFcqbzD47x1611hUITRKCpiP/dhHmLi1MRiFsbfsCMqNfOQPnHuCC2XguVlblKwsHBlGPN9DhTqv14SYWbhHB17vJgnv+2YLn2uRtuQMp0O6OsRODOatzjjZIofOIQiJHC06TDA4vYnEdHq2Ju396J/bue05AssefuAOrR4dg1IuoOyVEkj5UrEX4ww5+eMc3kK1MA/4GPP4mvEFgIJDGeT2nY6iZgF420M6VMPHsAVRLJhx/BBe+6a0YPm0XHj56GAfyM/AmvDDMWXhaBSR1C0cPTOE3v5hCPDoiY7KhwRH0dvcjGkkjEEjC6+XIlcZWPrS9TdScAoq1aWTyYxLQJ+enkalYMBrEa6iAznY4R4EcO7kgRjlQFD6SQM52+7Klq08QvaqaV2p+HS67oOWV4xER8l7ihNp+AUKzOu9O92BoqBvnXXAKRlb1ipQtC4k/+IDuthIZIN1M1g2arJDdFtbv3FUp0VKvq7ZmBxnK93Avyt/1Wvf5bNny9W5Q50XEyoqoZzfouwhTtwXP6iyVTKJGKCXRuGw1cw0QIGbVhf4WIPCCqksM5m1TqnPO0BnsOR8myOI1r34DfvXArHSmV6/x4Fvf+Ro8XhPRBBdiFQ3HQDKRwtTkIsxKAFd/9J/w2O6ycDZXpYHv3PI1nHbC6chMZhDyEJCSVj3WMqvwCFA1lBIc+4dUXqubgmkm5YRTQo0BXfejTcMEP6VkOT+1xQGtNruItlGnhwKCsaigzBFUXsKBWhO49xEc+Zd/hZMryN9vBgArHIAnlURo4yjWXPIyeLu7hE7SHM/A99w4jNlZNPtDiJ+0Edg5qpKJfBXO5Axq+aIEgzYTIs7N2oqzWlksCN/Xn4xLQI+MDqNv2yZUgj4B4jFQM8EyayaeeHIPXv/618NyqAyXwDvf9U5c/YmrMTY2Jlk0n7dx40ZUaBeqR/G+K9+P73//+0t62tdccw3e+MY3ypr6feMfBuWVs1F383bXMiu1ZDK51PFxk1WuNREfIT+mI9epGiRutbkc/JdCdCfoLM/VlSGf2ypcSfrg7sYqvVSoIh4mnsKBVa2hbTmIBELQ452uGKv4eUNsQwkEDBDP4PegTvaAv4022QYUC/FqqOYLSPqDKE7PIdLWhPp1dCGDNqla7PBQw0iMOYicZrAh/xqolIswKmV46KAm/uhK5IYvSKUGUCpxDNVCLBGHHo2KxgFzSsqjMuni+aLPAZP32akZEaihVC9n5YVSUbowYhAiozI1auON547H39VJZyDkeIzHj3tLuVJCLrcoWv68tt3igsGS+4FbpbtSrG6Cz+eq80vcgQ+kI7qBmo/xc9nZY7Dl+7y4w+ImD1I9Ug5XwIIu80GpvrnriJ8t+IFIRPYj/o1MWPl/fJ6rZOiKHS05ALZpuqR8I2iNSvAdVwpb7al0FGa9iENjz+Kav/8YcsVZwOugfyiNRDoIx2PAG7AQTvhQd6oYGunDI3seQ09fQsYhUY4Y43Ec17cZx3nWoLvqQ2NuHlY2h5mDR1AsVLBYs3HSxa/Azle+CocqeTyXOYa6z4TTzqNpL8Lr5HB0/zSeebyIruSoOOn19Q4gmexCOMSki5gq7qd+Gb+Q8ltt5JA3pjCXO4KJmX2YWZxHzmA3oSUCWbJvCe1OGUq5HRv5B68HLlGuSZ/qINFIJuBzVSCVD5VghhnMHSafGgh14nC9bRPo3EKz0UQ6kcYJxx2PHcdvwPYTR1B3inL9EMvxBx/QV158bla6chNl8PxdN2baXPy8WN2Lym2ZL7e2/v134Oe7lBD3Pp/t3nfbdu48lI+535NgvFKhLO0/N0OX9hhNSwjUDgfESpJtrhbb7i22+DoBXQYzLezbdwAvf9n/BpkUA4Nh/OAHP4Ae8SGRDMByiqjWMjBqRYyPH8PgwGqUCk007RBuvun7uOcne8Td7frPfhYXnXMhvJYHUU8Ioo9Ya8NeLEs2SaQrM9PFfA6RFDfNEPyJKByjIuh0qdCJdKbdodgeekUtjgh32rE2pmZRnFsQhad0fy+QjKPlNKAtFJD5wd04es8vEW45CAfDyLfrcIha706jtXoQ/S8/Fz3btiARTcE8PI3qA08iPzGB8GgvVp9zIrC6TyFYZnMwpufhVKoCbGLLnVQq2tfWqViWK8KmCUwqCa0rjtDqQXRv3YBGNIRobw/yeUrt2oIeft/7r8Ttt/9QqrwffP97OO74nbAdG339vbJpM6jXJYFUNB3ard5///1417vehZnZWbzsggtwyy23CC7i93WIaLBBABRv3Gy5llYGdbeqYnLAgMRjy7XK92VLmSAtVmru81Zu7HwfrjX3/5YDQef55I+3RCdPgooQ5zpoerdiJ9qayF66WEao8Eq5AbONlt1EPldENJEUIxbBfrNYqVvL45hIUNas2azD5PnmpsjWMoNm1UTNqMEmwEy8Etg+ZorYktk0Z+iuuxalYI1KEZUSKT70VNdEwY7E4kpFWctS8rW7p0dQ7+pvUYp6auwVlQqdDmpEFKcSKQlupmkgEo8JK0GMTiIRYatQypfnWUBxHQwMjx0TlogAUCCbLzdhwYS1W8jlclLFM4FnIOb5UhRHdc4IunVR5u7IRNzSQhEYnXGK22l0uzXsGLEgWdndW1mxEwzIsQMjjVvYvPj8u2BLdozYRXIxGtz3OEvn93uhmp1rpUyrXNL0IqImJwBLL7t/UaTSIew/+Cx++rMfYM/e+zAy2oVgSMPE9BHMZo5BCzryb45PuLT7BlIyq18/uhl6ML5kAbxjeDO6in7Eq004uSw000R5fl5EXqbyJWzedQZOvfzVyGpN/PKZ3ZjOT6C7x4eAr4Jq7hgmDs9i/AjQm96IocEhpNMM5jEE9Sh83pDM8jVvAG2221smCkYG2fIk5nJHMTV3EHO5Asp1D+qWR1EyeR0xIFMOt6OS6AZzqdAlf+J7dlru3ja41YhyJul6VMYk2M3pIOTEB8ODFh3g6tTaaCMVi2H75m04+6yzsO24dai0pzCfOyYiVJJo/6HT1riACURh1smLl7dYLCYbNCubf4Ps/R3R/cUJgYtU/X3VvXsxEUHqdgQOHz6MDRs2/LsvVYFeJB1kU6BvbjabQ/9Al6yhQrGMeJxOYGyJkgrFgF6H0yTqlhU7ZS2bqJk1pJLdmJ8tIJHogWE08Mijj8LnbyOzOIlj4/tgORWccNIOaf9SHIU0t+N3norxwzMII4INw+vhdzTENB2640M9ZyDsYQUWkNm502jAl0ygZdehhQOYXZxDMBYWRTRSSMjDtINe1KlYJ8gSKtm1BfFeXywirgWkWucmTnCUl8CfShmFA4eQ+8WvMPPQo+gW6pGGo4V5mGE/rFQSxe4ERq+4DN3HbUcq3Yv60TnYj+xHdXYO0dFebNl1AgLxCFoVA/XJeVRn5uGzKSkZQzvUoZI0HdG7rmZLoo2jd6WhdSWgr+pHatMoWqm4tOEpCpNMJdHV14N9z+3Fho3r4fP7MDs7i6FVw/K7VjdFWe+LX/wizjn3XGzfvl3a0u7a4/lfs2aNzOqJVp6ZmZW1qPrYvwWUJms1LvQqrrUl8NuK1jkTPLf75IKZWF3xxhYydcWXwTvLy81dk26yqbjN6ju49Cb60ScSESXFSyU7zo5dS2FKz0piquD9xVxBzh0FZyrFMnq6egQ3kRcJVT+SPLZUITUZ7WoA1dgY8NIJSn1JsUQBoL3P7EEoGUPJrKBm1NGf7IXToAJiS3QKpEqn0Aw1vf0ezM1OobcnBT3oQz6bQamYExomtRO4eRJz2NND4ZCojFTqbI2HwvB3jFUYzN0EmwqD8UhUqvv5uXmsWbtGqHN0TVNo8Ih0SxjQaevJgKuOFWlRBNyyig/I9Srz8bpyhGOrlAhynh+yI3geozE6IObk/AsKXQ798hpwA28q3S3VsjvnlqTD75f34x7Bc//iDoubmDGQM6ALonqF/Ks7AmRRcfvtt2NoaAivfe1r5fu4LXZ2HiThpKGS+K0r/wC5LykaeesBAbxxDfCxoK4hGvMhGGpj7Og+/OaxOxHpKWFoNCGYn/2H9mHv/udQqpRg1uswDAvpVA/KhTq0dhjxUA/MClCrUE+/ioGuPqzt70eU59OsIM5EzbaQiCXQgIZTz78Qw8ftRMXTwpduvRF7nnkQu07bhNHVCdSLk8jNVzA3F0Zvzyb09/YjGo2LeiBtSb2+oOo8aR40NUfUO3OVeSwUJpDJT2Bm4RgWCzXqYqFhE3VOUJwmYDip1tmM5GjJdUpcqtA9EtRFJY9ucEE1BqJ6J1vs3MdbNqWyual7oJHGJ7bDDiJ6GFs3bcauU0/DxvUboMfaGM8/jaI5jwYTVYJBXwroHpnhDQwMLC18ZrZvetOb8LOf/ez3BnRudG6Vz4vv3e9+Nz784Q/LPPs/gnLnh/KC5AbOz2USMT4+jvPPP19+v/jmXoyqjUa8qxd+b1CsBAf6BvCVr3wFl152kQgZMGiTzqACOmk4DfGNJmXNDejxWAJ7Hn8a37rth3jqyefx6KNPis0jXcYq1TwaNjmrqmPOvY0XJkFzyQRw3lln44/f+GfYsm4r0noccU1XaPGqLWhMO1eGPxIX/fR0bze8oQCeObgXf/PJj+Nw9WiH0sHLxgfijw1pbMlEUrJ+DU2EAPyfN/w5/uTy1yPpoyaijWSqS81rpybx6He/jdk9T6DHy421jMcxBULM8gAmAYzxfsCPhtUGdaU2QgPTnBIcBBHEQz+7H3a2AOPYDMy5RYQ0DXQ580R1mE0bZoPofVMq9CY5yb3d0NIJBBjQN65FcGgARasulUu6K4WJyUkMDg5ItUW/bCq/HR47gt6+XgmID/zql/jTP/1Tmdk+//xesZXlJsmAzDXDoM41wKAgKPSOg9Vv0RWWDf7ss88WCe6B1ooAACAASURBVNliqag25Q7Azd2g+T0YTMh153tRyCYcCnfW6VVLroB8vlulr/ztdp7cNrs7jhKwoHiE9wt3mnznJVW6joyqij8eASi2mERwF2u20DUwiL/75KfwJ3/2J8gQAMnjareRankR5EY2tYjnH/gNnnpwN04/9RSsP+1koCuKyYlDuPR/vQX7MlOgFYFHDyLq+BXgTWn0CWKfDoas1LmpfuSq9+OkE3didN0q1MwyCrmMmHiwQKebIK1/o5EkDh46gu99/wf49e6nJCnh+Ik8Yj6Pa5/gZDaTXMb+lo1rpYvyR3/8VizmcqgaXMEd9mUHSNBRllDHpXMT4BQPQ0dPhocoEQvI+WAQ/od/+AfMzpMWF0WW+JGl+nd5J1iiondUJvkIDUjYQeJt+9Yt+PM//3OceeaZkji44EgXG+G+kwxbNHKklYiRmxDyPosbtv4veeUlOPWUU3HttddKB4LJJx/nXhWP049cJWwKs8D5cEf0SFDuir7G/4/GdEG3s+vX9piwnBKy5cNIjdRQacyhRuBprY6JqVns3XsIk1MZ8QI/cjCHI08BbCRwxEcZVGIymhaxD0oilVT3oEP9dSAdBjZvGEH/8Cq88nVXYPW245Azq3jvh96Lx3cfw8suTOPCs49DoFUSadaZeR09PZvQ29snAD0RWwro0mkTu2vYcDwWqlYR2dIsMoUpZPJTmFucQrboCM/ctr0iFsTkXGjMnYDOgkU6XCKd6LbcVUAXcJzWRFinAhQ9DhjEmRCoNrsb0EVKlPP4NjDUP4CzzzgDp516Mvw+LybnD6HQmkTLxy5sR3r6pYD+uwM6FzDbZ6q1BFnUDMDc6MRbWCPXUm3oXOjMZp988kmZsfHxlbS13waQ42uZmTPj5YbO13z84x/HTTfdJBmxu9G67+/KMArKlCIKkQQikRhm5makFciA/oYrLpfXkWfLRcVKhVZ9kWhIuJ/hiI7x8aOScPztxz+Fe+65D6WiJRxXum8pIFYL3QxcQcAwS1RkVXxJSk1SlIgt3gApbDEMdg/jqve+H5ec8zIYc3l0BWJolmiwUROXdFYMZqMOPR7Bsweex3v++koUUEGNc1IZBrQQDMSQsyp0CoRGiSSq2TVb6A8nYJlFXPd/rsbrzr8YrZKBJIFc8SScA/sw/siv8czP70OrlBUZ2AOYA9OgAoCjAA7yPkHQXh9CrSCG7AaIvW95wjDbFTx/34Mojo2jfGQSWqWGhE4+cgStkF+8tpnBLGayMApl+II6Ql1peLoSQG8Kre4EUpvWC6qe50UAS1DzTematIg89qFqVoV7z5brG97wBjz40G+EF/7P//x5vPXNb0I+p9plaiZJ1gUR1Wz3km1BCpTaJCU8dqxa1X0PzjjjTKnquIa4vnJ5tWb+vZse1MUWlIj6AwcOSBVJhO/cXAaDQ33IZYk4bkv7nuuD65yZPxMMF5CVTMWkBfrZa6/FDdd/AaVKUYRMKJlad2y0BRzXhldXGyM554FoTNTiqIXOiPaj23+EV1z6CsyXDETCEWgcsVRr6CYjotbEzAO78dBd92Dv7sdw4QXn45Rzz0TB5+Cyd/4PHDQXYVDfmMfA0pAMRGFYpoi/VOuGcPq5fqnhEAkHcN11f4ctm9aJEliVDlccE7QcWMRpNOnBHRCA2Sc++Sk8ufeoBNOFfPUFATpIzW27haiuiWnR2jWD+PKNX8ZHPvY3ePTxvUinyEZpo1ji9yDbxFE6+ksh+d+ekd6eKLKLVaQTQVx55ZUyM//0NddiLlNEX28SmUXO51WDhgKIFIWjiA355wSA0hLXrdnpWOfuL7zeODpjt4/7lpuMuaOYpQqdSoMUvakaMlLgGmInad26dXLu3/Oe9+Chhx5C1ajius9ch0suuWSJSsvipUolP1+kIy9LpDzpeZYkeDQh4vcQAJ1RRDjiRapLR8PJolydRQtVeAIVtEN5kbfW9QQcx49aXcNDDz2NL13/I8wRfGtDFClrOSWwQlVJXs4RTwjVdg2mUp6VgBdoAz1xOrypPHVkfRwXXvZajE1O4Gf3P4C6AZx3Zhrnnr4V3dEWFhdKcDyrkEyvRTrdLZW5mBJ7fYLJaLNj2DJRa1ZRMBaRKcxgZnEC89lp5Er0dlAMV3Z5bHpDscvkp/QwlQoJlLM7Jjod5Sw15YEvoCnVSx8TUEoSqza7VSNFllRQ8s198DQ98Hm8qJYMdKfiuPiiC3H2Waej6VjIZTPQQg4WGxNoBxQ9WrojLwX0391y37t3ryxyXnAHDx6Ui2YlAIWXqRtseZ8H9uqrrxYzjv8Iwp0Xlztvc4P/li1blj7LncPzMZfixs/ja6KROC65+FV4xzvehdNPP12+VzDoQaWi2nk9fSlkF3NIJmPwBbwYO3IIo+tHUa2W8N3vfgdXX/0JFAtVNFgldW7cILZtX4u+3jTOPvt0qWxk82vU8cAvf4077/yVLNxkPIy5DA1fVLjpj6Zx1gmn4W8/cBVGkr3Qm5rocRcWs5L9UmCjWjPQM9iPPEVxWjbu+fX9uPWOH+Dpyf1CVeYstMnWXUhHmwpapDu1gS19q2FnCvi7930YuzbtwEA0pXwK6yaO3P9TPHv/fUBuEUmvjsVmATnYqPjC2O+x8JDHxBGqVFDQwfbiZcl1ePmus3DOFa/Eps2jiBDwdnRCAnq7aCAWCCpBoXAATQHFAbmFLMwClclCSwG93ZNEqyeJ9Ob1aFPBzttRuJKAroIvdfOZOae70piamZIxzqWXvgozs3Py+MsvugC33HSDgKsUHSiEOsVPOgYiqmpaGdCV0tvK1iuTQK5P2rE+8cQT+OY3v4lnnn1GJZ9hineohFFYEczEJDgoFPx73/tefOxjV8tjLpiKlZmLsnarO27KbhuWx0ah721ceskleOapx5eCiitizIPt8Dj4SAsjLceDv3rf+3H++Rfg9NN3SeLLUUGBILd4SrpIVNKy2KUI6lJ94OgiFp/Zj32/2o2ndj+KVE8aL7/i1eg+YRMWgg6+eu+P8Y/XfwHVmUU2dwVp7/cG0Gha8JGOJuh7VQZ3pSO46cYvIh7TEQ37US7mxC+dc/yuZD8mx6el67Nh02bU7TZ2P/oY7rjzbjz66OMi9yvUYa9H7Gxf/9pX44LzzpVW6trRtSgbBqZmZ9Hd1Stuetd/8QY8v/+AnKOgTxcqnauq715jkbAXL7vwfKxbswZ/dMUbMT01JYGPTJVypSpJXWZhEY8/8QR+fMdPUCySqaI6BHqI3PKGJIrkstNjvjvdhbe97W045ZRTZB9gEOf7PfzwwxgcHJSPfXEwd8cn9CdgAOPjDMD84Xpg15JV/sLigiRru3btwuc+9zk5d1w70iGkDaiHnu/cNZSaELnoDOjk4PMnSbwL6tC8Fnw0VtFKqNuLMGoLqDsFpPpiKBuUce1Do+7HV276Lm75ykOK4sjIbSriS0qPoVaqkNmOlBbA2uEhjHBvigVwbOYojh0eg1FRQVXcmHnU/cTkkG3jQzFPjQjgovM24JSd66BrVVTKNXiCqxFPrkIy0QUf2+z8m8QEioBPB/VmGQalt6sLos45n51BJp9BsUItfIAK1iLywkZTR5dB7II7yp/cF8Rlge6SFGcgVc2nKUMaP4WrFIuFs3eBNdlaJ5izjdOGWa2jvzeFrVs24Ixdp2D9htWoVHKYm5uGo9VQ00rwhSkExMSbHHWmlX/At98HinMPDQP6V7/6VWlFuahTl6vJzJogGTfQDw8PC6KZG+PvCuouwt2lpHADveeee/DmN795CSHrfj5PlqKkLScQ/X2DOLj/MOKcMSpshdLwbnFGZ8FHxDg5sj4NszPTGBweRC67iA9+8AP48Y9/jFLJ4GRPNpxo1CezwHPOXY93v/ttGB5OY2iwW0wxWMm0m36EAkkcOzyPG67/Ou6++wHZRC3KS7ISpWAHgJ1Dm/GFa/5euONr+4cEne402PoPSFs2kU4qTcOAD0dnjmHPxEF8/mtfwRP7nhEZZKLcJUKIfrsmGu3Mm7uhy88t134OWwdXQxdXmybyex7Gc/fdh9rRY4jDS0NYNDwaqlEde9t17A408FA+J6PZAT2JL/zFB7BzdCN6d4zCq2vQGybM6VlUxqZhZ4vQ4ZUKXYvoaPk0kWYtZAtolEwEQ1GEe7rgScXR7E7IT3rLBrQjoY7DFcMY6T/cVpTFKwFT3b09Yov6xS9+AZ/+9DVL8Zit1+9++1ZcfPFFguPgTJJ8ZbIUiF4n0EqtKZ7U5WC+skrn+mIXidU/QW7s0HziE5+QqortdxdARaCkexMdba9XWrx79uyRz2DFxc4TN2xXe8FVDuO643NXMkHuvfdeXPGG14ONSRpfVEwGHc4O/XC4ecnQhmMTLwaHhvHw7t1IpdOKt80xSL6I3lQSKDoimtCADaNlCac8zsqeS71YA2ayeOLue2AZBvzRME5+9cVwoj6U9DZ2P/MkPvzBD+HQ4YMih+l0kOvUM1fJi0oxuJy2bl6FT33yY9BgIxGPoGaURVymmCtj9chaFEtlxBNp+HUiqJPIFcr4yEc+iieeeFKSHV0P4KMfvQpnnXE6Bgf6MD09IYlKMBJGQA+jK92LYrGMb37j27jhhq+gYpig1xc7Nq61rQRWD5BMhvGP//RZDA0OoFqsIBpRiRdBrrF4Qsm0ttuIJ1J45zvfhb3PPw+LQiWCewjJdcrRAsEPROyff855+PKXvyznkeeJ55AdP+5T09PTS5Q4tzJ3K/aOMq+4svGcc62wA8nk8oYbbsAtX71FzhXFX7ievvmNb4r4EdeDFBjUdmhTDIbjPwJCyQxgyUzEPlk2BPb5EU8GoXnraILGRwbq9gKy+XFUTQPzc1WsWbsdhgl86EN/i31PVZHojaI0WwV8YfQkupGfn4MOG6sSSbzrz96KKy6/GFNHDkixUKsp8a16o4SZ+Qk88eweHJ6ookSfJw9QdpTZI5XY+P3e+uYzseuULTBK08JuCMdWIxobQJTmKx7y6jviL74Wmp46DItSr3ksVuaQyfNnAflSARXTppuvgD0Zp0UApmPMwiMQ9Oui168Se46kHJGSJrZD6GsynmjLY+LQ1mmre6QyV1LZxJtUKxbOOmsnzjzzZAyP9MIfaCFfnEcuP4emx4JG5eRIUIC1TOL+4AP676Ot8YSwdXXfffdJu1ShgxWoyK3M3TY8Fznvc3O+8847cdllly2hhFfmTO5n8v9cSohCteoyE6WoiEuZY6bMmyvm4L4P32N0dAMOHzqIukmFqaIC00SjCFLEg/osdVvMKhYyi+K1zUV04ctehl/88hcdEZoW/ME4TLOMYMjByOoY/uEfrsKZZ25FKunH7Owx1KqGmBVUCk1YVR+GejdifrqCG790K77+7e+jCGbeQYR9ATTMCsLwYSjSg89f81lsH90I3ePD9PgEBvsGEOvqkcqbbWFu7IlV/aiGPfj4P12HW799G8qWiTatH5nustvNNiK13pstJMUsFti1ajuu+/DVSPtD0GmSkctg330/R+7xZ+BzlFZ9Ez5UvD7s1yxMr+/DHQeexUK7hZFwDx668XvojiXQ6gqhbFcQ1Zqws1kYRzlDz8JrNeXC8EZDklwQQVzKleBULUSiCYRJgUsl4HRFYafjSG/bhJa03NXIRWa3EoR5sTKwEd3qQb5YwAUXnI+pqSmhLlU6PN43XnEpPv3pT8m8nFk2AznvU9HNrc5VD4TbxMqgrpqtrPr5fbk+iJC+6667pLJigsnuwAvWnbzeI/8vOvCaJqOd173udXJ/JWPDDd58Pr8zUc4M8Py8UXp+v/JS3HvPT6Ui6u/uRSGfhyV2swFBvvP7qmDmweiaUTz19DOSrHBjY+LC7zdAcGOeu2IbThCoBzwwNVXdhVoaEuTEcVieLwsocvzJJzCwYS0s3YvYmkHkzAI+ed2n8eWbb5ZAVxXcAQMT59+OiLBwFu6hcbDdwrlnn4D3XfluOHYNqUQURrksUq4cG7GNPTi0CqVqQwL00Mga/PCHP8JnP/v3KFer6OlK4fHHH0EsomNudhrZbEZEhKbnM1Ldc/bKKu/xx5/EVR/+G8zMza/opEh93UHWt2T2+5Of/IvowVeY2PT0CuuBlXkoHJE2u+bzY2h4BO97/wfwr/fci0bHxEUXZLmiqUoh0HTwJ295Kz71qU/J6IX7D9cCzxPXw+QkkSTq9uKAzoQkQV2EuXlJBPg41wDX8eWXXy7niDcxq7EtvO61r8N1110nn8P3zmbz8Hl15TLooZ88v5Oap4vCIktOtNDbn0AwRCpgES1PHrniMSxkj6LVZMozhCOHs/jMdV/AxNEOgI90lxZR8spAauPgAF517i5sGEzhpC2rsH6oC7XiPBL+CArTJmYmZmE6ZbQDLWQqWYxnF/DY/kN4aH9JcLms0ilrwcX61rech12nb0c+e0zm3ZHYIEIUkQkSfEgKH0dHHrQ1C47HRLm+iGKN1Tn55/NYLOZRMkwYtZaqqOuQokWSNR4rzY+AV5eALp0ies5T4bNBS1gKH7FS77gjdvwWiKcgrZadILbaOU+XYl5ArzoueeXLsPP4TbCaZZQq82g4dNJsCK6AjpKUOg6HKK+rvxTQf5+wDE8UM3RWMmw7cfPkfJHz7d9GS3OD+yte8QrcfffdS8jglRfUC3ZZmox1Ml4iVLdt27Y0O+dF5s7R+ZkrEau8mLds2YrHH90Dx26KCpPb+zTJ26YdZAflygs8qAfw6stfi927H5Z5KPnSkUiio9FuIZ7W8JGP/CX+7H9djkZ9HgG/hXJhATE6++Rr6IqtwsK0gexsHWe+/PXIH5nD+ZdcigPZGZmDS1Yq9Rjn3l1omFXcedvtGOrqRctsIBYMI0DNcLoxRGOCYmZVltHq+Nrt38Gt37oN2XoR/mAYFYvZvOvHScCPH5pto98fR8su43UnvwJ//Y73IFxrIGGamHv4ESw+9AScxXl4ZArvhaH5cVRvY2w4iZ8c2YvFdhurUgN4+JYfwGM1gZE0+3hwFmcEMd+YyqAyNS+68aKXHQ3BE/DLHLvMgFJrSgUX7e6WgN5IhWGlY0ht3YRWhHKebLlzEyM9RwVbVsVMTjg/v/GmGwUsyUAva8Skih+QTobxta/fjBNOOEHmjmynUnyEjTMG9SVzC3FJU+32lW13JmrchLk2WKn/4he/EA48z6+yaLWl9c7P4y0WpVOTYnPwca5pdmtcPAjXDDdwJpRMDpkkcg3yOwuozrIEELVjxw6ltiZGG6RZccdUlq6S7HoobCTNV+zcvhO//OUDggLnJsSn1I0m7IqJWDAqNDW67LbCAdS0Fqo1UyQto5QlzZWQSnapHmq+yP652vkqRcyVFvCvD/8cV171QdTqlF+Vq0zOv0ArmRw6lvQKxOjCBv73X7wRl1/6ChQLWegBH3qSaRw5NIau7j4ct/NEVGsOTFLnND+OHDmKt73tf0p7m8f50UcfFiOicIhSv2XMZeZht9tIdfeC1xyNQh7ZvQd/+fZ3iSyruhrcQUQTIZ2UUhW07rr7dpSofBdNyKyV55QjCra/6Z/OgM7K+Vvf+R6+cdtt4srGv4mqcG6nTirtpoP3/9WV0nLnftTf3y+/eY54DlficNw9aOVMPUIgZi4v+B3RWzdNSQqv/cy1Sx0ewUNoiu743e9+VwocF8C5rDLIdxffXCVsRLR4ICD7TiQagB7iAKSEUnUC8wuHUTHnRCK6VkzhNZe9V2beFOmplCxogahIRbPCjfo0vPHSi7FxMI3R3hg2D3fBb5XQMguw8lX0BQYxdWwa5UYBjt5GoWmi4gWmyiaeHJvEL56YlR2BGunBCHDueafguB3rYBoL6OvtRiiURjCYEItTif4E83HUxk4fA2h9HgUzg9ncpLTa8+UKqnVL2JUM6B6OBERERhmvxEJxhIIRUYyjTwKTNCbp7KrUrYZ0M5lQKxseBegTZnSTgpleAcZRmIajFDIzdh6/FWedfTL6hxOYzhxGoTIDf6iJSNwPPRQQwxafl8c6KPvHH3yF/h+RfmVLh/MoUjd4kXATJKCI911+OBc421zujZvi008/jU2bNr0gO15ZnbvPdelqH/zgB3H99ddL++3CCy8UQArvc5Nd2XKXDdPrxfbtO/D0U0/BqNaWzEE6NOCl7kGAnsxmHZ///D/jhhtuRGY+I1WST/NLC0gEaRIBbN06hLvu/hbYEa/XFlDMzSAeDqFZb2LqyCzWDW1FomcUubFFBDXaFgI/feBX+IuPfQgNqh+ReuG0MJBKo1jII+2NYHXfIP7x767Fzo1b0TIttExbuMbBWBJOvohcrYyc1sCdD/wMt9z6dRTaFUkNGM4Flse9mfNUzu00P7zkcnsJrqri/W9+F9522WsQyRdhHRhD9bFnUTlwBHa5gAYsMGRN6T5MrO3Cd/Y/hizHAeu246c3/wDI5lHUW7CDTSTCXgRsC+25PArHplDPlWRDYsud5V2J4JeSAW8DSKW6EevtER58PRFCPRlBkgE9yhl6x62KlpkCQ1YVOuMLZ3Inn3IKZudmOoGPwBh/ZyMHPvCBt+Ptb3+7ZNjsqrCCZXVO0BEFOSSAt18YzN22O53EmHD29fVJ0KXk7KWXXipBe/3oehwZOwIC4SS5sxri8MZKm5sK635u4uw+bd26VSo7l5Lmdo54ffB9WfHxN4M8wVI33XyTfK+zzz0Hjz7+GKy6Eirinu4XFTeKuKhq/aILLsIdd9wh4b5UKkvyIRVhqy0Sro2aiUa7KSwIqvNRoY3oy6Dmg1M1kQhFRFzIE9DF3Mc0qlI9xvsS+Jdf3oX3/82HYZoKS67mh6qboeZPxCEQfewgEtZQN1u46sNvxwnH70A46BPgpVE1MDAwgly+DKPuYPtxJwgAbWzsGN7ylrdK9T88PCRVtVWvIp2Ko9WyMTM3i5rjiHSs10vNhxaeenKvBHRWXTyHSsdCeAACZGOlm0zpuO22W1EpFhHU/KKimO7qEqoaKzn+Tnf3wKw1cONNN+NLN9wofwuTPA/FZFyemQiQNfH3135GAGtLRjy2vQSI4+hvpbDMSp45zx/TBOkKyFhBSbuS4cPz7zIneES5brh+3vGX75C1qvQR2iiV87L2lYiK6gBxHUfCbAFHlXqlXRN/JGgGCuVxAcbVGlnkMmW89+3X4MiBsqg962E/DAq0e/xYNbIKMxPjeOfb/gdeec4ZKE6OwWsWsLEvhZjHxkAyAs20kRvPKlOrMDBXzWLf7FEU0EZq3QYk/x973x0nVX2v/ZxpZ/rM9l2WDqKggB2xRMVurFGMJZZYUEzsWMFeorGAvaBg74AxatBYYqcJ0pG2sLB9dvrMmTNnyvt5vmfOSry58b73/hknH7K47M7Ozvmdb33KwBF45LnX8eXiTRJPuBc/8KDR2GefXVEsJNHYUAuPOwCX0we73StLQ4XyqnaIoE3WiKI3vR2xTKd06N3xCFKaDi1fhs45fqEEu1YWMJ7ToSDoDyHsr4bL4RGkOxkALND5h8BDmjAJvVMwBiVuE8GpPN9K3t0uu4qCXkKB4ksetxjYHHX0IRg2ohk2VUNb93poxV54wwq8AdOEyWMPwGWjd4Na0bX4D9+hywiy4m5kJc5/pc717bffinoXd1IcixNoRFqb1aXz4BIsZEk38kZm4HvooYd+NqHz5zJAEQzX3d0N7uAffvhh/P73v+/ba1qgOKsIYJXNhL7gmwV96l4m0tE0hZCxr0IeboeMIHfffQ9EBDVvJgaOhHKGBtgM+Ku9uObqybh2yqXIpLoR8rvQ074dHoeKVCSNAfWDkI3rSEUzCHHXRABHvohAcxOG7r8vWjq7EAj4hIKVz+oYWF8PLZ5CPq/hd8eciimTL0fI6YVfDQgvvawVoJALFPRiW7wD7332ER5+9lGkkIMTXsSQBYeKJe7prE69WBKbREexgAG+OuQycTxy3R04cOhOqI5ngdUtSK1Yg8TWreiN96AXOXRRmGO/UXjgH++gC8C+O+2Bv816y9xZqQXo9jzKelJ29OhJIb1xK9JdETMwUXXPYUcinkIumYXT4H6yHoH6eqAqiFzQjWzIi9DIESh6iebmyN3kQ5tAdO7QTV3/t+fOwYWTLhRnrnjcHGP6g0QJp+R6jRo1QHaW/fo1V9DsNhEzIUecN+qOI/efdujkNbOQ5EicXRnP6VlnnSWJhFMi/tvHn3wsQDhrj85uS1QHK+nvogsvwoMPPtiHtLeUzVg0MrDvqMvA8fthhx0mIiuh6ircdNutuOX224Tax4KuTF45/Z+1nOhN82fsOXZPvP/eewKE83AdxHxbBBIZHQW3DTlDh61QhEu8tmzm2SD4lGIswQD0TEbeq6pQWJyl0vE4Nv+wAdFULxauXYSHn34cJKE0Nzdie1uXcHrZ6VLsg8UUa0KaYBTyRWnu2a0/PONOGbtzyMrXOmDAEDicHpHxdKk+aDq1zZ3yHhIAt/fee2Hu3LeQyyZQLOgCaPIHAtja3gGjWEZ1dZ0g/1euWIcrLr9arHatkRkFkYxiThI6E/aQoQ144IH75G2oDoSRpFUw99f+gOzQyYlnhx+NJ/H2nLl44qln4HC6TE6/mKObLBAWPbXhMG68/jp5nZaGhdWBEyxpabpbKpMyGq4wKvhcxLUEQ5SENN35OOGZdvO0/zLJEfCukcfIXUZixowZUtj5/R7Ek90VVT7KxtJK1iPiLLTlJQfd7fYimYzD6+fEJo1Eejv8QWBL62q8+dpbmP3EfKSTgN0lsBuoHuJ/zJ30yOFNeO/Nt9AcDGLJxx/jh0ULMapfE4bW1sBG9H7BQLGYR8ZIo1frRRI5pBxFREtFOGoaUTdkV2hlP667+R6s38QIAOw3fhQOP/wA2MoaQkFzVcXrbld+TOjFcgEZPY5krhtd8RZJ6N2JDsTSCWgFIF+yoVB0QjFKImjldzjh9wYR9IfhJgOnZEcuY0DTDGm2yDZKppjQ2UUPxwAAIABJREFU6alRkmkE8TXcVPAQMD7zjJB+TL45E3pVOCiaIiefcizc/hISWjt6U1uhuLPCP3f5Sgh4fVDLfvHMcKvU9fgFFCfV67+zT7VuhM8//1x24gzQRxxxhOzTqexljbSscZZVAfPr2AlZbkdW9fqvOnR+72uvvY7rr79e9pUHHLC/7Kp+/etfS5HAathS7bISOp+H4/ll330v4LciBQ0kgZho+D4xEa8Hu+w8Eps3b5ZDxIQujkACXGJpWERtvxBWrVgCu1KAno3DS+oFY27WADOr1+5FNpFDIWMgSHcn7iizORTcLlz74L2Y8/F8RGIMYEDAq0KnZjeTFpwSoP/62hw0+arpkg4X7Ra5G9XziGaSiBQzeP/zj/HEG8/I3nVo3SBs7WlDBBkBsmUVwBnwwaB8bAkIe/3IZdPwQ0U/dwBvPvQYhikeONqiyK1ch/jGzeglyC2dRSLswfoGFc+s+QwR2PHrI47Fs7c/CCSSiPIXc5fhdZbg5i4ypiG3YSsSbZ2yv3IQaa/YEGeHznFqyYbq2nqEONIM+qH7VehBL4K77CQJnUAs0tQIzLKYZbwevG6HHHKwWH2KG1hFBtIX5A43BbqbElzzyitPyxhbxvHpLKqrqgUkJSsKc7i9wx6dUcB0cCKfncl1+E7DhNFAyiR57vwczw9HsWeeeabZtxJ8RkR7ZbfOJM/zzeKUu1YmcouOyc9ZKom8P/i95MfPnj0b11xzjUyOdt9rT9z153tx7PHHSyctD7rxBYJIJ1OyQ6R61pgxY/H1V1+J5wCR2VYn6Ah4kCL9zAZ4C+SiA27K+bJLY8fPUbTXbUrzqkxiRSnwqJrW1rYdK9Ysx9wP3sI7772DRLKIAw8ch+XL1yCRykiA417a7NlN1JJbtcPIFyWh1zcEMfWGa1Eb8kmLRIRzIFQNjzdI1r4kdAZivnd0Uxs/fhyefuZJkFHJgWwqlajo15OWqGPAgEHY1tqBb75djKk33YIC70fxN6e8pxP5ggaflx2whl12GYTrb5iCkN+PbDIrKmUCRFRMtDKTPr+3uqYOD814GE/PfE702jm65YOYFQEAForwe9y49ppr5Jrz2kV6eiTZctfOTLG5pUU+WpRDJnEL8S4xpQLe5LUlU+Lqq68WhDu7c6srt/AWLAj5OUoTc0XEcbq9YnrPGMSzy8bG5+WEiaLOpic7i1ifn/apMUTjbQhVqfj4k/cwedIdEl+IX6RsOZMbp3L81fr3C2DyhRfgmkv/IOY4vStW4ZM58zAwEMSoAYPQs6UVTbVhJNI9sHuAWD6JWCGDWElHWzoNX9MA7HHgBDgDjTj3wsuweOk6wS6MHDkMB/9qPLweB+rrqoXiyJE1O3NCOIlaNEp5JLWIKMN1RDYjnu1GJNmNNA2xCHxTVJTKTtgKZVTRvtbrQzUlY71+iW25LBN5TrRAKPCVzepIJNN915XXmbG4UDJNm3hCPS63sDQ46aK+A18bNdpPO+MEZPRutPX8gGSuDWqwADVQhMtbFglYpxGAzxmSn801x3/8yL1vRv7f/MWigHzxxRc48cQTJcFy9M7ARiU3BkEmdSZwdvYWYI5PxxvsuuuuE145Hzu6r1ljdnpSO+w27L//Qfh2wTcyinzmmaeFk3r66aeju9usLK0OfcfEPnbsWCxd8r3JhdR1eH30KTY1oZnwmdxffvll3H777djaugWhYAiJylrA5/Uik03LJPegg/fCG6++BK+bi8YcHOUyDE2DkzZ9uSKUPKDoCmwFO5wlpxgF8A6kCMzKts2YcNYJUAJ+oZ9Ysq3sKz1wooAijhh3MF566HHo2yMIUvKLnX93J9TqACL5NF569208/NZMhOHFoYPHoJpSqKsWoBVJ9PB9Y1KvAAS4s7SwAqGyE/s0DMHb05+BN6ZB29QGb0LH1kXL0bHyB5QDXsR2rsN9S97EBuRw4PiDMXf6U6IY0hPpgC/ohsOWB9cSiKTQu3Yj0u298DvclWBWQFt3BAU6kwWDqOrXBF9tDRGKKHMf6vfA0dwEtbYadrcqKmNUP+vs6sJOO/VHe1sUq1eswKRJF2Jb+1aTziMJvSy+7SVNh8ftQC5TwODBDfj66y+xvW2b7FpF81uAT2ZSZLRTZI9uh00hzcghBQedqbh7FSCf3Y5//OMfMjJNppI45TenCPqZEyUWilpOk06dydraozOg8fsIpHvkkRkCdOLZs8x/LNQzC1+umNgJrl6zGk2NTZg+4yF4/F5JJolYXBaJxPuUqSEgUwBzAL7H7nvis08/lXuEACqOeuWMuh0w3A6kk0lUw4WQw4fihlas/WIhUls7EHb70NhYj6qhg0wbXHb3ZR2avQTNWYZe0jF9+r14fvZzSKaK+OOlFyEYqMaM6Y/KfDWtZ/sEZ7x+jwj9mLta8v2LGLlzM6b/6Q5s2rAOI0fuCo8nIEj1uvom2VnH4gn87ne/QzpTwlFHHoiHH5kutDEqu7EG5CornysIqM7udIu3+CeffoFpN9+GTI53h4kpEN8CAsXKpsvboIH1mHrTDailOhyxJWKwQtleap47TTMW7tMdDjz2+BN48mlzvcEuXjjpQmE1n8vn8eD222+TBkPqqXJZrq+1CuR153u9I5vHYt+Ik5zHja7ubkGv8+ycffbZffHGCok7yk7ze5m0GQ8pO53XSwKQo/2oqjpQ31gjHOlA0CdFDzUtiHwn9bXEzjeTEkbGCSceh6WLtwmgzCq57C4FRqEM1euEnjXQsnElmqqqoCo2JLdsxZoFC5Bp70QTjZc8XpGOVhUDuqHB7lMR07OI6FlESRUMBDB6v/Gw+UL4YuESTL7sFumId92tP8btNw7Dhg4W9k7QW2ViFlw2QY0b0JErpZDI9iChRbCtowUpLYF0lhNH+syzOOLUR4Xf4UWjrwa1gbBMV1iAUxuAAMtMNif4pM6uHmgabXyp0sljyT09xchon5uHhw0Q8SccWPoDpu11PI2mJj/2P2BPjNlzOHoTWxHPboPNlYErkIfLW4DLW4LHFYCfxrGKiX8QL5H/dNrazyV0q6Nmh07kJ0dYRAXPmTNHEvUdd9zxTwnXGsEL/7BcljH64sWL5SbjjcVuh9UwH0Srct+0csUqHHLIIVIVc7S3ePFCfPHFVzjssAnSHfy7hL5owXdiICE3p9sunYFYHVKLXC8Isvqbb7+WToX2qgzqfFCClPtXVq2TLv49br/1ZknoeiYl9uSlnA5nWYGRykExAJuuwF5wwFkieokET1M3uzXeiX1PmYC0ywmtqMvOt0zKlZmCQJ2y0QNH4Onb7kVjSRXqGFJZaEoRBXZMLgWvfvAX3PXKo+J7fs6oCdhz2C54//NP8FVyNWJQ0QtdZBX5XHkqSKgOSUxEPg+2hXHy/ofjjiuuQ7E9hu5l6+BoS8C1PYZEPovOfipu/XI2ViONAw88GHMefAxKVkekpwvhsA8OO9uDIoyOCDrXb0ExSuEaH1Qqz2k6OmJxFN0uuGqqELISuuqCXXWh4FFhhEOoGTIQiupCNJWCza2KgMbWLRH0a6zFySecjI8+nm/OmFGGN+hDMp0AvA4u6uRGdlTWvS+99BxGjhohIC5R1/J54SDQpZLI7TSKqKhvMbGXFfK9FThcLknoDLY8p0zoHL8THPfWW2/g1ltvFxS0oJVFS96kjlk68ezehg8fLsBPC3xJpgZXP5bGOM8v/77nnnvKPcCv/+abr7Fw4beS0GmBuaM+w48JXZGEzlGuJHTugS3tBeIIXDYY2RzCZSc8JSe01Rux6L2/Y81Xi5DticLv8WD4rjtjt/33RsMeuwKDGuW9yxQyiGcTmPv2a5g29RZRdZt6/TU4/bdn4Y7b7sTb73Jnb4fT4UK+WEC+bI6r7apDbIeZDX0BJw7edywmnX8uqGvOhMqRMRHxjY39sHHTJlxwwUXIasDhh4/DQ9Mfkr0lCwOyGqjxz8mNx+2VAiKXL+LTz77ELbfegYxOgRVT/tZMWUV4PSrKJQNDBg/AXXfeLp07R9IuhxmMTTqsQwR6ZGxut+P5F17Eg9NnyL1LbIEk174yhesDp8SgiRMn9gFwLYlfXlfqr1sJ3SzyzYLB0oWnVSzphGTWcCq4du1a6fA5rreaB2u6aE1zGNumTZuGY485HqozgIA/hKrqALJaEv6AimQqIh8zmYQg3Sk4Y6rV0egli0ULl+Cqq65G+/a0CMKwMxaKI9dWpQLcfi+a+zXi04/moz4Uos0TivE4ejZvRqRlCwrJFIdr8NKcMZ+Gkdfg8HqQLOSRMPKI5LJIKyUMHb0b6gYMQEc0iosvuwybt2Qxemx/jBm7O5qa+iHgDcGnhmQ6YnOXUbDlkCslJZF3xbchkuhCb6IH2Ry1AXKmVWzZBofNBbfqQ9AVQK1ahaAaENMYE6fCZK4hEo2iN5aQCR8LPT1PNT5zkV9iXC2UJLa7XMLRlcLPxemqTg2REoYOrcFBv9oX/fpXCRAupbUDTOg+A3ZVh91VgMvhRsjdDK+LBcUvPPSfy+Xy7zzMTJALFizoo3Iwsf/lL3+R0RT1uBng+HWW1Cu/ngHW8g6eOXOmVPp8CCCJgB9R4ipIgLvyyiul4+f38O+33DIN8+b9BVdffZWYovz3CX13LPhmkYluFJcsTrLN52e3vmljC3beeYR0BiJ2YLP1iYuYrl8FhMJuPPP0Ezjm6CPh96iIR3vgIm2DSbmsIJ/KifWlklfgKDhg5+6o5ACoMVwuIlnKYr/jDsOmfBwFe1nGgUI14+i5Muyscfox9bzJOHnfg9HPXYXs9g5462uQzmvS0b779We4YfZDAoWbNPoYTDz4SCxauAgfLv4a36MT3cgLUrXocIoLFwOzmzKwWg7EkwbhwFM3Poh9B+8CR3caxZYuhNJlJBNRrPfquGbeDKxCAocdejjeuGc6lGQGkWgEtTVBmUggFkPXplZEWzvgMWyo9YcliSbSGXSn07AF/PA21SPcvx/clIVlR08FNNWJQjiIQHOjOMHFSEUjHa/Kg2g0i+2t23DAuHEwirqMaTkVSWST8JIylUlBUe0oZ4tiBc/q/bjjJuCh6Q8gr2tC/WHAJxKdNzs7dSZ0ducWDoJStCWbQxI6gzCDtZXQiclgQn/zzdexbt16kQG1rDx5nnYEWVrFJqVMmZx5fi1RGb/fi1QqI5OnqVOnYtasWbKrnTRpEq6//jp88cU//tcJXYCBnFvkDaGp+ex06MsitXErujZsQSrSi9aWFpkCBBqq4aurhi3sgzPsh6+uCoHaEF5/8xVcf8MNAqq6/NKLcdONU7Fi+Qrcc8+9+Pybr2TYzoSpFXR4fAFkclS8K8pKpZDToNr4fWfhmGOOFfASVxxUDSOIiSPuM844U1QSJxw6Dn++/z64VKcYqzip1JbV4HF5ZFTKAJ3NGfj8i29wx533IJs3bWWpD04TF8otm/I3lE3mPfek6H/X1TUInuVHYx0ToS+NhM2Gpy1QnNDHXNLV8cFChQlBdThx15134tSJEwVzwC6eCYrXkMp8skoxqOBm0fhoyGIK2IpLHIFVXi9aWlr6unzGDz6s4s4qAixvChYV7OhffeUNVIcbZOpSW+9DOs3f03RytDtK0LSUUNloE8vXxB07gZ433jgVr732nsjqCvXLUgyoSC6oXjfO/t2ZuHXaVASIlCdgj3BwXUd68xZsXbsOejKFsNuBsFqGoadBl5OEnkOyaCCSzaA7m0bdoIEYsssucAWCuO6mm7Bg8fcYOWoX9B8wUICnzU0DRCuAEzqHW6kk9BSSuV5EEm2S0KPJXmh6tqJHr8Buc8n18vmCCLlDqHGF4XGYOhR8kKJGTYP2zk6RZCZ+UXQFBBbCj4p08vSy59TC6SyJ8BflmImL4JkiuHT48GEYv98+UL02pNIRZPQIYNegUJzHrqGILMoKGSw0BfIgGAr84of+P8novLF4kFeuXCk7SXYpHL2T6sPH+eefj1deeaXPAc3iplu8cY4v2aUTsc7nsXaTDK6m3nsB1dXVMspnoKQaHYMzR1oco5Ff/u8S+qIFS2SfalXTRsH0QubN+MYbr+PSSydXzCDogc7ETttFhyBW+fB47FiyZCGaGxsQDPjQ29UBlcIo+TzsBDn1jdzpcOiAo0zgBbkWDB5FFNUyDp14HBZ1bYLBFRRVpIwC7HQfqtyorLCP3WUcnp52D6rSJaQ7I/A31okkKoPHJ6uW4IaXHkeymMDZOx2CSUf/Bsn2bqxv24rnF8zHWvSA/IGC24N00ZwwuDn6J1ofCgZ4G5HLRvHGvc9hsDuMakcQua++hzsYwPJiBBc/dwfWIomjDzsSr91xP2zxNOLJGMKhAJCIyjivdd1G5HqTqPOG0VhdJ11aJJlEj5aVkXp4UH8EOV6vCqFE9zBSuFxOOBvrBEsQbqhHjjteAhG7uzF8eDMmXXA5Xnv5ZeEKHzbhEHy3dDE6o11gwNIoVC0a3AAnhKGwikRCx4cfzsXw4UMENZyMx+VGZ5fOyQeZCVZC5+ahwKDAzlJ1C3DtpwmdkySeTZ6NCy64QFTkrCKVn7M6dEtIZu+99xbEu+mJDXR19VQ8vIMC2iQliomBssYczw4bNhQffTT/f53QZU3lcAqY0tQbKMPFwC0wYyqDaDI9KWtZ9MajaO1oQ8u2VuTLRew0ameM2n03vPjmq7j2hutljHvO787G6af/Fv2bm0U1jxzuVuGDm7xu+lpzFM6CKFRTg0S0i7b3CPohSWbPPfaSMTp31/F4QkasBBhmtRIOOXicqRfgciCrZeTn5ahsR4ODkiKIdCb0r79ZhHv+9OdKQqcErsl4YIdeX1eDdCqO5n4NeHbm08imaapicpZ5DUwjHNNTXiZ9ioLnZs3GY088WYkBJg2RD/KOOWELeLy483azQzcNm0wrV65MeK3YaVvMBbPoN61RJaGjjLqmRmze0oLXX38dr776qvxcngOaQ1n4IEtp0Er0/H7GqLffmosDxh9sct7rq1Eq5WEUNNjsRenWDSMnOhimVLZPOtyenl78+tfHo3VrVJzGqMnOUbhlwWtzma55zz07E4ccdJDc4yoUGbErqpcOVOhc+wO6t7dByWcQdLKB0WQylqCjoFJG0sijM5lAqLEBjYMGIVcsY+bzs7FqzTr0728mc76e6qoaWUNSHpuqcHo5g3wpg2whITv0eCaKSLwHuTxZRCY1jc0TJWKJEwioQdR5q+FSTM8FAmJZCPNe6erpljPk5v1LIaeK4iMpaaQj8lopNuJB8ujfv0Fku7laI3DTVrahf/Mg7DpqV/j9PuT0DDQ9iRI0lGwaCnydxQzyZTZRUTjdjPec7vwi/fqzOZ1vPLtqUtBIDeHF4m6bXTcPNWlCxx57rOwXd5SAtUb1lpIX7TF32WUXU82n0vUzsbIzZ1HAz5NuRF9sPpYvXy43lgVM+tc79N2xZNFSGPlCn/QoAVkicFIq4corr8DLL78kHQmlMPngzlRc4ZgMHZw+lBEhF7tcFGu+eKQHKlHeHO9pRB+zOy9Lh24v2mEvOUT8AEWbAOtsbuDkC87Ch+u/Q47zM576ivqRFcqY0PvBhe9f/zvKm7vg1AqwuV2i7+50OPDhikW4cc5MZMoazhl5CC469Hh4EjrS+Rw+3boa7yz/Bkv1bUjaHMjZTcUzX9EJtaQIB17WCVAw0FaD92e9Bm39dgwONSPVuhXr7Sn8/pGbsAkZ/PqIo/DqtD/BkchCSyfhUV0obtmC9nU/YOvajbDnSxjS2B8NtfXQdANdyQS6cxr8zY2oHj4YgX4NsNOJzeUUr3SNcpl1NXCEg/CTD17IS2Dp7u2VQm2fvfZGItYLj8OFv8//G2697WYsXb4UsVRc1J1EwpO1EVd+QWq353Heeafh7rvukGvWG4nA6/GYCd1e6daZ8OjMVGYgNDt0JnTuuq2ETjaGNXInhoLnjef3wAMP7ANEWVxmnivr73wOnlNiM1hw8kxy+sTPE4VPHj2LzwkTJuCFF16QDvGzzz75Xyd0dpcFTYdXdUt3ae55aSRjR9EoQEunESA2QGDqCoxkCtu3tgrwKxjwo6F/M159dy6unXaDJKfbpk7F4YcfCk3LiEzr/A8/wgMPPYjWdlKbTCp7CQ5BNZsdkw7Vnhd++qBB1Zg27RYMGzIcyWQKzf36Y+3adbj00kuR1QwcfPB+uO22W0U4hUWz1+cROeSg1yd6AQRhZnMFLFz0Hf58/3RoecL3FOlK+T5x9Gx16NRpZ0Kn5jtH/Krzx5G70BEr9C/eS8/MfBaPP/GkAPz4XMJAQFm84Pnz/apHOnRec15ny2SFCZ1fy4RuJXoLsGvFJr5nRrkk2JeTTjqp4uymiNgQzVjWr18vTYjVnFhAX4kjLhfOOedcPPXEM5LQKflK4JsYQZXySKXZiFBEh3gJQwqQdDqL5d+vwimnnCEJklhHbkIsWVsC4ogBJc5hwYKvUBMOQ7XbSSaD3+6Cl4yPUhnl3hhaN25Cx9aNcCsZuBwlmZCl8zrydgVpw8C2SDecZA3U1GDx98vx7YJFIjxEFgHfu4aGRkmAdXXV8hrLNkN023OltDirJbIRxNO9SHPcnueEQwQNJaHTQ4Mjd5/qR9gdAiHETOiM1RSM4rpKy2bkPLMYEj6+Sp64WUSLYQvBiXbqVqTRQCqeLyCJnON81eFFQ21/DB28M+pqmgTwzPhdLFMfwfxj8LWWuxEvboBWikDXcxIzftmh/0xKt2htX375paDcmbg5lmRCt26QI488UnaEVkK3umVrZMXuiV39Sy+9JBeUN5rVqY8evRvWrfsBTU2NQoMbMGCACIRQWvP88y+QG/LfdehM6HouLwfG2qOLUla+IOjqhYsW9Pk1iYEGi4mKDChHNbRPTcSiKBUN+FQXsomkUHlII8ol03BQtYhxNk+zFBvsRHeW6C5Eul8RNkcJ50+5FG8t/QeyktDF4FlKboJ6+DX+sgPhkoEVL34Mx5YI/EUbUrmsUGa8Pi/mLPwHbpr/HBxQMXn/Y/H7A46GvT0u0pDOEc14a8nnePHrD7E61wWNky2HA2rO7M5NpWxhkCIEFfsOHInHrr8DzRqBTxqWxLfhggduwFZkceIRR+Ll6+6EK1tAkcAmXUdy1Rq0rV6H9s2tCKpe7DRwKMLVNUjncmhPxBFHEaEhA1A7Yig8jbVQAl7p0IuKgpxNgeawY9Cuo8SgJZZKQg0FoPocuPjiK/DC7OdRNHT89uRTMPvZmZg7dw7+cNmlEiSEb0Dg9o+KrKCniMfjxKeffCznIadlJbERZUzMgOmYZpowMAqW6GPtcMPuNHfo/wSKq2A9WCDyzFZVhTBu3HhBwTPwWN2aVTBatwE7+ZkznxFBHRasrM8I9OG5tCxaKU9MlHN7extWrVrxf0ro+VQGfhGccUAvGKKk5WCnSl5/wRA1NxuBXgTzUWCoUJKdeymflynJnQ8/hJfefB2RWBeuvfIqnH/BOVi2dDFGjBiOUFVYRtYzn52FaNL08XO5/CgrTmjUMCc4kVyKitLXIYfsh/PPOx9DhgxDNpOVxE7qKAuvXx00HlOn3SjYBo5KQ+EADD0Hr1uVeyiWSMkOfemylXho+qPQSD8SvADBbCbKngmdBdxuu47ELTdPRXNTP1OiuWJkYpr6mB26tUO/9bbbpTDhKFdYTjbumYuC/Dbyuoyi77nrbsFN8HuYvE2hn5zEGdJsrYe1C7f+m4mTReh7f/ugTzqW1/X+++/HwoULcdNNN0lSsuIZsT8sFPnga2Wht3zZcqFM9ka7hcZGR8e8QbU5Q1zGxAPAKMLj8SEWS8iY/tZb75FunYNASjUwZEiXbpI5hC++bt1K0bCu8geh8twTPFwwCxlm/PiWVrT8sAq5RBvs9gIUpxPRdEpkXpM5DWs2bYJGFkBVNeZ//Ilo49MalcJKXFfwPBOkV10bEltXh2omdQNZaEYK8TQTehQ5IyeaBEItEyU8duMOOB1uuF0euMouwfdYxRQLYSZzagVwrWm3sahzwq26RCmQ+Bhzm0IhoRJsjpwg7k0ZXxv87iACnio0NwzDiKGjEfDWQynTeMeMt7S1drr5FujQlQgS5Y2IaduFScCJzS8J/X+Q0PklTLBEgJIORCoLR5mWm9pbb70lXTbH5jsmX2uvwq/jeJ12qJbuOz9+9NGH+O1vT5Ody7777oWFCxZWXo0iak0UteBe6ucSOjsEr5e+10VBlJpcdGDIkMGCmuZ9Il65TEK0Bqo8XEyMqlt2vSqt/vK6gOEotuEslZGNJ+EgIIuazbQELNI4gGhrOxQi4EukZRVx6dSr8eLC+UIxMxdjFegq90rlEvxlJ6oLBj558BUML/mAeBaJVFJGpzRieXfZ17jl77Ohwo0rDjwRkyacAFtHHHGOzUYPQ7sjj5e/mI/ZH7+LlnxClMKctCvkzko4YmXUhKuRicWFUz71t5Nx0qhxAqhaGtuGyX+aig4lgxMPOwIvXnkL3ITNx2ModkcQXbYKXWvWo7e9G3VVNRg2ZChUGoekU2iniYzPJd157c7D4GqoRtGrmgmdeASbgriuY/jo3QT1rjP5KQoyeR177LkX4rEYqoNhvDt3LnYeNlQ6qoMOPhAdne3I6Bo8XregYVUi3XMFeH0OZLMFXHXlJbjxxhugaxq0bFa6VwIfLRyEAKdkJOuA0x2AzW52APzcZ599JhMkothPPeVUKSJ5/hhsn3/+JVx22WWiy/0jQLIsIE0mfQZfnlMm/SFDBiGT0aRIJFCKXTk7DQZv3gumchx/3v+tQ3cJap986ILI7OqcctC4oqKpQIENmrbkkimUcnmRGA64yRmG7IZvvOsezHv/r+joacV5Z52FKddegWhvl4BC/QE/trW14aWXX8O8ee8hkTFESCSbKxJ3Lj2720nkMrXMqepVxsRTT8akiyaJA57qcsnInTSyAw/YDzfecJ1QEolvqK4Ow6AHteyIM0JPIjCkTn9cAAAgAElEQVRvxcq1mPHw4zJ+Jz/dMspgQUXBpYrapyR2S15fDMNYoxEgVnFXExkJu106yp5emgGbnayl/keKElcVbocD99x5lyR0a/LHj5Z6IHUtrMbjp6GOXt8uvxfHHPdrmcQwyVCPgEmdk5i99tpLErpV9LEJsYo663N33H4bbrzxeuGa8z2n6Q2FZLxcK+VMuiO52HSE1LJ5XH31tZg7568SImj5yn2yxCupYszaiglr9ZqV8l5xpeF2qiJIxczKLp3nPR9PIdrVhm0bVyCV7EE0mUR7dzdUv0+S+7pNm0WiNRCuwobNLeKmR2ZAXW0DMum0xD0b/ci9bLvN7lcvZKVLN4oaMjpFhpLI8fev2EpwNM9kztdOECWxGbJ6NOhnzsmS2YEbOjEzpmgSKxYWAqrLDtXFcb1NJgIOOz02SnC5yQgpSPGqOlwIEqjnqsLg5pHYbed94XXVw172oVw0kfH8Hr5mu9OAriSQd0aR1CNIJGKCVfglof8PEjpHJAxi9Cwmn5u0tblz58pBt/bVQ4YMkYTNwGp9XkbDO9it3nvvvZg8eXKf1ebEiadi7rx5CIf90vFzdM+dKdHura3bsP/4AySo/rcJfcwe+G7JUqmAiXDPUfVAdILNCpq2mKzazHH7jx48DArkjea0HOrrGrBm5SrhxGYSCSjsCEXkQ0E6Gofb7hIBBSZ0hcYFHLmT68aczYrRVsRlt1yL2d+8j4xUDkLUFelOyynGWQSGwotnr7kLBzbvgvyWDgEnJQ0deZ8Ln21cifvmvyK8+Et2PxqXH3c63DkqLWnosucx8JhDse6HFZj2xIP4ZP33SBB0I25ifiR0+mxXoqC4sylohg/3nHcZRgwZhi2FBK74082I2DSceNChePGPU6FS3Lk3gnzLNiSWrUHkh81IRGJorKvH4CFDuaBEJJlAWzaBck0QNTsPQc0uw+CoDaPgdZk7dLsdhD1phRLCjQ1Qq4KyT++NxvDeRx/iqilTEOuOCAd72eKFMLQcsqkUnnrqCQFXUU2OUwoGMI/XhWzWBDvRuKNULGDjxo2I9kbMZF7h6bHa53U1/9ik0/T46Q1vuqcxqOyY0CeeOlEMhQIBDyKROGprwxg6dARatrSgsaERnV0d0kVYlCbrrD7++OPSmfJsMxmce+65wupgQOcIn6snjnQpavPJJ3//X3foRGhT1MXiRcvvRUAm6VkyEzcd2LwU/6A3AS1c80T3OkT5jfvwOe/Px1XXXwtqnl1y8fm4aNK58HOdkUtJkPMFAtiwcbOMwRcuXl1Z0DhFu1vTM7CRQWHJbwJoqK/D2b87GyefdLKoME6Zco0UDgeMH4frr5siXSfH7jU1VSgYOhyUqk2nEIunpJNbtXo9Hn7kCUno+QLZCqY3gblzpxyv2ZFyFV5RCO47vtYduuNH6+/cw+YLHF17RdaXp8JpsyPgdou3PHfovF6Wcx4TNLt0Nhk7jtp3NItiQv/8269xx913yffSqY1CWOzCOV6nH8Xzzz/fZ/RinRMrsfN3onzqt99+DZfqEAMbvu+0UK2qDknzw1F7b28UgUBYtNlPPOEULF68TDpOtaIRL8WKYnrQ8z30+hUs+36ZvAYCQsnRJs6AnbC9TO6CGYPsJQOJnu3Y3roZLa2t6OjqQr+BA9F/0GBZe9FJjtK2Pn8QwVBYirQB/QdiS8sWdHd2weW244eNK5DVk+iOdKCrpx3JTFQSulHKCR0uX6QmgCkFYTZoVDIsyOsnnoWaHpzg8LyaXbh5NjnxZG+jlE3Qq8upiA6Cx+OQ5M5unQWF3cUzQmxTWYRiAt4AVMWHgQ27YI9RB6ChegTsJT/yuoIc/VoVA26PDXaXgXw5DcUL6MWsxPlfOvSfSeb8Z6vqJaiNY3N2MkzoHGXuSOsgQpiSiFZQ5PdaOydLeY58TfJCRbYyGJQqnwCbQMArCnGCfne5kUylBIR3/PEnIEYd8coIjv/O7swCM40ZPVaCDit9Yi7ICTUVgtmRO8S2NBrtlc8xMfDB8R/FIRhFKPTRUNeEdavXwu9WkU0mRa0rn87AXizDwbF5oQSFTk+0K61YBHI2RgCHSa8q4sKrLsXby75EgrN5iVJl+AIhKRC4eHIbJTSgjHemPondqwYh80MLfNVV2NDWilTQha+2rsOf358tYjRTxk3EpcedhgKpbfRXrvGh6HOhbshgtMW7cdq1l+L7rk0m6p1FCiM9o6Sgf+nv7IEro2EkqnD9FVejauRgnHXFJHTnMzjtkEPx6h+mwR7XgXgcyTUbkF2xAfHN20SGlH7aAwYPBqqr0Nq2FVuSvfAP7Y/+e+6G4PABKAQ8sIf8InaiU+mJdUupjISmYcQB44VfHtEy2OegA7GldRtqauvwyPQZOOKQQxH2+xHt6YHLYcOuu45CNBUz+cTlIvISMX6EHzQ2VIt4y6m/OUV2xZ0d7aYADBHJHjqwmZa7Hl8IZZsXTpepeMWvIViNXSX3eDyn7NCtM8xz+Mgjjwjd0hSYMal05hjZPDcM1gS9rVixos/xj8WqJTrDEe6P9LQivvrqC9nfko5kJQtz9cSzYXLRdx+7h7wu/nyLm85kwzG7oNypf18sw14qC5iSZ4/nkEWbkctJ0SGa6ERxo4xYMoF80UCougYPzngcjz32OEpFHRdddB4uvPAc6Dp95MkkcQo4qaq6BosWL8V99z2Ebe3dyOr8vS29d9I8S6aFK1VDxJltJM44/XSMHTMGpxFsVioInZQJnfxqJnReB9KlKMbEcSfFbGwOFatXb8D9D8xAJmc6zpmgOFPznlx0Sx530IAGdHd1iRgIVyrWwxq5m0lOQX1DI37YsFHuWWqBWw/ucllQN1bV4PI/Xia0V8spjys7S1yKyZldNfUtmOR5DbgC7OzshNvnxdkX/B6tbdvlc6S/karIv3MkzfNJFo+VyC3r3H9qMBSKYr2I444njighCnqcYJhOa25pNpjQBw4cIrFs773Go7OTQsw2mThxfSHceqfZA7C4Ir1rU8sKOF0uwfwwhcv/JIGS7WGuneiPrqdiUOihILHNvImozyALb34Nn5hTIBsnQaZrIdH/NGaRrryUQnvXVsRiEXz9zed4e+4byGQTqGusRm+sWwB6jJm5PPEACtxer0i4ZjMs0igwwya8ZKoSKoroscvWkbs0ChbZBIAPj5v0RqrpUYCS2viUhC7DG/DCxXF/SYddKaHKF0BNoB5Dm3fFqGH7oj40HLZiAGWD7nYssA041SLsThqwUz6WbCMClNlcFn7p0H8up/9cQmcQY4BjoCOYyNoxMWHz7zsC5TjGoqQrKWykAD3wwJ/lIF9+xR/xp7v/JJQTjlYpEbhw4SJB1UvnJlgzBl12B0zoZvBlQv9uyXcCyvlXI/fBgwehp6e7b4cuVJYdHLi4u2RM72zrED4o8oYE1GI2J4mcgZWB1kzoJZQ5QjQbJ3kwXJUKOfz+ysl4b/UiJG1Gn/a66vZCz2YlCHtLZTQAeO/mmRjlb4KxpR1Orweb6Stc5cbnLWvw4LxZoFbTlP0mYtLxE2VPqpULcDXVwOnzQA2GpRLfWs5gygN3YVnHRjhEHCcFT8gPzaA5MZE2bngMBTW6gUZXNc664mLc9dgDSBayOGX8wZh93tVwt8eQ7e5FavM22LZ0ItGyXSYOPr8fTUzoNWG0tG7GpkQP6nYbgf577YbQ8IEoBNywUVlMdSFX5HtJG/YoskYeo086ATB0LF2zAr86+ihJcPX9+2PV8hVwE9BGoBPxEzkNl1xyMeb8ZY5pzmBXJKEToGhSH012wIRDD8bsWbNkSuETv3UbEvGo7CY5zhTPZpsKhxqGS/X/twmdHTWTVUcHJYXr0dLSJop0Yg4j4KuyvAaeYSZ5vgZOmQiMOvvsswQoxjEszzkthO+++24511VVYen+/n8S+r/ioWeFp1wU29ogLSeNIgqJjKDcaVABKp4ZOtq2tqAzGkF1vwbU9GtEtqiLvOoTj8/EzFkzJT1PnnQhLjj/bGSzCVFA4CqDrn7cObdu246Nm7bgjrv+hHjSTCJ8/7k7zefNA10VDgufnu//2NFjcMzRR+ORGTPkPd93n71w3fVT4Pd55D1jcZXXMygYWaTSSQHFOVUf1qzdgAcfehSZrNgLiU46ixcBLIlpDTBwQDMuphRwKCj3OxONBVTbERTHhD533jt4/2/zpTPP0LSmIgRcmVDL7z3l8qtlusfrxqTLhMwkLvtcTRPQGpO8gGELBMOaE53Pv/oS901/EL1xU3aaQDiKZfEcmNKufuGmExDZZ5lK+lvFO52iMTSq4XpmyXeLUC4XsbV1M+rra8V4iCh57rwZr7x0tNMMHLD/Idi6tU3ogeKqyCtRUUuTwqcihbp580oBQ1Ihz5TnIX6ELA+niSORFK+IEyOLccsChwUUx+siciT2waZlkOV9YAkfkWpXRgF2NxO7Di2Xxpo1K/DOX+bg40/mozfWBZ/fDaOYryR0Vhu8nh5R8SOuRF6HFCWMjWZCpyUvp0wKC5USz3AZHtUGr8cuSd1hL0pC5xiexYKN+3UPEeoGqOtVE/CjyleDof1GYdfh41Dn3wm2gh+lvFNiMBQdTpcBu9OcbJWL1OE3jaFEuOgXYZl/n9J/LqHz3y0FuEsuuURG51a3w2fe0faU3Q/5wBzf00wjnU7C63Pi62++lBuJspC8AVhNfvnlVzjhBE4EtH+b0JctXSrSpNbIVfWYHFPuqygh+/3yZX0JXapdRemjrBFlSzegVDSJfEaT/STVy0ghUvSCjK8VFg+VP0zophQuq2GGFHb5WZx56QX4dPNKZNliC+XNgJ2ALd5o3KED6A8n3r/zOQxGAOhNCjCvq6ghWuPBpxtW4IHXZ8KJEq4efyouOP5U5HM68uRi14YQamiA3toBNRwE+tdg1ntvYRqTNHKiwqWzf+OvzWjpdEAp2FCtGwLuG7PXOHz+3QJxWzppz33x7FmXw7W1B6mObiiRJMpM6Fvb5KbneK5xyCCgOoj1WzZifawLA/cdiwF7jzYTul+VDr3ktEMjKKtURqS9Cykth+qBzajfaSh+98fJ+MvfP0TR6cDM52Zh4m9ORaSrG36XiqpgEKUCGRPLcO6556Bl2xYJZhx+cHxN3rPH7ZYEwMe777yDkTvvjJrqsIwxE4momIIwAcvAxeaC19/Yl9CZdH/aoTMY19eHEIvRXY/iE8AFF1yKWbNnVfCL7CTZobrkHFvdN3fmnEJZ7n9MCDQoYrfO7q5//36IRmMiLPNzHTqFZYieZyIxi1LuM02mg+GySWFgzxUQtLkQFFlgmgXYaK4tk5Sta1bhk68/R9LI4YAjJ2CPA/ZDXM9g05YteP7Z5zFr9nPSzf/hkktw4QXnIpNOoEjFQ4ciHTVlYml1Go3F8NbcOZj7zrtIpUUw0JQclUxiIpgJQmSOobb2ziNGYPOmjdJt7bMPO/RrRL6VVTAnYLlcCpm0CUbK8X5RfVj3w+bKDp3MEhOwaT7Mv7FjGzN6Nzxw/30YPGgg0uzsKwndXD3QvrOS4G02PPrY43jq6Wfk8+zQCYw0xWVMNQKC4m647nqZxojkq9st9zgnfiy8mOQ5+ubnCZzkhJE/h5PEqTdPwzdLFoGjdwJ9ObYfzIK2YhlNnA/Fho466igpCqyJJD/P5xZnvgpT5u8fv4eDDz4IvdEuKTgTyZicqRxZDGQCiGaqHadNPBMLFy6B6jJXB+KhQ8lXKWpNXAE/rln9HSh6w5hp+hcQA8QE6uz7Q1EfQtIo1fzj+2wWxiZT4MfYXtlEmp+oGDlyzF9UuMc2TXz0fFYAlU89/Rg+/uRv4mZWKhtidyrWp6USHG5S0Mw9OoGKVpFqgtrYz5gdOn3qKYXF5O3zOOD12qE6efYLsNtMGWIHG4MCd+JEzRcQ8NpRG/KjyluFof1GYrfh41HtHgol70c5TxU4Vic5OJz0EsjKz1IK1NJgpGNcZnHzH27O8n/t0Hl4LGrHsmXLcOihh/a5rllB0to58YZgYCQV5oEHHpDDcuRRh+Kdd+ZIR8fkSgMLjuGY0E89dSKiUdPqUkQj/kWHvnz5UuiauevkH6fLpKLxNbETfO31VyuCE+Y4MRgISgVOHroJKrUh0RNHgT9b9SAbTYgdYFnLm2IOlJisVKAcF4omNI9PxRqTifnEc0/H19vXwWDVybGqpss4jDcbh2E+ALuiFq/f8wj6ZZnwy0IbS6s26dA/WrcM97z6lOxBLx//G1x43KkoUreaFoLVQfg9PiCRBerrkKDIgt+BR19/Ac998AoccCKBnAnI8xGkkge1Z2qKDvjgRNpWQKpk7qeP33UsnjntUqgt3Uh2dsObMWBs6UBiW6cETG8wgMbBA8R8ZdXWDZLQh+6/lyT0quGDUAy6xVa16LQho+VQojxoWxci0ZhQ24ID+mH/445GRyaBcGMjFixegnAwJBBen0sVZDaBbuzuCIac//GH0lmwE+HUw0Iv830m3/iUk07Go488LACaaDQiCHifz41Ib7eonbnpaOVvguoOSOD7aUInFYlCMMEgddlpeqHL9SNzgopvnPqwM9kRX8Fky+DPMeuNN94out18XjI5iBthMuE4v6mpQVDglKv9uYQ+dszu+PjjjyvUShOFLesjj4octyUUW0ppUPMlhBUnXFy+JLMoxOJYsnAhtm5vRVtvF5qGD8a+E36FukH9kSxoyBl5vPDsLDw642EUCwVMvvhiTL5kEnQyKPKaiPlQ0IW7cnZj2zu2SfB8dtZMfPXNGiTTJpXNQ7ZH2sSqUHSF7nRaJisJk90WL85+48yRO4U8mOApmKJlU0jEe0TeNG8wMfgloT/y6JPQdF5D6501kwufi6PZEcOH4LFHH0Z9XZ2svSytdBMb8aNSHM//s8/NwkPTZ0gCl9F0n8mOwp5VisSbbrxRkjGTtAWI42rPcsjj/c7rxtjDa8cOniu9G266EYlsGmN23x2PPvooBg0aJM9hSb1ajQoFiljMWQ9+P5+HD952VVUB7LffOMx7523o+YwA5LiWIGefgEGXky5+fBttuO/eB/D44zMlDqUzGdlP2+lFYeThdjvEocytAp98PF+KRknogkQ0kzmLWIUevJQ/Jji3oJiYnsqr4SJQgIeVNQYn76bCmwk4lNdMlHllb8+omMvnZIcdCnqkyfrbB+/ixZeew+IlC+Q1iVQzXQCLhoA2naJh75CJCXUUZNUkf7hWofiMIr0Fz5/qUqQ7Z0InvU6hj7md/glOuDxupPUCVA9R8PTJsKEm6EWVN4Thzbthj11+hZBjMEqaD0reA5vojeRgs2fhcGVFVIjJ3lYifsY0W/olof9MRv+5Dp3dBQ+4FH6lktiekvLBi8ykyodFXxNkMl2VKjce0cbzP5wn3FnedAy4VJZip/bN19/i9NPPQJxOYv8yoSsycv9+2XcoEIVuqUsppvQrf86LL74gal682ATuWJhbMeWgOUupDL/bh1XLV6ImGIbH7kKiKwIXec6aiSgu5wtCGzINHugQZHp+8/iIvYtSxpGnnYTvulqkS7Y5Kf1qQKXlq0g6lhCADROaRuP+S69FdbII1aYinYihGPQgE/TgvZWLcPMbT0iV+ccDTsb5R50ER9aQUXW4sR75TBauQcOALS3IuBWUw17EchncPv1e/H39FyAPoOjxQlNt0LW0qKzWl0ih0cArQKOKrKbh+F3G4JFfnwfPlh4k2zuh0nymO4FER7cosal+L+oG9IM97MeK7S3YnIpg6IF7Y9DeY1C90yCUAm4oPlUmB1QSK+kFGNEUli77Hk27DMfseW/jg4VfI14uYtKVl+PWu+9Gd1c3qsNV8p6QgsXiiAn9lVdeFg2CZSuXy/jcXKNYaHaO7eyCmv3bB+9h5xHDZT+pqqQKqejqJre4CKfqh+qph+qmVaWpb8AOnSwMAitPOvEkzJv3OtraInLmQiEGrLx0TnRM46RA09KV6t5UGON0wFI5NIWPDEnEBNdZY10L6UxQ1Pz5H/xsQh+92xgRrDE7PLND573i8KhI5MkNDsJdUiSpB9hx5UvYunINli1YhM0bN2D4iOEYMXoUBuw0FGo4gEgmiWwpj2BVEK++9JLwsOlmdf4558g+meNP0gU5zaBqWXVNAKvWLoPNWUAiFUF3bztmPjcb6zYAiosCPQ65lgz6/lAQmVRaxpscNjEZMEGM32933HD9FPg8pIdykgFkM0lJ6KJVwd2/04N16zbjscefEb9sJnQWCPx9mRwF8FcqY9iQgXh+9ix4aQBEnEpF8MVK6Nb38IfMePiRPmGZnyZ0JhOHomDa1Kk44/QzJA4xGbML5xSFyZTvMz/POMUOnteO/81C7f0PP0BtfQOOPvYYWQEyTjHpmwwGk1fNDvSpp54SsBzFZqwHzxrZEZk0LaQ5hgdWrPge4So/kqkYhg0bgpYtm8yfmc3B7w8J2v3zz7/C788jMJhCLMRE2IXVUDJ08f+mOQkT+sMzHhD1SilUJQMzsTpRlqRudunUY6CvBMFy5r3D4sv82NeRVyohK+daCd2ccAFukm7ixBXRfxwyGUzEI3jv/Xcwffr9SKVjUhS66b1A0ZpsUlQCVYkpBFWaXojmOTE5DHaO3u38w9jP51WERUFVOJstL/gOr9cJB3FLRRY0xBJrCHgVVAVcCKkB7DxwD4zb7QgElEEopv1A3gMnMQR20i9TcLqyQpksax4oRRY45trol4T+f0zolmiDRVF77bXXBCHMm5M7LGtMxR+z4/id/z16zCgs+34B4vFeuZkY7Kgcxc5n6XfLcPrpZyKRqHQO/6VDNxM6qW7mQeKoyi6jbN7ERJyuWbMWY8aM7gPFyU1a4cqQxmbkDdSEqvHi7Ocx4aBDYDOKSEficJVsskf3ceRpULmIz85ygJKFpksQfX25iYxnMzjmzFOxLt4JsWhT7PCweqb3NsipLaEWXpx9wDE4++BjUJsui/lJKpcRTnfB78VfVizAlLcepyQFJv/qJJw/4Xj4EnkE7C4EaqoBr8889bEoCn4nFC8BSXmsb9+CO5+dgW971oDs2JzLgaJSlI44UFBk5M7htQXmOWnnsfjzhN8iuD0OPRKFI6Mj19GLZE9Uxmh2VUWwoRb2Kj9+6GlDu5HG8IP2xaB9xiAwbADgc4GLLnJ3STU0Mho61mwSZHtOtePuJx9Fi5GSAqNEXQBR9VLEx7tMhbJyGeFAAHkCwuw2ZHNmsVaBJKCmulaei9eTAD0tl5Ex8nXXXoNQyI9YjMnDkNEggZTsAp1qnSR0q0j8aULnebS4xDyjlHHn1Ie6Cb89/TSBFloOfQyePLM/NRqizCcFlPg8lk0wE39dXe3/OKFbVsPiICeguaKMHLVSAeFQSNY7eiINn2IHqWyta9dj2aLFsmemVkN1UwMMgiQpnGQnNZAUNx3v/nUubrn1FqH7nXrSSbjy8isltplI4zwCQQ/yxTTKShaJdBc2tKyC3VXEhk1r8O4H32LNukqbyQjP3ccOEHOnXRFRD95d+40bLQmdeuzs/qVITsVl5M6CjKYiil3F2rWb8ORTs2Wcb3Xo1u+rVu65nYYNxosvPC9KcwS77ZjQCeJiQrd46DRnoR+6WN7SiIfsisq54r7Wabfj5mnTcPoZZ4gIEa8fVwvsznne+N8EORJoKzGqXEZ7RweuuvJK0XnguJ3OX0zyFv7npyFxx7jF52J3zgbE7NBNECwT+mWXXYo77rxFlM1Y9PDzlMoluryqqlaMbzo7enDkkcdAy5prA9hVE+JeZvFgQzGfFxDZ6af9BvdUlPnYoZdlL+5CmXGAH7maYCovyv+bSbzCBzEBuxWToEqnbmEUzPG9eZmF1+80BQmDAaCgA4l4DDV1VWht+QFPPPEI5n/4V/REOuH0OODyOJHIJGF32eEL+ETSlwU6f3a5xGbNbPsJ9nM5Sb1kIufHEpwO3me8X2nPS8S7TfwgssRHOcpw2jMIeIGgxw6/w4eRg/bC/mOOQdA2DEaCHbpP5K7tNoJZE5LQia0pae5Kh071uV9G7j+Tzn8e5c6DQvAHA50luUgeJ7m7fZ2Iw6QGWTc2OyBW7I8+NgOTLj4XiWRURm9uN0ejpm3jDz+sxym/mYhk0tyn/teR+48JnSM7kz5HaUiTSkcTCQZd7tGXr/hejm84FJbOzZwauORnBr1+XHnZFbjhmmtRzOgw0hpcRWq4Z+GlZKGYg5nHnweGHToTuiEyp2Ws3LQBZ0y+CB1lBjnTbCTg9EAhzxp26dAHOGsw5bTzsGfdINTrdgQdqqjKUXHN5Q9g3vJv8Ye5j0nyvXjCiTj/V8eiqldHDVSooSCNrgEK7NRVI5uOwhsIINqyDdWDm/G3NV/j0XdexredG0QetkRHLqOIQBGocQbQY6SET8z3e+LIvXDzPseiuiMFezaHciqL5PZuoedRmrFIDFZ1CLYqP7ametFrM7DTQfti4F6j4RvaH2W3HYYdSGlZdEV6YKSyKPemoWVyeOHdOfhywwp0ooDaAYOwvoPqe0JYhaK6USblhHu2CvaZNz1BkuyiOLpjMOK6JZlK9xVoDFn9m5vw8ksvYOTInZBOx6EodGnSEK4KIBYnEKsebs+PXdVPEzrd1pqaqmXknk5rZkIwCKzzYvfdx+KH9WvM/W7FVtOiYfLrTDBXSYBR1103Bcmk6aZnfZ5F4TfffPWzHToLT3bo5rTLXA+J7wEFZBwVKVLKYZJXTQEZen/TQzoWQ31NjTjZZWI0u4hKB03/bhZD8XQMb77zBu665y4JymdOnIg/XPJH4QUTyWxTSggE3ejp3YaGfgFs2PQ9csUYtndshNtnw7eL1uDNuRtglJyiq14mOI5rSjt1gjxivvJjhz5adujsIrVsGsVCHslkTBD1ggng2h8OGbk/88yrUqTlKzrlVpAJ+GmNm5EO/ZWXX0JPdzfqautMamLFo3zHhM4s+cSTT+HJp46liv8AACAASURBVJ42HeoKxj+N3Jm0WAzdcsstOOOMM+R1cF/e1dUlaz/TL8KQYs+ycebXcDL0xptviBYB9/ICEJQmwN0nSmPxzPkc1l7+pwmf2vK0ww3KBIAuddX47B8fYdDg/ti0ab1IA6czKdPTQqUZVB56zsAf/3gFPvn4KzOhOzymqowiiueitESn3OFDmvGPzz6RtZCJXKc8q1OM00sKP5rAOJGZlq7YxB0Ikl2g52YhxvfNokWau3VTfEdWhmVS0AhEtkElyp76+0UdgZAPuUwMK1csxUPT78N3yxZBy6fhC3qR1NLgj6cgVjKZhYt1RuUCC2CYKwSFnHMnnC7a4bLLofslXee4Lyewzi40tjLXNjJ2KUJ1llAVAPwq4FFc2Ln/njhg7HEI23dGPu6DTQ/Aq/phV3QUS3E4XSwAfCjnaf9bGbn/ktB/Np//LG3NGkvxmSy5zClTpsiYyqKOUKOddql8WONM6mJv2LgOZegI+LxCr2EnyZuGUombNm3G8cedKGIXZkI39Vo4GjbHszZB4i5dskT+ncpwbo8DRr4s+1UGBo5oX3zxZdx66y1o3b5VKngTKVsWe850Kg2HYsNvTjgJs56aiWI6B0Uz4CyZ3ZJKmUPhQVe6GGvsXvHyJRjto0Xf4qIbr4Lmc8KgPjlXCg43HHoOFEUk0G24vQG3T7oCNYYd9fCI8lPJ60LBboM3FMK8ZV/j8rmPy3j8wsNPxO8PPBo13TnUQoW9uZ9ZS9fQpS0uTmuJji6EbKbhhtEviHlLPscrn72Pr7evQVaU5Ozw58pSTrBHDnr8yGpp/G70QbhipwNQ1RqFTyugFE8iRzW4dAwlpxO5cgnugF/Gup0cp6oKBv9qHzTtvRsCQ5uhC1/ZQIoa751d0Gjy0hlBa1s7Xv5gHqLII2/3INC/CZrDhkB9Hdq7utDY1IRMKgW30ylypqrDgVi0F42NDWjZskU6KtN72qTe1VaTzx6RfoOLjeeeeRp77jEG1TUhMXKI9HZJ8Zbk3tlTJwndVHWz9YHiYvEYTjzhJBFAEheonC7ucpFIQopPBsrb77gdTzz1qKDnrQepQoJ4z3HXZxf6ErvzYICa16YuNzs9Bvne3giWr1iG006b+BPamgncIoKbgXPsmLGyQzcTuSmNZ6GmuX/mfcKiiwGKvzG56QzSFAaiCAjR7qRo8fWQu87xMc+4L+TH488+gQemPyhj3YvOPx8XXXARdCrJFcqCOKaWuOpWsH7j9yjZksjoHWJHufqHRQhWNaNlqw3z3lkALQV4KMtuKNCzJsCJNrYcAfMxfvxYXHftVXC5ysik46KGFo9HRVzGwQKEv5bilJH7c7Peli6QCV1GsA6nJFa3SLfmMGL4MLz33l9FaIa/U19CJ0Ka/y1/uDe2Cc2QSZ3TO7nruZ+tiKRwZub3+XHbbbcJVZHXjaN2/mEsoma5peNu7cV5DWmV297RLhRZ0tQGDhosugccoVNd0TRScfV9LzEXO40YLiN3xjGLmmuNmE2RIuq1q5g27Qacc+5ZgtzOZk18Bs+L2dDwfShg5jPPYsaMR1CgBTM1IagWR2ErIweFQDsyzgC0bd9UmQxWkOt2p4gpSVstSHeFzC0ZcQsOQXBElYROLYOSuX7k+yIAMjJDKja0LGA48uc15rVOpwxZsfjDThR1Q8buVGV78KH78MH8d9HZsx0+rqxoBGMrw6HyHi7A79khoVcU5Qh8ZEIn39zjdaJQNJsdsoUp/U8BKbKbirYy0tQqcJEyC9SEgKAbcBXsGNFvLA4cexyqnaOQj/lh04PwuXiP51EoxuBSNQR8PpQNHlpTg0L04f/TQXE8aBZPnLefJabBC26hfnnAKXd50UUXCT2Nu8T333//n5zTrGRuJXYeegsUx5uIla6lJMekTuOVF16YLTu+QpF+udT+pYSrS5I6b7ATTzxJrPQ4JReJdMG1CZxbqtPdRu2KRd9+K0lZAqVCfiwPEBNPGaqqYNv2Thx19JFYv2mdHPxiuSA3JCtnJmqiqjkC1hMaejZuRV11PbrWbUDQ7YPHpSKTTAudi7PaRFc3QvUN8mLa16xF/ZABuPDW6/Hh0m/RmYmC7bwjGEAhmkCgDNTBhoHw4PLDzsLe/YajEEmiJlgFP3dv9jLKfjeCQwfguXdewyN/n4PuYhyXHnUGzv3VMajrNeDMGnDU1wBN9TLOL8Wi0NNZWQ2ovLHDYURicdSO3xMzX3oCD7z9HNYrcflaSh7TwtU0cKIUhYJj6kfjngNORr9tSbjaY8i1tyKPKAylhC7FgGan9KIfJRY0RhFayIv6w/bB4MPHQ6/3o+yyw5bW0LpqHVLbO5GmVnapgE8WL8KqH9ahG0mM32MCXp47F7aaELpjcQQbwuhNZYVz7XY5heuvU6lNbCztuOa6a/HiKy+bQTKdFt6t+CSr5JVTZYogNRWrViwX5S12xdxbBgI+ZLI6XO4gBgxslt04z/J33y0VumOxUBLkM3ffwSCFa8rCBw4GQwiFiNAGOru7sPteuyIR74XX55Pgxx2iQjKwrH9UTL5kMi6edAl22mm4UOoi3T3if51IJGVt8OVXn+HMM8+QEayF0TB/B0N+FwZzqstx5M5kZRaaagWBzSmR6X5GIKDp/24GX/6dQV3lc+XzYi0pANRsVrpJSThl4K8ffoiLLpkkSfe6KZNw2qknwdANkShWnTQEoXpZDrl8HJrRjWhqPdq6V6A7ug5pauk7B2Hl8m346ssu5HP8eQBNAPmgPSV129l777vPWEy57o9wOg2ksxHk9CSi0R4xfUmnybn2o7srjnhcw1/e+RsiPezKWIRz/GpqBHDXzOciv/3552chFArK5yORHnnvGRdMC1Umc0ru6qC+xeOPP92nJijFfUWMkYAvj8eLP993Pw477HBhzjCZ0+CJ147ALb5PXOHxeZubm/Hmm2/hrrvvkgLSZB981qdGybE7XzPjD+MRkzELOvLsqV1/9dVXY+azM+W98UsMScu9xSmc6fRWEMndzz//VH5P6tcTHEdOOs86mQGcIKRSSXECbO9Im3SzIsTxjMUTu1oaI9XUhHDLzdNEiyMUrhJlt0gvkfZ2VNfUIm8UoWu6iM7wvPD1cmJAkS5dozZAXIpcUs+6OiNifEXDK1KLmeDD1QHEewlq81Q0NWQBbeJJlCLKCoNuAStWLcXNt9+E71csQW1DCBk9hYyWFwGcqirG3RK4OeNZDfjMfT591lmUBP1eFApkIJFiWhAYALeHnBpxvUCZ2nSpLAnd7cyhyg9UuQFv2Y6htSOxz86Hodm/B2xaDYppN7xOnwDs9HwvjGKvxABbOQCUXYInkPLxPz2hM0gwiYvfbZlJ0PQl3vFBm1TaCx5xxBFS+VIxjpxNHhgLCbrj13O8dfnll8toizcU/9uiihCwwudfvXq1GEhI7CSHkGPsAqlQRSSTCaxZsxrHHXeqPK1F5TCNlsyEboMTo3fbDV98+gl8Hu//Y++9oyUry6zxXVWncg43972dE01Dd0MDDUpoERpJCogzozgiZlQcR4wwfoiKWUQM6HzLMTOMGVAQEVBAkNjQQOdwc6ocT/6t/bx1bl9n/b7vm/+l1urV6d66Vafe84T97GdvBCJqju6KSRXnKWqmHo4D3/j6d/H5z9+EyZkxCbJUQMplM9IZ8rGkpw+f++SN+McLX4fS2BRyhT7UjowjFU8qpYeF1RsfrEZLIG0tFofpGNh62Xl4oTQGK+BDvDeH5vyMUIdXxrKINqu4sGczzlu3FcNaEr6WiVxvHwKJOMxYEImRfrTjAdzz3GP4yA++hA4svPX0S/GW7RdgSSuAcILqUiaQ4etwYbPKZ0xstNGuN2D7NCSWrULb7CA6mMIHvnwd/uOZe1HlFxkQa0wGC40WiQjgnOx6fGrrBRgcrSI5XYVRGYeJItpkQAdMMVtJBhPgnWabLoxsEsMXn4He07egmgkKw9WZKWNm1x5YMyVUHRtT+Tg++73b0EQHIUTw0x/+AlvPOVd+OFeieMOWWw34Wa1HwqCjeSzgl31/BrbDU+M4/6ILMTkxIZ8FLVa9M9VsEX53sWxkBFdf/R5c9da3YmJiAkODQ6I6lsnmYLNYCYZkZsqgtXPn8zjzzLNkz/yC11yI2267Tc4bAx2PNUGAYrEu5zJXCONd730vvvPv3yIzDH4KuIhwteosyed49OFHsXHjceLbrLfV2iL32quVhnSLf32Sa2uXSTHB1y0iMeI8pbYq+Nh47EaB3Pk6CAWr4MsOJihBnqpahMilwyBBrAuLChHTshe05znjZwFKprgaVej42a/vxqc+fQMct4O3v+0fcPllF2Ggtw9mh3cJYXNXAr3ltlGqHcZs+XlMl57HdHEXSpV5WEYKA/1r8dhfduLB+2syMuIMt9Pm9weVeBFsbDtlC/7lX98N10envinoNPColWE5LEIiyGZ7UZyrYXamiu/c9lNQYVmSXoODpAVQVpLksRs2iK0tCw2ZSVMoxzBkrZDImdcUMG7cdtu3ccst35RVLo5N5JPp2iVINAgAt9xyK1578euwa9cuub4DAwOSpFnkT0/PyOfHIowFw1lnbpctBxYQv/jFr3DClq2yVkYyeaNh48iRwxifGJfPkU5ftF89/vjjsGIFlTAP4dRTT5Vrz8ZAdeZqJEiFNMavfC6LG274JC5/w2ViEUwbZ+7tT02PI5NJSREzOzcthN1Pf/pbEqc4Hpfjws2YcACGCP8AK1YukwKVXTWNcohqLh1ZKkULRzd0S6tX6yjke+Sa0H9AXou41ilVRQ+ZIGrKNcxSeRYz00yG5LKYCPtp63TUt95hUmdC96ukPleexqdv+l+45767oFsNWTMOhIBqjRaxKjTGoyEpSOsVC6Tw5DIaUvG48AJOO/UU6cYnpw7j0JEDMs7JZMMi/8qEbgSC8HG27m8gEwPyUSZ0YHluLbasOgOrerYh2ClIQg/5IrLLbphlWDbV92genYDLhN4l5P3dJ3TeNAxuHqmNB4L/xgPvEdsYKLlHS3MWJn5Wl9Rvpwws9zYZwDxPdI9peuDAAdFE9khGi9WWtm7dKqQkduTUB2Ylyz/TJYpBnLNqzuDZYXE2yNkMqzwqwamETpWlIDZuOBZPPv6Y2Gyyqg2GwlKZx5JkPQJWh5bhhkiLnnTSVuzbv0ckKIsVwv+E62KoN1vIJVO47PyLccO1H0NfpoDy6ITIvYa0EILhMFrtjtwYuYEBWJU6tHBE4MBvfftW3Pi9b6AR8aFuskxVjgvBjokCgHVI4gv/+H4MGkH4ZxsI6C7iFCRxbOgRDdl1S+EMZfDwkZfw9q9+TOwrrr3s7Xj7jktgvDiKqOVDbNUyIMRKuCNEuIjhyjiAhKJALI5QTz8iw0NAu4rR2jjecfMn8ND+FwVqJ9/GsOgS50McAZybWYfrNp+L/KEi4uUmnOosXC69BS2M+wy0fUBSi8PlmIPmM4UM+nZsw9JXnwqnL4l6s47iiwcw/uwLCFRbqPhc3N+Ywo//cr/SnQ5n8aeHH0P/6jWiKdCiL30ujk5X2p4iMR26l2lBxDVKRrZkt/qf/vkKsfskEsTu++jj6MydXd0jDz8sZy6byYoBhGU7yBb6RNZSMc+DeOCBB/GmN10h/AjqGNxxx/elO+cYx/vFQpSzPbpIPb3zMVz6+tehPF9Uegcak2xY5sfnX3AhfvGzn0tiYPDj2ef5rlVr8vwkPD3z7BN43SUXL7h8efae3nsgPHzyySeLNScTMgOtx7ymtr1JNrpNLWvF/ZCHeEWrOTiTu8c5YTFs6LrMOnm/prMFfPvff4jbvnsbdKOCf37z5Xjzmy5HOpHEKMWL/DHEI1nhJvg0E8XqYUzN7cRMeRcm557HzPwE9E4Ixx57MsrFDn79y0ewf49iKbLDEvO3LlKwbdsJuPq9V6Gtc5Y/IXRLwsxiwmL7kIhnoAWiggh89jNfQbvZnaeSmU2ilJDZFFFsoL8PzzzztHTgfM/xeEKuC8cI/Bp+lkxKTMKf/vSN+NKXvtpNVKojVEmL4wsX9Kv/zGc+i/NfcwEYc/ic/F5uzPBzHBpaIs5ihNM5fnn/+64R/sGaVWvw6KOPSWdHgRT+zJmZaflFvweBqUmyFR8KQvcWNm/eJDFp9+7dmGXhrsoLmRkHuNZl0j0wgI0bN+AnP/0RUqmEWIRyI4NdOhN8Op0UfwkWg5+64TP43T1/Fj2o/v48pqeL8ozszovFqkD49977e5F43rx5i3CVWIxQC4EJndKrRBoorKUQEFUUeqqJLHL5vimIRBlbXhteo96+HA4fGseyZUvQrrKAVQUX982PdugOXL+FQNDB7f/1I9zxi5/iL48/glhSE1e5Sq3rsRFQDRfX1GQrwgLikSA2rFuHjceux7k7Xi1Wsg/+6T488NB9sl2UylAYyoXLApo4fMCE363L/DwXBeIusCS1FBuXbsMJq85B2OyDVY/AZ2qCINlWDY5LBCIGvz8BuGxAFcP+7z6hH2U/quPJA+FZEC6KrKDbGqF2wuYU3SAEv7iT9zoTfg8DHw/V6aefLt+3WDKRCAC91LmvTiiVyVxcdMSJB2i06lJtPvTQg7j00tcLNMpAy3m43mHAU/sWTOjHrF+PP9x7j8CzyWxKXq7RskUikMFdyEu0WoyoKnlk6RIUy/Po7+3F9OzUgloWZ7r5aBI/+/6PcdzKtcJOHzt4BLlMTtYzIokkxYhhNhqYHJ1AIZvDzOQUrv23T+C+fY/DH4uj2qoLsSWfSsFXrWOVL4n3nHsJTs0tRXS2BXuqgjA0xLJZcWVz0jEk1y1FvS+OO3c9js/96DuoWnWcs/ZkfPH9H0Vyvo3UwDCcehn+eAQdIhg0jmnoaFcI9waQGRxExedDdskwQLWuyiT2YB5v+ujVmOjoaPIG4zzO9iPtaDivZz0+fOx2JA/MIlJvAZRfdRvQNROTPgMdVtu+KOy2JRKT/oECCmefJAkdS3KoFudx6LFnMPHcS0g6AVSDwMd/+xNMwkLIH8Lxx2/GBz/0UZxzyWvRaRoIJUOoc+deCrcgQgE/LJqxsEv3USikg0hvAl//5m3ibNWoM5krzoQSEDGFcMSVNfYQX/nyV/DGf3qjdEjsbmncwXYhFA6r79GAO+74Nd75znehXqvj3HN3iPRrLBZFJKISFC1a43EWsMDsfFUY32+64p9w3z33drX3uRWQktdy192/xZmnnylEriiV/3QdhXwKs7NlJGIJhCJB3PeH3+F1l7xWxgSeExhfizc64J/XrF4jIyreE958lsm51WyIC5yX0JVokduV0rQloZN0xe6PZ5n3aiGfl/da5maB7uCe+x/GZ2+6SRjsO159Bj5z4/UihNSsdzA8uBzjozNKEzxowXCKKFb3YGz6WRyZfBpzpQnZELAsDUuH12F+to2f3/EYyGf0unT+LIb7rSdtFp34enMOtfqczEHZWSbTOWRzvejvWwK4GvbuOYS3XnmNfD4swJksSVRVpircOeccNYa9e3dLR5lKZhZ2x5U5TlKSqIjtBAKi0vaFL35R3rMiuip2OWVHqSHOx8c//jGc/apXq1VATZM597Jly2W80t8/gIMHD+GYY46RRDgxOYlUIiWx7LbbviuoEc8FhWg4TqTBB+FvsQKt0zo3JvGJhRzHLkRaKKDVbHvjIVN2sWW7hnPioCZn4bvf/TYuu+wSYbyTMLds+Yh0/2xgyL3I5bOYGJ/GW9/6bhw+PIZOh0ReNis0ybEEUWJRnEyk8POf/wJr1qyV18S1OqIZfG9ljvYSSdRranU4Gg2hXFZS2UQDGEff/OYrRciLyZ3yt9zPJ+K6dNkQxo/MIJfKK5a9l9C7SZ2tNjt0OiceGT+Au377K9zyja+g2a7JCF83uHrmF64GBbf4WXEvPBIMiWDQjnPOxvbtZ2JoqB/7DuyWouChP/1BYPdInFLGNqLssFnkBgy4dhXkzzGhs0Pvi/Vj7cAWvPK41yLpWwK7EYXVdKBx4O+04PM15AxoGlU+up6zLyd0xWL3LE1543udOg/NYtMKmhTQWIWHij7lTNT8WsI/PGRK0UixRRlwecDomEbnK0VQ4WzWEVj0yJEj8rWiveun37ohZBQh0pDQFgzgzjt/g2uuuQblMtnRvJnJLj4Kh/p8AaxasVKYoFS1IjxKaIoUNnos88+suglRksjFw87Z2gUXno+xsSMCmZF8E8+kUCmWEYOGk449Ht/+yteQT6TFvaxSqqBO+dZAAD39fapQ6bo8fedb38aX/v1mVEkEU0rbgh3Q+3xjZgBvPn0Hdqw6Hs7uCcRKHZizVZgtHXY0DDcRg9aXRWBFP/Knb8YHvn4Tfvn4g+hAx6b8cvzX174D99Cs+J07JDWl4rJeQzla6dDrTVmbi+RzcAs5WXnyl+tAyMVY7TAOO1W841MfxZFmW7pukm4yrh/n927AhzZsR2jfFALNJgLNGiJmE5bPxIzPgOEnSBtSDOxABKHlg1h26dlIbl6DdiqEYqmI8WdewOzeQwi0DewtzeJbT/8RNLhl0H/DJa/HCVtOwhVveSu1c8SjmdJsNIrgXLSQzcr1sVsmrHoT1UZNyIGm38F5O87D7t0vdRXFfAK9e5A7uQys7Pt6+/D4Y49J8KD6GbXiY8kMqrW6dLE9PVl8//s/xQc/+K8gKW7TcZvx178+irm5skCbVPgiRNvi/j3n09GgyF7ed/+9uOzSSwWaNrpJYu26dXj4TyTDpdBs0Bs9jmqlIue8UirL7812Ey/tfh5Xve2tkhCExd5di1QkPx3xWFwSyV/+8hdZd+IZIimPfx4c6JdgT8Kb113JLJZ75Oy2vC6dzHoiHq2Wki3tjsRsO4Cv3PLv+N8/+B7LaGzauBbf/953hHjYaRniK+1z6WDH9SwDkYSFljGOA0eexL7Df0WpNoFwlCMxC8NL1qCQXYpnnz6I+3//LCbGju4T8ght3rwBb3/HlTBM7u0b6OvPyVw5mc4iHEkgncrB7wvh6aeewzvfebWQU9ttU7rIo3LLDmhZTCU1bge02x1xf+O1laKjqxDnkWmZ4LlhQIItn+NokeTKdeVYheeKDnpXvfVt0n3y+rCzHxlZKs9L3gST6Rc+/2XZPef6WiFXkNn8KaecinZLl+0aXtvR0SOyBSPe3QFK4pJcq9ZvWUyw2z322A1Yf8x6YdLLfj0FYcIRdHQK+VBjIyaz9e3bT8ctt9yMaIws+ZDwhDhKpGQwRw3UxdC0EF566SDe974PYHJyTs6mrNOKw5saJzDZnnLKNnz967di3bp1MoNnLCUvgMUQC18RZaLLmWnKa6RR1a9/dTc++tGPCheJmzlsTkgwfMUrXiH3gZgLBbnyReUZtXon23MyRyfrngndhhuwQfXNRx57CP967TWYL07BtHWRf6XaW6dpY6CvB6ZuYH6uivVrl+OqK/8Z27efJbK4zXYd9z/we/zsl7fj0JFxxJLKJpY/K5OPIZyIQqN7lVtByAekI0DUAfLhLFYUNuLMLZegJ7IKbiuOdtmQVdyAz4QfbSF80sdBupaXO3TVfzP5eju8UqV153jqf9WDN9hFF10kXTk7DAYzzsD5Zx4g7/s8rWTeEN6D0pkvvsjVIFU8cPb+kY98pPvfnqK0txWpujNqQ9/y9a+Jhna5pBg6lOwUErSoVykhkoH+fvz5oYdk/UmEE2wX2Wwefu5z6mrWRklFJnYmgHXHrsHs5AxOPmmr6ChPzk7JnJduVjblS4MJrF+2Ejd/4Uti5Tc8shTRdFoxWzMpubFbjRYeffgR3PTpz2CiNiGmCLypOjZnyMDyaA7/eNYOvHLJGmQrBnrqDiJlHUapjlK5gpJtwJdLIjbcD2NJDtFTjsEVn/wQnp0/JODmutQAfvD5W9BLM4J6CwOrl4ucK0VZCLWTOU8GgUUGeySE6PIRFA+PIh/LwN69CxiMo54O4A+7n8bbP/Up1aU7APGLczJr8KFjt0PbOwk/57jtFqJOCzZMzMOELY7sQegwEQwmEFu/DCsuPwfu6gG0EvTQ7mB61z4cev5FHNy9F799/mFMBjRM2ZZA6GeefhbOOutsXPm2tyNcyKI0X5ERA6VhGfw4kWiVqwiYDnLxBLRwEIfnp7BszQjecPkb8bvf/U5geHZEAiUane50z0VfTy/KpRKuvfZavPtd75IAOzUzi1VrjxEiER/PP78H11//b7jnnnuli+nvGxDpzr6+rBCpOL7hmdApiGOaYt/aaFfQ25tFX98gWpyN2g70Tgef/9znpRMLBshs59qRUo8jSU3ts/sxNz8v8/ebv3azGA4dNQtFN8ir+Wo+lxdCkoL6owtdZDqVVOYcVLkSHwOldig1GM1vxNwiIKMW/ivhdt6vLF7Iii+WGnjtpVfgyOQYYpEA8tkYbr3lyxgeGkQwEML8bBGxSEIQDhsdROIObN88Riefx95DT2K2eAjlWgUrV4/ANkMIaVkUsivw8EPP4e47XxLoXfFWgM2bjsH73n+1jL6iMQ1DS/olecWSNEIhUS2IVlPHXXf9TtTQKmUKOSnZET5kR5yiRwIpp/DHB/6AjRs3YWpiVgisjCV8v966Ga8Vk85VV71NHPR47T01SPIT1Py6JfvOq1avwndu+67A0UxWTHwcr+TzBSGRTUxMChmMTYZpWKg1arjrN3fh7LPPUbwKHZiansbBgwek0OJnRHIuGw4mWD74utihr12/Cm+4/B/xq1/9Svbhee+zECHcLvvXIW1hrn7TTTfg4tdeiHXr1mLXrucEwaPmAQsFFgx0khxesgKPPf4kvvCFL0icrFIREsDw8ADGRqfkzxwTsvjhah4NZBjv+L6YGTmuGD0yJkViT28Wj/3lSVHhJAmTBQ/PZD6bl3ED3eR4dr3kH48mYLRN8SEn3K6SOr/jaEJn8o4lw3hm5xO45l+uRrVWhE6/d9dSa24GxzMB2JaNQi6Liy+6MVRt6gAAIABJREFUEG++4o1YsWIZypV5PLPzKfz6zl/gkcf+BM7n2Z2bVBoMQtbg6CUQi/uh+RsI+hzEKTJDwp2WwEhuPV55/EUYzhwDzUijOd8Rw6wwrVe5Bqf5EIxEj54z7t//vZPiPHMVHhxvV5M3l/d3Hm4GUR4IQjV88FBccskl+OpXvyoEFCY8VsWLiwGP2EQzC0nM5bJ08oR8GJB4g7Ba5RyOXTRvTt60hLk4o/rMZz6NBx54dIEA45FiWLUKc9Tg/CyCt191FS668EKsWrUG0UhcbuJ6tYFKpS7WqOx2okmmWmBqbFrcu9ixnH/+a7DvwD5UWnWx/YtCg6W3xPHsjE2nYdNxm7B02XJsP/cckcdsGh089fTT+PWvf4MH/nS/tC/9iR7MNya5XCZt8Or0IN5y0aV4xcpjEJwsITrbgDs2D5SagO6gZZkY1+si+aoNFNDqT+Pe6b2iFDfrtGR+xcR73tpTcfVlb8LmDRuxZ/wwlowMI+oPQi/XENO5MsLdjgDceBjNsIaEFkL7yedkh3x25gDya4dRDwMf+/Ln8funn0KFXQSAV0ZG8KHjX43g3glxZIsYBsLowIaFssjkqITehgktmUb8uNUoXHAqsGZQEvrk9BSe/MOf8NIzOzE+No5d1Wm1+86gEwhiZHgZzjjjLJx34UU4/qStiGZzKDUaiCSTCEUDaDVM6PUWcomUqIax0w1n4th/5CDe8+5345FHH1FiHEFq7Cl2MP2g682a/F1U96IJ3HjjjXjN+edhyfAImpSOjESFLHf77f+JG2/8tDDMmYiZnFmIkp18wgknCjOdXRtJbc1mR1bfWp06evoy+NhHr8PXvnaLJM6hwUGByElCIimNZ4iBkyjR5LhyBSQcTgThn654A3Y+v7NboPJsqmKTgVvNhU0hejFgE9mivCiThqiMNRty9pjQ+fAIcfwzgy5/Bjv66ckp2bdmIGdRydezf98+/Po3v8WPb/8V6hxYQxddwteccyYuvvB8rF65WsYC01PTkmQ4pzTsKlx/BR1rHkcmXsDB0ecxU5zG4BC76xgcM4ae/Aq06gH85ZFd2PnMEdSUbANOPOE4fPjD1yKdYVESQr6Qkeqo1eY+PTvaEI4cHsOXvvQV/PGPDwlm01PoldjA98XRAlcRVfwA/u2TH8eZZ2zHpuO3inEOYwOTOM1hRAO90xFf+qvf817phmUUAQfRcFQKS36+NA4p5DNij3zthz4sLPY1a9bIKtqSJcM4dOgwdu16QUYw0zPT8rOT8ZQkPxr03HDDp9DT0yfjOaKE/Fw4CuGfmcyJ7PEz6u3rldezdu1aYeTfcMP/wl133yXPx3UxhUDQQUyRIRmjSIdYv34lrn7vu2X2zi69r79X4h6fW/kK0FLWosWKcIaIGtx992/lvTLuio9F98E4y9EPzx6bJI4UGPPKpQp6enolrnIcMDYxJteGMZbPw1j9xBNPLCCkwgXK5ZRpTbGMnmzvItLv4oSuyHGExin8snffC3jfNe8RrfpWuy4SwkSNEpGkrEkSbdpx7jk499xzsGL5UllTowDUf/3yDtx7328xMTWKeDqGjtmG46cbZRSWQ6MVHzLZCGIR+l9QbluOKtJaGMPZNThlw7lY2bsJMaeAxmwbmu0XwS+6/NG9LxyLKCU9QRleTugLJB0eWI8cR/IFtY0J0TAR83DwIHjqSGJ7adE+T8HsZ5xxhkgjkiDnETI8uUfezHxeQu00ZmFly4dCBmKSDuaLc/jyl78kED0hJcJvExOzUj2z+hexgq6tIIMBf3G2TmlBzuT6+pQK07EbjsNnbvwszjrrVWg3KaUYFcKIp98cjYfRKNfkoDPw3vW7u/DBj/wrpqemJJFnAjGYdkvSMwN7UsugbHF/OokmmeRRCiuoOW8hlkO9VZS9cgN1vPbUHXjTRa9DrG3BP1NBoe3CnSgia/hQGZ8Vd6KKpeOJmf14BocxAx2zCGASGmZgowYT+WQWkboBP5pYiT5UUcKG5VukeDp72ysRoaIDhXYoHEEKezIKPRxAfXoWBdOFPnYEWjaEQDIszlxIxvHmf7kGU50KuFR1sn8IH9x8NkJ7p5BsGwhTTUxGBjbqdF7SQjLnZ+ER6M0iecIapM/dCndlP6aNJh548EHc8Z3vYU5vIAYf2JOygYvCDzqbZ3xRtF0dXMY5ds3xuP6zn8Hm006THXfddaAbJrLJNEL+AH53529x881fxXRlDuOT47Izq8Y8av1rYWXL7CCfpZXjvPxbIpoQQiCh0M998Yt4Yc9+/ObOu4SZvGRoGOMTE939b0dsJgk39hZ6pcs+/vhNQqA644wTUSxyJg1kchGxs+RZZgJnML/0kksluHIdSElqccOANphF3HrrrXj0kUewf99+KTjaZgO2S23qsNwfPP8URlKJyy/IBD97JlXeR0wm/J2e61SAU3NzldCZEKQLJSex26FbpolOuyMJnbD9TZ/9rAR/7l/PFEsi5sJ9d44O1IoitxxjEmyJarzvve/FkuEBaCFgvjwOn9ZEMhPATPEQXtj9BEy3ikNHili7ehlymWEcOVTCquWbxcXqm7d+HxNj3H6h9OuJIo/KIpzvi3AnGd7f+OZ3xJr1yJFRmffOzM4hEU+KTjnvIq+TVmUft2h4PWxEolQLi6LdsrBt22kyzmPR9O1v3yYESTVWmVwQrvPWwzj/ZofN0Ro1CrhSwmTJ2TpheK6ZsblgEn/f+94v/85RChOYpzDHa03YXYibnQ7OO/c8vP71l4njGj/DalW5RLIQ47z/vvt+DyoOMm6QNMekzwZEscM9zkdACU+JQI3aXqjVKOsbFMTpc5+7CWeeeYYYC/GMHDp0EEtHlsmYQgvQmIg6CRn84he/xHXXXSekuHBYEzRJNTzdM7VIy56ru1IUdG1l+XqUzWwH/b392LFjh5wznhdyCBizGef5S8ZPfg0G3SwXtngUMe5op+4oJrvfwfjEYbz76nfgwME9KFeq6OvPynf1ZApYvWKlaNmfcvJJWL1qRRe9msbM3BR++OPv4+HH/gTD6iCWimJ6rgGN5LdCFMUSBaKAnp4oEnFC6R0R26RpZSqoYUl2JbauexXWDW5BAr1ozuoImhoSoSg0UTxyEI6FuhSAlxP6Qlfg7ZwzUfMXoSsmEWqy/08eq1atElITbVE9SMebxfNG4v+RnHT77beL1jsfLBQYHHijHzi4X3bcH3zwz3IYaOfIZE6yCmMq85dnLLD49SzeR2VFXMjFhTn65je9BUEtjHqtiVSCkKANi3h91+pVidQ4sBwTM/PT+OlPfoKf//g/MTV6BHQfppGFCBghhBYs0PiRQqqcLqm/AWGEkAmE8Q/bX42zTjgRG1etAWpNdMZnEKl2kGwY0MpN2PM16UobpokZo4knpw7hUXcPJmGgBg0MWew/ebvyMFMVnzQPLmSobeQI3voPV+LK112OeDgBTJfUIm42DjfsR5tOSDScqDcQoByozJZCQMvA/MwcXhwfx3/87GfY1RnFFgzjimVbMFK1ESwXZYWsTuU3vw07FEA+l0Nai6DUqKMV1xA6ZgRLL9sOcyiLfZPj+NXPfoE/330PKjAEtWCI5nCFIYEIQJe/KH/nytO/fOQTeNt1n5AZcZ1Ep44uM+lwUMMPvvcjXHPN+6GbnQUPezXJU/apIpohlrmWwM5W12BGAbjA8OASbNq8BY8/9SzKXAVrqQQirGO6hskekPfV/A4fhodG8G//9knQtEVpdXNWaaDQk5UkfNVVV+Gvjz2Gm2++GRdffKEkYu7G9/ZwfFCVbpP6CRPjE6i3iE0wpRhCDuPzeQxsfjyLtbMTiagkFHHpc0hYSuL6668XMRSeQ5Hq9pJ5l4dCPXb+H7+p3VJbJ3QWvPrqq0W3nYlbPLAXaISe5oD6XV0J4GMffhtWr1mBdDaO2eI4Wp15JNJBOL6OJPjD4y+irbfh2iEk433IpocR0nJwrChMPYjvf+92jI2V8artZ+C6T1wvhTkLcK4MxeNJnPbKs9Bq6+K/oAi2lItlZydGnmrsJb7zi1/p30YVJiFej2OO2YDLL3+DSLEO9A8IDN49Cd3EqT5PssrlWsop5NyYVs3VhW55ZHgEmzZtxh//+MBCYXH0Jx49E6ooUI8vf/HLuOKKK4S4RhSESCELA7723/zm17jpczctdOBqRU0RNjkiIumPD37ufPBjW3iQBBgP4KKLLsDb3nYVVq5ciQp9HCg3G0/CttR6pMdSl3l+s4VHHnkEf/jD/bK1QR6AcndUV0MVEbQqDYngjnKe9wlBjs0QG6d3vvOdsmbMIlRp5CsXSk+ARV4vOUcuf6lrIl4b8sfuCJTdMseXtoEjowdw6zduxl8ee1jW6chLYNw/ZvU6iRuDA33SMXNMls0kUSrP4c+PPIi7fvsbTM1OolwryuqtP+RHx9RF+1+deyZ0Pwr5CEJBk8pGoGFmKpxCKpDH6v5NOO24s1EIDaM+1UbQCCHkaMIn4haAP6REebh1xHP3dw+5e1C4J9Pq2UcePnxYoCvvIPz/seH50bOr4nOwu/EehM49GVhvnk7yHL9GyBjdGbto73YPEAlXwtxOZ0T0X+2vt4Q0REiNnZv86u6qs+rlwWOnT8ip0aDDlI1VK9YgmcjC1G3EEym0a22losQbYdFer8BqnF/CQoez06aO+lwJu595Do889CeRnm12OpiplOFQ6CMcFNnN4eERbNm8GaecdDKOX74a9b0H0R+OIWha6MwUgfka4k3SZstoTcwibFGooorJWgUlvwWrP4P0+uXoO2494iuHoQ32oan5xPCE86GU6RPiG+fMlmNjrDSLTDyJrK0hWNfhI9uMI5Gwi5LRktl+o1REtN1E2OfA9usIMaCU2jAn51A3bfzq/vvx5/3PYSSUw6uzy7CsCcQaNQkE+/063J4UcoU8+nMFRAwH41OTqAYdhNcPI3PWZsRXDsGwbbzw5LOY2LkHfu62JxVRTxjVjboYsDS4ShcOQ+ccLh7FFe95FwL5DOwYd1Hi0F1I8BdHLdePeq0q8DfBdC/QMPlLIpOQ5cpcm7A014G8/VqKZpAZToGNWDonr40Jj0RIdmOcL7LjJ/TN88EZOgVPCLlTfITFIoVoYjF2RqZAumvWLIFpADMzc+jv7xEjDc6uk91ZrghnZGI4vH9MuBv8eXRqs3wGApSxFI9o5ebGYtaTd/U2QTyYnf/ODo+Jkee93mwsQO3ePSZdO6+Bo3QhSMbjc3IG/OKuF+Q9sMubK87B5caES/8CFQy5Q+RYBky9I/KskxNjSHJWGfKh1iyi3ijKTjpFQ0iUm5kfxfTsNOpVdrgF5LPDyKQGUciNIJ9dgt0vHcLtP/0ZVq9ah49+9GMCa5MNTg5DNleQMQ2tU73NGBGF8cYHARJUQzI7VvK6ynuev6v7noRcepQro6RCoUc+C45FlEQuKyOaeqg9Y64PeharvIbz87OYmDwsZRWZ3nxtiimfkoS+d+8+5HL5o17gnt75gq+o+ty4SkZZVgrIqBU1Wwh2jDHZXFY0+zn3LhTy8tkx5pHYxviUzWUWBLaUkI5CMoXwK5rpjnT83LTIZNJSLPDvfGshLYxQMCrIBt+X2Aa7PvnMlY97WcYBZOkzHjEmk1B86OAhSfIUzCT5j0p8HCHQEZAugtzt54M/i3HUk9VdnNBlvNOdw//3hK7OoZfUqUdPRLaDPz/8ICYmRrF0+TBy+YwUPLQ0DQeDovFvGG1ZryVZjpLKd979K+zd/xJqjYqYuhiWLu6TnKET1eKPYS5mOMtmA8jlmNQtIW7EAlHkor3oiY7gjC3nYCixAu0ZEyE9gpg/hqCt+AoMdtS4YBnL8djffUL3bj7+7om+MFgwaBICWgiui811F1V6ouPcrVAZdHgovU6fN4sXyBYn+6NwvYvx8TEpHBYnelFx83N9g4I0ZA7zBqLncgu6zkOjy7/x+Tu6slw1uaoWCKO30A/bBMyOjZ58n1SxKqErSURCmPz5svPr2nDoSGBa8Om2GLJ0yjU0K5xzOfAFg7D8PgQ57+LOY5CEEhVoCY8m3QDyWgSYr0CfmoUxV0a0qUOr63BnSmjNFsVXvdyo40hlHvN+C4m1y7Bs2xb0HLtafMf9mQza5A1TFc0BEjoQZDJv6+jYJsL5NHymjUjNAKodoEGTEwd6PAArRmgvhFppHmFbRyKqsTyB1uwAk3VggpKmGna+9BL+OrofQd3GWiuCgaaLpNFGHQ7Gl6YQXjmIoZ5emVu1J2axf99e1DQbmY0rseKC05FaOiCFxOGdL2Hu+f2w2wbafh8ahpq/c283TTvIVhP+SBiG3ydKeKdf+BpsOOdsKk+IzG3LdmDQ2rZDCDqMnnwM5WJdPgd+liKkIp+LknGUgk98H6laqAu7W3bVm010yDyOxxGIxOHrIktM5NKxsLu1lW89Hz09DKS2FFZMFvzs+Rx8roGBJHbvVkmaYYzBulCIixQmiwvT0OW+YJAlzF2rKgUuwqDVehkm8Qi/YqV7wjJeEezB5l5yZ6CVBF2tLrgRxhJxmUWLU1Y3EfJ8CR+Fr6ejdrVlv7jr7Z2MJ+TfyC2gDjZtiIlk0HNAgGhDh95pigodx1L1egUdsyVkJhKViqU5aKEAsvkUOmYD5WoFrqOhJ78E+dwQ4tE8MqkB5LID6O0ZEuZ6Op3Fhg3HSvLifUkiLeWWtVBcYGEpZIIkiKkkKRKtXFMUVp2rHEC7xfvC75QIJX8lGsH+/QekEOPOeFALyehtaGhY2NwyUuh+niwG+WduFUxOjqOjk3xni/QtGwb+bBY+fK0zM7PKX32xnvmCyI06GywcWFyRH8Skyx3tZ599XgRleD4oBDM0NCjjwXK5JMWXjGcG+jEzM7Vg7CPnlyOo7vVRJD4gkWRxoq4BY6OKsdqClwQZ2rGocnfj/5O0p34u/Qm4GeQKr4Arfh5HicUPE30kGpczblIaE5DZOIsO8jZ4xviZiJSu+MyrQsuL55LkJaGrwkp6/y4p82hOcIWNHwxzXBQWyWV260zm3K3nNhKLcZowWZShNtpCVOMg7s9/+iN+evsP0TFa8AVcGLYh57XZIaGOFnsKCQgHyTOxwc3gkRHyGyih3UTQ9SMXLSBip7D9xB1YWVgPc95BoBVCyp9CyKWpD+CLKBlazgbclxO6glm8x+KkunPnzgUrSa+y875uMfnNM11hUuaNwWS5IE1JYYxAQFYneFh5w/Fr+Gcl8Sh7GfKLX0PCCAM9q18ykHkjdHgAHEOgHJpy6HoTpqULVMrqlwYXzLGdlo50Oo8N6zaikOsTJbloOE6vA9mV5AyUMKbnzCbmBTyUroV6sYTS5Cw6lbowLCmTylWlSr0Oh2pzyQRimRSC9BeUroKVoIuw7SLj+CWBBjsWwpQ8rLZgz5bhFmvwtXVMjU2gaRqoBxzYuQSiK4cRWz4EIx1BDQ7i+R5Y3REAu/Iovd0NinXY0F1b5tXL+oewJtkL8RqcKUvnZfQlJdlTkKRVqyDBMx3TYBk1uMUKglNNYK4Fc2Ieh6dncKCmiotCzUS0SptOF2YuBnPbWmjDPciGozDnlQrcwQP74S8kMbztOPS+chPifQWgbuDwU7sw8+xe6PU2GgFXRGES6bhU3kw2DXpo0yBH86PqmBjZeAxe/YbL0LNqJRh2y20d+b5BCQQHDoxj7MgRxCMa3K5DHs+X3KTemXRp6xiUc9AQMpGtxFlEWERDJp9HmT7e3aDldXyi+921Y1Vyq/SlZrcSxsqVq4RlzXEOgyE12/l8tGXdvXuvdMMkHdHak+TJdFcOlERMvWPghRd2iaiNuAhSpy5M6FuhCt4euSces1jPgX8WBTky1zVNyKTscBriLaDes4RVj+lOojGTB4N7kpbCuiSdI4cPS7CWojgWQrNTlRUjCdRM/JYt1qmWQbTAEPiTbob0RKcGtySVJhW/4ujp60Eml5J7KJXKIZ/rRzKehxaIw7GpYKfhwP4jAiEP9DOpJSTAJ1NJ6WSLxTJmuI5pqfcumwxdiJ2/k+egOnMVvEkeY+eq4oeCW21HlzW2gYFB6cT37t0rKm+xWEK01j3vBiY6fr78GpXQ5zA1NYFmqyIJptNmTFCxh7Fo9eo1mJycEslUWWftGsCII9mixOXp85MFz+//4Y9+gFtv/brEImWlG8Ull7wOb3jD5SLhy0JjcnICff19itRILQ3pxlVCVCu4HTmz/Lw5a1crlQUpXPj6WNTx/VOgqCffKypx/F6eC55dftaqSfLJKIM8AKWtcRT54TXgjj/vuWwuv3D2+LP4YEGwZs0KWdn0xjleQvfityR0/hSyw8WV7WhS9+5BRfI0ZazEpM25tSIldwQZYjHLWGxRh97H7QNqvM/izjt/jttv/xFiiYicMRYFlVoFlVpVxmGE9kW7RIogW0xbBgajKPTGEQw48FkOQk4QUSeB0zdtx7FLNgNVDb6qhqQvhYgbleIplKILXAgiR/dyQuecWqlO8UP3PmgeJlbAnpylt+awsCsrKkr0plUHgoeI3YdHiOP3e8/J/6dsrBfsOHfxRGhkTzwake6LUJIKukponxU+bwbCOEzoPEw0hOAvwjoUpOHBICGEQiCu44dr+9CT78dg/zDSiZxoUUfDCdh0n7JIuqDPNqEZR+Aoo9XE7mefQiYcRZzDmA51Yw04piVrIrxZ0j0FEZXxhTSBmKkRLsGLwYWBQjcksaf9QWQRhL/aFKjbpCVpx0S5WEK13YIdjyC5bAihkX6YtLRMhOFPJVBtUmFODV39uoVgw4CfIt00awhrcBJh9CQz6NEDcKdK8NV1Ibs5PTE0Ao6s1/nYvRJ20my0azMwi2WkSgZQNlF8bp8IWEy3GuKvnmqZcJtNpPIppKhUt2EpkEnAV2+iuP8wpp57CTOzU8iuXoJV209G7rSNCKQTMOdrOPjX5zH33AFYdI2Kh9EJ2CKj2zHacj0MOj+Fg7CDATRgI9yTw5btZ+K083YgMjSEUpnWizFhpVOcZW5mBhZXYAgRd2VTGegkmIi5BDtkQ9kk8s/sejg1lZGOhmyhAFcLC+TOfxNURboxvhoVpBhcVQDlmWXiSst5lURPJjyNUcIR8WemtWVxfl4IaOysWKRQ3Y4/q1GvSed36OABCeKcp3N1h7KVlACWYqTbCfF8qNejChA1P1eyrrxH2OHz93giDo1KWV3Ei7/zfHrPQ5U4fi9XvtrNliQTPicTOkcR7Ewpx0ktByYCSzdgtHQ4TCY+R7pzulqxg+fclXr63H0Oh2NIJDNIpJKIxCJIJFMIaiygXdEfiEVTMn7gpgjXz+bm1BYL16+4xkUkgsW0oVs4dGRKvBOYsFUXSEMQQ440r5vqCFXRLsx9FtKSvCjZS9MRWvEWsXr1aikY9uzeKx1mf/8g5ueLXR14Bn+u9alumwmOkq6zs9Nod+rIF7IL66m8ziyWli5d1p3rM66p5KFQD0VU9H7x33lGTj11m6wfci2MO+XketTqVXndvP4klZG4RyKjxJ0OmwueLc6xlYMeH7w2/D8WL0yG3joeEyy7fSZ8r/hh0UnWPbX3+f08pzzDLCYU256rYSxSeG1JgFMrkzI6JLGIyIXjilIiYy7/nWfLO3ue3O3/eYauOnPxDZCix/vFf1MdPT9DxlomcCZyFo+ynx/gvN1By6RZC0dESr/ddXVxabvjP3+Ee+99EP39UfT2F6QApG5DuVoWEyZyLGTcQpRH84kiHc2BevsT6O1Nw+dY6FRaSCCBE1ZvxZYVJyHt5uGW/YjZScSQkNigJSjvHYYvyMr6ZftURYToBhsPLvc6aK9S5O9MgJ7eOw8WAxV/5wFScJNaZ1PB82jXz9k5Z26E73lD88ZdXCEfnaOr18HqnHAoO4FanbNDFZBMkyzV9kJSZ9Aggzkg3UUG4VAUlu6IIUVvYQDJeBq0JKb5AOll3MvV/LSJpI9zHfNzc2iWy0hwN9RyxGmNcDstQTWXAScIXyAg8/NoKolELoNwLCqdPlWsGtUaWjIz1mC3dYR1G3l/EBnLD63ahDFbhEmJVjJpeQNkUsitWgZfIY0aGfvJKBI9eWGMCkxsmPB1TEQ6tiguUR0O8QjcZARxfxChmTr0Q1MIt22gvwcoRFF1DYSDYUS8oNmpYq48AafVQr7pQit1MPfiKMYPjGGG4jnBMHIBDYFIAOk1QxjYtA5OPiMJsXJkHBO7XkJx7wHU23VkjlmKkTNPRP/ZW6GH/ahPzOHQky+g9NKoQK2NaEA04KMiLtFYmPcGub/LblbzQQ9pyIwswannnotjTjoFbjCMar2DVpt71Zrqgts1tNsNIZ8pW9JFkDtRik5bggGPFAOVB02zEMz19ECjk1z3fJK1zGTA60lYkseSSVjg8gSVtGLyuS4QhESpl/vdNorzcyKSxNl8Pp9Db28PuCfOOSkLCo6gCoUsZqZnROObmxF+zYep+XF0TGWz6hWxDK58rV4S4bmmShfvF0LVoqNNw5VwSMhBKkAfZbp7qIKgAJathGRcelUrYRsmdv6ZCafZ4TyWiUqDnxKr8CNEC1YKEoVo9OIKI53uZQTkQ6EYotGUCHLw71wFi0S54kTjFyqv8XtopNTG/Dw9xZVULbtgXhdVWHnGKz4kUjQKUZ23QtQogENZXkMV5W0KRqmZrAoT7LKDch3ojhiNQbpsJYvr76IATTFfIlGxVKpIImenztdGxj8haCZ0QuDxREhkV6nk5znu8aeQV8PVNc6hmRgFzpaCkNeARQ1lokOS/Pl58VrS1OfQ4UOSwJmM+T7Is2Eny912EvdO2XayaFqQN0QonsnN0xHwigOeGbVzHuyKwFBxLi7Mcq+DZ6KnpoHsgDsKque14oiBv/MMcAuAiIRHsPRm4aqZolJfUDZH+OlLg8Iz1U36/J3njD9XVBq7/+7Fe/VJqIcwjBYldBYPSrdTqX5S3Y7vieuK5GpQwpb3n+mXreXAAAAgAElEQVToQsLlWlvA78qZa9SK+P09d+JnP/sJXnrxIDIZn5wdEhdJMKw3GmgTgRCZY8p5UyGP/u4dWK6NQp8fw8O9AsW3yjVE7QhWFFbipDXbsDy7Gv5qEKFOFAlfWmK5E7YRSUTh5yrvywlddUPeQfDIbN3PudsJ0QaQVonKgYjBhzeft36zWP51MRTP5xT3KsOQ7puHiwdycHBwwbCFz+NVt+qmV0ld5oP1OmqEaKpFcWQjNGeyO7dUYheYx7Gwet06tAmbugGRK6UyFhWygoGIzNGzqQKioRgioagYlTRqDREoqZYrMJtNJBigqnU4LQOpYAT5WBIRjbKVJjqGIfam9KP202ZQmNF0OepAb7fRtk3MtGpKk75tIs6k7gSQMgF/tSXPW5qdRzgWQ3qwD5GlS4DeHBALA7EQkIihMV+SAoNzeyb0rD8su9f+VAxmRBPIXTMdJIsdhEotaHQ0oHFwXxwmlc4sGxHLARpN6HMTGG/MIBT0I6UD+kQJzYPzqIzOojxbRsSvYSifQ2Z5PwLHLUFiuB9wgkLgO/LcCxh/cTfM+SJ8UQ2ZLavQd+Zm6Ov6ZG/eKDfQmCxCq5kIhMIohrhB10B7fg56rUYyCgq5vCQOSr0Sdq8TSk/EsHTDBpxw2ukYGFmBjsEOjp1jRCDXjtWWGW+lXJbzxaQg4Z8duszTaYaiHMMYMKV7TiQECk1mMtKhy/KSyIU2JSAysVMyleeJiJDS92Yypf2igoUZ5Bt1Eu6iojTIZE5LV3Zc7KTo3c2vs0zKbCa7oi/8PkPNDOldHg9jbPow6q26BL7FSmcylukWy0we3D/n/SXiNF3SUzqTRltXHdvihK6Ea1ThwYKQXXs6lUatWu3athaFNFcqFzE6odAvvy+IeCSObCorxhg8A/TXjseYzGkAEoDPryHgpxAHxxh+6azZpfP+4bXitWCi4HUsl6uSWHjfs7jp6ckjoClCG9e5wiw4XSXKwkutdPLJN6gJ6cswdbl+HuLidclMziysZO88GYLlcPCkRnCcg/f29gucrrxt/LKOKr7fLnUydEnmpWJJ0DwmW8NoIRINI58ryLnggwW3N14hv4Zom6yaESlxKNQSlXjEpMo4xhh13x9+jyuvvFKtHcpev0IVvN1yPu+Vb7kSn7rxBnl/RDB5Lj0inBe3eNZ4Vllk8Lk4ZvT4GqIu2GxKcpSz4vpEkZLvjTGWRQKvPR/8Wn4ehNxZhPL8ikpgKCTPK+TPAOfoMUH4PGdLSrzyffL88UyKoU80KondEzXy4rt3ny1O6ArdohWrGk0wPsdiGmpVck5CArMzoSfiUVRbVZh+HRZ0aH4XyUQEczPj+OmP/wN3/ebnQpYNakA4wkKNe/ch8bRnI6QKu7CcQ55PwyGm5yCdBfr6k0gRwbQcaIYfGX8aJ6/ehi3LT0SgFoFbDSDpS8N1fHDDLmKpGPwR+sq/3KHLZ+tBQB787hHZROo0ohSyuP5AKMiDdVhtErr0lOb4PN483QtQ/ABfeOFFCUy8gbkOx5tu7do13pnqkkVoEKPm07JzHuCNXJWdT8LrZKIzqTsuZ0uE25ngCblbGFo6jEq1hrAWRiwcR7PWgmU4yGZ6kE3nYeoOopGEdOjtZgeluRLqlZp0PlHO1chw58qX6SAbTUpSB2fYOp/fhcUChtBkLkuRb7nP3XpDYM9Kp4mpVg3haFjY4aBxS6WJhO4gZjgij8runZrjgUyKS9RAOgHk0pLUKd+qkVw1O4fZmRn5ub3xNNLZbtIn6hWPoHhoFPqhaWTdIKLJDJCMAZkQ3HgIZsdAiKOCuRKqY4cx3SkhmUlAs10UD46jvm8KqOpolxvSuQ0vG8GSzetgry7Ap/nhn23BODSBXU8/g7HRwwgFAsiuGMLQ6VsweNaJsNcOoBHywdUtMZfJBJPCWG9ZHUzPz8Cs19AslzieFXEJfvZcI6MCX4mBKxFHtn8AK9dvQCiaQKlMghmVzugnXkK2kESVGwDFogRibx4pnbjbNSjxc5aogv7gwIAEJ/6dMb/FzzHO7pszNUsSOhnqym1Pky5NkqjMYzWBqr2Ayd8tWxE3Z2emEQ2HoQX8orXN7pya1OzgWWQQIua/sysjLM8ESe6A4XTE7IcJw0Oq1PxT6VuLyZEWELcu/r/XtRGy54oSCU08Z143zwTidVT8fjoJ8jpRGY7Xh50+u1R+HSWMKfTB0RQVZxOxJHpyBSRjMZlpEvkIh1mEKi19IlmaxuvEooqkNaJQfvGkZ4Is9PQgFAlLV0tYNJ5ISrIcGxuV97Nu7WqZBTPxCHIRTyCZyipERGBtrtgRzeOYjNef8DzJCkwM/JlqlZBxg4hdKh1GJMaVqL0SFzgHp2xzp2Ogr7e/W1RwfswRmerWZ2fmFvgQTBKMAyNLR4T5z/fA5Kw0M1iIpWTXm9eNhYnnRkZipBQUJFXSrlbTcMcd/4kPfOAD8pm19ZaslDGxM8Yw8fHr6bT2zW9+o+t2RmtUFkksPhW6ws/Xa2RYGLLoZPHmFXv8f87d+fN4XqUzZ5whD0YQUJq7UBSGZDfyHSg9q6nrnExJIcTnozodryPNicLUxqizY1aJ20NE+DMpNsOzz+vtCffw+4/O1Lt8oEWQOxP6gh4CybqmKcl7dnYG4ZAiPVJ/gYx9nvtohkI/TdhWB8l4GKOH9+M73/46fnf3XZxUgnmWxRkRcfm8uuRAnz8g8s4KxSEvigRL2qv6kExzgyKBDDdpdBP+tosTV23FaetegWAlAnPWRcLOSAMXiAcQS8fgj8aFQ/Iyy31Rav2//ZE3BZO6ZxDAhK52zRXcvhCQ5LCpip3VNIMlZ5UKNlLdPdmY9C2XB1ecHDUnEtOV7vfTnpKQmnRmwuJlglWdOv/MSpEzzL6hfoFySKKA6cBP9yRKw7DC9AcRjtHxSBO9X71toFNrQyeRirvutgtfuwWXjnMukInEEUFA2O5WS4drOTLvjSbTksRE0YZiOuGwzKFnykXMU4+ccCtNNJhcGx0E6P9dbSJAnWjXjxTLznQa4ApPIqLsUBMxZZzCzqNWRbFWERgqk0ojQ7UFhpFWB3qlJqMAq9pE2K8hkUkLOx4kwNF/ndew1gb2jWJy/wHUrRYimTjsoA+dWh3TO/eiM1+Fz3LRN7wESzauQ27FMAKFlNo//esuTD77PF4aO4wmxWp6c0iuX4FjLzwbPRecA9tpo61xQwDQHB/Cll8kXCWA+VzsGz0gkDO7XAZpBmayWBkIZLHQ74Pp0AmPM2PuydLfm6xYdrCc0QXkc2bAVZC6OkvS4XYZ7uyKQ3QXE+YvbRmJ4liiCU1juBA7rnhKEki9RjSJnwlZ4TEMDgxKV+adUe8vDCT8YdyLpRhKuViUn62JsIuLWCQsXToDs7hIMVhzsMzVK3IpHBuGZYilbLVelRGRbE5wusyZKp+7W4gwCROulnmkMNY9mN1FMEQd8bYEfSYIXj8GXb5+JgcGcSVEpuamHjyv5sE2JsYOolScky6ULHwWIrIF0WktkJWU8hkhcHqTKz4BO0klMsLtESWw0jYM1FtNVOo1tNl68/UbpiREEriymRyGBgZRrVTRqDfQ05PD0JJe6XZ5v46NTiOb6ccrTtuONas3wnE0GDp95aOiCcH1Kj48pC4SJeehCMOqCZufCYpEL8YLJgEWW0RyZJZfog6+If9GqJX3t0DPQQ2JZPJv4HaVXJU4D6/lYvcxri6yuGEM4rVKJZIy1tm9Zw/O27FDlMwiXR1+8g4Ii1MroSdfkA7+jW96kxiwTE5NyfPKZgW5AfyQ5IwobQN27yQe8rOQUQzHdwsrmWqjg6+xJhs13S0PuTZkpSuuABM+kzETOrkfLAAFueoSJhkrJWwufnTHnd5oikgCN4EYt/lcuW4jxr12FsC0Hiby6HEg1DjU20hwug55Hg9CiSCJZl/XHth0GNOJ1ljww8TM1Ciu+/i1eObpx5HJ0Aq5Jc5qtE0VUze/T22lBIk6kENgo9MwQb5dl/iOADUx+lPoG8ojmvDDT6tYLYULTjkfgxjGzM4i+nxDCNhB+JN+hJMRBPkaGDX/3qVf/4f5XDrxxQmdwftoQvfWjNSB5IMBhl02YU0vSTMg8QZT1WJUCTEwo7nUreYN4UeASVPmhYT9ypLQ1QFiEu/+Eoc2BnQbvUM9UhAsJHTe60xUnBmSSBJNiFQJ53xURTKbBpy2Rf6YJHS72YDfMBH2+ZEMRcQQxWq04bQNwOYNHUY4lVHdOd+b7ICH4RgdlOo1FCsVxZ43DAQ6OgKNFvy1JnyVBgLNDhK+oFT7fu5lxCJAqtuhs8vme+c+c7OGUqMG03UkOGaSKQQs3u0t2OWGmu23OwjHY4hwjS0ekZU1jXuYXIkp1mHsOojJ3fvQtnTEe9JwEnSba2N29wEUp2bAiviYrVuwZttWIJtGa74Ee2oOpUeegFOvY9f0OEbtNla/+gyc8463AFs2oMnKO5WAEaC8JXUhfKCPgma5suvOW3u8OodquyFJmMnWm2N6ELKXnHlWGFAYTL21QRV0XFQrZUF/CGMzqXrwpUhoSKB0ZBddRGkk2bFzp3uFHwYJVuGIyJyS8NWoc3+3AtviTC8meu4LD4mjXeEa/mjO+h0T88V5BQ+yO+bc2rag0bY0GkY6RZhevU4mRhYxDIAsIg3blGBJ5TIPXVBsblWsKGEcR7oZwvhk93vdHF+T2sFWna2X6DyyqTc39XawRQRlYZ2vO3N3bZTmJlEqzgppTvzEeb742rhSaHOsUIVpcH5M3gKTCxOLI37yTOb8v0arIUY5TOK6bYnMcbFSRlV4LA0pvtg9875SSFe7q9bH62Ijn0+IdWq10kYomMKJW16BHTteh03Hn4RqpSW6ELQgluTnku3vExgfILFsBsmEgpQZM6gL4EHspsGEr7zn63X6m3NfXXX7Qn7kHFn7PyV0NbrzDKcUP4fPo5AUdu/ZTAam2NGSWJsQDfRbv/V1+Sw0nybkx0ZXGfKkE7eKhDUZ9Ox8+R7YnPD1dsvbvx2dBNickCFOEygWd12L0m4xJ4x820arSZ0MxS5XsZMrjCqh89+4FcQzT+Im46jajut+vWwRLGRfldAWrz92d9HZtXu2st6olF9LdIiyvQyXHs9BJXNWDEo3gMWJquCV74bYq3bfg9ji+pVltUPCkqNjfPQArv/Etdj57BPIUvwKvGeUhKxMUcjdDQcRjkYQDjsIBZrk1FEWATDDMCmE6QMimSASuRD6hjPIJKPQdBebRzbhpKFtcMZ88M+GkYnkoAd0hFNh4Te9nND/B9lcMc5pJNAUCz52UYqxme4yLj1xGLmcC3NwNQOvqxmQEFoIXSqPdd48iqzEFlUdFpqo8Gbl//PQ8iZm18YuRbp4imeQrSu/k9Gp3IB6B3skucvKguWqxM7ATY1lCo1E4+hwHt4xYHZM2aemP3jAYkK3YXHHmEx9LSQz5oDhCDHOIdQjB1ZDlB12PKEMf1lwsEN3bRGeITxpmxZcikK02vA1mvBVG0C5Dl+jLYS2aIgVZAwaZ7H5LFDg80VljYgrRoSc2BnxdknE4kjSLa5lwKo24NbaYpfKjJrMZ+HPJmGRuRwLyW48E7o7Oo35x3dhevc+ITnlB3rgS0dEkem5J55CksYNy4axZM0q5JePSHdT3j+Oub0HMLFzJ8rlIip+GwObjsVpb7gEqR3bgVwC1UoR7qKETlidu/IBy5Hf+agaLZQb1QURC282+d/nyfy7wIWymnPUjETEg+oqIZL1S4jbG9l4CZ2iMiSmxaKKnS6QNhM9AyZhT0KYEaWNTYOQUqkqmw3s0Ht7+/5GZVByszqlcHwuSrWKJDTOyiOcWxOG58qXZSOoUY88J0lQ5umWKdeXCV1Y3raJlt4WyJP3h8CzXXERL6HzfZMxz2TrPY+Q3ahUyETJVUctJPNFleRVtybQZxdala7Np/aJ+fCuDwvZWmUe5XnC0A0hGZKwx/vFooSu66BRq0JnQueaEZEDYaGbQvhiUue/8XtL1bIkdI1ugH4fpuZmMDo+hvkytQyoSqZJwcVkrmasivDG+paEp0ymIN34zHQZcOixvgUnnrgNju3DihUrpYtOZwgb8wz4BcovFWdw5MBezM5MScIZGVmG9es2CKGN/Rqhdgq+NOotJadLVTO2et04w4TOkUE8kZBi0rs+HnfBGyUq5ERdN54z9boj0q2ODA3JTJz/x1Xd6677hKwHTs7QQ9BFOpHCps3H4wMfuEbsoA8ePCioIxEXJVWsigZea/6d51NJYnP9TF1zpZTHUSI/QxUH1c451714zpRCp3TlzKUkJmrK+ZIFhHdi1VqZcpSUBCy7/tqC2t1/T+bez/QIzbIGydl8hKt8StQn0E3oXlHiJW7ZYpNGypIYrQpR6Za6BEcGWT/CIXKjKORkwLE62L/3BVx/3bV48YVnkE5HQU0gKvpRlZM9Crv0YMQP6i/wMkVC1IMPIYQEOjUbjYoqRBF2EIhY6B/JYnioFxr13d0Mdmw6H/2+YcztqqCQ6IXlN0RSNkL4PkD00CuP/wfJ7e/xS7yE7pE2eBgZtJnQVfJlQj/Kaueh48FmQlckOh5ktT/Jw8tAyMCuGJhUBFeHnetgrPgIufEjYWfPG4cFhBwmSfxKfHWhUvTZ6OnPS5JnIidEzqQu0CT7ER5aXwDtjiHVv2u6YqQSdPzwEZ4nI7rZQIKs21BUfNBJjjM4gzUo1MHw50ecvtvssJnQBSfW4GpqZYS+1BbhwnYbDlfQGk241Tpcuk3VSGJzEPRrCNKlLpdFrL8Pvt68zMaJMZlWR4RZ2p22JO1YKIwY2fi1FoxSDWjq0LvrfPHeApCOwWDFmwgjQvjdsqDv2ouxB/6K4l4ydMPoGx6Ekwqh2mniueeewzFbNmFg/Wq4sTCcoAaKMZVeOIw9Tz2L+fI06lYHwxuPwasuvwQxdvCUlNUAXy4tbm2m7Fy7MifXuEJDYQt+JCKIY6FcI+SsnLQYWPlrgUm+mMHd3QlfOC+uKyQq+oIrlSzFOvcSlgjR2ZYkKoG/2Ql0V8IEjidyQKcnEc+jLWdCLDsr5Soskx16XJTCPD7vAkmrG9y5JTFfLor2tZDvCOGyUTB02Iby7i7kswKfSiDuOqP5uLLDr7NNEcqoN0nEay2apXbNOjiq6FpqEp1gQmfXJveCBHUmXb8kdE8q2UvovGeUaQiLYAVDqz3vo8RRrvXVKkWUmNAbdekoE+KPoEYSYmdjk3FPYaa28l0nG900VELvdGDoHVn9rNaqaOkdxNIJxJIJuS6HRg9j14svoFqryT48TXPoM0/WPd9Pq1lHKBJQ5LJkVlbeqEE+M10U1n02W5B7mKYmlHnO5tPIZGmXGpHtlYnRCRzccxj79hwQcZWLL34tzj//QvT1DkjiikRimJ0pChmOnTCtWFWXKhJsamTCYk9IkpzHHlWp8xI4k62cLVnBUgRfIn+8jiRYWrqOvr7ehW74wIH94npGzX6OW2iX+uZ/vkKc1qiVwe/1EjZjE29iFmOqSGpJbOM4ki+QZ1uQHWpmuBw9ULVNxUfGRrrnMbTxeqp1tK5vBZuIaEyuK8c13pqaB8erDl70FeWMeKj74jjs/Zk/k8WSNEbda+ARmRknjyb0LhrmKcRJ4vZirholeb9UslebFSEtIe8hGORKbxu7nntKOvS9e59HLK4hFufrM2G7hkro7NCDtC4m6uBDPh9CIZNB1JdEvdhGvVgXFzcqXlLRMJH1YXCgB0M9/dSoxqlrTseWpadg5sUy6A3N0S2NXuLJhCJ+vpzQ/+9lilfl8qbgYfYSOhOySuhqr9R78Ot5sOXAditWJVrgzUZVl65mQzEJ4PJ/7NAFSlIdOoVdWBR4KnSLYR/vz+zQ830ZgRiZyNml00KVmA2PIPuRRqcjc0B2FwHXj6gvKHC7w31dkouochaJIhmJiaSp3dLFt5y76HwevpZYMgUf52Gcg7EkYVBmkA9oqHO+zZ/BDo3e6c0O3HoTdrkKt96GUW0gwJuWzN7eXiQH++Av5FRCp+Srzf16XZjzfP1RQn18/YTai1X4BPp3JMj6e/h9IXR8FsCqlFr4HQOVvzyNg/c8jPqhMfTkchhYPox23I/pZgW+cBDJgV7Ehnrhi8dgWA7qk3OYfeIl7Nu9B9EVfVh54kZsOu1UxNeuArKcz4dhBv1oBwCdXbAS2ZMETjUyiuoECHuKaIhamVF7s0rTwFtd9MRUPKiYX/s3O7GOUoDjDFPNz6lepYg6irmtpDSZzJmo+P/ejq2kVCZZ+oxxlzwUFTUz8q4q/EwsemZTACW9QFZT+93d+aplSkIu1StKyUvU/3zy/shiF4INhX9i7GjComnN18IigB06jzSleVudlnT4RBrUvaBGBt6snc+tihzF8vWU1BhkWWTG4yk5+wss9+6OtDdHXZzQF+tFSOKnRn6FhMJ56bKjkXB3nqlmnHwttBdlAmdSF4TBJjNcl+6c9ydRNxqKUOWv0WohSo/zbEqQh5n5WTyz8xns3rNbIXOyxqcKA89eNJVJdDtPblxw7m/Lfrqo9TmOdKn9A71CbiXCRnetWJxrryHMTpWhVzUsW7IWr3jFK/HKV54hBjuMAxyfJBNpzM7OS0KnrDOTeYDFbpdEKDwFLSDdHuOJF4cWIxlMvjyffHjbBRwdClksGkWia5WqRia2jEb4+ZG0uGzZUqWUFtKEEMmvYdxT62nU0IjCthX5Ua3r0TddJWFeeyZ0NiNESPicipCmkA0+F1UrWajRBEgxytV8nDwHkuA81EHdN9x8CCl2u8RIAb9Vd7wIauf7XByPPTRI7ieqw/1NUehAI9ooV2dRQu924V63rhBSVaR6RbGMEbgqiZhofFDkCI6Bvz7+Z1x//Ydx8OBLijKUCsEXsOEL0L2NY1K+almhF+OXXD6Cwd4+5OO9cFouWuUWDG4QdSpo6xXYPu7WAydt2YKQHUV/dARnn3Q+nEoQY3vGkImymEwIAkQ+xcsJ/f8BO3gJXbkQqY6ZkDl/eQl98SHi//Owqp11pR7lBStvvsi/yy57JCrVqQc1SSMusBMPfUfsAj24TK1FHq0S5QAyofcyYFuSNH2i5qo6dMdVSZ1zbnbSnHOH/JqQ3qiYZjZa0lEHTRPZWBxxYUkCLpnpuimCB4RtmbYisTg0KjCR1MTuR9hTChJl8pcD2GzA4fpPxxAym12pw6410SpWEHB8iHIPtbcXiYFeNUenulGQNBKKR+jQ+XpIoiPxzHThVJpil8rXysARyKaBVAwI+dAOAv5sAmESoObLmHz4SRy6+yF0xmbQ19uD/jXL0ExrmDWbGF61Am3YiPUWEM/lcGh0DDsffQLaXBO9Q4PY+LpXo+e4tdRdVI0s9cBjERh+wuk6F/llpkUSjSTwLlFNEjuDlBaSM+EVcZKYuyJFLMY8kRSPzOXtWPPTZEAjUYzvX86ZQMtHncaEt+b3STJnsiIkrxAb9ToUXuPKfJZwey5XEKlbkqgYaJnQGRiFgd09izLXZpCVrkVHS28pSFR21x15Tz6iTjJrZ1HBLiAsSleE20mGI7THyMa/NzvUTagLyuIRixTbXZHnmDQJg3uoBe8JBbdbMo5KJjOyIik70l1xEd4b3j1BWJ5Be3GHLndCt51r1RuolLmqpLpDMvUV+YrXniMjol9WV56ThC1Tnbdu10biKp+LlqTNTlvIfLSktH2OCIEcOLQfTz/zFCYmqd+uChImLyIN3G9Ppsl0T8m9UK3WhfzmSe6yMCLTu6+fWuhtdPSGCMHw9aXSEbRrDk7YcDbOO/sSbDvlVEFS/j/23jtItvy8Dju3b+icJs+8mRc358ViA4BdAWAAQABFggQsqsxMWi7DZbtsSxRNlUVKDGbRNClZVS5aEm3KSbJkM5RdpCkSIIhIEIvdxWLz233vzQuTp3O+odt1vu/36+43G4AS9Ocb1GBmZ+bNdN/+3e984XzntNu6ckYyHKtytrS5zsaPZOUTzCygS8tZAD0ngG7f7LiHz4sAy+fKz5kQ8TozjgkbnOth6bRoENh9dN0rnwhpbn9/TyrzF178pjwPzrNp08vvs6q3FTr/LhMXu/7L2Ejg43WS5InmNwbQeS50dU3/PrcvpmuaQnZLyboadRP4nOzsmx0oztFFH8PwKSQ6MV6aJ/5WLXeeNZ3Pq2CR/RnpgjEn9jQhmMbW6Ujexlpts88AXcmefP1dymqPyawPUSrmME6G+Pzn/xS/8As/hxs3LsMPxrKaSNGYIO0IqI+dWBJI1l184mzJry1VsLm0hZJflLXcsNdHv1cXUKc+AB/ng/edQzm/iDSlYN/zMaxXz+His6+i4gZix1wUjop/C9C/BZ7ftNLGmTYD0Tz5SStvm7nxZtedTwYOa9SgLScFd35UYQqVceTM2JJBrBqUlTwk+1eTAa3iNVDaN57+MarLRQ28CUfSjgC6BnAF9BrnY9I4d+BPHJF2dciW7WmL3AtDVMXrOickODLlJ/EE8VBbomTI+0FaWJQpelczSHN+LyxmZX9zV3jQ70ub1mWJyN/f7iFh27zVhTeBWDsurK7AXahwcCR+5pRWiicxouEIwxYTgD7S4VjMWdiupxQtE5U81eoWK2LHFtLgpZiGTzlFGiJc28X+X34D+3/yl+iTZbyyiKV7ziE8XUU3AywuLwmTtZAvoTsY4mvPPy9mD4/c/SDe94mPA089rJkQCTkBkRvokZw0oelBIOtnItOonHVtwxmwYyLvyWyXlpijqVzmPIjbQGoBnd9jy0+qN2F20yVJiUVcxxElaKOyRkBndcyWO+fobMXZJEF+jqL9NDjp9iTQLS2uStBvNDvScs8ZdrAQLnmKGNRc7QAQABlwRe1NI6okfax6dUqrOvI8q/l8VlqEvAZsu0uFLkRBgl5HgI/nXufmTEjt39M9XqsMZ4HcJsAiae2wgtaOBO8PghAAK14AACAASURBVLKa0LAjoMmpEMDMDF1ZyHo/8P9HgxHazZZcS7KNOR5gBS3XSZ4Xf7ea1/A68/kQZNjuleS700PMTgnZ2TLv5bNkqiLpC3b2ruPVi6/g+W8+h2arg0xW+QPSuSr46FE7YTEn1TS7CXQKszKtfIxMHk6f3hRVOK6cttvUQx/j7nvuwEr1NL7vAz+C81v3CoAxueC14JiEozcmCKzImdyLMcu05a6xQKpFj/NYiuVQmEbHEfNVqC0oLLDx+7blzWu2trKCnRvXpwqVfO2YUNHohQIyIjAz6GFtbVXOzauvvirxb2trUzg+XLNT4qfKv9q/Ld2chDGEiYz6mqsSXDztZrGYIUdnKvDCxM2jIBAJY9w1160AZeqryIy86oYUJ2dQxotvJsPNF1n2zNjrY78nox+eeyvPO9UN0Bir3SYdk84nqdplS8F1AgRuAe0mCZlMnDr4sz/7I/ziL/48jmo78MhiLwXgRjJ30b2ARZhuJ1lHOt4p+bSL1fIq1isrqAR5+FzvRAzfjdFo7mM4VB/4fIYEuXU8dN97cNdtD+Hw8j5y/QRL+VuA/q1wfPp9G2hsZmsBfZ6EwmrItmKYebLVxINLG08CuzDVJ7RE5WCWN5QaTrAio7uathcdmcVYxSKuNvFGZjuSc6oZlutNq29j2WPmRzZ/iEuU/JQWppmh19stObBs+rsJ18sSOPy9/aEAuzMYoGwBnaUoW/djB9GQAgoDWbXhO/dzvYwShugWpNmx3sCsEFmhshJi5Sp77J0+Es7i+yNJJJi4VAjMRZLrlGFNUCfTlRnpsN5C3OyKElwmmmi7njaZZFtvbgDLVWGRdmnXWS0ooFOj/Mo1NJ5+GbU/exq9a3sIlkqo3n8BuH8Tk4UC8ukMyl4Wcb2Hl156BS/fuIbq6U186Ad/AIUPPwnQpEVILwQ8T56rkL7USE1azHrLm3ma/Ky2o/nGLgYrKp4LJnJWZZABluBmxYqUhKN65gxUInwx4LqWtnD5fQvodpeYgMTqlgx3fh4aERYJmmY2SaXAZrstgX95WQG9XqfYzxi5PLkeFVkHFC6Ip8QyghpnyAR1ts5Vc5zYx0o90Sqdr7BRRaMnNklchDi+9pyh6zWaoNNroTfoSkKjldDsfNrKyKp18Vrw52R9LKCDHJW1qIqm1ROvy8zjQMc9lgA2r0FuAzTPBgG902oLSLGFTEBX8Ru7MaDPg6+PVOcifKLvfDx8zTiSkg4G57gOMApHmriQs+pOsLt/A1/40l/g5VdfRJB2wS1Q3p+ZnIvKUknPCJPpMfXu2c5XxbnAU0XJNalmR+Kc2GzUsLKyiE996pN46j3fg2rmDPodGnzQDpNrgtQ7N4kMXFElZBzg3yP4WaKg3OlcgXKZWCigy2toAP1kl0iihWk783MZE1GvvdfD5uYpqZp5rjjrtyuUNDrhOaFIzLEQD3tSuas3QNckYGy7K3NfOyvUTNDujyXGseVugZmvDa85/w1fLyYwBHR9/UmOTAunwm4GiaIeVeXSuiLHjg3jm3S6At5HpoV9gt1uA7h1KOR1saOs6eiLZlp8nARyaTrZlTX9qNfT3P8mSdXqnIkHhbwCZIIcWscjpDMuur0m/uiP/hD/4Jf+azTbBwLk7MSwUk9nHNlFd4TOLoHa0JF8xKME2VQaa5VlbFQWsZjLY22hjJWFEnqdmpgMff2ZZwHHx9mzd8v7nXc+BHQTxDfqWMmVpUsk1//WDP2dsd1WAwwYvAl4U9jdTkt80hRRnYsYJEX0g0xFw4607mg8JGS4SmZo5DEpmMG5FG8Sth5lhhSkpcVGS0QRJhTA5yIjg5wGOjsPLVXz0lYkEJMUJ85qKR/xeIJhFEobUYh7NPpglc6WbX+AUauNuN0BBiNUmOHlS+w/QUpSrq6xSo9Md4C/k0xnCeQMIhrMeSLJsObq0ohVpiiLJQjZWRiG8PmYBqECOvfZSzqftqMH2a5zXYzqTXT3jzFu9VCIHWQ40u0O0G93USQRjlV9zlepxZyH7MoCkoyHUZciNgn2vvgsDv/4K+jtHCJ7ehnlR+5A9NCWMNWX3By8Wh/x5SO88PyLOHQTfPAnfhgrn/gQoqSPOJdBxOfE/4k3soEQ85HJmvWyFv9ph6063pBaGUgyJy5nyvK1FqJWHIXByFbntkLQdrNWiQwQ01U1+tZzNcwEZYq8cPYsmZ6IzGi7Wro2sjozBqVme3w9pX1dRrlURbdHkiFHQyWToKh2t1Y0qkUthLCIVq5mrm+EbCa0YSXZyKwdEYT4unNF0CdvgqtnzkQY7bT17QyYvGrLXCud2YqSBRh+ZIUtIC7Vt7biWXXyrFE5wa6r2Tm57VrpWafYh/ot2N+p5DkpwEVBLg4juY+sqh4Z1BQIseI8MWfno1Cuub1HRcmRs/WEFabZjTcud+x+sJKiK1u9dYzru9v46te+jBdfegPlqoPKQhn7h01Ul+naVhXArddacB0SpViJ8ohQkjWP1ZVVDPtDEWQ5d/YMPvnJT+LRRx+F72SQinJwxjpisKtayuTW1S1VTjPJjZh1K9NbAJskr7Qnr42VNrXXx3J7bEEyzz+wiRWTnlG/L4WGrYat1jp/v91K4GutHARrLKNa9Dqf1lhkBWr4d/n77TXm+e31dT7PM8jfwxVNPi4COmMeK3XlV2i3ixW6bblbxcH5/XSeGHmeouNAe9q5ro3pUtjrMD9P16rbdHfMR3YIhVxogFq/r2vI/MjnzC9xtCH36tS5jXyaAMmI4kcs3IDdvWvimf5//It/Dtejz0YbhaKPbC6FbI7a/YwdIxnf8Wgyj+Z58UmuczxkUx6KbhoLuRyW8nmUswEunNmEI50jYGf/CNd2jnDqzG144OHHsJSuYHy9gXziIWPU/24B+rdRq9sAJIQYM/9moBZAN8UyX3+q/ahpAZWi2EZVJx66o4ljD19ESlIK+M/agvMVDE+pVnz02aYONA+SJ+02qdRZRRvtYd5ExRIzV5KZHGW5U8065YGCB1zDGQghZYzUOEbAVg4DL+032d7r9KSCrhbLKBYqcFwSOxgEuTLDw8zqxux8yi6pArr1dOaNMCEhJorE/pTtX7awwmEoCkfCBB9GotpGY5QsdyW5Oz6h6ajOa1NMAFodhMctabNnhmMEdIfrDaWNmju9KeYpwjyPBxiRVbxUEeMWMuuzgxi7X3wGh3/yVxgdN1C4YxPVJ+7B6IFNIc7lWhHS+x0cfPkl7O8eYP1978K9P/oJ4OHzOAJHCsbIhBsGBBd+lJ3z6YaKJEMEcHFXIqCb9jtfCqkvDOnRAroNXgySVtRjflxiAZ2gI9fUHCLK2LJanwd0ttzfCdBtckhAp51kqVTFKExksyGdyQnI8zlqC2kCATYaaJjdbBLhXLEvZfwaS5WuFAlWIVzX7GjylgLcQMFDyHhkjycjsYeUlRzj9DUP6LYqssYw7EBYUNY9ZLpNUTf7ZsMQnXXquwX0+bW1GWgpoJN5zt9XyKmSGBMWvbYK6Hw9uFppxWTIbLee3RTH4X2ryRIzBLNDInPOGH7alV3sZucYz37z6/jKV7+AwWiASjWPUTJAJs+ODitqlfOlXXGj1kKrGSGb9rF16iy2Tp2RhJmkubNnzuCpp/4azp09jzE7URETydnetRBo59y/qP6mZ8fMfqaqZsYZzEvB9TVZsu3u+Rbz/Ax5PhlSUuFYbHg1edMuDQuRmdAL5+6uJG5yTQ3PQZNV7aaIbbOsnSnA89/qfWB2/+mq1mlN5+uMRYyj/F0Ecsty186MdiAI6BSTETU5Qzp+O0CXSt469M0B+/z9Ng/qNwM67X04btOkxF43vU6mA2e6ahJj3ZlxEH/GnXhwkrRoNrALdvnK6/jvfuvX8Yf/z+/J7HwwasHzExnT5PKuCMk4Du9vJcT5tM91AhEDo6BT2nFRoIFUEKASpFFwXawvLEjXk7a6hVIV23sHOGy0cfb2u/CeBx5FeOkI6YF2LISMe6tC/9aIzheaB5BVjVVfsjfQTIULytaWYDFAnJBckmAU9gXMeXRSKb1BeM9aM4dxosQZ3hSzlmwgSlHcHdfddLZcOU+yckMkT7E9nJK1Bc5XGRgdgq9k9q4wn7mGQyUvPg4B9HECj+3+ThsjarmTwDOIsFBaEHKS62eBCRMHVzzVCeimsyyBUYWO1D4QXEkSkABGdPsiIHA2LB7QCSZcV5ukZGafooocAZIzMf5bZvvjSJjiNHBxekMkrZ4ovrndkRDhSNcm4Stz5wVVl3MTtMMeRkEKWUrHpn1Zl8tGCa5/6VnUPvcsJt0BFu47j4Un7kXv9iXEvgv3egOj13aw/dmvI1+u4sn/9KeBDz+Gdj5BzUuQoVDMFMhnoK6A7pCIr7RwRnrTbqfLEq+pADpfTMOc5RnRylMJXgwSvMnmgws/t90ZkuL0EmpWKB7mxrlKKiSR5eRr/tYVOr/OisdKjPK1p4sY+7AhAy2DQrEsVD4+HqYiDDysPkUkhgQ3wXkl2UkQE3IeFdUYXB1hsUeJ+gawwmdHgBU7/5uAHo81WZ1VbxoY+TwlyY3IJdEVNHaP9OumAhJTvUAA3TKQZ4HV2lmaj2b3+ObA6wjDWHTNjRJYWkBGn58EaLmuZJ6HkiBKZ4ItdfIURO1OVcSkwyBEZnOtDFM/HofyPMepCNs3LuGzn/9TvPLaK/CzKZSrHB/p/cuWORPwaMSRhY/NjTO4564H8MhDj2F5cR2FXEncEFmxU3ed92i33VF72rkQZAHdjhp4nqaAPp0fG/DhRgR0VEBAtNfGVpGWtGvP38mPfIEiWWmb39TR1rSeY+rs6wzZek7Y0Yi4xXmexAjtvFiFTO1SyfmS3fSRADqvu3YROEYgj4FCP9q54ehM46meEwI6xw9Mhm1VPfN1V611W6HrqGzOHnYO1E9G9pPVufTYTOY+D+bzXQ7pLs05ANprLF+fuMiksgiHrKBjPPf8M/jVX/tlfOFLn8PyahXdfgNwmFhT7pdjJjrmmYTZV8pO1kmLsAxfiyCVQj7wBdQLjoscXJS8AHk/g82NU9g6ew6dUYRXt6/ALxTwvocex3qUR6oTyfmW53AL0L89QJeZpwF0Hj7LxLXxni1qWUEKWaHT5pSiClTSIuuVlR1bTmSl8vCpPKbosce0INQ9TDvjUochumAxW+a6MeU3KVmpEq7cfyTI84bNsOXGm8vxNNOnkQNdmSLuCA8QUYRmHMFJIvhxCI9iD502hhTJafeQCh1UigsolRfgBVnACQTUJzHb7qyiSbQjUS4W//QUHd5kIK/CDiL3yFkrbyregJxrGWElj4BOsKSTGlvXoiE6JpMJUTgQ8wF0BnB6I5mZc/ec7PZkGMIjoOQycO+6AGRkOxo1mtMQ0CsleHQ1C9nWT7D37EtoP/2qqLgt33cB5fvOo7YQoE/S15VDXP/LF9C9fIDHPvABbPxHPwJcKOPauI9h1kWeqm+GUMjnqhU6qyb9GHBFb5qxmx4v58tsOzNNk36cciBmgVCdxvg1K5hiT5kSiHSmS6CxgC4gZ1bhpgHZKLS9I6CH9GJXRjTf84WyVOYEdcrNCpiz+jJ7uwRi8WMWYp9yK/T3q12rvLSuBfSUWMOyIqVID58zVa5YEdoKHcLaVf1wS2CTRQAjdcxWtBprKMHJVvLSRmcb3psB+kmwFokRox42VQebC64EP65jcmbNv89dceEnkADHkZcZm0hrnbNt2TvXSlMfb4JozNFDqJriCa+Htn31bYL+sItwPEI672EY9/GVr30Bn/viZ9HqtrC0UhUpZqq+0Sdhf+8A1coSHn/0vXji0ffhwrk74CGNtJ+D72Vl5spVJ96jopIXReKfbdt8NwO3QNk0ObIAb78m4CSvqRrPzAPNdEZsqu6TreZpgsm5Ml3xTFfIttltrGO3sdlsiMIfAdu29bXLokkZExN1bjO8EJM02bVBAju19u32Bx82wVxJi8r3IaCrop0q5hHQuYdu7x1NjmeSsPOArjaqs1b4/HWYf95v9blwi8TIb55sfDP52AL9PKjbxICAnvWyGHaZ2Eb43Of/HL/6a7+Cl155AStri2h1akKEI5Cz0cYK3XPZ0eBzZnXuIjv2RUOEXT9asubTAYpBGqWUj9zYRRGcrS8hnQpkU2hhfQ39JMZxt4Wim8N33fEokga3jPq6pXIL0N8Z0IVMZJSt5uejVtnIZtc0fFAwH0hVbqt0avk6Ke5Ass3CaltqBpnDjpn9RySj6HrSdAZpdtGpMkXhjZQTiGhFKhVwCi7v3FOlelXA+RkDpuOJJzoDEmvpIYUe2PaiTGwSwklCBEkIl+pYrNDrdYStHoJJIN7pNJmQCp2ADh8Ys0rnCpMDh8GPwgyck8chUiKmI8oq0m7mDFKqYQrlZLIQOwfKZJLBOooF0CXy8G7mKKLXQUhCFoN9OAG6I6A7kCqdq2oR28cUUlmqAGc3ePLRR4Q2fbczPnKlosxzGYzi4QD1y9cQXtoV6drl284gWF/EUdxH47iGBgVknv4mTm+dwwd++seAx+5FzxngMOvAK2QQUB2M0rWsAAXIVYlKAIRXWghoGtyF3W6qZWnMcnRCWGTbXPZodR1rBhhavdigYGfplpxD1NPRtdGy1tXyWUVg9tDfHtATSbToW94f0BSEZkIFZPMFuH4G2VxetL9ZWfMPUWM+YktVdKh175ytPttq5+PhOWRngOeVoxWCnQV1VoOcoac8FdqhRegkZYyC2JUxa0eyZSGzfu60U25V26kzYpIhNaXoDKiAbjsas/aozounJDAr93kToJOARbUxra6FVGf9sqWlrJmFADrd0IYqMELAl8SKGxYJHQzJZ9A1Tb7+wrwmy37CjgZ5KF142RQyRR9vbL+G/+9P/wgXL19ErsAdfSbbKZmRLy2u4Hu/50N46n3vRylfQTiIMIlT0u2ikUbaV1AX3kCKCZcvu+kK6LM6fX6ZhY9FK0Ybp6xMKmfoclh0bGRmwnxeNmbZ8YbVPpgx0C0Pg7wbJQvy36jLnf491bmnjHBNzoGwuo0wkmV562tmwZhJCjlEqssvYz5ZWxyZCl8TWbvexr/BlvuIybvLhEHBnONGArqy2jUJfCdAlw2ObwPQ36rtLloJBHRZS9Nxy/zrMF+dz87nbPWNrfKMEyAccPQ0xO/94e/jN//Rb2L3YAflSlFIckGG1y5BEJAUTfGmiUwdeZkzJPxGLlLsiPAcpBjeHBTSaZTcNIqTAKvpKrYW1jAZqgLo6dvOS0GzU99H57CJx0/fj3GT7pdDldC9BejfHqDzpyygWwKPVBDSXmRrkUL+DBjM+LVKpwqamEK4bIux8uENwNdFqwPq/I5GLUxE0lU1sLVSk86nEuIcrc6pFS1VOliZ878J8tRbzsCnihY8mSdyt8txPQy4G81ZvqnQU0kIPxnBI6C3m6ZC7yPrFlDKV5HLl+G4JKz5pkr3ZX2N1QQZH5R2HZOtz31jtvGTSCxDmVSEDI6BD69YEAGaCdevaDLBYETW/ChUj0lhwA+BbgfRoAsnTOANCPAh0B3KPJ/ra3S64qFNbywDqxXEAdDxxhikJvBzGWQpyMNEIo7Q6vC5NOG3BqjkCijTK91zcXh0iPrOAS597ZtCEnviYx/BmR/5JFBM4VK/KaI0FPiYDHqSoOiNrPwB4SoYgFdGuVaxbE2LiA9DqaAXt/wMChuGscxrzbslJM0D+hTM7V/kXjiNVoTopkpxNvAKoUv80d+u5Z5IssXzyF1lEuFcj2YT1LnPoFiuiCSkmIKQiDlOMIpGMjO2gO6Leo2CH5+niMtIZ0B1q7USD/XfjSO5PExgtFdPiB9JhW6NU5S4qTrtKkKpJC7JfqarlwrUrNB98Z5+q5bpzYBuWe4nZ512x5rJl5LnOI7S5IoVC2fn+nqMde0vUu4KvzdGhGHckfs2DjlnZ4WjLV255LJJwJ8ZIHFCZEtpNDrH+PyXP4dnv/mMxP/NU5uoH9cFiD7w1z6A7/3u71Wr12YHqbGL5cUV04Yn6z0jHJVopHNUmRuTZDgNQTNQtwBkgXw2R9dNGAVrYWtNAX2WMCmo299hgXieGGevD+9hEdwxfvZqiaojRvUup12zrvrZlUnZ95cVQe0k6nnV7ouONLRVz68JG94QgZVYrIJbMo6iittQyYs6l1fNdgI6P9eiaabzbqv06VnSBuF0hn7ybFhAnqZCJ5nw1Gv3uEqm10tvaUs81L87z0uw20gW9Nmtd2N9ELV6Db/zu/8z/vn//r+g0+8Kv5g2166nc3PfT0Rohhu7GZ8dMAc5+mfEKXgk1DqheFnIuQDDlIMSMtgqrGI1u4DFbAWL1UVUlheRuBM0ww5S4QTlQYBxix0mdaq7BejvjOfT/Vj+GA+5DdI6n1IyEeOj7Lka0xTOzykkQUAnbYqAzj1U6YCRVCXuagroYdhEMh5ODTtktUb+Do8NDzRlL7MG0DNIOWkBdl8IOGotyMDI9g9JN9KWF1LcWAlx4uYWIpWMECQj+GxDt5sY1WsI2wMUgjIKuQr8NC0L6V5EAh7b+2klyIk+qwz0MRn0EZOxSrtKAfYYEwZChv9MGkGlDJczQZIzXF/aqfLNLhXk+uy1cWkdw15XVjHoIuQOYpF39aOxKNhFZGyHIYJqEQEBvZpDN+Ogn3aECMd9eCV/TARk2v0uJmxdjiFqd6xWR+0eji9dQ/3aHi49/zLuee8TuPuHPgI8dAf2gxjtcYxyKos8RSUm3JGlLr42oPnODge18PX21pa7ikfxO5pt2bk3f4as1fn5pGWi2wBr23V2fm7b8Qxk4lwWawuYkV2rY50RWib7OwE6Oyd8hFy94q9IJg7a1OJHCtXFJaysrckePkUnCGH0YyZIiygJA5bpOhDQCYSqXMg5qtrzskqV/fMJZ++hrK3x5FKVSpYixgOpMmdEKl2/JIDyfbpPTta3qaQI5hIcDQHRztBnDGIFLdtyP6nlbhMDuZ5MLKca3xqAOatnZJSKkGJH0lyxHYMEJB9KYjUJMYibAlhJmICy3TzznHVTz4F8A44b3LSLcDyA448RToZ48dVvyjtToFNrZwW8S8Uinnj8Mdx9191CNCMxdGNtA13KINM1jfbGGfq0B9oFEh2KNGKqMdqkx1Sj87Ney77XAzFjaCvQ8TTSyYwjOEtqM8/NLDpbXs48R8GeL/ltxujHnskZe12TSZmDRxxXUCRG5VNVDVE3FrgmqZ0nHSNpIsDzoDHOAjp/RmfnKqIkZ4ErbicAXQRk6P3g60jRbkW8XcvdCsu8mdSmadL0ub7FWpscMYq98ESbzEk1D+xmkSEempa/veYWMgjo3ObJprO4vH0Zv/Fbv4k//jd/Ih4J/WEPXsDYQAlljp3GAub5rId81kcm7SLvpFAOgayXQhJMMJoMhbMy4dfG1G7PYM2vojjJ4vzKaZw7fRY+V6H5mNMOAo5Yj0NEdcbU/q0K/VtguXzbAjg/t/M/CRoioMFAoStoDH4kSmk73a55kEXN9qKy2zWp1htFbxZ6nNNFie9qO8gKX00NtA2s5HHu7FImlmCemQI6d49JZhMi3JgCJQroBFMCOtfWRHd7HCE1juDFCuhjklRkhj5AMV1FLlOUim5MydWxUUAiCU/LMSGogYGx10PU7SDkR0p9jkKELYIHMMllkFmswCsX4XEfWEYCvrbTqVzW6CChXzOtMim7GYd81OLy5oSxzJPSri/t0z7b4OU8cuuLSCpZ9AIHIyot5dRViDM9Vl5k8Q+Nln6GpjdU0hpF6O8eovbyZdSv7eLa1Rv41H/+aeBDT6Duh2hWs3D5+JohMuJ+pwY5Ux04CZI0tnGkEJCN7DmVOFY0U1AX7X2V6rWtToPEU+IXX0t7XqwAxzR4UqDC4eumVSPfbGtTOzW6o0swEnCX4KsfpWPAGfCgb5jcwg4SV73d/UMMwwgLSyvY2NpCmnu8FAaSLQQGsIl8TjJlErJdTSKXrc61g8RzyMpVSPwuu8QTMWMZsZoluZIEJ9ER4FnVKtjOeXX0QOBk25WrSiqFymA5rbykG8KWL+f2BohlTmrZxvOArrbCJFBZMLcJhG0v66qXWaGS14SGR4lYs2qHRas5SbZkfs1kJUR/1FIOAAWVRGmRRDt+X7sTFEXhihrn6GS1M+u8vnsN13a2pUuW9gsYDcmG93Dnnbfj7nvuEkAY9mhDmkGGy8fkaMh9ZZONsYxB2K5OEtMNmmNqz0BITWzmW/AC65b4JeMu8nJm64CWo6GvhxYh8xWqzsk1AWDySH6M2J/K31GglU0WSXCZsOnWhbU+tdwDJnpqb5o3nBAlRlp+iFrWJpIMsJsl7Hlp7auksU12KV4lSoBMEgIVkFFRGa6xUc+eRioKsLZC1mRPX1Ne0+n10ItzU3IthZdMBmfJkO2IiHMgz7ZlNk/b+/bvnVglNA5wM0CfiEAXhZNefOkF/INf+WV8+at/KTyTRrshGuus0kmEY3WeS7vimV7KU9HQlyq8MByhnEnDz1FKJkG318WoP0CQpJAfByhO0ghGKZxb2cTmyoZK6y4tIpPPoXVURyEO0DtuotOkIVN8q0L/dkB9fv4yXx2IjCUHZIYgYoO6tm+UNWzbTbKeZLJEO0slWW4yGQoxjtV8zGCZ8KO27LmTLOQeKQpZh3hCrskEZIDm4Po5pLNlOJyxszInIMuPk/3KJUcGcGpvA74zgU8VsOEAMQUlZG1tiJxbQMAWPmePMhfVdRZPrDQZQA2g0yaxP8CkNxAhmIjSjcMYo1pHQC/J+/AqeaQrBc2q2f4lY/2wg8HOMTrXD9Gvd1SXmmYi5RIK1bJIZ1IYg3+fM3/xoU77yFRLcEs5eAt5DFIJUvkMMtTNTpOcRP33SBj1UcoX0leKz20Qwm12Mbq2j8bLl7B39RqSfBof+MWfBdZz2M07SNaqiJDCRqaAzhFV7JhIpKVaZeUmwYUJBBXjAY7ZLAAAIABJREFU2IUgaIkEgIqtcIWEfyvF2Z2M70hUVLb/zeQmZQYKm9dstinQzQhzktCwRc42tQlyttrXmR6TB20CiqMdHx+raFbktISksU6aGX8a9UYTYRTL6trFS5fknS33+x54APlSCRnqqZeKyBdLUqWzC6LBmHNuVlOxuKtxE4MAN4q4ehmKhjuTr5BMd1EINEFTfNO5emPEgQzRSduWswqH/ttaKakKmDViUeIZtQ7CqduWJNAi0sTqVWeqnH3bAG5bzXIf2dUu6ZzcfG/Z+8ug/1QHQMFOeQ58rYW7IMRUrSrtKh2/x9eJXAMSWFXZizr22oWTipUdOJotxS5K1Sq+8dJzeOjdD6FQLUjSUi0vIB6OkXEy8CYe5H/SmVC5B8onyvOh/OHkBPt/OppQYycL4jeBuX4VSAU6HppuFsy2CGZxZtZBmid5sUPkGdLhNGaZebKtWNnZITCLKqFxTOPvoHyp2Oy6LtrNpoAarx+JW3bPfHd3R8Cbpj+8d0J29sKhdIFk54Ici4m1g3UEzMWtMKu69HythINizo4mz/pchA1P8rC4Qiong10jjpNGkbq+cTebbyTH8usUomF3T8iEug+pg6Vph82S6zSxZGKmZE7j8jYXv2X1jMx09khcB1/6ypfxd37+53B197okvn7Gl/PCbi05TO4kQdpzUcyksVgpY3NtFVsLZQx2L8PnNXE85NIFFHNFiQn00qBxzs6VbSwWyzi1sIKNKt/XUM1WkPQi9BptLBWL6LfaeOP11+V63Gq5fxuI/vaAzr3hUCoaBXrGYJ3FWDGI2RxIsz2dMVoShrb9xlz/kXn7EHEyEEAPox7iyNo+8uaR2wl+ilks1cPy8IMcUumitMddAji9kgnovElSnuyIs9IU0QQCOg8+ndE69BhXQM86OaSFMc/HpSQgCe4uSW3mMRO8OAenUQp1pQnqJGGMxsKwpNVmmAYy1SLylYLMdUeHNUR7dTRf3ka4W0dvr4Fhb4SYc9NyCeVTG6isLmNhoQSXNqiei36/i2a/JzrvheUFZBZLSOXTiMg/yKcRlHKyVTfgPJfJEJ2WgoyWkCTs0QjmoI7R5R00X7mE/Rs7yGyu4NFf+C+B25YRZydo+A6OWi2sFhYwavNGSsuNRGDi6oeY2LCdnPaRuEBIvoOpUFmzsEVNMHdZJZuxiE6fFdCVMWu1n43MryRzdsdXwYFvlI31HWr8mRVAo7LGAKMzdbKQY02sTDXLz7n3SlZrp1HD4Y1tbFBS1/NkXk6514uX3sDrly8LkN9+111I2O5MEgH15bVVBNxGcGgSUkQYUgiEj4cCGmMZD8nIKB7IupbMAhMCeiStdnmoRkmP542iGGNqCcjcVKtwGUNQ7Uza7lq523blfKXF60TzFO1W6bydVbjtaNhddAWy+WppDtBFl+HNgD5LqrUes+A2z3FgdUrnPAK6nRHLOqms4dm2MZcntYLl49XWst3L5v3volApY3vvChbWF3HYOESr08YjDz2KMxvnkIrobuiD/xMTEjaEOLflbJWVMGf2BtBtKLJgOg/kbwZzvSYTdtJMxXoS1CVBMiS5k7/TApYkVlZLY07V3F4zAirB0BJ2+XWCOf8WK/yI+vfUhM9m0aPjnrR01Pvg6PBQWvUTVuZc3Y0Z60LpLHFjRgi1wkXTMROrz3yuIHoVWlmrPLYejZu12CVBdGg25YJ6/nyeNKkJqEPApJmgL6qBkRQJLFSodjkFdFmB0O4Ix23T62s0EXT8M7PwnW+32xhPQB+0agg8F5/9/J/jl371l1FrNzBKQvECSCZMRtkWooLmGKQ0Z30flUIBW2vrOLNcRhU9jNsNRL0ExaCIpfIyChkmRxRA6qJeP0K31cBioYxH73sXzi6dxuh4gO5BW0Y5edpJj2NcuXxZV9dukeK+NaJ/K0AX9zMD1DOWpCX1qDL29EDMAbosnZBYxAPACp3tS9rscT0rHgigj5jVypqTirx4BPQ0vXQJ6FnA54qSJy095hVkxhPQJ/RgJ2GGDjyGzUzrT4+g1e5i1Gwj6Y5A09SAJgPi8hVLm5U+06wkCOgEChnOMugT1JkQENSHI7jhBN5gogYtToxsIQuP4jHtDlqvXUbrjevYefZlOG3lErjIIFheRGFzA5Xzp7FIFTiurpHNmsRycGu9LlLFLKqb68ivLGKS9ZFQbjOfhpsLBGAH8UhawNxrnzAr5UR7OER8VMfk+oEAeu/iNdT2DlA4vYYHf+qvA2cXMForYVTOoz0YYq24KNVpkwYpFCShL7Kp9niDE7xGbHeQtGQ2EHTkxgp9LDK6ArLcLhAlLxWiUKvbmZkDg7/EC8NYt7NFTc9SsoMqHAij5CZB2AA6OyUEnbRHffJEWnEiegMHrUYTx/u7eOHZp3H+zBZWVlextLKCcrWCvf197B0eoFAuI53LyXOhd73jsZqsSAuewbNSXYbrkjvBx8+gTZ1pstapnjYUQKf2NFdy7OzcqgVKEORTZruFs3vT4rVgzjY7SWjqPGdtPed3y3XpIR3QMIRrTBwv6N7+vJb7jIhkQP2meTO9BG4GdAtEFtAViPXNchumHIc5QOdjsLNfztStO5vVkLAJm3QVjCY8E6FspoRxKoVu1MEII7z42ot49eJr+P6PfwKPPfQ4vCSAPw4E0FkRy6Xwxhi7BEXdZSagvxV428dsH/98HBLwFvCksMrNoijziYEFcnsd+N+zGb1WoTe9GXCTx2Pm5dpl0q6JnYUzqaNh0KDTlqqab30y3Nn5yXO7IhGTqka9hi6FZYZ9ka5IIRFvet7vYo/L+8lVkRoh22VUHCig3DHb6aLCaAhrhqQmYxl2JcYTZDwPB7vqJ7+8soLq4oIkHByXMHZxdZfdKHbAeOYJ+KzK5bpIQqTbAtPOxVxCaXffNZk0N7EcMC3eGAc8EkWTGP/rv/jf8N/+5m9gmGixEVJngyJi0l5NpBDQ9wmK2Sy2NjZwdrmC9UyCIBzAiz3kvTwqmTIyHo2YSOAcIsh42L78huh63HfbPdha3ETvqIdBrY9JkMZO1MfC6VPo0+3yVsv9W4P5yRvt5oChYCy9R7Oyoz9/cwDTv6JrUFq5a0qs9ps8XGz7kSzCmToD6hAxW56JylTyhWKAJFhzbk6rTApU+OkMJiSeMcQLkUeSQd0uZiuXYh4BpRHZWnPg0yKT6zmdnqizJd0hsgw2kuXzHmM7UWVruenEGStbbsLQ4xydTHXOXEf0y47gjFippsUyVdqzZs98fFjD4csX0Xz9KrpXdpGHj2KugCJnP6dWEWwswaE2O5czyXBn5d9sYL9eQzsOkV1ewOK508itLtG5AJNsAKeQRkw703Ek79yDdwNfKk+23MbdPsLdI0yu7iHZPkC4vY/2cQ3HUR/VB27HTiWFzJ2nsX7/PchVKlguVGSfc+HOc+hzhk5gZRsvnZPrFlLGlyQgJjRGGlZae5S65BzdAnpK/cj1XOgcUrb2jN2iBXTBP3ZATrTcJ1EsbU/ZJabokGkHWhYyNR8J6GyLD7pk5LOyT4khyfH+Hq5duojVpUWUKvTarqJYKaM36IthSr5YRKffR5DNCCBzZY34x4ork81gefkUFhY2haOhKnIjRJJUkjhHQB+SDieALnrlMmjXGasc5bGDQWeAwGgi8FzznLJNLuJCY+uBbWfjM0DXKpxjDq3sGXH5Nd11Vqa17XTN7qeZMce0Kn8bQLf3qUp3zu45W7HK3zTe9rOWu1bmbKlrxc7xCBMd87qazout0Kk9sb52GsfNJpwM0E/6ePXSK/irp/9KAP29737fFNC9ia9sfub3Hi2ILaCbdckTamcWdGeJ0lvFKo5qZoB+cgf7rYB92h00Eegk0Y5flvUnGWvod7m7zzcCIv8GEzVevzTdF8ORVOdsa2s+7EjCOKBgjQM0GnUcHuyh024i7bvwUhMMBz0BLM7KRQDJZ9dRya5MrK3OB+9HriXatUcbi1WZzpewm7Atff2GaLLTUIagzvVMW5EzyeC5Z/bEM0+QV7cz3WxR76uZApyVGFZ2u9kkmC/IhNOiCYa03CkeNuzjt/77f4h/9ru/Ix1E3msDgnTAM85bZiLqIFoYhcil09hcX8f5tQX4vUOs5rNYLS6j6BfgRyQhc+TJ0OMgnfXl2rH6zqeLKPklOKGLcX+M9iSF/ZyHB9//lDjhCd/gVoX+rUH9nWfoZH5qq9FmcbP2zEwxa7bjOFtN0RuH5CcV5xABGjDAaYXEYEe3JmGPWuELakXzBkjnhL084U4wbzy22uOJMnWpIkdnAO74Blohqdsa4JKVTkWrTheT7ggZ7kGKWwoJQRTCUUDn7il3sKkMZthEeiD5zoyXKmf8W0MqRZDWHEomCuq6H9XQ2b6B4e4hCqOx7FSm6KdeLgILRfE0jxmHWOWPA2D/GJ29Xew06kjyWSycO42l82fgL1aBckGU4ibUbncSDDjLpeAqg4OoTg1lnz2utzC8uofJ9j5w/RiTnWP0m23sdZvoFD3cyE9QvvcCzr7rAVRXV1FK52WvffN994ucLIOKy+tJIh/JdUFGvjYYscJmFaVudryJ2aYlOU6CI+UujYiKBXRpvGu5P13f0c+1BW1b7pzb8zqK9CrV/gzZcjrTI0COQnkd+CJzrsaWe+B6slM96HQQ9nvg6hnBlqMC7jZTBIZzRO6ME4i5XEaAZ6ARxytpdzooFpexvn4HMpmS8AYEyGKy1qmONtTPKY7JhJP/RtrtLCu1S8uY2K63UcjSrS8jz42qbTQT4ZnjGo2yqy0LewbSdpeZ55s/Z5XOZGwlVaTeT7M9dJMUz1dK0vaw7fib2+4W0OdJYfNteAvowlTmjNholdvqm5oS/Jq+biTQ6esmYjSRVUMb49zZO1FrNpAup9GLe7h07XV86Stfwgff/134vu/5KMJ2Ai/xoYBOwQmOzGeALktybwHmtmJ8J0BXwqa8KDepxFngm2+znwR3O+KYdRRnZDt5PAbMGTfs7j4Z+lw145sQ6ZgY+p6YDNVbTTl/yyuriMYkd/Wkxc2W+87OdTTqx6JdfhLQh9RyT2clKRBhIJJpPZUIZoXM80QLYFbuNhmzK258nOFwiNrxsQA4nRVpUsJVQ95D2VxO2u8W0H0+dsoWC4lZYza7U/xoxzwW0DU5UuLzO1XorPdbzTp+/Td+HX/0J38MDqbknZW7M0Y46mtxxHuUXBVu5Pg+1ldXcGalgnHzBhYCFwvpChazZZS8PPJuWgStXHeCiBtKXgp87OzOcnEq6o3hI4MwX0JzbQmPfd9HsLm5qY57twD9Owd026War8zt51YfWgOVqdVti8ywcnWNjcDBtqOyb7m/znm2KjkxiETCviW4aJWeFgBIUgZYqDYUEtBpFuLDDTIC6ik/I20l3phUbhNA7w/FDY3VMa1KVUiFmi9anfDmELMFC+hCtbY0YYK67OmpkUsr1NU0NnY5f2RC0Olg3GjD7fSRTnG3XcSSVSmOrHKKGPNktnvAfhPYOcD27g6OaYG5sYqNe+5C9fxZNWUhoOcCUYjrcx+adp/cGKDACXW6hz1MOj0M9o4wuLILbB8gtdfAeL+OfruDDmKE1SzGZ5ZRuOM08pvrQsjL+mkMvTH2/B4qZ9Zx9rbbUV5ZQ4wU2vSEZ+KUKSCSzYG5FStRgFXCmsxljVrXrMVr3Zm07T5lDkvLXQlZluVOjSEq+Ek/R3TyDbnJ5HzS+GHiwO4IuysM4OzWDEfG2Y4S92QqswIhlUCBneBLyV++lqwS9g72cPXGVQkMZ86eRqFYEFLhBBlsrN2DcmUF2Txnj0PRZud+NgF9GPXEbUzJYEqutNW5JB3JBN1WV9axmCjwudFMhBW6SngymTQ75+RzjNmuVgEaq0rGZMaatvDrSk5TjgEDusp/Wh1zBXVzF5k5xgyI3irxfitAn24k8JoaQLfsbCazrM4V0NUbXFj87FKILavK++q+dYJT6+eQCnwEJR+Nfh0vvPo8vvjlL+Deu+/DT/3oTyMVeQro47S21gkSLm8dJlVjEfbRTt2s7Xvy83lgvhmkU4iYTc4Buv2381Ft1mK/mQEut7QJXrojMON28nURe2CTTLJKHw6GIgZTyOdlO4Oa+Ll0gHq9jqPasbj+PfzII+hyvZUqiFRZdB0cHOzh6OhA1CFJQowjrhJSP0G14AORes0hKytrjBdmDZjjODjiGEgCp9wL9KMg6RbUoYjFXpjueFqBZ+Vvynod3d94Jo2WP1vujJcMwQR5/h6Zw6eYdGoHSVce51nzRkPhHSp0rr5evXIJv/hLfx9f/MqXsF87hOM5KJQL0tmSLSdW2yKxnEiM5ShzaWEB6zSPysYY1o6QtEdYDErCZj+1tII0JbSjEfKlLDqDrvChsrkSRgNaWzs4feoCzjz0bjzTaOCeJ59CuVzWpO4WoH9ngM7q2rJKZnOWWdCR23VOCnN+ns6fZzDXikxt9VIC0FZOk614am6PhXimsyQlDonVJq1MJ1wbonZ6Iru0lGwVUZd0VtTCXLbljb47AT3F9ZxBiFgkV4fIhLqyJJAsWuRk91KvnW0tVnxsxyrg6PM0qjesxvmQO5ERY1G1IxKoxuEQqeEIAavLhOA9EY90DAamyo9FrS4+biB6bRujegt77Tb6novy+bPYfPB+5G47B1TLQD6DJOtj6IzRE7LJRHYxZXuAVVWzhqRWR/faHgaXd+HuNuDVukhqbXQ7bQH0yXIZiw/dgczZdYyLWbgFWpu6iNwErx28AX8hj41zF3D6zrtQ2djEJMhiBG4I0E6T7V/DgzBVC8FVAr2hwM0z02Wdx2w4TH3BTbCeF5zh9WZbjexXYfyKL7MFTMO25TpXKiWzc/5NVubdVht7N3akDVrI5lDKFwQQ0pm0JGGjaKiueC739IcCwtd3ruPy1TfkvJw7fwaVSllYy5NJBtXqbVhc2hRlK4L4gIDuRAj5+agnc0Bheety4nT+KmtjBOgwEQ4Az7LuIRvzCZ4fV/0J7E6xArb9vsqJUnvdAvT8ipYNsuKmZURpbgZzAz8nKnQLXhb45itcS4yzM3RJkkzSZAV/hEdiPBk4ftK2O3e7dS9f7ZCtjGyCxYV1rGysI0qN0BjU8OyLX8eff+4zQgj8mR/7D/DeR56UtrubENC1PS4eACRPkIRohYrmiVlzn1u1NPt85j8yFY/IrRFRnTfP0e28XOKM+f7NlbpkTTOdOiMupN0ovdr8PJfJYtDrYW9nV17j9bU1VEplGdGxkuSs/PD4CF/92tfw4Y9+VNYaC+US2p0OgkyAerOGo8N9NFs1AXWed3Ymud3BlrfPHf1cThIFbgiI4pzp9KysrAqYcw2WrxufB68J1xEbzSbW1ldlLCijQYo0EfTlgTtynWVEwFETAZxJpYgF6RiGHQcr9WsB3QoY2TM5T8acnr+5GfpkOMCNa9v47X/6T3Bj7wZefOUlDKKB8Il293dQIOGXEZiqdLIVRW3JMUr5PKqlNO45v4zm/g46uw1k4hS2yitYry4iZ1QEF1Yq6IdDxBTiyRaRyVWxsrSF++55GKfvezeeu7qLzTvvmQoJ3QL0b43n0yD25rYVZ38zUYJZ5WCCDVvcInmpbcQ3Veh2FCnf534mAyYDJ8GbFYGu1AhgG9tMJdAYwZPUGMO4Ky17Mo3Ho1gqdM5EuVdOUPfYqpK1FiXOuWJpGiHmfni/j2w0Ug/ziSMMb/ovM3Fg9uy5vFHYpmJlYfTbGdit/CkrdA62hbAXIuT+PYN/PIIzHMIfhsj0qRJHzfY+UG8CLV2ZO9zbR2dnF4VWH5PhCC0+v1IRldsu4NSD9yO48zaALXeuTQUeBkjQ51606yBDjXcyhEcD9K5fxeSohu6VHQyvHsA/7sLvhuKl3uq2kV6pYlTKYPHeC/A3FhHnA/ilvJjXDEddRFEbl65dxkG3h9Xbb8fD7/8gzj3wINzKkqju9ahkJ053s1GJSFEIABtO+/T11bb6jLVtOzL6b2ctdyVq8SYPRBY7kYpG9t1NpS4BxuxWk8Xru54AOOVsL118XYxGFipVrK6sCNjTr5znpdluyupZJpdWlroLdHptHBztiYAKgVvlPSfI5heRSi1jZfUMqotl0IhkEBHQE9m5pjgG3cbU71sfs51HS4JJtj+teuXc6CzcMoMte5pSoOJxLcCt7Hd+tI5dtqWr62larXO2aqWVTXSe3qU372Sr1a9tiZ6sTk9WthbQp2p9POdMh6wtLccTAuhsqatCmvjVzwG6reBVFz5BtbKG0+fOotY/Qj/p4MWLz+NPP/MneO6ZZ/GpH/j38F/9F38XXpJWQB/7klwroNvkOFI5YXNt5z/yc2tQ8laATtAahjofnq/q55/3lOxlJHPt6yfxiH/A6NaryIwiFTtQ0nKfUBQyxGJ1Ab12B6++8gp63R7OnT2LUxsbUoyQsc5/c1g7xr/81/8Kn/rhH5Yx3cbmJnb2dhFk0+jy/B3s4eBwF6Mhpa6ZqHJEyJjHVVz1jefqG197coZarRa6nS7uvuseiUXsBvF8UTiKlXS93sCNnR1sntmSdUwmtLKKxjNEbg7b8XEkIE5Al4qcuguiyMmChToMKnxlk0dl/s+0DmROzsLpHUhxSb8vlfdzz38DK2sreO6F53Dl2jaO60f48l9+CTd2r4s+iapLmjXnCZ9HgELOxf33nkbcayOs9xA3+vAHCQqej2I2jWwuwGg8xOrWBkpLS3DTBWxsXsADDzyOzVMXkCCLg1aIlY3T0jG6VaF/G2D+zj+iu8kzoNfPzPjUgIAGcxuIZh81sKkVqsFM8VuwBiAMoolI+k2FaIzIhFLr2MYeYxR3db1tMEQ8pBwrZ98BvHRG5ud+Ni/EGbFgpalLTEZ4jFikVnvITQZwZReX7VD1QFfynVq2WlUvUaLiXWgJUUL1pB6uSpayXmXgl8dKidheD25viKA3ANp9YO8IzSvXcLx9Db2jY4yHQ6S5ZzroS/DupRwMMhks3Hknzr/nceDCOdlHn5TyGNLGk7u/CZ2LAuQLOUR0kqsdIb5+A73LVzG4ug+/NZT3fq0lCl+xn4K3WkXhzBoK504htVBAmHExTFGVKUGKIj7Xt9Fp1HHx4AD7FLRZW8P63ffi/ifeh3vf9SiQSqO4sCQBgrKVDu0qA0+SF93FJajpfuxsdUuBS53G9Ht6BuacxqT6IftVb3YGI/4+CbNWUY3tWTJpGVBkJMKRRijvHMNIhcmxi/FszuYzAkCXLl8UEF9bW0axlJdzIlVnSCtO7vZSfIhtTXYgqiiVV1Fdrgqok7C1f7SHfthHdakiCYLZRFLLXwqVTKjDTTGTQGRP7Yzczj2nHSnz+PjfyrJWIR5JFo24SafVmppyqEGHtVi92S7U3mMnCXISgE0FPw/otlK3znf2v21SJaDOLgOZwfLyKIIRsCkGZP282TKVFry4KHITRYlzstYmsp8BHn73IzjuHaLWPcBrV17C//vHfygV7dbaFv7ez/59rC9swYkCpL0CEhIJyf7P5zAc9SlzcFMMORlv7NmxFbZeY8PXoYANE6m5c2Wrcftz8yx/myxMq3nZwzZteHmRzAKmGe8Y11z5OrkbnXYbuzu70obfPHUKlVJJxg1huy08gqeffQbZQgHved97BTgHjANcvhlH6HRa2L56CXu710X/vlTMYzQYiThPxszQhRjnp80OuBokcTedOvmVShWH+wfyd3VsRc6Ij144gJ9Ji5mTCj44Msu3rXVps8uXjdaDEc7RkotaG3bP3CRFZqdfr5XyP2ZEZpPUm7VkMWqjN0A4QqvTEuXKUrWEdDbAa29cxNPPfA3/6B//QzSbdeSyGbkGvB8H/R6yoqYZYfNMFec219E/auPo8g6KJCgPhhj2YpTLKWzdtoX1M5vw8wVQVPO7P/T92Ni4gGp5De3GCDm/CFfkwDXO3KrQvyNQV30xRTY7n6IymwXrWevdklBOArquTMiU2SbL2taWKlgJOOrpbNS4jN6vcOYNoCfRABHn4hRZEGU5tsozcCifSE9hqsdR35sAPXYxHsRI+iHGgzYwOkKa0rRuWlSykshBwrn6mPMkMkmVHCIteHGRsTreyg6VdTaldWs7fRRhTH/qegupdg/xUQ3JUR3967vo3NjF8LiGpNsVYp3LfXcCa9pD3/MQFvJYuvcenHniCeC2C0A2jUnGRysaoUfym+ugWMjJ3mePN9DBAcIrVxBf30e8U4PXHgHtITqdjui+R/kAhbPrSK8vIru2AKecQ0TRmNQYvTiE3+8jv3OAq6++hmu9DmqpFK5QerG6gHsefw9uu+9BfPxTfwND+sY7DrLFvMw+O6Me4tREKoE41PUbvlm1N6seZ6WClRWrHZr5vWBm7AR00WyXymFW9Wu1YOaYhgMhilu8vtwLFkMZ3Qm3VpdspNCq8vXXX0WzVcfy8gLOXzgrO60MqqJYKPa9TDYozkMsLCHIlpAr5bG0uoRcOYdmt4l2r40sEycCmAE/03VXsRvta0q7dX4GaRq1Oh4yz9uOb5S9rkQjex3YhdB5uhq4WLDRotW6relNevP2iArKvB2gW/CyLPf5VrwdfchMlpsbZsdci1Q1ELGAzuumLXi1BBXynLGfjSPu2nu467570BweoxM2cHX/dXzmz/8N2q0mlivL+A9//NO47/aH4I1zSE3YechiGCWyfcKkwHW0Bft2b5ZvMd82n2+vUxHyJjGiE7/oJK9g/vfI9TQtd31RZoDOBoKIGPH14uokjVQGQxwfH8vXlxYWdW2t2zGa9B5efPll2Qw5d+G8rHqKMiG7h1QeHA1w/cY2blzflrogl8sIoFMSN53OSss9l80qKY6zbLOeSDJwq9lCtVzFxsaGkEFpwNPpdLG0uoJGry2Fht0S4bWR1jtlgU0lblvwGmgV9OU6MK6Z7tu0w2GsWe34dErK1BNoKjb9nIDOCp0WtO1uW2b5hVKAfL2DAAAgAElEQVRexLKo5753sIv/5td+BV9/9mkp1AaDHnL5rJwvmf3HXWxdWMXGyiK8CBgctWRjaNhswU9NsH5qBXc9cCeVedCPxyhUlvDhj34Sudwicukqwm6CgpMRLQh53tIx0R7Yrbd/qytgAd28zgbb7bqNCUPywX7Ngr0AvJEWFcEnPWfm2NhfpC0abfmpJaRUZtZMhCzKuCvqSzGtXYehMLBlxs7ZNwMo/bi5z0n5WNqwJpw9TxD3Q0zCDrrtS8gEY2TTeXgIMIk9jEPuNnEVzhWQJ6jrrEm1x2V+LTdOSqxTxbSVuD5MBFBx1AQOakC9jfjGPvp7+6hfvYre8TEcErWkLmDjmk5MEWIKpXBmVKlg7cEHcea97wHOnZUKfeSlUOt1pBJhVl8t5mVGXzvYx2j/AIOLb8A7bMA56sLpjBB1B+hQErYYYLJUQun2LaSqeQTlgjDlEw8YTmI0h12kGi0Er2xj//XLOESCTj6LbqWEu596Ch/8xA9h7cId2H79Cp7++jPI5jJ471PvxcKpZdk1HQcOvEyARp0Vpu7CW91tXqebK/TZyEUEV6wjFtfgDKBLtW/Y8ZIOGi9vBlMRk2GQ4ze4LicqdTrPHrJiN21iBg1W6AycvV4Hy0tVVColNJo1UR4sMdgU83LWBJjGDrrDMcYkWqY9LK2tYG1rna8IGt22ZJmcTXLuHROEJlx/9IXtz0RGKvY5/3YbBOcrdH7NArrt9lhA53XIZ/MaXA2r2e742gRIW56zHeApqGvD1+xwzxjuFsjt7Wwr3JOALq8BZXRZoU+TcuMFPtUuV8cxklPtnvqMBU/RpwRx5GDz3Bb6SRuDSRuHrev46te+hOOjQxTSRXzkAx/DRz74caRRRDhwUCguYURZWd37gzOhL/i3B+jzbXX7ObcsbAA/yRHgf4sC5Nyc4iSgp8z3LY9G54NaYKgccEr4O2S3M3b1ul155JyrU2mProlsl9MdcX9/H91+X+bnfExsvXO7Qu2iY+zv3cD2lTcE3DNpHdVIhZ7JoVgoIEfLVPoOWJKa40oS8dnP/DnObJ3B4489hnqthu0r2ygVS3jwXQ8DaZpDabeMoM7DLc/XJBQhZ9YGyIV0agBfrx87X0Y8a3rPzXMRZva982fQbiypOQvXSbvo0EHSSG0HGV+kgFOeg//pd38Hv/M7/1SUBXlBmUMxjlOKudFpYPlUEafWV3CqukrFLNSv72LQbmF9bQm33XEOK5vLqHfbOGq2cde9D+OjH/0UkigA3dKd2BXrZ39q1nML0P+tYHz+H81MOnQ/USt1+xPzFfpMkGAG8KqLYYHcyA1r50h+BWfTKlFJnXch6FhnLkNQCznz5A47mc+jERyRB02BN6rsiUwB3YdPideJJ+tmyZCzblZiryHl9OFOfKTdHDJuEd44A4xcTAjsMYHdCHhoN3hq78l2Gh2CmESkR2M4/RhoDIDDFrDfEEDHYQ2jw0PUblzHoFmHM4ngC7+OXOoRQgzRQ4wO7SRXV3H28cdx6onHgY110WlvRCN0RkOZ+64tLYgG8uD4CAfXryE6OEL/4iVkm30ErRDjzhCD3gBdd4J4tQzn1CKC0ytAIS2zPLK8yQJnm+6gXUNyWIP7whX4owQXOw0c+S7u+fD34BN/828i/9DDkrD8y3/82/i9f/1/CeP0Ix/9EO59171YPbOOpc0VTLgmJuuDuhooWgEGrO0+tr35ZxyK2SojSTIiuMuEzQC6nA0zb+dBimkxy2vDFjUBTFbmzIzTcdDu9ZQARCKjp2ZBTRIF4xBLi1W0Wg3cuH5VKvZqpYSlpQUEZobOPf6dwyPYl7eyvIDTF84gyGXRGfYRy0xf2emyPTF24SpFG4kB9JSQAGZM8xkBVO8Hst/fquUuxh7GHW1+Bj5TUtQkyM4wbaprA+vUFctwSk7eyPMAPv+9edCTmTEZ9dMZma4ZissYZ+j08h70pmQ422pnC54zS77Gg36E5fVlxP4A3biBg8Y1vPjKczg6PBCv7EfvfwI/+qmfQtatoFlj63gNYexgxESNr8N4JELNb/dmW+b2+ZwcKzgi2azXX+OKJiVW695WbjfFLJNAMcrY7tJNlTxfd6kpSOZKSXeC7HaSHEnGlI6KS7AdIBuo/wLjGGfWItOaNupyDj2daH6k/KDjo31cev1V2aumzLDMqOn7TZfEYgn5XE4JlNTNoNZ8ykO33cX/+D/8Nj70oQ/jgfvul8f0h7//B3jXux7BAw8/BCfrSyXOh8sZOe8F3chQUSxZWbMbJAR0a35kAJ0k4xlR2XCTpqREq05oxXfsJoD+G9ty71FKmx1EhssxuTlDabuXqyV89nN/hr/9d/6WkIX9tC+gz/EkZ/71dgM0uDx3dgMP3HEv8l6A5t6ByHSfPbeJ1Y1lXL5xCXEKaLR6eO+T34UPfff3I+yn4DsFgOPTKBSZ7lsV+ncM5XP1twHwWVvdttwl1OmNZpLwk7N00cUwbxbI5wGec3SCOMlxBHUSn9RSU0k1lIwd85BwrkrvYc5TKS3DQMyDnPYxZoUuraxAVOHITp+EFF+oYYTL6PT2MOyECJDFQmENpWABXhxg3HeQSnzJBEnCJ4mF5BTzjFTmnS1z7kcPEgTdCGgOgUYfqHV0dt7pEWHQrx2hVz/GsNtGTPW7yQgR6Kc9Rm3cQwcuimfO4o6nnsTqux8FqhUcDwbYazVlbr1YLWNtoQonHKF+/SqOrl/DpNHC4PI15PjY25EI5fTDCKN8gGhrCdhawmS5JDd91qeaNvvikWTTO8f76O0fInqZWskVvFg/gnNqDf/+z/1tXPj4xzBhe7HexNNf+Rp+/1/9n7hy8VVUKnnkKlmcvv00Ltx3O9xcFnc+8DACylWyXSh7uhTIUEMJYesOqJJngsbcypVqA5CURbDUStcGZpmnMyhzVhgnqgfAXW5R/6EpiwH0lINhTM0AVVvjuSBZsN/rSGenXCqg220LoLeaDZTLJSxUywL6Ym/pAUftIzgBOy0xgnwWG2e2UFioyAIDlQa5J0wvb/IvuEExDlnVqqiMVN/Mzm4SG5ttdfAJ6Wxvtlsu4yCZvytAUDddAH1OAW6eza6a73Pt9rk/Zius2bjrzTf1WxHjLJdBQMsAuv6crhoKk53mNEZgRuVgNaGera2plnun3Ue+koNXGOO4u4sru69g+/rraNSOkU/ncd9tD+JnfuTTKARLqB9yp3oFUeIimpAY6H3LCv1kdf2mZ2i87udZ7DZpsc/TAv0szsyUK61W/E0seDuTJ2nQdWXP3HIeON7h68b/DocUFWIiG4mwCzdiONfmSqRVa+OIh8klAb1ZP8brr72M2vGh6J8TsLmRk88XUS1XBNBl9CJCWC4Cz8fx4TE+99nP4Qe//xNYWVpGs9kUct5DDzwkBiVX9q4jVyqKsBJn8NLE4ojSiMeI0qUlmnKN7qYqnZ00Mzp8mwrdistME0npnM0Afdhqo1WvC1CT28NuBGfp6VwaC0tVfOGLf4Gf/JmflGo9ncug1+/I8Sb7vzfoyGPdWF3A3RfuwMbSKkqZLCrlAqj1VG8dC6Bvnj2DVruPp578bjzxrvcDowA5r4KQXCh2eMSv/tYM/d8JpE9bVSY7fusK/e0BXQzNpvg/q7wMv+OmCp03hrTduYttHMAYyKmVDGbJVHTi56LqZVQxA0+kKelR7nlp+E6AlLDTJ4gmx0iyV3FUv4z6fhOpKMBycQMrxXXknTLcKEAq9JFKPAniEsxjK46ibXMy7Cns4vQjeL0IXjeC04uAzlBX1fpDWVebtFvo1Y7QPT7CgDdAv4sYQ8RugmYyRM8PULlwHueeeAKr992Hfi6Hg34fR502ypUyVherqKQDhI06jq9uo7G7A6fdQbR7hHQnhNcYIulHiCm0s1RGeG4F0VoFo3JaZvQ5isIw6ekN0G41sHO8hzYr/Ct7shVwHKTwyA98DJ/8e38XWF9F2O5IAtTcO8QbL76I6xdfxRsXX8LzLz+DzrCNTDWLgTNBaX0ThYUlrK6uYW1tXeZ8/EgxDBILSeqxgD4PTDIfZkuU2Mh1LzJxjS4Bb3KRIZX5Lq036S2v2tUW0GVvOJUSQGdrU6wpR2S60nKeSoMj5DLKfCeYs5rK57LS6uQMr9ftYBB14WQS+HlXjGjCSYKFtRUR3vGzOSFW9vokLtErgIYRlA8YAxH5/5x5p+gNogpys7TUVDyqbaDEQIK4mq3YiluAat5/2pCRTs7JFdCtcpltrZtKidfDzNpPgtZJIJ///rQN/yZAl5+SxFnlX1UtTtrsNE6aSr7q6hor9GazLdrs6aqDqwcX8dr2N3Fc30W/10YlX8H5U3fgRz/101gpn8agSzJhRQDdka6ObFO/Y4V+cgY+/7z4aFUoz3qGW3Gr2ath1/ZO/jvbcmY3b74Nb93KJBkYs4vA8zKa2rOyMyHOaBQS4rUZDgRIef74tTCO0STRUUY1kczZqQzHjY5+ty0V+v7ejrDjlSAZoFAsy8aGALqQcQn2TGJ9jBg/xsDy0jI6rTY++5nP4Hu+67uxtbklYjbfeOVFbJ47I/cdwZr3Dv822ShUq2O3wM7OJWkxLXe9ZoYUOCf9Or+29lZKcToKmwE6O6O1gwMR0snmuM3hyZpnrpAVQP+Lz38OP/aTPwYv48sKKO1RCe76KzhOo/+Ti1KugFMrazh3+jQyWR+7B9exvXMFDz36IO594H7cuL6PJ979JO46+wDcKIuSv4BWs4NJxpEl91sV+r8TODc+2eZ33Ux8myu936FCF0A3sqEa4LSlbQGd1bm0ZGWFTQGdZhGyy8mOISvyqXobFdy4t04tNc5GJ9KuIaCz2qLNogRimkGEY0TOMSblazisX8LRTh1xD6j4i1grb2I5R1AvAUMXbuwDlCQUJboxEu68czZFPWa2tKgcN0rk3SHoU16W7myUiBTN91CsVyfUj681kDSamBCMwz4GzhA9N0GcyyO7tYXKnXcgs3UancBHjfu+kzEWFqpYKOTFKa63vyeqcr2jQ0yaHYzrbaSafeC4J4x7v1SEt7WGwbll9JcL4qXODDY7iuXvh7WGsNoP6oeih54aTTCEg9PveQTf+5M/hvX3P4mEbf3xBIVcHmBywjS+00Lr6ht46dXncPHKq7h2eB373RY6rof84rIA+urKGtbX18HdWfrUM2AtLCwanf+ZNo+tnESX3awG2Qqdrz2DkhDdqJ1vAJ0VOgFdyEoy41RA741YDWTFtYyAzopoQu3/KJTWOr82ZpLHAMokTzzCh0La6gzqKK9RI99Bo9NGs9dBcXEByxsbyJUr8NI5YWWLniX5FJGOYEisdCck4jhwfOrZz2bAs71drbpt23wq1zk1b1H7TVkdeos9c9tatoA+76g2C7S8/9SpzL7NV6WaQM1a0W8CNd5vVsJ3uonAtUN6GrAit7Pz0AjNWI139f3mvVerNdAdtpCuOLh47QW8tv08onFP9q0XiguoZpfxQx/9G7jt9P1Iu1XZ/Y8TH0GOxjhUARSvwreNRjZQ28f+po/iMzDf5bt5J32ehDn/RywpjOMUvk4iqsJqf6qLoVwPOY/jsWir87/ppMbgxBUznicyvDkOOjo6EmEXkWsNR8gXCmi3WgJw/U4bARPtaIQrl1/H9e0rou3OaJfO5FAqVlCtKqCLpgFd/KQr5SOXzqJcLKPZaOLyG5fwB7/3+/iPP/1prK+uozPoY3vvOs5cOC+Ph7vwNIihYly5UpGuF5+XTXqkUreBVUhLM3OW6Uhjmlha3oYVl9EukQV0fi4rj6MQjeNj9LjVI26FKvHMtdFSpYhvfPM5/MRP/zjG3JbgaBRj0dHgFk4moM4/R5ZjxIMQ5VIRy0uLIu7E++rMbafx8R/8GDY2T+GrX34ajz38HlxYuxPo+yh6VTQaHTgFD2OaV1m58VukuO8M2edhW6uOmbzlLMpMtWfetL5m1Cs1KBmik8ypKQ4i+upqbamkOFWrUmk2brRCVcRk/WYkYM6bhjvsPFRs4kYiT0qDEVduNp9tLhLo6ZCFJlCoodbZxsHhdfTbLaRTAVZLp3CqfAFLmS3ETR9+lBNQl3/H9jBZvlRborAEFaG4C0tVJ+6b00s6jESqlqDCn2FLPsVseRgiPRjBZdbd7SPhHnncwzjrwykU4C4uAqsriClK4abQkRWpCdZKFVQdF+HxMTq7O+g3aui06gjrDfjNAcaNLgb1ttqyriwhd34TyellDEtZmc9LJdwdYHhYQ//oWFpkx+0Gav0eBn6AzPo6fuJv/We4/a9/irthaFNvuVRCq95CduwgJ+ImquwFClm1j7G7s42DbhPlU5vw8jTL4fyPVas6NFHtjLvVtAOdkcDYSidg6LvOw8fyGlPsQgCIHtWTiVRFZPTyewRzth9lVsbgawRnGFwGUSRmGFHIeS9XANWZjXNett+pTMX2JtX9wgENf5QlP2JyNGqjsJKGk5lgv7GPw+YRiksl2XvNlyvi5pdJFxGFKcQDB07iiduf5ygIy8qeR0DRFtO06pt6VKeQz+enzmt2B12vERUPuUkxWwua8QxmQMwux7RCn3NVkw6HrPXJVXvTaqC992wr8q2Anl0uSdYMG9/+m5njGvfR2XoPRa+bQjPq860CM2T/Hx0f4bCxj3Rpgte2v4E3rr+AIM3Ed4SFwgK8KIPv+64fxEN3vw9L1TOIIuoD+MgWquhStpeua1SNO/lmSLOyLjpXMEg7fappwd1qSj8bdz7zc3ZljR/t855PBKZzeKPrb0VVZONAuh6kb+v51JVIR2RUCZBH9ZoAJHe/2Y4PuM7WauLFF18Ql7SNUxsC5qVSCTdu3BDlt16nLSY8rjPG1e03BNS7naacn3yuhHK5KoCeI0GSJDXO9lOenPsM99LjsczwSbp75umv46knn8TW5qZU2wfHR9g4dQr9QR/PPvccjht1nLvtAi7cfpt0DLjCJvsgJvGR5z4lK7FCNyqWulMxPcMzgLdz8xlZzgI7Ab2+v49Rvy/nIUj78pjYQaUEM6v0y9uX8OM/9eMYJSPRxeAcPZvPotlqSsds2OmKWQt1RGibyrjOMdlT738SP/vzP4ui6Eb4+L3/+w/wxCPvxbn125H0Jsi7JTTaHSBLrpRuI2jRf4vl/h0h+k0rAqZ3boPMlBI390PGs2O6KWPPlulAGuSfyTSJXKhxQZO5pyXRUbubbXe2u2Wurr67dG1TRy/e+FSS4tOj5KElL5EFz3e6jEww5CqO18Dlwy9ht/EiglwoxLjV3N24b/MDmBwtIhsuIk1hjHiMaNynmCoSl5KGDpJeCDeaIEXN8zCSjykx5uCgfiwBURTGCGCUlI0TeBSUkNnlWOZNsl6SzmAUeGh5DpzFCpwqgSREZeyi0B7B360hvLqD7vGhtLxrSQ+TXh/pGw2MuwO0JhEmCwX4WytIb6wA5bx0JpJRiIjrc/UOUmGCS6+/LuI0+40aamkP6Xc/hE/+J5/Guz74Aal4KYg64jUfk/mf4UBOgr6If5C7YJdz+cK5E8m8Re9ciEg6jrDCJfbWmg+qqvZn7XPpEc3+gB4QG0RYufX7fSEgkeUrLlRp6lwr41u8pqQtycSBAVftV/lI7J41AwxfAyYBYxqgUNtdqgGV7qXX8ogEHneMzGIOO7XLuLz/GvwS/n/23gRIsrs+E/zekS9f3llZ99V3S60DXS0EAgEWEiAwrMH22PhA4DGMGcAza3uYmcBe74zHa8/EhmN2w2vveCMcu+EdT6w9Bsb2gjGHbql1ICEhdavVd3fdVXkf78r3Mje+3/+9quxSq8HgidiI6Y4oWnRXV2W9fO///Y7vQHmqgHJlDHMzezHwLeRSFQyDNJwOv5eJfKEotpo8aDkCUlkAydhXucYleeUSV7ntZLbDKE6K32TEvvPzvzFjfWe3niAcu9HLTX92P8y7ddiXdalCqVA53ztyOypLYlKZEORYVAWSGUBfboI6/1tY71GAlc01tHpVNJxVvHb2efT8TYyPZ4G+D2toYaa4iJsO3onbbngnpsYPQ9PHEA4yGBq2pN8NNFcS7ZT96zZ0K2NG6ZZVzGrCr1DJfpyKJAl/kRT/Slmh3n954kkqizX9o/ffKLBLYmGa5kkObK5DhhqCnouxTB55w0JjbRMnX3oZF86ew3vf9wAmrr8OF0+9inQpj6nFeWxtVZFmoe26ePn4S/ij/+MP8bnPfQZH33wUrVYbVtpGo9EWNnsmY6HVqsHzOzj29GPo9hrI5yjlszA1OSs6c+7S06kMel2qCwIpknmvlctlMZqZmZnG6dOncMON18saic1MGiZytkoUfOTxx3B+aQlH33oXjtx0o2ji+efilxNfN9Vhc8LFZ4beGqbkMfBXIpVLCh7h7rIZiHkcLED4JvE5FDVGP0C7uil21+I+J17OSs1L4OZUY2l1CV/4jS/gxKkTopWnzz3fLxYg4xMV9BzGZIco5Yri9On1XCzOLuLf/e6/w0033iQru+++/DK+/vVv4MGPfQKVsXEsX1pFqViW9UYYu+OVcwXUNreuAfoPheZKCrtTQcfjK8WvSSq7nbG8eMYkH3zuVDBX4hwbdzrqbEmCfsiaZDfMrljYmzHLXDLVOFKiVEL+TsWv0gNexvLi1ElCCruYJIJQxbVqOslT/G8Dvq8jsrq42H4cK+3vYJhpSg9YNvbj0MTdmDfvgNWbgOVlVACM5mOgBwiNvsiswh5fA5DqRzD8PkwWGNJZx/I6+psK0KgxPfdy7OI56uTPTvDzyM4nI9XU4VgGUuNFGIWs7LvL7gDa+TUMT1xEuLKOoNdBt9/DxqArGtDSlovQ9dCwhwinSrD2z8KeGaefpEwhyGD3ai20VrcQeoE88AHDSgZ9lO+4BW/7/D/FoXvfiWKlAL/H66jAlSNVtYtTDct2YEpCnpE0JgI9pXeK3X6ZaUnMdk86rMtBPWFIDhQLOLaLTVYuQjIii5pdt+OKZIgfJCMlvwjoUpOTpBjvUHnLcTzKfby61nSmlyW9FFM6VzPx3tPr9YRAqOXySI2lsd4+j6XGaZjFEIUxG2PjY1ic3YfISSHspWBEeRRyE7AzefGvDyKGCWnImUVhv49aZCadujCBORHadjLbCTBK1lM7YLpT0IzujXfvkC97XqlDj41B3ug5vhqgq315PBkhQIqr8U6OO1cXBHPq+IPA3QZ0RZbzEAx8rGwu48LyaTSdVVTrFxD0q8jamgxy5sfnsH/6epTTc1icvhl799yKXGEBfpRGMEjBsFMINUcAXZ5nQXRFzlOArrpxngVyVybrim3fC95HKkgp6ca3JZGxN/l2pzmyepCvTOIlBnAZ1zyMkLHSSFOS2I+QHZqwqYTpOFg/dwl/+cUvodlq41Of/Qymb78F9fVlSUDk97KYD4EhLi6dx1988f/B/fffiyM3XC87ZcPkVTDguIrb0e7U4fe7eOa5x9Fsbcg9nU2XME1AL1WQyeSRtrJwPVpQR7AzORRLZTkfSDgrlgpoNOvwPEd07JV8EdmBifpGVTTp9U4LS2tr2Hv4ICpTk2j1ujCttBQ/iThbgTmfHQXojJnm3wu/fcRxT70X6uGXFaisTdV/E9DF+99z0VhfUQUzFQEkORr8XgP5nV06gf33//B/wx/873+AEq2sDVrXmtjc2hL6R6FSkLMmm86Kk2fohnj7XW/Hb37hf8T8zILIQ7/xjW9KwfCue39E3nmqCQyTZzencHSQzKHfc9HrdK8B+n81QJenJqZPxB26uiliUI8BXXZYSQcv1q87VR7vImXsocbccqPErkdSUbLai8hU8hFFrjDemdomLHhZHJGdzsqdXZrqHqn75iFgxPGN1MTCDrDuvorVzkk42oZYhtrDAmayh3DHnvuR7k4h7ZH5zqAMdvYBQr0nr6fvajA5iqVcjiYzdCvhWCAm54kVFsGdzloEmcThTJ1bEmTA0SM744gEvkwa+cqYyDrCehvGWh2150+g+fxxYKsOcxjBizzUaHlLW8q+IfaUnZwBc34Cmf1zMMeL8Aesdh14tbYAenV5XR7IptNFZBqwx0v40D/5LPZ88uNAJYu+G4lZBcd0HHHJQR9LYBSgqzuFB6G8R3LiEgE8AXQZhcagPtopjcqGdo8/2XdxNE6OhBzEYsai3ichxVHj6rhygPAjya6WcT3P9zgbfRsGYkDnaFQBuiqqOFoWcRMNYlgkdLug1IYZ6YWJSeg5HXV/DVu9ZfhGC5GhIjGnx+cwW9kHI8ohrZWRy4zBtDLS0bC7Y3ecGtKjPAm02IkNTljBO2EXuzKlR8bkSee9G3wEw3ba1tc/qpKU9YN36Amgb+/ZrwDokksd0ljGkb04yXEC5nQZjFxcWDmLF48/i7azjuGwC0N3kNJClNIZ3HL4FuyfOoxubQDbnMLBA3dgeuEIIj0Dl/4OVKAYIYZ0g1Lctm1NvHpNapKjLkFS5YuYNb4XlU10AuiCP8k6Z5cd7KgZzfa9St+CQR+mRY4Eo5CBtGZi0PNgeCHKVkaijV/5zkv4kz/5v/HO++/Dhx78WbiMWLZN8VJPD3SUcll0nRZe+u7zGB8fw/zCnACQH4RScHW61KIDnW4D4cAVQN+qLsuEr1Kaxuz0AkrFCmw7BytlSyASj4lMNi/P3aWlJRw6fFA6XhIxn37mKRw8uB8HF/di4+wlXDxzXohjs3sWsFmvo1Api/Sy1mqhWC4rN7z47kmA+zJAfwMwFxiPn3d5H0D/d7VW4/SMpjprl87JxIt/Rm25SGNjIT87crLZ6Rr3q//sVyVilnGutK7meszOKXmoEBcHGmzTxsAf4B8++Av49Cf/sfiGOF0Hf/lf/grv+pF3YWJyEp1uVxj95CkMGC3rDzFTnsCrrxyXmOVrI/cfEtGv3KHHO0VVVm9HEQogbAM6UYKkNhLcdn6RaCTWn/H4JgF0BkMQQBPCnNxgtA0NKVVjQlqcoX+v3/MAACAASURBVD5gkhG/CW9ZE8PIkEjVqM9dLUfz9CYPoXPMR0tQFgBWH41wC+udi6j1l+GHLWGlFvQybtvzDpSiRZSjfchEFTLsRDs7NLrykPb9FIyBCZ3jV4I59+kkcxEQldZNWJ+M7qQLVyK5EoIXo2ONIWqdpljMGLkM0oW8MF7ZtAxXt9B6+QzWnnsJ1RdfhdXzkDF19EMPvcgT2Vd+aAg7289bSC9MIrd3FlohK9V5u9lGe30LfttBq1YXScyAWlBTQ2VxDh/7v/4YOLgXTHJmTCOvLffR/J2ArrpzdXyOAroyBJLjE0MC+lABenJQju5rkw7xSqQm2T5TkRADuhzG4c7InuDuk1TIbitJYmNnFUuteC1Fmx4TmfhKabnJSQ6LQHGgEzIcZy4yDsEg6MNzHLBDp1mPnS9AszW4WhMNfxN1dxVttyn70UKujDtvvhuT5UUU0hNwewN4QYQUU7HigJtBoIhpO2A8AtwkN6WsEa91Bfi7pZvJ3f99d+bJP/h7APTL4kklLOTyDp2A3u/T9tURi2XK1wjm7BK9sIfjp7+Dl44/g55Tg5XqI5/RUEynMJEr4eiR21EwxtHcoLQ0h7mF6zF/4EZkxiYR6CZIkWKXzuJIhsJx8tpoIZOk9e3wCFRRKddRoF0B+m7yX3IPyoomSRIbCWiRe408G53BPrbcExxh5y0bQbsHzQkwWZlUGQzlMbz0zW/BDQPccPQ2pMp56IUMavUGdLePYjYLzRigH7potxvIF3JIWWlsMka544j5UTptwXHbAuhPHnsIm1tLct/OTO7B/OwelIpjSKXS0qEzEpaBSAT0bs/B+QsXcd31hyXPnByRJ598QgD+8N59WH7tHDqNJg4fuR5TszPCKRH/jZQBO5eDL6mCstCIi6Z4ZcUxOjt0rmwSQpm4x8Wro+Tz1YVW5E4GpNBLXtdlJdZtNbF07rQw9vm67GxGxurszqmJZ4dOQOfOnGlsX/zSl9DpdpDL83UFKFfK6PU95Tfv9QXQKSv+9X/x6/ixH/0weh0HnWYH3/3ud/Ge97xHph58trnuIqDbtPlu+CjqaXz9b/8WC3Pz1wD9h8TzyyU7I8YyqutOOvQRyI4BXfarA3Zo/fizEitiFaO5G9AJhkrWpG44eWA5Sh1wx8fu3EXApCwGcohlI+0TqR1WGvKI7nAkzTG3fMggjD6gM7nXEelYdxBirbOGlc4FhGYLZron++695cOYTR/GvHUripiH7lkA7WiNnjw4Q98SspR05ZSp8UMAXZng8DtwtMf/pbyJ9QrBnBGC1Gz2/A7qThv9tIFMqShkmoKdB2o9DE8t4fyjz6Lx6ln0llZgRwNkTEPFMCKS9DHuMT0MEGRSSM+MIzM7gYFtodXtot1owm/3ZC/IdCZwVJZJoYcI6fESfvkvvwzMz6EjCUgk/mRkZM1RlhyaUlgpJy71sdMZqSAI6vJ9BewjftqjgJ6MdK+0x1R9g7L43R7Xj5jT8K6RHXmS8hZPCBLgZ1eVpGIJMYpXJdbfiqc+i5F4pyp3IHf8JMXxe0guuyr8Iq0PV++Ijnq1cVGAislXWSuP+cl9KNgTmB7fg8nxeVh2DkE0FC97jtmZgjWqG08683hGLMEsyZ8lv+9cC0VEGv11pS79jZ9RNUB93W595B98r5E7Af1qHTqfMQK65/UQxRa6HLk7Thdu2MbTLzyMMxdeQeC1YQwDzFQK2Ds1jQm7hP2T++DXQxhRFsNBDlaugsm9BzFz4AC0fAYdEkZJ+hoBlG3ezciIfDva9HVjc+7Xk4gg9UNvnw0JTyNWzSSgPlo08Y7xGNGZy8p6hwViMZOD02jBqTZRTmdhyymiAxlbnBt5w9X9HrqDvkgzw2ZPjKK4NqD3P8miZHyPVcZx9twFtFkc6DrGxjg678Lrd/DoY9/AxuYlKRpnp/Ziz8J+GbkbBiN3M2JTzc4+mytIIV1vNFEZr6DMr+G52NzclK83XanAb7ZhGynRpHM/zb05h5O1VhNTs7NwPE7QdgG62CrTZIo7dK7VEivYXWAe79tjGZIURlwT8HcGx3TbTdQ3VpVsWJzxUrFbHWTqQV1+llbVaQt/+dd/hV/5tV8RciF35+QEMAKacdD0og/cAJlUBotzizJuv/P2Nwugb6xtIJfJYmpqCptbm3INGo2GkGcrWhrFeh+1M0v4m699DUfvPHoN0H84QCc5JSY0jeSdqxtgN5gnOxmFDsmuKyCZbKRH3xm5q9E7A09YlSUu38noTI1oeSMFCPsk6yipjAJ0ahvpuJQSqRHH7gLqwkznSJ6AFWCoeRhoPQRaCE+zsNqu4mLjHAZ2C+liF4HbQMUaw2z2APZmbseEvg+WX4QuoWe+WMsOPe6qdfFwh+tj6PjSqUt4BVPEtIFq6g3FyKUyhqM2yYHWBmj3GuiELlDMoDg+jlKW8rQhcGYFjedP4uQ3Hke01RT/97T8Ozb+DDeNQKsYD5Ew2YOUAXMsD2u8LN7HrufD6TlwWh3xjKa3NIHftwy4jBZN6/jXf/ofgTuOoh1GoqW10gY6XRqG9GXkzIOIna68w+IXoGBdADXurjWJvb0c0JP3VnWjOyS413XwAuQ7Xt6yl2N8LUdwMUzJv4+lVduNKcFb1A3kUcSTAXbmSWEg3vAqi50SuIS7ISAu3T3fA6Vr5yFOmUzDq+L00kmcunQCnL2OVyoiTWtstuG2QxzaeyM+9MGfwK13vFlczprdrtoZ7uyL4peXjC/U/X6Zjjy+zxOjGa4YdpKsdgDp8g41GZZe6Un94QH9MsC/QodOQOf+nB06AZ2FJDt0Wuv2ggYeOfYVrK6fwYAhIYhwcHYGN+w5iFxkoaQX0Fl3UCnMIJUqwoMJe3Icc9cdRG5mDC5XOkYGURLPGwO7agTU9eP7n+xzE2BPRhySgKeriUzStScM99F7ZbRIGh2983NI8pN7XQ6lIWgh1Nys4tJrZ9BY28AH7nsvGltVjM1M0+8VYeQjSGmoez1hsKdpNuT5cP0uxidKOHP2NWG8H7nhJgF0gjQTG+lQ6Ac99LwmHnr4a1jfuCSd7uLcQRzYdxhj5Yp05cxG12lRbaSkQ6fUNiTfRtcwPjEhxjKFQkF+Xov77H4Im/noVMX0esiXSqI9J9u9XKkg5PMhhdCIh3tiMxx36MOEIR7zUhLOh9yHsf1t8j6QaMhL5TqO6OqHgY8wUBHWiYc8n0M2XqZFgKdrp4FqrYbPfO4z8nu315EzhkYzoT6ATrKcHyJjZfC++9+HX/7MP8Xs1JzIg7c2tnDk+iPY2toUyeDExDjW19cklXBCz2CqpeHxL30FJ147ife9/4FrgP7DAnrskShhFQnRRw6q7QCL5GiOiXKCCbGfN/Ok43zo5IGMy+yY/6Icz5OMbfEnjsdmaldGYhoZtw6CoLsN6KauyeiGVq+Rzxxe5fJFljYBPeJ4PnTl3w40R6rEMJXBRreBM1tnMMx2kS530e6somilUTEnMJM6hCljH8rDWWTCHFLMXY9MDKIUhpRLM+yFYO7S3CbeCYsOfig6SaR16CkF6BITK6c6YxK34GkhUlNllCfGkeFweKOJ5jPHcemx51F7+TRsRr5Sey8rLTLlqX+n4zgLBhO0qAn0IbSMjVSBhigqSpGs1E6rI9rUVC6LhtcTW1hjLI9G6OGf/ft/j4n734ctP5BwCFbSzHDmQ0vPc7JI+eCpndjOTlO6aRlnU1KmXtPoyH0U0JNDefd+XXXH3JfTeUuNqRN3OHVPqCGhKtyU73gyPuXXlKSwMIIhOnF1qKvij6VGfM/w+svqQH0O/dhDrkZiQKelLKcp5F003AZeOP48nn/5OQH0UrGITqODlQtr0Pom9swfxL33vhfvvPc92HfoOhnV8yDiIa2y0uP7PJ5M7QCK+vOEza6uU7J6UmlxowC+e+x+2XPxuoeVz1x8WL/Bg/y9OvTk76WzvcIOndMTgjk/ON3ifcgOndKijlfFw0/9FVZWT0EfhBizM7hp3wFcN7MXaAZIuSaGXQ3l/CQsu4jecIh+1kRpcQqVfTOw2WEii0izYhY76WXq59m+XsTsbWZ2zJaITaUS8pWQZmN5mdL774R17C4ok3tIOvYkAEiItiz8I0R0Wuz0cOaVV/HiM8/hxz/wQTFtIZ+j6Xah5W1kKkWEaUPAZjxdEBJsz20jbRt47dQJfPWrX8H7P/BB1Bst2YvzligU8jJy73kNAfTl1XNSQBzcdwMOHzyCiYlJuf4cu5NMR0C3rGwcHqPkdyTIcdQ9Pj4hz0XfdTDoOcKyZyAMn/lLlMplaOoyjlKFLHKqCOIOPckMIMgKmDOJjYmDO515AuZSRMWTMd6jcuW3zZAgUzyv10UmxZUmnyFVdAgpldJGnlO8t3ltTUPG5F/88pfwzW9+E08dO4ZSqYTCWBG1Th0urYQdX1LnPv9r/xwf+bEfxyCgoZSFwPUxNzuLtbW1+PxTQV382kUfmKpF+A+/83uwi3n89Ec/eg3Qf2hAVyrHuJpWwz/emPJno4dNsmyPF7JySIuTlmLZjj5422buQr4aYVgzGCU+ALcBXWNqVlcO1sDv0c5NOi9qGk0tLclp+sBUHtwS9+kj7LtK3jZgf+sjoOQrY2OzV8ep9VMYZj2YJRe15kWUcibSAxNljGPKXMCsuR+l4RRMN4Oho4v/+5ABH26AqEd3OK4B4tE072c7haGlAWkDukWTF/6wStamMbBh9SIicwh7dlwA3fT6cM+uYvWhZ3H6W09hrK8jS113bE/K4X2KiXJddgUO/JSuOnQCJB8cuqHFNqzJId1otwXoV1p11EMX2ZlJbDptfPI3fxNHfvZB1HvK7YqAzj0V92S2nUKj1VLXO2EZxyQl2T1KQRUineJhowB9FLSv1JnvZsErdnuIlKmCb/j3lFFJEcHOTAJf4pjPGNDlcCFrl118ROkigShWESTxtTIxGMj0iDacagzL8T3XCWTAszjQRUPc3thExrYQaH28eOIlPPPCM9L10ZRm5dIKuvUu9s7tQz5b5lARN916FD/2E/8AN912h0xe+hEPTAXoOymDyVM16smws3bi5yn5HrcgSfhKXBLEY+XRnfAbP6NX8HzY9cnfD6BfbeTOe5UdOkfusq5iIFLgxYC+hcee/mucv3AcqeEAi+OTuPXg9dhTnIa71oHlGsihAEvPwkhnERhANxVCr2QwdWgOU/v2I9CKCJFWQE6AEWYIAUZJAZUcPZFaxaQ5Tl1im1pWyHyPec/wl8qZV3Gayfg9ue+ETClhOcoHgCNvFnU0HyJrWkqJwRAFO4vVcxfxxLcekrXbT3zkx8XhLJ3PwihmsVzfRLpcEOe2gpZGxjDh93vSvZ86fQJ/+qf/Eb/4yX8ktq4DxsUyIS1lCinODVp4+JGv4eLSaZlG3XDdrbj+8I0K0Mm5MC3pyjlyZ2Kklc7AD/rSuadj18XE88Hv9XDuxAlUNzfwnve+VyZGf/Znfy5jbzLCZ+cXRsCcLnFxlx536PL6dAXoSrK2M3pXNbwqhHlN+XdSaMcrLF7vPl3ySIKjmoTTAislzy1Z+eIXolM2HIpiJZvPYX5hAc8995x8HDx4UNzj/od/85sSPdtpd8U2+n/9X34f73j7O1HdqCGTzoi5Ds8EvkeFfA6rqysi3+MENNXykV/p4F//yr/ELW++Az/3C5+4BujfC9BHO4bRz03Gr5clJcXGMiNeruJ9nhDjYq8I9aDG+3ZqjhNA3/76yZ48JmOxFhC2dHzDbX++FsHtd0QbTjBnpz5kxxd36JZhyzhcHzBQIyZFRQEGolVX40NWmqEeITB8tMIm1rpr2HLWEaRcpLJMMWoBfQd5GJi1ZxWgh3OwvWmkgwI0L8LQ6WPo9UWPbuuWmKBIVicn8VokyWSDlDIco0expIK5PbjdNtrVDbihC3u6gr0H9sNwA5x76nlsPPEitNU65vNlcY1ijjm7cJcM444Dra1kXZ0ogM+uiR0rH0LDEDOKJIqRDxXZriTDecZQOvQOQmQnK7jlPe/DPZ/6LAJLsU7ZibMYIIiSfU5Cyzb1SNYeCjjl+sv/DpAyCLpqTD4K4qMBGW80dlfaY7XhS4oBBc6xnpis/CZlhMoJKjmIE0CnDS8tI6tbW8hkbOTyGZH10OUsl8sIqFPiwiLFdX0JzmAQBg8y1/HgdXsYSHrWEG7UR7VVx4XlS1haWRIXPcoLu422ZEanzQzSdh66lcX97/8gfv4XPinEOBaE/H58zbxHk7APHnjkhyTWt4lXe9JxJ/LNURXAlUhxV+/QE4LdKK308id69N+//r8vH+ePElalEJACi0EsPWGTc8Xlej1xkOPIfaN2AQ8/8WU0GssopNO4bmEPZnJjGNOzyAdpGF0N6chGpTiJnstRNWBN5bEZNBDlgSNH3wwzM4vS+IKAXqPVQa5QQqE0Jpnp3a4jZitqxqHGGvRDkKwG0aLTvJETGU0Anc8yCyROm3hd+WcEozf6Rf4Fi3/as5J8y+43m7aRMS2sX7yE115+Bc88+jh+5qM/jX379gkjntHDHgs4xhq32kLIGi+WsL61AsvSsbxyEdXqFo7ccCOqtQZcl5IuFhpcg3VQb23gmWcfw7FnHpFAlttvvQt7Fw6IDl2KTCut9OHQBcDpJMf7lQUOLZp5/zIrgT76BPRObQsZy8L+/fslf/2VV47LaP7goUOoNRqojE8o4jFZ6La9DbJ8TRKqZHI6cvkOfbuAiiNWOZ2Q/TmDhgYD4QgQpPleSJ597BWQFARy4osLneI0CPiTp6Pr0jjwg+8LyZDnls/ht3/3f8Kf/dkX8ZEPfwS//W9+R4C9UWuKG57nuMhns+hzIhAbR0nKXeCjNDDRfOkMfu9f/Q5+8bOfxi133H4N0P9+AH1kgc6nLDkn4u4pyY5OgD4ZyfN7s4KT/fgIiWUnR5WuQ7y34xHcLkAfapFk6vYHrtio8mM4CGRHzR06bV6HfUMAXRtwpEYyFIlxdJPj3oe52JqQogKjiU5Ux3pnFVtOFa7eh5FhIlpTUtnScDFuFTFjLKIcLqIQ7kchHIfpDKC7kXTmRqTB1lNSYYMHCSe67P5tE8O0hoEZYaBxLBxIh+N2WuLtHg76yEyOYXZ2BlG7h0vPv4zeifNId3wsVCaFYNLPsoscwmFWNfPJ22QOh2j7rhxqMoLmTllcppRtpLiEMZHMdaBnbTjU3ZqAow1g5DM4+Na3475PfQ5BrqjCTYaKQaq8u+lNnY735RwqE7DjTlS6XwXrJneYocqqT7rB0Y5ot5f2KLirEB3eLzsgvhvQXZe8CP5sqrva3u/Fu3VGmhJ4uMZQASI05CCzfIBGs6HsKGnrqZvohxEcAktAxYGGFHXitIzlDjQM0XZcnL14Ea+99hrq1ZpYW3JPGflkzHMnmIGezuG+B34UD/7iLyFbKkiHHg74fbkmSJL41Bhd8QrVeCPZlY8y3GUKIaYeOwzk7d5+FwHsjZ7TEdfXK37K3wegs0Pneossd8+nZekAzWYdl5ZP4smnvwLPq2GyXML+mTmMpTIoDGyUh1nYvgV7YEuMqheE8I0Iw6KJetSCZwUYX9yPG255F/RUET7tlKGLgsAPh0I8tCnbiqddahA/AuhiYkGbYL41mrIKFt98Q3biiVJj1Glu9wUioHPMTkDnGcSAEeYGENDdZgtbK6v45le+ipuOHMHtR29HtpiHMwigZ9PYaDdw4pUTeOaRJ/DJj38C6ayJwVCFR21srCNfLKDneBJewx14SngtHdSbG3iagP70IyiXinjLnfdgYW6P7MX5E1IVIUpxjQCclS5dl2fZkt9tphuaFny/D7fbw9LZ0zh6+23iSMh7cGysIr+ziC2PVdQ0iizyMJKzltKyQrkk34fXnNn0BHS11hjp0OXYVZ07n+GEEMc1HgGdsjW+H1y5yfsy8u9FdB9/LVHWxNM7TvX4SxW+jFfVpZn51iMP4Y//+P/Eu999Hz7xiX8I3+tLTjy/F42lcmwy+gF6nY5s/jjRI6hnIg2vPfYc/ubLf4Wf+tjP4fqbbrgG6D8IoCeHhGIpJ/nkyY5cdeTba8UdirQawcduckmXLYYlySg3fsP5DMu4LNGeJnKTbdJMvM/RIgQD5jVTF9uT3Ti7CN5O7KpIipNsc4ZBcNcqUazKTY4PnzINY6UYoK9vwRlUsdVdw2a3hi5Z0tYAfbODINyCoTVQ0E2MYRzlaA4VXIdJfR5ZJ4UUo36DIcyBJtaxGjt0AXQN7iDAMGsiSgPewIMXUsbSlQjFXrslISgEsVy5IF7GfqOFzVPnMFhvoKSnUM4XhAVKfbo/jNB1XbhdB3CpdR8KmItWNLGrlJhPNTqUdEyJaR0ixaxz7hpTBkJTUx7x1x3B+z/zq0B5Qo2xufcySYRTpD5W9Pxv6czlDY3fTMrt4j6d0kFly3tlQE9Y7le6z7bdwRJAZz53rENXO/ZYQkVHKNGlJ3rlmDIlnChdRpf8odOWjk67gaVL55DJpHDjjUfQbrfgB/QiV7p6dj8Ec3aE3D0y28HzKKBiKl8KG1t1nDt3AfWtqkjd6htrovOnqU02XwRSWbztR+7Hz37ik8iVilJMRgS7kPt5Nc4niKhENQt9qjhiD+zkkEtIcdJ5jtzTf/cOfcfy9Y0Bf6cL/0E7dII5me6u0xEdeiplYHNzHcdf/TZefPFhGLqHhdlpLE5NySGbCQ2MG0XkhxmYvgFzkBLgDUnGtEL0dBftYQ++buK2O9+Lian9sDJZAfFIZ763JqNgXm8vXsnJtFgG8qp4U/eOhohNQ9wF8voTLJKRezJiv1qHzp25jJRpiEKJY1zEpcgD6oeoLq+KImVyahzNTksUKfMH9mG9WcNXvvJVfPk//Wf8hz/4A4yNF1GtrSOfz2B1bUV21wTjwI8QMPc8pctzT0B/6ulHcOzpRyX571333IfpyRnpfvlLAF3uF11IcSmLUjAblpWBYaSRTmdg6AwjCuE7Lkq5DLJ0Uoy7XrEkjk2dJKxlMMTjTzyJ9fUN3HzrLXjTbbdKgcvXlM5koZvKeCYB5G1zmbi75vXg11N8A5WgyCwEFk8Echb0fD+SrAFVcHOaqtQbKpBIrT/4jPBZ5DMi6XVc1xlqNfZnf/6fsX//Adx2+1E0G23MzcxjbXVVJnP82eiZTwtdOm4S4AkwkePhoS9/Rfw23v3AezG/Z/EaoP9dAX1nZJiIIXjI8vAdAet4nK6APf47NaHdkdgkWlKSUUb2rzsWsArQOSZNKr4db8jkIBsgHPrKJU7G6Oy6A3nYTY1ikxQiAjpH7mJkQ8Y0P199DNm1D2wMhj5CbRPBoIa6s47N9haaAUeEIQKTpLk6oNWR0QfIRRkUogrGjX2Y1hcwEU4g7VrQQ8AcMKdXxWJSIhbS4lALEaY1eHqAlt9G22mKCQWBx+l2AAa6DIbIpC1kGOzQbKG1tgGt5yFvpZXFacqS7HE/DEV+xgqWQEZf+nTKks+RgM8BYMhqIQ6RIWucBZOhw8zYqlNPW9AtC13PgTk9hw/+8ueRnl5QIzA68Rmcmii3PXboQd8XqisfOkqEkvHLthJYtP0KzK40ch/VOY+yZ6VSj0l+SYcuRUFMKEwAXfbNErbC75M4zLGp50iYHgfKu50M7IzN/Ogann3mSdRrG7ju8AEcvu6QChKRLoNxlexWBug6LtxeT1wG5Z7TM9CMDPp9HY1GC9WNTbQbdZx46QVk7BTGx8dRHp+EN9Bx651348M/9fPIFPIUDMr14WvzfWq06SAHOaA5Pk1ig3cyz3fCVLY7+Pgh/LsD+o4m+78moJPnQEDvdVvi023bFpaXL+HZZx/FmVPfRjYD7FmYwfzUJFLsAkMNFbOATGQBXYYVMYaUUysNvtGX56oeNLG0SSb2Ibzr3T+Kxf0HUW12EAx15MoVwEzDCUJEyhpS7hWxbI4BXUCE3SMBLO4iEwlesppRBdMbryNEDil8BlaGihhHqSk9JGzdQCGVFovm+sYGli9dxOziHMpT48xIRK3bxrFjT+P0K6/hlz71SbBsXt9Y4WOPpeVLoj0fn5gSOwrulGkIQ516vbmOJ489jKefeQwT42O47973oFwc247/ZDGiVouGyNZIkEvbOdhpBe7UqafTWeWCGfRBI0oaJTHYpZgvyCqJzwoBk9MNyudom7q+uYm33XMPbr/zqIy/6V6XLRQRMdxnt2wt4XEksuNYgMznm9M43uPCYYk7dHH2GyEyJq6JqhtnXoHiLAiPJV4NyllgMF26ienZabxy/ISAf7E0BsfxhPhXr9ZFJkcCMYl39Iyn3Xee8tqwj/rmJr70n/4cd975Ztx8+60oMV76mpf71SF99IEYBXMFzfIoxTq0uDNPOvAE1BMC8DYWJMAff984jEPtTePRe8x0vTKgxxp0GdGTzUwHOQJQAtIK0FXIgYmQgC6EODXaZQevAJ3dPP+Mox3u05sIh0103U1sttdQ9ZtwNA9uyoOPLgZ6F5Y+kLASHlQlvYRJzGBBO4SMVxAwlxSuAROHTAxIZDM1AXNHD9Hsd1DtVNF06nC8Drq9Ftwed/4aEERIh0PYvHEdF71WUzzgpWvmOFn0exDzBZ87OQJ3SgEGLStJ7qJtZYbM2KHSzXL8Lg8QEYUkICuFdqcrUaPcwXW7XeiVabz/s7+G7MI+GVNy7M6HjCY+BHSSXCjrUVJnBeiKaKQ6dgHweNy+e4dOgE9G78nBOgroqiOgIxZ9AXZsY0eNZQSok3H7COjJvUJGcn+AwB9icmICvW4TnVYN5WIGzfoGvvn1r+DpY9x//pSsMpgCx9z0RquNZqsjXbplpeA6beiGhSA0Qan+cJiG70W4dOE8zp06Caddx/TkGGZmZ2Dn8qh2XNx4210K0OmVPeThqUaMPOiY/56MfnlAWRIT+vrQC1XPXg42/38HdHbo4n9gmTh37gyOPfUQNlfOIGMPsbgwjZmp1PIeJgAAIABJREFUCqxhBBsa8nQZ9zXonNAzBZAyUtOEr/XhawHWWxs4t7wOaGN44AM/iTfdfhT+UENIDkq+hAAGekGIIcervFJCoVEZDARzQ8a8OsIhmdVKDZFM/ZKxriSoxT7lV5wQcY9smPK+0StCBfsMEJHExk7QTMEeAscefxx/+Pu/j5/86Z/ERx78OZw7dwrpQk6Kw+YWTYj0bZY7u3ASt7ifLpUrokMneBLQeU412ht48qmH8Myzj2NmehL3vuteZDPZ7a6a+2Vlv6xJrCrXd7ZdQCbDkBKCeQ4ZO4+UaUttTab54YMH0W13ZHWUy+Zw7Mmn8NQTT2Jqcgo//dGfEdY7g6k4XKekLVugHC6FIKJNslj67BjKJGvNEVJc4tCYEFYVmMvVhsEzQXCARZfqzkcnUsKmj+91khA5HZDYVnpCDEK4XlvOGd1MiYkO32iGO7E45rPDwp2Nj85YWBYaYV84A9ynX7pwAX/z/34VP/bhj2Buz4L8nNcA/Xu06LvZtpeRdOh8FkeZXtahJ+Q46dBV7rP6tTOK3x7b84FNZGyJpCcGdPUUJ2lAO+YISvbDsa/KI6edawLqoi8Xa1Dl4U4vd2GjycQ4LgA4dheHM76wlOxntIEDDT24fhXVzjI23DW0hm346Qi9oYc+GPU4QJoHWkSxzQBjUQV7tFuRCyaQZmc+NKFFKg9sQBOXlI4oY6AVudhy66j1augGbQQhLRAJ6hy/R9D8AdK9ABatIgPabLpoMVpVcqkZzxpJjOnAYeY7SUA6hjblLSnk7AwsjidJmDHTyJmWgDsfHhnd6YZIzPi53H3ZqbQEUTgE98k5vPfTv4L8ngNxprOv+Dgi9+qLhpR7abK+d6Zo7GgknFYdonF62pVG7pe5kMXdUnI/7Qb07VCXXU5xMtobidVN2PDMSlcSNEumFATmKOhhYiyHQd/BKy99G9996dtiNjQ1NYnFxUWJctXImpXXrHLMg9ATIw/X09HpksGdQq/r4+ypUzjz2nHsnZvE7MwEiuU8uq6H1WoLR+9+Fz768U8hZWfl+pDwRPCgYoM7fx5Gsh/XdGSzOTnA2KnsFDQ7UjNFDo2fjpFucvdz94Yd+M7DdcVP+WF36ImXO+1fuUNnh8498alTJ/HMsUfhNDeQTQ8xtzCJqckSUnqEtKYhyyK6FyI7sGH0dXE+lBGwNkC1U8PFjUvYrLUxOXUYhw7fgsM3vglz+w7ALo2j5fXhRIBdKMGlD0IsmWRBSUAngEi4kpSEBsJQXcOkAE52vux2r9qhx6E5wuNh1pBBKRsT+gKRhqZpBRsNsHTuLH7jC1/Am259Ez77338OLbeHltvF6toGjhw+guef/zZMS8P1Rw7C83uo12sC6Nx5V6sN2WfzHmGGRKu7hSefehjPfftJzM9N453veIdwXtRkZyiTHbL2uW/O5Wk0VUEuX0Yux713Dikzg4xdkC6dXpiPPPQtLM4vYJbxxROTyNpZrK2sYG1lVTreQ4cOCzEuWyjIuNsL+TxTQkuA5/TPfkNSnBTvzISn38aAuQsM6PGVfFQOBAXo2z78UgQkgM5zl0VzWkbswu8hEz5F0xy+Z5zqBTCMCPVGHZPTM9JwcNefzeUl+KZcKsn3rG7wHrNQzufE4ZGg3g98rC6v4KXvvoz3vf/9YgfL7IlrgP49AH30r3cfDkmHLkz3bZc4pUHflqyxfI7BXEaM23r1pENPOu5kfDiSzCJMSbUjS1iTOxpeBdA8XBi4QkAHgT32cpeCfWhgQBe3kQ496eg5ZqfsSggbfRLaOKbnrrCGaucC1p2zqEd19PMmmn0PDo3l9CEyZoAUWrC1OgpBAbP9oyiG87I7twTUU8pSkWQQy0Br4KMZOah6dbSDDkIjwEDro9drizlJy+nD7GvItj2JONVo1DCM0Bh46IaePIRDJ4DZDKB1GfzCS63BNTRxpc/aGenIM3SWMizkUzYylLjI7sqU/TuBhv8/9Puw2SkNAL/bQ35+P97/uc8jt7hfDhxOBbjXoksfu3VVj1F+ogBdeQ4oHajSoSuntlESHN/VUXnalTqkbVAX7oSyaN0N6FIMjHTo245viUugJLuxw8qiwRhZY4ixoo2+24bbrcFODVDIWfj6334VTmxkUSiWMDO/gPLYuBCPqBggIdKni2DEgy2HdjvC0qV1rFy4iHZjC3vnJjAzXYGR0rC6sYnNVg/vfv+P4ed+4dNC4uL1UJ2gEasDSM4i+VJNM0atX5WHwoiz26gZ067x8PcN6Nsa0Ss/yD8soPPZdpyOskwe0p/cRafTwquvHscLzz0Fze+ikDMxuzCB8hgNWnxaLiCnpzDsBcgNM8hpGQRdX559uoOdWzqH05fOYKBZuOnGu6GbeeRKFey//kbsue5GhBy3R4BVKMLjPljS1oQYst1AqMkgJWj0Pt/xKEhyAHit2e1+L5UAn392jepep6f4QHz/2aGbYYTOxhamx8p49ZVX4Pkujr71zWIW9Y1HH8YTTz2Fn/yJn8Lp06eRzacxMzuBoE/HSiofBvB8Muf9bUBPWRo6Tg1PHXsEz79wDHv2zOKet71ddaGOI4UyAY++ESwKuUOfmJxBuTyJSmUKtl2ElYrH7yl62Omobm4KgfO6Q4cxPzOL9ZU1FHJ5zM7MYG11DZNT02i3O9AME5XJCTkPOsyOYJpiLv+6Dj3xek8KJL42nh18pnvdrigJCNr0dJfeniFXMZ9BEeviCFoV9yJnkDrzFV8keQb42il3pWNnq9WEZduy1w8Yo2pnZGXB7+n0ulhbWcbEWBkz4+OobWwI98gyDfS6PXQdBzfddLOQecV29trI/ftHdBmxJgYD8chdR+z0FXflyXhFBqrSnccdetyIKNvmZAOrDEtUtF/iehV35XG3IqIUIcipDp+fJ7vv2F9YmV2ojHQF1mqnK7kc8rkco8WO3zIJSD5H/c6birso5kOYOqNam6h1LmKtewaNsAoULdRcB22S0PQhbKuPlN5CSq+JG9aYdwD5wRSyZh5pIwd9yMrchs69t2VgtbWFdthDM+jAI0M2TbtFXbrlRrODRtdBemgg0wsQtTqSkR7pA/S0UBi1Ml7u+dAbHgyHATBDqWJpm0nfZnlIWAknoG6mkU9nBdStlCVWi8xmp6ZTF9IejXAiuJ0uxvYcwk/82q8jN7coOzfq2qXbTLHb5Pdm58L3KA7IoM2maNAZlkMSXCSyn9dL1FSKXNIpXX6HjY6ZVYWfeLlLodBXBLsE0GV6w2pedug7udnK/U1DtxsI8SyfswXUO40tpE1yEnS0G1UU8jbWVpdx6eJ5NBp1IUyNT4zLTpydgBP4aLR7MIw8srkJbG528OILL2NjdQ0Zy8RYKYvZ2QnRml9aXUXHC/Hhf/Az+OiDv4h21xeykrJvVeuR7deexIzEBE9qgJX0csf3XT0f8eTqBwJ0RVccGYHF/g87EzFevx2fiN0EOXIjRgru+LmS1ZesbEiGghA4hWxqDOE4bWxV13H8+Mt46TvPwtQClEs25uenUCplZEqS1oAiVw1uBKuvo2Tl4LboEQGkMxZePXUSp86fQrk0gVtuegv8QEPH72Nseh63v+0ezB86Iq5ybY7c2eHx+Y95HIlVsBq5sQPkPlX9DLyHueqRFK6Y7b57SnRZg6IBftiXsBC+N5Ru0h7a0jTY7NbDCMWUhfrmBianp0VmGtDbfhDilddOYGJyCmEQSbeoGUO02nVxjGOnz0AWki35Grneopd72mLyWgtPHXsM33nxWezZM4+3v/2t0qkydIT3PylD7U5bhZhkcsjny5iamsPMNP3eJ2BbRaStPEwjLfedbVEmy5KefBJNpm90sEsiT3lOMoLVSKXgeL78vAR1mk9JCttI9K903vE+/UqA3u10pGPmdRZp7kgqXjJ92u7Q4ymrIsClJBVNnd/qPOdr5DnjeV0p1lrNlnwe5Xi07abxzMb6Ohq1GtaWl7EwM435mRlcOncW9VoVY8WSGDtZpQJK4xV5TRKv/N86oCtJ2eUxqJfd9CP/RwBdVuAJvLJDY+W9cyioCaK6uZLBIvclJJtIJrjcBDu6YzE3oPSIjkUcWWscTdHgX9mNqjAVNdZRJDZWdgqkpRsckrSlLETVTj3WSsee8UrzvuNOJ2AvVpHKQzz0YgcsHl4p2rR66Pg1bHaWUO1tIEpF6Ot9tJ0OWt0GND1AocCRdoCB10HFYlecR9qswEAJpl4WcOBgguOtzea6xEzyvxnsFkWMHrQUuz7S4HvUo3cQMWJRDFpCeGQU0zebyWquI9MD3Q/R77riy94XdzNWx4aYTvD6DoMQWj+CBQMZI41syoZtpCVaMPRD5Oy8EAUzae7rALfnYmLvQTz4+d+APTEtshoeOgxPICmuVC6h3WmJvpuHqVxXGrckrnCJeUvcRfMgpRNbcoAmI2ZqsROSklTrsQ2l3EvCKibRRkmOknhZBYrKb50FBgGdmntOEGQET2vfFN8D8gJ6Mq7kCI9rhgwrde4ryehnIlPoSaHmOx3Zra8sncfaykWMV8q4nXvbwEDPIUtdsluwuVHD+XMXUKvWxIiDDl/zC/NifrG6sYFUJivGMj/7sQdRbzqw0+PQdO7J1XMhr13GQ8oUSXwW2LkkoUOK3aU6FQmAiz/3Derqq+2AlR5OZRzET922u1dSJiQNvBy42/HFCVeFMsowDkfhw8Y1FT8oCFGfYxoaup0mdGOAbqcBK61hafk8/vKvvgjHa2FgOsjn05iqjGOiWEJON2H2I+S0FApGGrofoU+uCO2ELQutTgPHT7yMdreFxdkF7J3ZJyPkRs/FVsfF7KHr8fb7H0D5wGH0/BCMIHIoraK+PJcXi1PXozFUKN0sZWeJTexujsb3alXEGIipi+RA8L3rk2w6FFa7itn1YBk6bAar9Lpig0xv8lanhVq9hqxto1Nry33Wc7sydfOCnppidNvid0+5ZTZjS6Gay2ZkRfjEo4/izOlT2Lt/EXe/4y64gSP/xvG6cn3qzZrkhbNgnZ6ew/zcPuxZOIxKaQZ2qgTbYm56XuyLmYtOnwpaFXNaxz/LpG3pys+dOy/FxFveejeK5TG4vo90lrJATqUCTE3PwPWpYonJg/HeXIA95h6wMFDPni8/A/9OnmeO7dmBj2YJxI5+6uspHXp8Y6rOnY6QsWJJmjRdk0wEujzy6wSOC6/TQ5ZrQTMFp93G8RdfkjH7W44elUneqZOv4czp07j99ttQmptGWMnD1ZW9s5g0XQP07w/Qt9nnlwF6BH2g9IhJ9aW6bTVa3wZ00X8zeYzVV+zyRKtOsekkb5WJPxxVk7HNDlcl9rAz5AidRBxlAB933AMTQ35I1a4A/XKmvDq5ZM8eO3goABnRO/PPCe4+dc60KgwA6sTNPnr9NmqddTScKpywDS0VIRg6aDsN9LwO2M5b6RQsw0dq2EDOZqjCOKxUBenUOAwjh8AfSFzgVn1LQIijpCgi4zMrlCFdy4k+fhiRPdxGz+1JKhs/XM8RAw8yOXnARNTYep4cMAM/DheRTnYgswnZR3Fv6/djtj3zqFNQSnxTcoaLuZKkuFqpjIzse8xan13Er/zW72J674GYn8WdsgLWfDEvQRAkCikCnCLCKWBX/5/vSUKGk5Su7eubXHsFK8J0jROvEiJYwmK/EqDz77jDl3Ab2khyX06meqjAnAdKEuNIBjGLBilsxCbUlEONHSb/ve90YVucYvhyr4ZBF8sXT+PCuVNwnQCHD92KsbEZ5HN5tFstnDt7DpcuLakMa8MUzW4mm8NmrYYaTW5SKTzwgQ/gU7/0aaQrs/AatLy05XVJMAwnFzvUdgRhEE+YONpl4ap0uAn4sBjbTY4bBaKr7YClyNV2phaqkN4+Q0dVhpcVUsqjhX1RiIHej/MYFJhTESLpw3ERzE448JW1su93hXvy6snv4sknH4ETtNANG0hnDEyVxzFbnsCYlYUdacjCRJ58BRKdqA+nCUnKQLNVx6uvnpC0tv179mEiV0Y2U0BfM7DZcdCNmAS4H9fd8WYsXHcDrGIFvZCvlKlG9AZX7G0+z9x384WOznx2X6+rXT8am2g2UxFUaE/IUKIoFPKVJU5yygWNzwHH6NlcFtkczYsa2KpuCSG0XW3Iv+322qg3aqg3t+S/fQmKop7aQKmQl86XpjVc7z177GksXVzC/oP78KY7b5QYWn5+z+2g2tzCVm0D3V5XztFKZRIL8/txYO8NmBpfQDEziZw9prp0PSXdqm0zpc0SIGeRQ8Z7bauGb33rIVy4eAkf/NB/hzvuvFMIcfwgUVZMeLiWo5HNiA/CqGOc2pVrIgvdYbarHIQdQI9H6qMTJjn446lqbEuyfc/z3o+NwwZ0ktOYwUDRKLPQfQSdnpB7qS5obVXx3LFjmB4fx9HbbkOz0cCTTz4pwS5vectbMLFvAa2MLkE/7KCEO/XfOqBf7TCRzn1nQq464kSBzN0TTfhB0FE2rgrU495gm93O8XcoHROhW8CfXR6lSJQ7ceCikTBEiZYNQ1dGCvT/lUI58uLvyjdMSdAEzDlK5zje5Fe4XDKVyKekBogZmcpq9nJ7UnGb8j3pECl/k2xmow9v0EXLraHjN7DVXodGdowZiitdvb0lsjMmCxXzFoZBE1nLhJ3OiZMYuw0WJr1ugFaLYE1im4bA59lDsLGRsrIwDVtp5QHRSnedrgJLRLKrc10637EqVmBOzTQPED0OJBHPaXqti/1oKEAfEey5GugPYHBDQP/6vtLks0N3e56wY0nYoXNaeXIOn/+tf4sbbzsqVbLLjsRKyUidkjUe+Sr4YofVrshwO2EYwowf2QursTMnMkq1wDHaKCFMGK7xeyH6eTHFUV7cox16Auiyj/Q5Vlc59ywwRMMadxDcgYq+1Vda87Cvvq/a4PF+4YqECoEODK2PUt5Ct1PH2dOvYn11A+2Gj8WF/ZiZmpEDobpVFc3uyuoqNreq2HfgoLCDm52OXG/KAN9022148OOfwC23vQV+mAF0Wz0bUogodr88BYZaRyjg3ZUmGPuIf68O/epdZjy52l5I7bRESdphMnIXYHtdh05AZ0nIrxN35xGlW/xZ1CdzHEwCWrtdlS69WlvFU089hvPnT8Gn5fKgK1KtSqGA2bFxTOWLyGoGbI7XOYFwXOh8v3ntwj62trZw9uwZOXYOHzyMkl1Qe+YgQtPrY6nWwMDO4e77HsB7PvRhmIUSIsNCyJMmpGZZyThFBiWd3eule6N78+814eg6zC6gu6IlnTk9B/pUmAgZjOdSbLxPv4LAg+P0pNlg4UtHuFa1JpMjgvnyKl0GL6LV4iSPvggmSsU8Jtk9p20Zh1M7/vJLL6NRq2P/ob1YODiHUNwGPXSdNjaq61jfXEe3x3E9JAluceEADu2/CXPT+yToppAbly6dPhvZTBonT55Eo17HW958l6ySPNeVFdv58xewuraOG2+6GdOzs+i6jiSyUd6Vp0JjMITPCcdofOqIBWwy5WFBLaS9xDpXpGhqCmtqKbUjvwqgJw6fcg/GCY5CYGQRLL4XkSh1GD3NCSTlt363i43lFTz9xBO4+667cPjAAZw+dQp//dd/Lclr99xzD+b27UG97yJfKUv8bYdcgWuA/sY6TTXS3jlSriRbMxgjGY8YFZDu+I+IVSNhgVrfQV+qX5JZWPWy++Quqq/zIeWDYwugk+RkSjgBAxY4klT+0dIR0nAi4sETAzorbFPtz6X4GEn2Sl71ZbvYXR26rABIYCJo0tddCzAw+uhrHnr9Ftyog/XGMtyoi8hgBnofXa+FVrcucag5m0S4obglGcZA0sq4I+Th2G56aDZ8DKIcor6NkL6XQ5WiRDYmuwvum6gn73Z74hUtN74Q0sh0V4VGu9VQ42Pfx4B+1dSZsKuj5IRJawyWYYHEsWTAiUOEIT88ZsUzZ4Q6NIKbiXazIzrWXDYvetVceQL/4jd/B3e/40eETc+uoFgsCCiJLldY7uQaxBK1EYBX94JykVJF4aickIWUKvJGSWHqPRp5n+hixQIhto6VQiHuchNA5z6SblE8pBJAF6Z7vGffeR2M4uV0g+P7mDCVZM5HAZx2AyH3u3wbWCQOQ5TyRZw+cQaBywmSMrvgDV+tVnHy5Gs4f2EJE9OT4rRlZTLIFQqSMb3/0CF84EMfwlvffi/cMIOhpkxBRgE9GVtu35NJKmESkJGEDMXWyG8E3FcndY08nLu+wGhamRzMCSclnlgpQ6cIcpMk6yxWHQNddtIJoAeBBzttol5fl/CRM2dP4Otf/yp6vRb6fRcaK8dhH/l0GnMTFcyUSsgauujRyRQ3xL1pIOYfva6DRqMpBRNJUIcOHEY+U8Da+haaPVcy0tcabazUWyhOzeHQzbfipx/8BRQqE7CyBZly0eKY3BBxIGNIhzDgd0B9u5iP/+zqTnHUdfbVrkUl08gOnRMxft20lZKxOaNK+VyeOHkC5y+cx+z8rISfLK8swfdc1BtVXLx0AWfOncalpQsyNqe0r1jIYmZ6CrNTU7LzZdxxt9XGxXMXEHgB5vbMIDeWFkCnW2QC6BtbG3A8NXmg5p8d+uEDBPT9GC/OoJifgJ3KK626ncELL7yAleVl3Hfvu0WeyV33noU9ipzJICKTueS2gDk/GLXKX9VaHcUxprzFE6MR+VoC5mpdGsmKI9l/y7n1fQI6u/EE7BNATzp0jtwHMaCnOZXlJMbz5fdmtYpLZ8/h1IkTuP/d70YhlxUP+K997Wt461vfKh+Tk5NwfVfuh9XlZWxtbl0D9O/Zocdnxm4wlzeXO7ZtA2h1WsvnyUhMgbkCdHZXMahTMhbx0A3gD3wEeiSpPzoI5jmYeg4pwxZ7Q3ZhqkJWXaLs0CMChwJ0SVtihz4ydtx9ACYdejIOHu3SSdDU+5ECdIa2wMfADBHqvnQe/rCHWndduvRu0ISR4WZggJ7fRtelw9sQeSuvihS9AyPlI20zQUuH24vQaQ7h9WwgKgNRAaZO1yfuflmpkpDHa2RJt8zqn0DFY5YgSlDnz80dOilXw4hWj10hs/muq9LaUjo6PAz4yPAQDgYC6AMvQuSxU4eE0lDqxslGr83Ix4wEQNRrDWTzY/i3//Pv4+63v2ubTFQoFWXEqNKSVHyqiBbiRLNt/Xn8XnOLxpciXXniUCUPvGJ0J/GhOwXXDqBLkA9lSaJ7T3gNaowvo/aQoRQpAXTKZcTJKx7X8YDhKJDfU0g3JuVoEEAnsEdkmUOT6xd4PXguO/QIgdfF5sYqsraFGw8fxu03vAlnXjuNs2fOYnNjU9ypLl68KAY+NnOYZc/oSzdBEk6uUMTc4iLuuvuteMe7H8DQqiCKAX2UHMh7V5lpxPvqbbWHWhnwvVYSPFUY/WCAvtOR7/73CdRvPw/SHV1e9ArLmEsbrq6Ec8Lni++lcujjG0vWNgG93SKnIMJ3XnwGDz38dSmI+gG9HFgQ+8haBmYnxjA3UULBMqBHPJgD6DT0Ydxmj0VZAMcJUKu3xKthZnZejIGWVtaxVq2ir5mAnQPSWVjFMvKVSTzwoY9gZnEvJqfnRD1CkEpWOCz+2F2Pnk27z6mrdegmg1hoAsW4Y6o6xI9f+SOQ6KZG7R5CNh5RXzz+l1eWUZmoCKDXmjXxIbhw6ZysEU6fPYW1jRVZl2UyaRSLeezftwdz09OYrIwLgbTTbKNRrUtXWx4vINAcBANP/B4I6FzRbdVa8NjHSAy7hoW5fZLKNj+zH5PleZQKE0incrJeYvHFsJZ6rYZ8NodymSuMDAq5AlZX1+T+Fde6dFr05yIBJOHPUPwbM811kXpe1Xkb34vxjpXPmcQOx1Mn7tS3P4fpcHTGvEqHzqbg8u5d8UmkQ+fzb3LyEiLNSR7PET+QpqWxtYXzZ86g02rizjvuEK7As88+ixMnTuCBBx7ADTfcIOY/maGG5uYWXn3luEx/rnXoVzlMZGQ94qX8ug6d1V8M4HGLEuvO47G6AJbyLqfxC3PIqWfleIlaay/y4MAT8whDyyFtFpA2i7BTBVgcDZNgQyKFhHdwDsjXw+6Mu3RT7XY15ppzbDRyKMb/mehSk0N1Z8fLPfBQMdv7lK1xWuAhpEGN0UfEBDc46GsuOn5duvRqdwPDVAgrZ0gn33Za0lnbqaIcikO9Bd3swc5GSKcNDPoEdQNba+QZjMEcjsFKkaHKPRchWrG2dSOtRsUcm8fRg9Kdk/GqA4U8yS8Q68N2s4H61iY67ZYaf6V1uEbIr4QhbWC9EH23j77TR+SGbJygRzpCP0Ka8h6fg0syS33Uqy1UxifxR3/0Jzhy/c3y/YR9mrFFNiMTWgGAeFXB9yAmHIoDgBR0IkyRfSsBfZQQxz0bD96dVUysbBgpEPk2cfpAFFHFgAKRBNClW4qZ7+LnTuJiHLUqfIhQjf7FwMViZKyuPMN9yl9YKKh43lp1U4hddHyL+i5Wli/BtkzcesMR3Hf322RsWq/Vcf78eTz2yKP4zndeRKVSwR13HBVQP3PuLNY2N9BxHNjZHCZnpnHbHbfjwz/1c7DH9yAc6dD5c0iYDPPWY0CXn00mFuqHp5mJ2GF+H4B+9ZE7T8TtlPDLSEijgM73K+mURqdYCtD5EUe68nkPVRKcmmxxhcBRK1ceLpqtqhiivPTdFwTQuTtmQE7ETPGUhumJImYnishnaLLkQ2Ph7jkSg+m7DFvx4TgcVbfEf6FYHEO12hQS7NAwkS4UMbNnP/Zff4P8Th36ykYN03OLmJ1fFOe0ZG1AQhZ/8X7YDnKMr29yzZKO8o2uYSoaItOPsHlpGa+eICBsYmpyAjccuV66cj6HnLidOXdGyKK5Yl4mVx2nK77vXBg2ew2cOnMSrxx/GUtLF9Bo1UVHbtuGRBAfPLAP01NTmJmYgqkZEghE1Qn/WzeHqDub0iB0em1w/N9sN9Hq0q1RAXo2C8zPLGD/3uuxMLMfU5VSmoliAAAgAElEQVQFjJUmkUmzkUghY+dQKpWF/0FzmenpaeGXkPTKP0/RrVARNwTMZWup8etmQRlnq92VbySmLwm3QxTBauUiq664GGVXLsVoLB3leWx+H4C+4/CpdutCEE0GuVxLUa4n8jYOe0IB9la9josXzguHaHJyAqsryzh+/Lg0Hhy3z8zMYNB1UB7oePXb3xGiHHk21wD9DQA9IdckgL4tNRt5aHjhRfWSEGh4IEtlz8OAHxz5KGe2fuigH3lif8ioUxK/nMhBPWhAo9TCLCKTGkPenkDOKiObLkj1x5tTDhwe6GIDmnTpqkMPab0Zj9xVZrcaLyZSNznARrziBdTjXTobeyMgGHKfzwdUfYQau14Poe6iGzTQ8qlN30AnaAqoa2mmnjmigRxE3OlSX+tAN3qw7EA8xXnQhr6B6noALSpCHxRhGUpHyuAUyV8mKNKAJl4FkDzHzrDX40M2lO50olKRg7XvO2g16yLj6HZaMm6MjAECi3727JKG4iTXd0MEZG27kWQKE9ADt48s2e0caVGy1nPlobzlTUfx27/1eygWKtIR0y2OHAlK6kgASghecr3kOsakwhjkZe9Kp7sRGaG69kKtUUzX0dyeeEw/2lcS0MUcKNnVxIDO3Tk7dNlZxsYy8Qou9p1W+yCVfR3rwAeaALpHQA9I7huIK16z2UCjXpV9vY5IGMuVUhG3HLkeJYOBOrqQitpk1b78Cl47eVL+HROsXnrpJTz93HPYrFVhpCyMjVdkZElA/yef/wK6WhaBzjVLPKGK87tJTmJBqgx3YkKmrBhUh65WSnH40FWK6quS4oR4qgw81I0vw3P1UuLwnOT+HwX05L3kfSX9U8yBSeRqO7JBZe/ZbtWh6xFOnTqBp449ilp9U6x2RRpOC9I+TZcijI9lMF5Oi9GMNuAUqS8eANznuk4fjXoP3R49GEIYpo2J8Rkhj+7bfxD7Dh7E2OQUsqUxGa+7/QjNriP2r1Y6K65rtFIleVGZRin5EzXkyY8/uloYBfU3AnQrGqKsmXj52W/jv3z5S/juSy9i7949eM/992FxcQGtdgsHDx9AvVlHu8ckuBzsXAZb9So2q1vsZrC6cQlnz5+W7rxa2xSmu98nF4Uj9xxmZ6YxPlbB7NSMRDqT+yLRzropXJylzbNodKto0gqa+QKxjxTfS0q9Ge07PbWAxbkDmJvei4mxWYwVFaBzjWbbeSG4tppNON0ebr75ZllPnTxxEu997/tiC1qm3blodtooj1eE6U7dOw2WWCTx+RkF9B258VCmY8mvJHKWd50UqYMhLF2R6t5oh85Y2m0VxghRbluKTEWK8BXUukvUC4YpzPa11RU50gdhiM2tDVy6dAnz8/NiEkUOQNBow2p08NzDj8nPTpC/BuhXOkziA1QOhmSJnmR8jwA6fZBpsSqnNv8+occOhHutxnIRx7cegtBBEDnw+j24QReO10Mv7GLT2RRAz6QqyKcnUM7OoGBPoJAuI22SSJKO/eAJ5mo0SFAXYOdojIEsZM6PgHiyq1EHnPq13Z3HUZ0EUWZpa77a8XENwPGZgDq93UlU0RSgh6aHhrOF9eYKuv02DL4kg0lFHJUzeMGAaZGBTY1mADOlDsmoP0RA+W3fwiDMQh/kYGo5WS0YsKRqZvpa3GzIOLHd6sDp9QTwCbB5Ait9jHm9yIbvdSR6lSEZ/SFT4kjo4/ci6EfoeyFCjtw5se8D5tCA03Fgp9ih9xG4ngD74sICHnjfh/Dxn/80+sFQupFCkeN2Dz3XkQ6V1TDHYUounVjtJk5x6r0PWTRA2TluvweJk19CkIz369uoExddhH3Gc6qVSky+2AXo1AZLdKqQ4NRr4OcmSVA0D1EdJcfDkUqQ8tmlk4yoAJ1THo5PnW4XYeBJMTQzOYmbDh1E2QBCSpIYtUnZC+00XVcINnR9e/6F5/Gthx9Gq9tBuaIOw42tTSzu2YMv/PbvQB+bRUif8kRjy6kFA0JiWR0Je4oXoLp01aGTJawKkZg+94aN+FVJXbx/Rb650/HI+Hwb1NX1kl9xsStgLpGjaiIifW7MfVGAnmjp+fwyrAdYW12CldLw7HNP4djTj0sBTeY7+SDkhTDa0tAD5HMGCnlNJJ3DyBFA5/tHO1LHCVGvdRGEBjJ2CfPzB3DwwPW46cjNyGTy0E1Tglj6PHvElpRFMyWrtOQlIzuNmZk5TI5PinOZMu7RZXysCIeXF/MJuF9Nh05Az/YH8FptsRFt1GuYm51BpTKGZ555Gl/88hfxS//4H2Fx3x5ZiS2tLgsjnlr0erMhjo8bm8tYWrmAldUlkeJx586ROwNsyEdhhjf353PTs8imMxTkoEiPds1AtbGO1y6+jHp7E41WDwz1o1yb19yyNbE+peXrxPgsZqf2YLIyh7HiFMqFCmwrJ9JdZQubi0H8VWF/80r8xZ//Be666y245dbbRBnw2BNP4JVXT4iX+9vecY840nHkztUH70PVeavduDyLcTASg1iSa6nuW9Whq6kT+UM/GKDLbcfilrJUrk4MrlHVvcfimtOfzY11IT6SNNzptIXbcuONN8pzSj+JsNVB79wSjn3zIZSKRdx++7X4VDWOiX+J3CwG8URyxgssHVKsMVRa1p1duYy+lJmyIpawMwdJbyR6eNBTA7hBG12vCbffhRd20XFbaHYbaHlN1P06ep6PjFnB4sz1mK8cRNGeRCFdQdEuCzNU0sNiGVoU8vCOQZ1yh5RykVKdyIhPRwzw0v0mHbp0mmRux6DAn8VVpBjqq+k6F9LnnUlsWh8D3RdiXLffQtPdQtOtohe1EWoBNIJ2aoj12gYyuYxU5LQBZYSrQc/3jCGdOndxAUfhngZtkEMmNYWMNQF9WJCdZX/oIgg5iqQDV1eIQ2o3aMJKqfAViQXtU4PNXZva63Hn1udUgUlxlHcF9Dant7qG0B8gCobSoXOHXt+qiR7dMlJYWVrC1MQEPv6xj+HHP/JRBB6d9FhcsKNWIzF1xpOZPWroo7p0XidlKqNIiobGHVrSiScxuOqN4P1EQL18R7xzv/G/qOFNAF0ZAo2O3wfodjvbHboC83hXL99/KPnQ3CMSOPviTU3jnYEUR2FEK016XicHVAQv1gbPTE5h3+w0clwFcYQqDlgabCstHULiOMauvVqvyWG4sraKja0tXLh0UQ7GX/7n/xLdVBZ9g+YeJGrFOvs4RpU6eR6SCtTVKNuLvd4zdkZGop4XyIGbkLeSwnN3tzkKWMnfqcBLJeOSUf//x96b/UiS33din7wiIyPvu66urr6mZ8ieg8NTokgdFCUtyaVWXkqigMUaa7/4WsCG7X0wsDD0YHixhuEn/wN+M+xdr7Ww5V1JlLikyKFIDsmZ6Tn67rqz8o7IODMjwvh8fxFZOa0hJfmNtBqoyZ4+qqsiI36f7/E5kj05cS71W8hrKnRHdP2JqYeEyawLo0vnOrWiIH8jkHWPpuVwfn6CbqeJ77z25/iTr/0bIdHxPuTEwyjXYFqUc5VRKFAKNUMUWVLYus4U0+kQ/X5PjobphMYpeXzsY5/Bl770Fezv38B8soBRMIQbs+JhHhEsOS3jzylnymBB1nNeUwSvVYR+fxvXr9+Qrp9WoZV6XeShfL+E1MhllngV0KWvsF4Dra9ZAlj8M1nqqm0XmkxVIJ4LfL24GIh7WcnQUalX8MZbb8D2HDTbTdHsE9BNOpidHuLs7Alm0yEuRhcwrZnwX3J5PkuqcCqXdMk9N7QSSoWidOq723tYBSucDp7ivadvYDg9x2xuC5iXqyXoRkl5nmfzKBt1VMsNtBtbaDf7qFc6qBh1lIpsDMg1KskzwCKU2RCMUeUOndeKt32t3hD9PrPRHzx+JKYyH3rxDjqdjlw//l117rMQS0JUJGjIRyB+6kmefHL+SiGd8D9Eh0658U/o0H/cDj0F9GdpnRtoJHgy5KrLMkUhId+bXpJ7lBMGuB5O3noHWT+QFUK31/vbDv2vAnTuKdU5f6lxTTXeQsxKYjtZSSmaAw9ktSdfsTOPHHihJZpV6rtNf4bpYoKpNRZAHzkjeMES1WIfB9sfwkH/Q2gZO2joPdRLTTFHyfFdT1y1ZF8roJ5qzDdyuvl1EpjEkUsZeKQZvAR1pXtPXkV2F4vci4CuIkA5pk2c5MghJ1jGjmjRCeYmi4+VCR8uYmY7k5BXDDERJnoGtSpNZXJw7DlyWR/VGiVgBAsXnhQOOvLoQMt2kc+0xWM+yvnwAx6A6oOuZ7yMotvmB3WgQiL04C9VVOyKBD463qVBM0IiI0OXrmrct/NDde0hme9BKJ0504r63Q5+5Zd+Cb/yS7+I7f4+4pg5zDRGUZKSNRtarlRa1vHyK9AIN6R/8nUyVZxTmo0ufK10WOc7v08pvC4g+asc16aAnsrWFKipHS47vNRdcBPQ1VSIunp26GqHL9aRvBayW1cSSgJ64JP0tJSqP6DTVTYrNpk39nahuQvEniO7QnanrP5JXlLkSRIDcxJoQyOR47MT3HtwH6//8AfY29/HV/+D/xCF3jZ8SfbLKHJekiqlSIIqVlK6c5k80A9b6eb1oo5qtSZMZY7fUzBKSZt/HUBXM3ZyGNSzoILJpCRXgJ5E2/LXaOe7LtQStxkaE5F3kH59isPAr5vgrxwgfd8RRvs3v/Fn+N73XhO3ON539sKCViwBhbJkEuRyKxhlOqGNcXr2GJ5vinufZVmYzWNc3d/Cl7/8O/j0pz8Ho9RAFOdR0Wtw5468jwRkFoosTvnKcTDfP1qA8vqQC8EJEwFoe2sHrWZLCiE6nnlUf0hUpwIfgrVMQrjOEu6Fgo10R5yqEUiGWwxH6NYb6HQ7cl6Mz88wGl7IteTaiVbI9x7cE2JcpV7FwrVlh84p1mh4hvHFsYQCDccXWNgMr4nkWksyITkfmaw0JSymWVTv7+xjZ2tHooAvRid46/73MLYuZBpUKhuoNxvyKgFPslLJC4A36l00ql1UDU4uKXvVkM1SNaOj2+3LWTGfzmTCxne6Xq1ja2tbduiU+QWrFWz6ShQ1ka3xWrFDZ+54Ol2T68NnksWxxBWvVJHKi5dyqRJAT3Xo2Q8A9PV6h9dcvBc2+U3v36GvR+/rUyGt/1V7xqkJAZ2NEZsbsaFlhCs95ZcrWKdn4s/B76feaPwtoH8QoPPNk6N8Q8ed7jFTYTofCtFxiyxFObWpXTadf7gLInvTFT03CWZ2OMfcm2C8uMBwPsDEmsD055gHM1GO1PVt3Nh5Ede3X0K/ehXN0hYaRY7hy8gxJpM3ReJyKYYqBPQwxoqa0XTCIDbwyeg3uZFEicPDOSFyyYGZ/Fx2hwSUFNCphabFqGSAryQSkQQ5L1zACqaiS2e37kW2hLWscj7ylRgjOjstQpSKVUlC4jVYhUzxcmBU2D3SzczHys8iXtWQjdvIoY1c1kAmx24yEBkL99ucPoh7X2IAIMQwkpJCXlPFQeC+X1lthFgFLkLKedilEtApO1rS9YofEZZegCId1aZTaLkMfumzn8Hf/cLfwd7ONhyH7mr0NdcvwVz+adWZrwlt8jyTe6DMU1IAUfbadDxLPcrT0We66yCJRlk+Xv54f4dOlntKitvs0FNAl9S55ItJHf5SU5o0UY9hOPy66Hvvcvce8lAloZKHUVbAQKWzERQI6LkE0PeQXZjIsSvlzl0kTEqdwYOY91ywpHKhKLpjUSBEIY5OTyQ57PlXX8WMKWsytlQ53Cwg+G8zOIZdJUf/7DZ5Lbm+UGlsdDnTYJTKKJerMkJOM6PX068NLsj7zrqNw1EVLel0RDG0U5a22nEqYx667ZENrtLtSL4Mk8I3jzCrJRMNpfOXWNIMD3QVxlIyNLz+/b/An3/z6zg9O0ImIc1wDcTZsLvKipQvn49hO3PMzSFMFuvmGNbCBdNAX331E/iN3/gSPvnJz6LV3IbrrOC5JD/lELk8P6jsUDp1UXiIuZECYumkWXisVDwtizeC1e7uHrq9LQFzegPwvUqLokty5qXnQUqQEwARfb2KSc1yZ5vJiMMggfzee+9KV8rYXY7MmftOdjt9J0iKG4l5zAQeSarzMeajMyzMCabTsawROQ/MSfGUOiFyrUSvjgy6zS5uXruB7d62PLOT+QA/eOfbmNtjub+48mp3O2JkxKEn7yECplGqoVZpolpuilyNRDR2xgT7Wr0t6wgWpLy/JZBGMh4M9Hp0gFSjdVq/lmtVUWqoZ4QujFpSGCSEOCGpqijk9PpLyFMC5uusdJLjEhULs9nl+d5YeaxXnYnm/Cft0JWy5/3Hg9rUKUB3HQfmfCYFJGskSv+EOLsi2ZjKHl95dGQo8dP/FtBV+Im6funIfRPQWaUpilNKS1QEH0Wc4Oxb7crFepWVPfhAOvBXthi00G3NjS2YyymGi3Ocm2cYmgOYngl3pYCR2vKatoWD/h3c6L+Erep1tEs7qBUaaFdayIsxYHLTSBPBA0B9HbRMlcJjkwyU7tPZrSeyiQ8EdP4tSurE+CbxC6eMjZrLNMUN7NJd6dKpTecO3VlZ8EIHQdaDHc5QLOvwnAjjkSkey/2tDjIZF6PJU7S6Gm9LNc5fcsSsyz49E9UT1zjeoFxbsFtVe3fZD0rIAYTARRY/1wAEdZ+F0oq8BBWWQfKIkN34IU0tE+ZYZRPgFeGPVcLKc3Hz+lV84dd+Fc8/dwOFXBYlvQGgjTimdCUpmmTMnhoEJeBOIE9G3UKVSKt1Asoqiard2KGnpLjUJe7HAro0MZeAvmkskwI6CyE1nVFdZ7pDV6Y05G/wYFOJcjTG4fiVB5KKLtUEqAvZnGLRRrFkoPO93ur1cXPvCrK2g7zobLkXZtHlS5FK0CcISk58HIpGn1pk4RnQ6tNzodVqWHD3WCqpcAga3kiaFNcvkSqyOC1IBJzsklyPSg8CKlcyRdQqddmnp+P6ZwH92R36+0lySXSorMQUr4D6aSUV5T2tlBLK8yA5c1NrZCGUZhHlDSxjRr/6AuLCes8S8Pj/rnz80b/9Q9y9+yMp2Ml658SI0kuOxC0vRKXRgEZpmznFaHwOazEX1zN2UV/84pfwhS98GR//+M9Jih2Jccz2JhjNJyaMgnL5kueD3hT8/PLB+/vSqIdFLu87ShLZne7tXcH+1QMxRhHXgVRnn67TEtmgIiWqCcklxyNxOFytoPHChCEa9RrM2Qz3772HWqWCnZ0tGbuPx0MMLgZi+Vpv1jGe0jFQMdkFyC9O4NpzYad7gasCR2iIxeKEhRsjYx1Xdub7u/u4feM2eu2uFPDzxQhv3vsOZvZIitFKrYZmuyPKChYuvH/o7EjTKjYLhl6FXjBQyOrSWTP2l2sPhsBw181QFo7SpZwIY1QqVQk6oeshbwTK1jL5HDxZqagkQJ49LCiVt0MkhQGfH14v1YWrAlwFr6gzIpW38Tnnefc3GbmvaTXpDp0TrRTPk5XfJqDzXp6MRpiMhlh6vgA6P/i8sgCn+Q8VB8QwKWb+/2wsIzXQ5jiEHVcyXll36NwzJWCe/l7quiaj0oiORqzolNac42CCOUfs3D9PvREW4QxDd4Bz6xTn1hmm7gRu5CqGOsXgqzyq+T72ms/jeu9l7DVvo2vsopprolNpi30piU1rAxMhQakdaoYe5twhsmrbkFil+3Q6zolUY8OHXg3exbhUCHCig6bDmJizkDFOROQhwAKF6Wc+/FitDrg2cJYWXBL8YhcTZ4xmtyl7wMHgImGVNsDVre1OgBwtRClPU4S+FXfcS5L6cohXJUQBH1CGLRRU0IPL0TAfJjJP80LmoolSTHkaZX7BArZvCagTeOh9LA8i5UMkC8bsSjjm5fhdeRy7timhL3eev4XPf+4XcWW7D13Lodu+gnDVYj2/QSrcHLNLqSxjdnaZa4e3dGfGp0gAXTHaLy1NL1nu6Xv2gR26vAlKEaEOXrVDT3/O709S3xKWuAB+8h6rr5LFUEH8/8XpznWVhW6yT+V4jg89WcWlvCYSK2s2lyJnZ3sbz+0fILQc5OUGocWpcuRjEctVBw8L3iVaUVPZzfSS50EtcsMcCrUKzDhCpd1CtVqV68QRsQg9uCohC5ihONztZnLw2bGzo+QUIOlw6K1PxvOP69CfNUZJx8fySMp9vZ5PKeCW5iYSIiUBnTwMyjI5dUq/J7E0pXIizsKONURkX4e091SGO7xX+TwzevaHP/wevvnNP8NkPBBdte0woIMe9prwFfRKHVPTVHa8RQ1PDx/jydOnuHnrFj7/+V/Hb/3W30eWjoiUNzHHLOSIn1itJI/cJYsEMfFeUHGtSuYqxNKVcikTPn82jyU9BiJaonawvbOLSr2BmF1e0s3zved9KMVVjuuIS3+EdI2RrjXoXlfMK5Y+iViji4HE5rZbTWG5Ux7Kzvvs7FR4Ms1WU/INCN4E4PlshNHgGMyJp+SM9yoJuryPpUAiOErWQohqqYrrV6/j9o3n0Kq34DkeZtYF7h3+EBNrKIUogbzRbktsaoHhNpJvkVW+HDmCOKOSiygWSrJDp+vjfGFLF86vv1apyi5ZTJhWkXA06o3mOrGStzkBnXt0gp+EoQSc0qmVEa+dZMOTN8WVRaI5TzvzTa26KqC4d0+sYzejfxMzGSG9bbDc055QOviE8yQrqmRVqoBc+SWoTxdL8Mx4eIHzkxOJfKajHFcYLMolKEYjizArEzNNL/4toP91AX2dkpZKcKTq5QHryc5cwHzFsbALx5+LEQv3zVN/iKk/wrl9inP7DONgDDtcIMj4iLKssgJkVxrK2R62a7dws/cRXO++iO3agQB6Q28IoNNbWWIOk3mOAHoYIcfyPCHlcff2LKinLFgetmmwTDqGZ+dLeRr3hTEJZZSw0WVsSU9gNYFghxJlAvlzBHW6xnGy4PEj9mEGNlYZdkIykBVzCNsxoRsFNFs16VY4K+IhyVf+GTHWWfmIgiJ8q4FCpoEcTTVCCEOdWmD6NPNB46hbpkxk1a9scapbuCZ8AnocwbMYu0iLXBKJWM+q3Rt5BqLdjuhnbsM2x2jVDHz6Ux/Dpz7+KrZ7HZEKFgtXgIg7OzViTvfmaciOdOTvA3S1DRBAkunsJaCnHdCmbO2vA+gy2RGGqzKxULIpFavKToe7bUWWUx9px6ACenigMLqU0Z6+2Oby7xPc2JXTzpPvJYfv8TKSAAh+3XvbO7h65QDh1EKOBqIsWJZLMe2RvT5XSnTOFWtb5eDHdy+bz8ohwnvRR4SjyQid3R0ZlbKDZAdOoyTKETm8Z+peQdNlPM3dPmMreY1F7bmK1PucALrU0gkApeCTjpHTguhZQGc7KJ9RmP+8EiSMKvdDGYvzugl/wJcVGQGe3t88KOOCjhFxU2PMKK81iYHUrHMiMcN8NsYf/MG/xOPH95UbXMUQ4hfXIAR0FnmaURHyFkfjg4uhmJk0Wx38/a/8Dn77t78q3eV8Th7JCjqT6TJ5ATOO0dkh0stB8Qu48qBUkR+cmiVpfwKO/LlitROA6ASoFXVUqnUc3LyFPOf6UEE48t6z2JJJScqFUKCeXtP0OlMKW2BNSpMrz8X9997Do3v3RIv+8osvos6R++AMR0eHMnJvNOpKJ27O5V6bTkeYjM/g+zZsx1auismaw3FtuI4rrm0Vo4Jeu4eru/u4tn8N7UYbgetjPD/H/cMfYWbTTtqR6U611pAPfm9MWyPPhsRTNWZXr0VmomuG3FfMF+A9wKKIgM4OnSP++XQuTc+t524LKY7XKOAzxclchSsSvmd8xvgcC8KukwLF4yJxjePIXeSBwulRHu6XUyJ268ycvxybp8TM1Ms9BfT0vlWNVCKtTHgNUpOmBUEaYpQAejGfF3OZIZPXhmNElP3xQJRpTYCcVhBeANUnhb/t0P+aHXq6UE1Gn9Khs4MFuw1bAhvWhjEBQWeGmTvGYjXD0D7FJBjh3DnDKBjCik34OQ9+Vu2BQ7J8Vxr0uIOecR23eq/i1tYr2KvfQC3fQtNoQUNBnITkcOMbLVhOd7QQuZXMgy8ztVNWe7LG5cBTADzpaBR7W4FSmFlhlVGALlFo1MyQT7OMZHBAa1jurGP+OXFkU6Duhzb8mD9fwQlD4QOE8QJaKYa/NDGdD+Xz1+tNZDKasHZJYkN2iUzeB3I2VtEcK0+DN+0j9msC4jnkxQCGryqIhl8EmU50ePelOzfdGZzAQkgP/WwGvsuDm9MJ3uMqiY6fSZGyOEZ2hSXnOyYC18Ruv4Vf/MzP4ZU7LyCfqWK7/SIyMW0k05E7ZUBJPC2BJ/H1li5d1AAJmPMB52PPbjPp0C+Z2OmSRgWz/KQdemosk4I4O7K0Q1cELfr+q07tWUBXDG9Nuhh26EJslNxuNb3h2SD+3CRWRUC5qKuRXSaHWrmCVq2F0PJFCSDXWfbs5DN4SVe7QrXZgEuWrbCX87IdIbj7Sx7IM5hhgN7ejmRNE6hJzKPsiqAerEJoRhlayRBgl6JLiEJ56eZJ1ivmlCY5Ha2vNeAJgrOTkl4lIXZtvsqxSN9h+QNKgiZhNxI04gmIkzDEHQyNiZgJQLBn5GajVkWx3sY8LgpLnxMIFpocStAn4snTB3j08D289p1vimQyz4I0o1QHBH8CugBxBPS3djCbmXjrrXfQbHbxld/+Kj7/+S+g2ezgYjBBs9lGIafBnC8E5FJFADkFkuXATpxgSBBnoctXRhszpnfpq503eTOSusf3WSUN5vIart64CaNSUTKm5N5R3gQKzAnuz47d0+tJQPcWlkhDmVhG46bZeCzPfdUwxPrV9xwcHj4VAxvq0CeTsaSt8d+yFjO4vgXXW8h1sZ2FFJT8OaN6mXRGoCQJ7srOHvrtLez0d9Br9cRXYzwb4J3H38NsMcTcMtf3TlE3BNAr1YZEzFIaRpmaltMFzGm6VSzo4o4YZTKyI7dMUxQaBwcHwnIfXYzEZvfGzVsC6LR+ZYdOQOcenc8qz9CHrEAAACAASURBVAghlXK6l4zZL4tlRaLhyiANVvogQP+rSHGbHbpMRtZ7XdUoSBORAnpCZFZnkRrkS/JdGAoHaHByCnM0kQZOnOVYXLAzL+ko6rpI4H7GR+6bZKTLoee62l8bUKT78XTknvRVxMpguZYNpaPP1PmK6Bes5iJPI/CxO+cNbrpjYYVbyylO50eYeEMMvQuY0VzAPMgv4Yt/cdJFrPIorOpo61dxrfMSntv5CK40bqGWa2GrsYsiGKdXlMNYQEPIegTgEAhC6cDkcFl7jicuZ1wGsEu95GglZK8E5GkFykkBrVsp8yCoc4S8oiGL2nyKTprxrCTByT7dw5I6dTL5+asR4DApyRvBX82BfIA4u5KK3XJc9Pq7cP1A/kyY8ZAr+sjmXYQZEyGjOycVeJaGwI2g5yuolbsoFcoyfudejJwEFk7U8y/cOSyH3Tk/B8eKHOPSuEdxCtif0RZXOlYx4VnBdRbIZkIYWha2NYZlDvHC7Wv4zC98ClutK3j+6s8hFxHQBamEda3I2apbV5IodaCqn/NhI4kmzWDmfFnt2NarsGTfxl9XpLj177wP3GUvKl2C2o9zPC6gzKQ16drpAKh+b03USZXb8m/kEQY8uLlm4J9NJ3aKXyGzXQKBS2vSIrbbXbRrZMJS0rdEjoS+pSL1yV+WxeVSwI+gzs6N3S1/q1ItC/BwhyqMZyZoFQsYLky0el3QMpdjWI9dYpyBG9BN0MWVa9eglcvIakUsWUyyey8UpFMn210O5sSlS6YEnE4k14STBL2Y+MTzGnHdK2FGXHIpjSmnECQL5ehFzwOSkw5OGkiW5Pfh2JI3EPs+FrMpFuZcZFXtbhvV/h7C6hbsiA57jpAvc/kYpjnG919/Dd///muwZhOxfuVMgeN28hTI+ieA8mzWNUO4GueDkZAyf+mXP4+v/u4/QH9rD0+fHKPRaEtRyJ0nuSHKh11FcgovQcKAknwHkj2F05KaDSXxwTQfiemVoGx9Zb3DsyCbQ6PdQa1eR7lMMqrid6QxvYpLoaRriuTFVYfat6ccDXpAZaJQOmkWfkws4ySD2nqWpeSwnJwcy9dMWdtwdCEdOotpkuBixso6JmY0n7FmmM4mYjBDuRUNjfrdnhDhDvauoVltoNfqY6u3I6ygiTnAG/e+hak1wHgyxcy0YLuUzcbQjYrswK9evSaRxxWjigo158UK9ALtm5l3UUBe01Gt12VfT5lZrUaZW1VFE2XIA2GKJadKnBRpcv+kKyO6K/JacY3Brl4VQElxmUxi+T4rQOfaU2nVNzt08ldE9JaM2TenIDx31VQ1qTlTQE8L1MQIaQ3oBO8kjU0KC1V5oazrWFGi9uQJTp4cYum6qBllWS+ETMbTS3JPyr/9079DX3MIn0HsDTB/VuyXXuDE5C25bmtmuxRRiSZdqS9Ux5PK1XjoqDhLGsbMsYpd+DSMWVpY+FOY7ggTeyCAfj47hhvbsCMLbmQLkAcI4HNHR1DPUYZFEC3DyHTQK1/H9d4d3Nh6CTv1A9TybdS0BqpaFVqcl9EpGZby9ZDwxR9kyUqHdkmAWd9EiZnH5qgyrQqZFrnKx1iKjSWBZKVIZGKYQ6YzCwe27FwvsDslE1eRgtSej8x+jmMBx7cws8ZYwgUKESzPwmg+kv16tpiBE7qY2RNEGQ9GTUOuoHyyqae0Zj6wqqCQaSFeVpCNS1gFEWbTEYpFkt1skQHxz/MhpN0j9/ALjvkyNMNR2nyVUKvAlsQhdirsMGSSEiwQRQyA8UVidOu5A3z6o5/Gzd4dNPSuWNBmMxq0YlmMWbgL5kPCnbH6QQIaH07O/9Xumt+7GOOsefHKL0Bt19RNJ+/VmrHN/jENceEGIodcqHwG1Nhd+RewUyQXgxwHXncVK8spBwsrpVLgycxReXaZFQMddtByaCdObdwTs+TwFo7kxNeKZex2eqjqBmI6eHCyUNDVZCaVRSqvY85uEZFc5zPpjYQmxR4X/XYS5StDKx50BrvvgsqMp1lR0gE5vo/ZYoFKqwW9XkeeXWC5TC2UEOocSoYMAyv+PRZPiXc6Jwn80OKMkmsmoTE05HM5ESIxrZhDWFSJcyWm6XlLaN4KpaRHx9LHzJrKuicKXHSYwz2fwzfnwnexfAv5hoG9F1/F0Cuh3N3F+egUfuig0arg2699HX/4h/9KjGEyvP+lMCTgx8jrOnzKy2KgUmmgotUxm1g4Oxvg+dsfxj/8h/8IL7zwIiyL8b/swJTpkNwDqb9B4icgY35xCVSTmLVePmHi82oLhyIxg1JrmXQlo+4FEkza3S563T503ZBxPCcfBDuCubDZ5f5LDrXkWebnzkRLlAvA+ckx7IUto/FctoCFZctun0zx+YxmMU6izefULJQOnA6GdGhkWe/xHAw80aW/+dYPMDg/Ebtmrn2u7Ozi2pUD9JocuV9Dv7MtUzh22YPxEe4dfVcA/fSce/QA2bwmyX4MfCEZs90hu70siW2dZgeNSgsVowFDqyCXL0Kv1ITlzu+dxSF37/LsU+4r16CopmQpEIsSKMk7p6SuxEL1EkOUxjxxMkz26qpjVr+e/n66oiP5Nn1zLyd0CnukxdgA9GcASr2vfMbFbJKdOi+aKtRIZpZRPzIC4OVCEc5shgdvvyP/36xWZIUV0oCrUpFiRbwYfuYB/ceAeXrB05TT1JXlks2edOmJrevaizrpIpRO0YMXzLCMHDGNcZcmbH8G0xvD9Ici8TL9qYypnZBhJx583vwROwiquV0sMBdAXXl55MMqmvoe9ju3cXOHgH4dW7UrqBfbqNEHnYDDgTQRlIc3x5uJZnjzQRfwToBFLCL5za61uupmkyqdyWb5jLJOFaazyuBWyW5pbjvlNYnjlkR9KnmN/LmEPCJhLIELyzURZpZMT4W9tDC2Rpg5E+TLOfkgo5+mOt7SgVbSYFTycHzaRTqIlmUsXR3mhGQ2XYgw7BI5cc1QPkfHvZC2iNytF7H02RnYCPMqtY6ALrK1kA8C926stJV8hmYggW9hFdHukSsSF7t7PXzszkfxiVufxHbjCvJ5A6sVd2S61Ens/DlilvYvfWIJ6ARyGtHEZO9nhAdBIpCAOve4QspKhW8K0Nfj/DXUJ7a3YQ6FuIgMyXyiklB71CgJ8FG2wSQmRuKGJ0Vboo+XsBTGN9KrXgJZePBTe8ydNHfiMp5B5K+QWUaoFw30m3QgLAmgs3AjS1gxDhMg5yuBlZ/Lc0USs5LY2qV0bNztssMr6UUUaLKt62q/L4RN5ZeeNXTl2Rl4mFgWYuZP06mOsppGE+29PUSFAmy6dLEQILs4MT7ifSvdNj2yGXwRZ6BxfC+79xAeHdq0rAC6l1UFRDVXgOaFMNwVCkRZft/0XXdNON4CuWiJdlFDNJ7AHl4gZjmdXSHbKqFz80Nwi9swV1nEhQhhdoknxw/w2l/8O9x7700svQUyy6XwV3zXF1JfhpMGOvxls6iUm8gsC/DsANcObuBzn/s8Xnj+joCICsdRpjrvZ+anFsJJrGxqFpT4+StZXUpkewbQE/Jkup7hxISKg3KlimazhVq1iSLd2BKznUtTy4Qim1EFoopb5qpoicngGMdPHsMybdG3b/V3ZAplW7aM9zlRoBUyiWb8O7wHCOYkZK3iFXJGHkenRwLiR8dP8Ojhu+JD0ahVUC6V0Gt3BNA79Q72dw7QbfahMUI5p2MwOcKD09dxMT3G6flInruCbsBybEymQzGP0ooZySCoV8toVBuoGfxooqzXoWkGStU6cgR0xjcz1KagJ69Kq876lMY8LG7Ejpg+C8zOEE5SXvLQ0yJ7E7jTKYcyLCKspmFLCtjTZ/pZbkJ6tqbg/VcDOsO1UkBnbCVJbjTVUYUg/+XAcVDmyspx8eT+PSymU5SLRTkXljSDMgyZGAmZ76cf0P9y3XP5K39Fly4sWfWnN7vyzZ8L2zsNlkiMZMQEQjp0mqIwqIDd+QJOQAa4CYeEONFrLySKlEDuRdSl+9KZe0sXrufCjRyYmMIjSczNYOlkoWea6NcOcH37BWw3DnC1dxMNvY1GqQU9p0PPFlDI5sVCkSxeAoYi1SRjtST1a/1NJQ5Hyt5SfbOpBEM69ALd2hRQiz96IvdJo19JjBMDnbXpBrvARNomn5ua5xyWYQB36Qh5jYDuhy7mzgxPz58IkBfKeejVouzBp/OxgGCloSPK2WIYg6ggnfrJ0RhLP4dyqYkcikI6IQNeEo0EKBV4ksTDA3uZJeuaEhl2L8pBjwxiES/FdEorCCGP05RIViMOHHeOeqOM56/exuc++jnc3HseZaMB12W3ygqCrHF2P0oJoEgsysREATq/HgXo5CGwzlZdutrhpjkAfBUda0qiYwWefB/qHuMePqckk+nYlZMPIUWp8Bq1t1eGNuIelnhcRELKkzQRYaZzHMuugVpUFj1cFZF4pLGwWcWo6Qa69SZqmiHjdprtkH0eJjt+alpzLP54qtLcx3UBHtrsTB1H9ui+TZObCHqB2mAd2WIRWRqSaBxrshhIssXJ7CW/gbORXBZTz8XYdWB0Orhy+zb0egMW5XEroAxNChOub+RKJo8s+Qns0HW6pFG7TuObbAZ5vQhoefgI4YYBciUNTA2ruBHy3hIxk/u4x5XsBB96DmhpGpaDC4yPnkrQSqFaRL5Tgd7fRa59A48vJmj1W/AjF//nH/5L/OjN7yOXWcFZzOX7L9Ody1+KBSu0olwzAjptRz0rQL+zhb/3m7+FT3/6M7BMBw6jectV+B4LoM0RrWojUttZsZ6VTIMkAGitdlCOgIqop0bBqUOg2vUnXTqVDb4r4MIOtVFvCfud4MZCgiY+ilR4CehSOIr5lZJLXpxRdmYjS14FI07zRbgONfhkf5Odn5UOnal9/FpY9LskvPH/afAUu7j79o/w8OF9DIfnGI8Gkh+/vdWTrppmMge7V9GstnBl+wpata4w1UluO58c4/HwDTw5fYDzwQS5go5yrQHP9zGaXMiOPpfnnpsSUw1lvSxmPAR0GszQFpZTJgXohgC5SNxKFXnVtJIqSjRdbKTl2RBgVzJJWVuwYEykac924mmzdAnoSU5D0rGnOLNZsD3bpf9E62K5ExJA53nFMCc+jxuATpMnpkwS0DkT5Nh9cHwkqyU2Usssw/mM9WrlZxzQ00FXeumfbdcpc0pGYalkLelm17I1QYlkJ5mM3QXQGTlI/3OOzpeOjJzp0U4mNt3hfJqvxK6MhAMGnXAPHAVimyge6L4LO7SxyMzgx0v4dgh3wSzvAipaC/3GPrrVHVzdvolWuYNmpQOjUEGpoEPPc89Fk5ZQNMYsQ1MpisSlJiAuv5Y6RaUdetpvskPnTrJA5S119Yk9psQFqo/EOF6Nj8UTO3lNbG75+akBJUmKoBMwZzsXI6uxSPBhC4nNFFc8Z2lDM8jI5N7bxYIEmtUCpSbjQmhvmRMSzenpAIEXQ9eayMYVIOQg1UAWamcp42jyFZb0xXYlepFRp0KCEwKb2iNK5xhFKOqsygmznGbwTebIcI5CPoO97i4++9Iv4JXnP4p2axv2gpMAPvBkPaujl++xAmwF1+txe6wOgph59huArlY1l66CZOqrHXtqPpMQ7pJKUvKs0xFscu2VuY+SM3E3mDbQYmyjkmKVXCvDA19ppSVWM0NtN9nA9JhfCQhpZJBHkM68W2+hWjQkb1k6cUrJkhIpS5c4jpSXITKeDzgEdB+haSJ2XQSWBd9aYGnbStoWLGUEXtzqobHdR3Orx9ZdQJ1EP+Y8x1oB2bKBqe9jEngottrYvnED2XIZc89DNojRDHVFgMzE8DMRliq+Xo0bxV2YHYorckoSgUj+4TiSZZafjeCSQM8dvxcjs/AQmCRmOfAZJZiNUCnkUKE062yA84dMpHLR3GpB7zcQGBVovZs4nS+gVYo4PH+Kf/EH/xuOz56i06phxWd0NkdFLyHwlhJNm9V0hOzYGZ2c18VX/Oc/9Wn8yi9/TlzcBoOhRPRWq3XM55Z0uOuRe3KopGAtE4nU2S7x809dAlMPetGjb4QrEdBlQpZ08QRm6pBZKLKIaLd68ipGPstVMvJNMwBUd67cIJOdemLTS98CdqG0XjZnprwnBEBq6Tn2Fz5FuJSUyIVlikbddec4PbmPd995A2dnJ2JCRLAvFvLY39tFr9OT5uPqzj7qRg07vV20ax0JnSLR7XxyhCfTt/HmvR/hYjgVk5haoy1uecPxAMPRuXAaWJPoxYJ4wVf0OmrlJuoVTiOqiMllyVO2VpLpBDX+BHSjVJX/jyMWXiWxTWUXm/I1NgE9HcdfArp6VlNpmrx/KRk2kaulv7cJ2M+CuTRPksHw435cAro6S3KICOrCkWBJq1LgvMUCei4PQ9MwPjvDkwf3sZjPUdDyyBtFkeHx++J65WcA0C91qO+/bM+C9wfN3lNHssSQP6UspWNqUW4lgJ7s+ITAlFgDSvUcMRDDg+fb8CjhYkSqEMh86d6W9EYnS5zSMB7A1L+G3NF6okVfZE1Cvfidu3YAz14hGxVQ1uowtBr2+geol9to1XooF2so042N7nEZdukRSmIYohYH0oEneum0I5cdWrr/T61qkwvFjifMkyCXdAApoEglrnS8aaee2mJmU2BPxtDcNUvIiux6Q8QiT+P3uYQfemx24fgLTOZjLDxmpmdR0AuiL6flY7YaYpVZoFTmKR5gNh8j8DkFMOC7RcTLOqIlk9J0xWaXLtsWVn0MGpww5U2xQoUNvGaJJ+EblG9pSk/NipbgzjQ3OnO1yw186oWP4xMvfhI729fguezyCyKPkd0YJUzKSD8pZvhwpsS7PEVcCszT30+AXGyIEjtY0bIqEUxysCuJjBgT8fNTn8++m+8bOQwiuVqqaFQCOkmPwt5XJiqU5qlXtX/zVxaiOEimL2LHo/gf4kJMKdoK+TgjQN4o11DTy1IEEizZ5buJe3GOQRPUrzNilkYcCxtZdqT0jLZdxKaFwDThzOYCcovZDFPfwRN3jtruFq7fZGLYdZQ6bemged94mRhL7nH1IrxCHlqrjdrONoJsDlYQoJzRUF2Q4cbdYQwvF8PlNEXC+hSga8yHYzjJMhItvVonSIXE9h2TnCugaLgh4rkDd27JPjfW+b7nYRRy0HnfX4xw8fA+PMdEd7eH0k4LZiaHQu8qAq2I48EJ/vy738IP7r4O17dRLObFdMWez2XKQTXFkmTRYkkJQVhmlqv41V/5VXzqkz+HZqMtrGqOd9ktcuTO0ayM3EVYfKktVgC9XvZtdOxpFkASpZvszqWjF68JJW1UH2rnLnp6Au6KXu4aKuUaKpWacuxLmO7qbFA8GPGeSKY/Yg1M4xWHcc6c8OSEgc9bmiN1Gg2l9pTiuhd4WCxMjMcXOD09xnR8hpOn7+D0+JEU4yz8qT8nWevqlavY6m4hDFbSmddKNex0t9GqtlDIULVTFH4RAf21H30bo4kpBNpGsyNv72gyxOHxE5mAFrUcyoaOsmGgUqqjatRRLjVQ5Ji9VJVduhq1l1DUDOg6/dwJ6IZwAhSgKyWATNISVz2y5Km+ECIaC8ik6L4MWkr5L8oDJE1QTCduCrDTCdzlKnNz7P7+dcuzwM6zV3EhZPbIaSs/X7Lz59dD0icLaLr5ccxOYueDd9/BxdmZBOCUG1XkNEWW/hkDdDXOuvyRHMJydTd+vnlNhf69Dr5OIOrSN11+IQ1eSUCRdxsfptTrl50Ub2K6JHEEr0YokYA4D1x+EMyTiJS1vzoBxY18LDILcseFkOZxT0cnrYBSJYaZ5NFp9VGrtFArt2EU6zD0mjgmcY9MJnqZu6DUBSq5BCn5Jv1aZWSXEPvU2Fr9YNBCSH0a79ek61YOT4EwhN+3U1/v1dVuXV0syqUUOUoRPJjPzv9yREyyGr2pA2h6QQ7J84sz6cypaaXHMXkF82gEL56hVI5QLEXwlwyxoM0lvZmZ+d2AZzNPOiGk8VoxQz7jIJNdyUFSFNaxCuGQ7sxnQpLqflho8N/izc4qlgcdDytakFYKJXz89iv4xEufwMH+beSyZcRhUXzp6ZutvJ3pRZtMJ1RZsCbHyZaUI9N0xi7e0ymYq0OADlniGCfOd0nUZ8JxkCuVp6Us95nK1Y5mHwR0vsqUgUoGuUfJZFe3I8FCXpk2J0S/hByZTAf4b3JURyaxRye4OAs9V0C5WEKZnQz37JmcMiqmhIwSN2rCCf6cuNguYC2Qo2adXv+mhXBmwp/NpVP3yEY2TZiBi8fmBGOfX0MG21d2ceuF57FzsA+9WUdY1GCySGjUGWwPrd2G0evDz7KQIFGvivyMWnF+HR8M6BV2xLa3BnS+I7w+0vkYBUzgSFml20tEMxs+CV3RClkjj5JRRJHadBad0zkWT59gNrlAe6uN0k4bM6ap9ffgaxq+8/p38fVv/zuY3gJRhpa1nqwWlrwWIWM0l8hkC5KM6DNHvNbA1YPr+OpXf0/214vED4F2o/w5ZWz9/paEDqmDX/E5VIN3CejpDjbtwtVaLF2PbY7nkyyBBMyVqyAJcF6y21ZTJHIoSiVDfPIlDjgp9tMiYk3Akw4dCITUpfzsJUeBa6IkylPOtiWfJU6KFJhPJ0OcD07x9OljDM8PESyGck1lp063wWCJVrONGzeeE+25a7nY29oTC+utdh+tSh1atiCFw2B6hCfzt/Fn3/ka5qYrgTX1Bl0msxjPxnj0+D5s10SxmEW5XBJAL+vKMU7OwHwJ1VpbAJ3PNV3lCOIC6snInS6ETGMjoHPcrvz+aVNMhrwmJDwCekp2uwTt9JRUctbUCCn9/RSoScBNf3xQh/43BnSeF5LFoc4LTtuEw0QTIJrQLAM8fnAfJ4eHgvulGo2bVOHxMwjom6Ce7o02wfxZwOcSXcl21kAnf1zmrQnqJZ6waYeekOIk7CKRF/GVJDcZY5E9KhMaBXBSEySEF/nUyX3CQ5R9vJMN4MfK6pEaYmGP8/PRtYsGEhorU1WRavkKiloFJZ1OSiVwqlhmFZeMduSmTOVTyfeQEuRkspBwAS6ZBRzAreSAkcmvkF7o661kS3ygWZWLX73Y3V4yuuXfYUWZU6Nn+WeFfE+AUsEYvA6MXczl2cGvRKZDQOdhRJANCyuMgnOYyxGyBR8FncQvdt7sOmJMJi5ch6zbGJ7HSE7KM9gZc+NKtjqwMBdi+cjDm53H3JqKvIhfDyvYQIhc2XUHUjbIDmXoiSd8hN16Bx+98zG88NzLaDf3oBcaWLqRTEyKlPxQ160218luhvChOnUB7MRad20gI0x4xWbnK++tFMwV0VhZk4qRRbJjlvtEEQDI7BNTFBLRlCmKcipMByMi0SO7ld0396DU6JOJLePbHHSNGl2ONPPiJcCCQGJ+hT2eEekjneMEGPmZ0yhOFjwBu/MAsB0B9IztIKbxibWAP50jmJsIFgs4pimdK8lLXhzhZDDAhUnvgSxanS72rh/gynO30NrbRf/2bc5LpUPPNRoobO8Iac6PQmilkvpe2NkxxSurXuMkSIVffymbl66bQdlVoyxjYEm748FczMEJaV0boWgFCOe2AuAskK/q4sPOw5AFCacMOD3B+ckhjLqByk4LE5ac7Q4eDAd47fXv4uHRE6CoxvkkfvFaxdR90z1xRec8XdjtBPQbt1/AZ3/5V/DyK6/Kbp3jbaov2A26LpO6VvLzFFDFY17O3bQ4TLvxjadx3bVfnlPpOkex4NUaSc6KZCW2pJNi8syngTgEZII6I0L5oUBFfc7NcT97FN9folKtSbHLZD3K19gIUIPOe1uy30PmupuYjC+ErMZXjtiHF6eIl7Yk+BHIuZIgoe7KlQNcv3YL5VIVvu1jr78rFre9BuOhqWbJSb7CYPYUT2Zv4k++9W/E3/7WrQ+hVmsjy+yFhYkHD98Td8iClpGJiXw/vL9JhitWUMhzL15DQeMrQVzt0fn7/Mjni2KBzPeFJj68LkqallWfizwQdugEzkSulppCKbpRwttZE1svme4C8ooCq7r3TS/3jabxrwPoyuiLdwY9MJJJXvrKRMWSLh4KnMTq+RwGpyc4evpEmkdOtmTlKffFz9TIPb2K6cOwCegp0H8QoJOUlLxx67+6Aej8tQ3ZmuzTE1IcwS/DkYn4MIcSkMGHVu1N1OcUlzEhsag992U8J8d2EYJCFl5EQGd3zy6AYLiUjp9jefpf6zpJHlVkc9Rfks1ZXQO6wUSvNGNadJJJl5iM4IWUlYC50jtfJlDLsJepUs8AuliAktVMkxFfWazye061qxIhmISYgJaiSaeqUt5UAIZ0JdyjxpHk+fLXyhVDgJxdNW1KV/kAi5yJsTMQcg2ytHddKJCKV5iZC0ymFuaWi+Uqg5JRleAGsqm5S2QF65iuxDNWqoaMWsfToZBp+D1puibXkM8ciT58aGl2wzeJsZ3FbB7zswt85MOv4pU7n8S1Ky+gWdmWqNeVH4qMh7pgIeKRIbxOYFMWJvzE9IGWu0tOa77nKaAnf4YEPWaES9Qix8jJjJvFE7+ODM0xWAlRSraUCjyi9p/Wn/z/FYe7Ar2q4BI1gnp4OYYleEuwzXIp+3MGdyj5keJY6AWuLZgVT305QzKgvmbe84lmWTHbl5LelKEOeOEgIgg6LuzRSF4DayHduTM3MRuNJMhjxrG7RSdApWP3wyUW5ENkS9i/dQv7z9/GZ//T/1hY80y6iysV6Du7wo6nXj3iKkTPYcmJVkI/VK5vFAdmZPcfuT7mo4l8f41mE9V2E2EuI8Av0/elhwL9zU0PkekgIhEtn0WhVkLBKCqi3nTOyhIYDDB8/AB5PYfKThsTLOE0qvjj730Hd++/hyXXH4Uc/IRpLtwHyiFJIIzyAhzMKA9C4JOf/gX8zu/9AzEzsh1fOmJeU3bmjUYT1UodZ2fn6zFvCugiH0uGrKquU4Bw+WPz/FLnVhqPnJIk05E7n0vaS1YhJAAAIABJREFUKCVR78p4husaElUTL/dWi9bGl17vl6CuiJ4qxIYadxYhikRH7T8L+tmc5jBzkYvS5nV4cYYZg5gcGseMZD02m4wTS+Qs/ID58SVcu/Yc9q9cB6KcmFUxjMXIF9GpNlAngYvqhVwOF9MnOJz/CH/8jf9bZKjP334RtVpHVge0ML734D1kxDaaBDBlo8qOmGQ36v8VoHOUbgh/QRVUlXWnTpY7f13nbl2nS5/6fhWJsCjscLLcFaDzcytZmiLApuKP1AP/sotX3bxivqfv39+8O0/eW54rCaCrFV4C6Pw66FMRhuLYRwdHclOqRgmz8QiHT58IZrhLW5Q4/L4kNvdnm+XOtCK1X+RYlppi0cmKVR9NU0KpuiWaMAgktm8xM1Gp1xTziHIcIRCF0sm4kwlK5Qpcy5JOgd2rykF2MZvNsbW9LTfDbDyVypDVHl2KaJAyncxQq6kx2Hw+lxHRgjaZOndyBH4achDUaazAD8J9BF9Srvj1ck/CQIKSSKzyBV12ewT03EbwgniUCeCqQ4KATneqdq+NxYz6UQfNRgOWackYUMbhniNpS3S/Go9HckDww5rPFduatqLUJQeBPAj8OT8/gzpMMp/X+szEoCTR/qnpgNLYrqU2MtpXh9Yyt4Sn2Rg7TKZiCEuMQjEnJja0g5xaF4jzAYaTgTDZaaJR0AyYpgc/iFHSKvAXS5RLZPUGMm7PUoa39JQGmTVv8s2wgGAVTCavxFEmbks6sggWAQqo4td++TfxxV/8Ct6991DINyThkEtAhi3JVMRwkrLm5kI6MmZTEzTpYV9vtFAslTGezOUh5y6Qtp60NrXmJm7dvIqz4wtUSiWxouX7cnDjeZS7VwHeg76LwLMROBbee/tH8BZTNGolONYEpWJBbEgXFk1RGCrB/HkN9tzGyo5EEsTvr9VoYukHaNQacBa2vLLD5yEYMniFxLKdPYRnZ8iVDDijCQzasrLGKxSwePxEDFrY3U2ePEGBVT9JcIsFzMlEXMSs2Uwxnrm3RYxqt4UgCtHtdaXjeePuW1jy/dc0fP5LX8SVOx+mYFtY4YejEQ4+fAcOC0t6BMQrWN4c/e2eFCMzWlt6AVpGVfzlg5mJxWiKN994A3qljBc/8VEUuw1YXOeU6JQFLGcz9LirfXAI+2Iia6hcsYDSbk9iYcG0Or7xjg+MRvC5+7UmyFSLKGy38Pb8Al9/43Uh+E3dBeyV0sdP53O5r6p6BU8fPUWjylQ+EjojXL1+A//Rf/aPEWcKqFTbmM9tMUFZLJjHXZGRO/+fHS8Blc97q9UQH3ROVTg5osqF2vFADJQCyR7neyqMck+N6fncVCplic9sNBoYjUcyOeDn5J+hpI/vRboCU8RY1ckr33/1nFF2xgx1jpznc1MIYorYG6Bi8BxjpG0gI3e+D0z3Oj8/RafdxNHREziuBcucwvMsuO4C5nwihLXJbCYFzmg6R7e7g/HEQrnaxtX9W3jxzkcxG1tCgGvXKO8LsdfrQSc3Ilxhp9/Dm2//Oc7MN/CN1/5I1CUE9Gq1LaQ2TmGePH2IZcTnjmsvThJ5vFJuRi4F3/8Cmo2uEOIoFaTuvFJuoF5rSadOzg0/V4G8Bl1d39TjXkhx+TwKOrPXE9Z7CuapKkUmcEwOVNeUgM9rmJpFsbCmz0DaoadStkuZ6qXD4UbF9v7ijaTatDlKAD11spCGgVPCpQphIYGWBT4bjPFoiEeP7kMv5+E4CynIpHD72QZ0VZnyZk11egR0fvPqjc1jPjVRb9Ted71X3kq6BFasPNwcy5JOKFfWaYu2BqQ4ptvTRGQVBHD1YFaUXEg3YFu0evTQ6XSlaGAhwZFWtVqRG8RbcYdKtx+O5RWgh7GobaVbZ99CjTX7sygi0NH6lftn3rxFSWErsRJPAD11MXo25m8yHqNeq0lnxoKCLb09XQh5xXY5LqPdpALtTrsDl/ru1VK6c0pa+MrfZ9d3cnyMbqctYTHjyQS1Ju1d0wr3L0t0+Ayu5Vfs8tPVhexvl4jLISza5S4CqfCpN2bsrBuOk48LOKuxMOK588/kSojjIuK4JAY0GkoS1sCDjmQ3TgUI/mTbskDQqYvOkONlyVqEozbR7/q++HpnebC5Ea70b+GVD/0cfvnnv4hqsQ13zt1uRhi7fID4XtOfmpVOtVaXvfPFYIhslMG1g2uwbFfiMg2ZFtRxPhhL3dLvtjE4G6mSTOxVl9jqdnB6coxO/yrK7QP0dm+J1OfqlW1859tfgz07lz2ZbY7QrJdQLWuwTOVYRtY+d5l8zxZTGx29h3zI0I8IlXJF7C9LRSWzIrGO77k0hZRemQvkjbIYVBjNpjImItBNZkDJ4MmvNOjLJYaHR7JUuDg9Uax16tazGYnUFPDudQE+NzQDp/1qq8kUHIRHR7KgmNs2uvtXgE6HVaWoQh6dnaO7vw+blrD8Wis6lqGDFdc6wQp6nEUjzwIjC9g+YDmYPjnC+cUApWYNB6/cAbZbWFBBUYiRL+SQsx3UogwmDw5RCJQlJq0ws1e2AO72af3K3bDlAsMhloMzcRvM1IrI9Ro4gYt/+71v4T4lbSRrIoJerWE259omB2duo2bU5F7Y6u/i7GKIL3zpy3j51Y/CqDThBQzo0KUDZJFHySRf+f88Y6ZTFvd5VGtlaS5s20Kv38EpI2izfB6rsk4hU53vKYGnXmfRmRVpGG+Z0Wgk113IXInV7fn5uXTSjDpd04KTvUw6VuehVqlUpEggkFP9wR0/vzbmtJPgSuOdQl5J02rVqkxd2A2yWZmbU0mgYx48P1zHFJtXAjqJcRPTgrOKUdAruBjOEEETccTFgBO5Alr1LsIgwvnhMf773/99/P4//W9wY3cHD07u4l//L/8C0/lj3D/+Jr793a8hWhXw3K07aDV6KFfq0m0+OXwM1zdRLOVRqtCMig6QKoVNstLjrDjIcdyunONISCyjUq4LoFNmWqs1BOw3AZ2KmpTlzpE7yXGpXa4C54QklxBaE8qLYMTaSU66+GTPmDRRm4CeTkU2Db3+MqgrArFaw7IsS82L06mNmgDyLBbtPDlBoQJ05qQ/fvxAmh82MhLgw+nsTz+gpyOqzbGVukDqorJIX8kOJv0xnbLirckkPSEpwrJceTh0PY/AY/gBR9WAv/AkHpSjo8nFUICRYxq69RTom1hkqImDjFHG7OQc1XJNojzpR0yPYNoR6rRlFNZyiPF4jM7eLiLHRlavYLXKilWmAnACOYE9UKQ60R8rFqRiN6s0MXEro3kKxVwc/aSAnuzQ16lfNOkgAz1iCIbakaVXhiSWbrcrZBZaOvJ2GgzOsbuzLeNU+hZXyiVY86mM31gR8mDi7/W6XSl2JCZRkrMUOexyFHU54lOqLE4gLneAqckNTVmiIt2O+DUW4fkxFo4Hy2dS3RDL7ARD6x4y+gJuOIXtE9QpXWogCkvwFhlEbh61cks2hCQa8uHkmN20TLl2BPK8lksUCAEMvpdZXs8VSqWieFhTS7zbvYlKoYfn9l/BFz/372Ex9rF06ZZVhDmfolY1YFRKstuj4Qz3jizgmCI1HIxkj3rjuet4/YfvotHqYnu3TVzEydEAW/0+GlVg5QO+7eL89Bi3P3QL7949RHN3H1vdO9DKBrZ6Taz8Bf71v/pf0arr2Ok38fZb30enXcN4fIZCnoeZj+FwgG63Iz7/3rmHYlREu9kSj3ICL0lxOUPdc3JQ2C4y7Q5gmrJGIX9ARow+s+I1YMxUvBy8MUeoE+n8WIRJElQUomQYKHFqVasBpaIa33Dfz6Q4jX76Noq1KiIWVDp1ZIk3fLkM6+REHOK0ag0BstA7XbkPyQzQtDwqnRq8wRkih+xoTsYywMkFcDEVG2LoBjAZY+rbqOxvofDhG0BNgxl5QD6jihDLQTiyUM1zxB4hzmVR2GojDBy5/yHEPgcYjuCdn2BqThEaLELKWFRy+ObdH+LPX/8u2ns7GDu0Yy3CIziTo1KsoGpU8fC9hwIO7U4P//g//y9kGlOpteG4HMnSfIXgqyRSPKFJhlOpZzQJYVHL+03HwjYlmnQ0GqpwFssXVroU+J4iuKmQFZXtzSKAzxYBiVJX9WxTfOBIEAlDSFTRnDLjN1UXsQA01wF0WOT+mYx24Y/outwL3IGXtAImkwl6vR4ePnigYnNzOSG+NRoV6coX9lwMY1zXkphYprAx6cyLcnj49AQH158HMiX88de+jW73Cs7P5/JcLr0l+q02PHOKTODBnY+4R8E/+/3fxwsf2sY3v/e/4/UffQurIIvrBy+g390Tgxz6swvLfblAthDLB8nF/HXqBugOR2Idp2jp/pwdO8nC7MpLOtdOmrxn/N75vrCY5xnG+1riesULnQ2S6tBTM5lNV7iU3a7WaWnHnZ51KUH2/Tv0zQ79gzvz9FfJF0kUSmtZ7OVeXpEc83Iv8D2Rxy5SK1JOUQ4PH8n7wQmx7M9/+gF9k/C2uYtKwD3m806TB10aDz7bPBTTVXZKcOflpUJLsk8SXbo192T8FHg+KtWS1AfW2EK1VUXsRaKFXcynKNc0zOdTeWjoCcxKkYxkei6XKlXB3mDuJqN+Tu9XyGsFTMdD2QWVay2lKlNcUtGJ8lVZAhJ4FKDTHlZFeKaRkWrHokbrl1nHKTEuTQvivprZ1/ymWelzhMOqnRUwR0jiLkTbwSiEbSkyWTrG486XPy9qefFm5li+1Wzg/PwMR4dPsbu7K99P6iG+/rfToBN2pYmxSjoKTE00ZJ/PTjn0UTTKKBltIFOUNcRsMcHMPYMTDjCYv4dVfgovnsDnnp0PYk6HbYewJkuUsh206lsyVqYmnpU7pXQ8tEgW8ZYecgXADUyx5y0UaYHvyQdNZ7iPz0FHrdiXCNu6toN/9Hv/CTqVbaycCCH3v54rBk4EIH4+unPxEChyzBflYFsu9g/6eOe9E+zs70qzq2c76FzZlynI4bvv4I237yKfibDb78CzLVTLOi7GDlaFLocu+PALPw8tH6NeLeL85DG+/Y0/QSEXoWLwoAlxfnaEas1ArVaGtTDlui+GFnZL29AjEn90GfPOR2M55MQnPgyhNVqwBxco1+h3vRSP+kKljJhGLTQUWdiJwgGwj46l4Nza2oLW6ar9M3fDqf9AskpRZ0+yl2k34Z+dCoFQ9LK1KpzhUE206BjHHa7jyuifnIG8bkiGt84s6lYd7uxcusFyjp2SDpyNcPijtzE9PIW2Al745KcA+lSvPKBRAp4/AKoaFpGLQlmHO58jY3soehFyQSirhkK5BGOvJwWHv7BQ5JnJydp4AuvkSCSUq1IW+XYVk2yAd88O8fW/eA07N67h8eAMLq+bXpYO3bcDlLQS7PlCjFa++KUv43O/9mswF7bch5FYALMAiuWeYwfMV/q287mq1ioCfiSW0Q+fPA85gMMA7RYnd8pznH+Wo3ApmkcjAfV+vyfPGos3PisXFwM54NXzGwgAMfRFZQwosxhlF6w82/m+8c8yAU7xRxo4OjwRou3BwTU8engP5WIOuUyEyWgsY/3T01P5O4xOZZFvWTMEviMJityn2/YMljWX7p0548ySb/d2MZ17ODwe4d6DU5RKbVGprIIY5WIZ5mSMK702zp4+QKem43/+n/45GpUivvan/wcK1RnuPXgTnhNjb/sadrYO0Gx0BLjPzk8kGwP5EFF2JaoZsbslAIsnfkEkXbSopUyNu3eCOGVrZaOWuMdxPUWQp5xNF2BMx+5cFdJyVXXoSdhJEoPM68WP1N+d5ymvs0xhktAb/nvUuf+kkftPBHQSQMXHQpUNSuq6Aeh0gsxzPbhEXgJlWK9ybZyBvbBwcvxUzHxEYpxwA37KO/QN4tuaXJIAe6qsSgie7JZ4vnACR1AX/xUW+Ex8KrGyk8mgjIv6vTpmU+4kS/J+jM7naDZpMQgsnUh24pUmRzqS1agON34yRkwyy6QI2BNPZZYn5LR6u6zI0spDXw0Q6KnNjOTka+VDq5y6EyKMdOYJGUtcOVmFX1aJkm7FXVnCikkJcYq0lhI7yFjVVNQed/r03s5kZOc6nc2lEKF+lj8Ym8g9bbfdTqYJI2FYzqdTCTlhVVg2SjBnM9npUPqhwk/U+/D+HZI6UMT6MJF1pTu+lHnPV7KBtaIBo1xHgXuvbAYLf4G5hNuM4YQjDGZPMLZPEBcC8Ym3fQez+RzuIka//hxqRh++v8J4YsL3WfzwvdZQrVcxmg6R02K4wQxBaCFfpIzQEWMamtzYnode+woCK4/d1nOInQp+9ee/hE++/Flkl3n4CwetZh2mOZP1RG+rh4KuYU4OQpxFKV8SSRNH7pzc9LZLeHrs4dWPf0I6KI5RuRs/PfwhrCltdJdoVku4++YP8dKrr2BsA4+PInTbWbx055PiULbyHdx94/tA5GM2GYolLONpyRPg2J/XXefqxF2hCQOlmEoAC/v7V+GZC0U8k1SmGKhWheXtc+dNaVKoOu6AOensAidj0ZrTjYoHFg/KYo0ysxop0GqEFZHLsRJmOhvoiJVxjlY/WYTjGQorjvsNROxK2cmPxuLZTrZ8NDfFD5x7SMZisrNioAYYulLRge2qeuUUi77yJ+c4uvsunt59D9OzC3RbbXzoxTuoHewBvSaw12ESC6ahiyLzyRcmIsra7CUC05Z0rPbOFjL1sgDAfDyCEQG67cMbXGBwfAjTmUPrVFHf7eHx+Az3jp8KoFf7XZxbc9BEt9poYbmMoOU0FLneyuSws7WLv/OFL2Jrd1f86DkajsQ9MIdms4qTk6GA5vHxiUjZ+ENZua5kMsTLpusaprOxyLAEyOOiNB18Hllsl8vUsKsMdKUjj6AVlW8Df8jzS9mfy2fARK3Kf4fQqxQoSo1xCeiqy+feno6LGqbTuVoJFA0BbV1j1HCQ7GDVmUEQeeftu7hx/RqOj55iueTXx0S1ufpgt+7QGtZTU7yFi4uRhXZ3H//X//MNzM0V/sk/+W/xz//Z/4gm5X3b23j3je+j1zDwP/x3/xT29By1EmOO53h89gOcDJ6KqVa7sY3d7WuyF+fXOBoPMRidIMP1ig7kGZKjMamPogcmzykSKYtZg+5w9FhgElvRQLXSEEJcNkN2vC7TkNQpjmcSVxoEdEn/y9MR75IUx0Yn7dhFcipTkaysC1NAV9MXWkArEuxmV/7sz38sqCeArkAiHd8n0taEPa/S8lZq1ZIAOv0VPM/B2dkxHtx7Zz1NE1neT/fIPXXQUDXO5k4jlZ25DqtMG+12RQBbXTyAyX5GFQhzivcmNzJDRuwYlTLHiFx3KsOPWi0v41L+fkD3xxIwPJ0JOYls9HangclkITaD7BTr9TJ4ZgWUsFJ6U4HYXFoLD55nS/fd63WkyiqXKgmDOf3SNgoSvoGp09uG7CSVoFC6w26CO/i0RpDXZMrAn3Nfv6DDV7CUdcFsOhVC3Pb2tlSlDCJhNUxCHG+e0XAgxwPzotmdc8/MX+u0WkKEevrkMTqdNrb6Pdx79x2UuMpIXKc2fQAkvEw0n5eSmbWYL3G2o/YoF6uJBiceNEjI6QUxY6OUj5a5OSOLJ2cPcDR8CI+Rq9mFEOZMe4TAz6Jt3EK9zElBBrZNm8wiwkixRQl6J+eHyOSXsNwRVjChlyNEGRuON5POOIhitFu7uDi00TauQlu28fKtT+F3v/zvY6tRxnwcQy+Sh0G2Lb2mc5gx35q78F4T3pwaUaBcz8iE2A+Bx4cmvvK7v4uppHvNsLPdx7e+8afw7TlqpQKipYN+p4WnJxfQ6juY2wAdVEcDFl0RGlUdZ8fHIl/rdlp49527uHXrlhQHh0dHaDa5uw0Q2S56moG9Vk/lTpfKcKwFDK0kINpptTEeT7B9ZU9ea426HITMnvaWASqI0DY04PgI7777HuqNJrav7AsHhN+s8ECo4abnOnd5lP/FERi8wo/I89HKFtAn+c7zZDdfIWmIdzSnU+cXwmjH1ES4sKXgGRydClnw9Owch9YEu5/5GArdJrqdDvqdLurtrhCflsenOHr0BHffeBO1ZkPId/0bV7H74m2AxLilA9OnzaqD7DJEeZllI4fO1hZg6DganiLOZ1AzSsg6HuLhBJPDI5wdPpGCsbLVQmd/G168wg/eeQuvv/s2FhxnVgxkOO1otDCdzMWaN3ADuJaD3/7Kb+Mjr34U9UYDcwaUeJ6AOq9to94U6RZJlwRjMt057SCJtFarCEmT+3MCL4GdvzabWcigKN0l/5/mLhyRS147XcHGY+nqCeZ8lrgi48SN4ShbW30hgdEyVbG0ybxOPEnEEEkZF/Fz1GsNIWryHNze4rMS4+HDR9je2pKvidMDApRl0dNBx3QylQkcizS6wvH3l4ELx10Iw538FE4YMqGPVkXDnJyMchuOn0OlvgM/KODGjQ/DMl0cPnqKSrGAa7tdmKMTtMpZ/MInXsbr3/kG8pqPw+E7ku9gW4y1rWO7dxWtBNA5iaLzJjlFtOUVt02uIeUqcodO28RAijgWKHTIo7RVWO+lCsrlGrQCpXvKWIb8IUVqS1jqlM5yF0+Ap532OoSFYP3+rl3Z73JodZkrLxr0WCU0yrmbTCb/vwK6yOASQ6pUDsf3hU0dAT1VJZFHwwnNYHCGd+6+Ibt1Fiss9n4GAD0x1RCgTkYWqdg7UYmxK6cF9Omph06bbMdEas4dcI7jWAXoXA8SfoYXDvpdQ157HQN0VuTfmU+XaNQK5DWBk/Uf9+OtN89w5862rPeoECrqwN27x/jwnT2pOTj+F7UEK3jGWMon2vjaN9R1HADISDutRYT4IvFcCKnz5ucQP+jEfeyy3V//HSEFFgqyB74YjOWmbrdrePjwGEa5pkZOuRweP3qEj776PE6ORwLkGtm4ti2a1MH5qezX7713Tx70i8E5+t0WVt4iSQpTOzyV95t27Py2Nn6e2s8kTNxMmEMxriCmpjrLixoiq2eQ1fKICxpCPjBaEZZvY8SIxcUJrOUpnNUAc/cYlumhWbyNXNyEOffEurWg1ZkiDMdlpnSMDEM3wKS3M6wwR7nGDt2EaV+IBj8WElkL7iyL+ekKvfJN3Np5Bb/xi78plrC9ZgGWqd5/mnAwEGZ7tyrvxrvvnOJgawf0dSCHSzOAd+6N8fKrbYymwPWDF1Fr1mFbU9x/9y1kQx+7fQbQWAiXHpb0QCi3MZlTduZjb7uK6djFwjSx1eng4vxcxuS//mu/LoctR6XPP/8h/Jf/1X8tDPsm2e6ejR7318sQ4+EIz7/0MrzRRP6fxDfKzbTrLbz1x99Dt99DvdnC1DSlgNLDACfffw0fvn6A85MTKUZ7e1fgWrYY6BiVGmwvkCAVi2Y8LHBpv1ouo1yrScGU4cgwZMjHADev7EsBHLJDd1wxomFs6+TkDIcPH8OxbDy6/1BCQDgCtXMZ/NHbbyLbrKG71ceNmzfx4ssv4fq1a8gw1nJh4/5793ByegLLc9Ha6WPnuevo7O+Kq9zFZCyhIUZWQytXEl+BTr+PsTXD48kAH/vMHRzePxctPUYzOBcXmA0v4C5dZBslVNsNPH76GI8OnyIqaXj7ySMU200smeJWrWMymcnImAUOi6Tf++rvYf/qVZgLCx9+6RqePFVjarLY2QF3uxW8+eYj2UXzGSM4c5pCrsbDR/fxKicykyEqFUPG1mTN1ypdPH58iHq9Jp+LPBZ2h+12S/4+VQ08vPn5WJyfnZ3JedDv9/HGG3dx5erNJB2MjGxq3Qk8KhmRY3gy4u/ff4D9KwcYj6eSebCzs4ujo1PoJQOj6UTl3Es8K5P+yKAe4SOvfARf/7M/lfhUKcRpMRu4EkvLSRH/HT27RHE1x/D0FDt7N3A6sJDNN9Hfuo7xmJOtnhSYVV2DMxsgHzm4sdeGbw3hWUOUKhmczJ+Iu+TCZGCQhl5rFw2S6UJyCTxcTE6hGXkUy3lEuQg+vey5yhONvQZ7NhGHRa462ZET0LlL5yt36SxmuGO/BHS1Q1fqFwpC2Uy8X66m2OxscPJy3ZX+Px2MXxJ/WSQxCGezQ/9xnfoHYsUzHfomoMsIXmJZ3w/oJPyK50YUYnhxjkcP7gnfgesafvyUAzpHS5fxlpKFTZOYDfsGXpfhSK3y9vdewdLzUauU0ajVhGlaKpP1ncPC82SMZlQMcdeaDx/JWyVdZq6OOy9/5P/l7r2DJL+rc/2nc87d05PjzkatNmqlVUZIICuCBEhGINtggo0vGGwM2GQu4GuMMcYElzHIBkSQAQkhBAKhtNKuNuedndwz09M553zrfHoGyS67/Kv6/cXtqimtZndne3q+/T2fc877Pq/aGYWXlqmJvSiXVa42rQniiRJWu00Vb5lSbty4j2AwQCg0g9mixe2yszgfIrwSxuc3qpFwKhsj4HOhE8m54nKv9djrYJi1SYKaCf3nh+qIu3ANsf/IaVV2x11hjHSpgnsV+pgI5gxKeav2qSbZM5dwe12cPjPF6+95E5l810OvpUa1mOfC2bNr9hURj2mUH1y6gjtuf6065RdzBbwuJ7FIiCef+ClmXXeMLHnPKrRF/v31MBO5GOWHoRV1uvi5BSUrz02IRybJblVJYHIj0oq4UN+iIyhaOaCoJDAj5Xobp9erCn40HSJTWaZOilRxiUgsSrvpIrxU4MjhKWZn42i1XkxmrxIQioK00cqiMRVVCIwrACMb3Th9JkUDE4ub7MNlh27T9/D04+fQVXtp5h1QsTI6MEY6voJB18FmMbI4v8CWLZfww3//oXpT7btsH+2G8NOtal9fKBYI9vXSaDZZjUbp7esnkUpx7OhRAn6NNBOU82UcwrTXtqk3mmzbuVcFUmRzWeWxl4OI0WAjlylx/Mhx6pUy+6/Yy/BgD5pOk6WlZS7dvpvQYkTtDi0GrVqF6A0WrDoNv/rhd3EZtdiMZsXllgtU3BR3veEe4rk8dn+AXC6JQ1/HVMniqpT42ufKfa8+AAAgAElEQVT+jv6hcZKFCvZAH0XZB7dFS9bkrb//FkRHbZQgGbkBanXUJT1NXjuthpS4CyolhnsDfOMf/4E9l15KZWWZai6Hx+WlMB0ivhjm9InTXFyY5/Hpp3HhQeyCRdGKOHsQaKgcctX1q2lg0HawSrmT4AyLjVg2o4SNsr3J55KqADncAcWIy8qoVGfE0uzQLhbw2UwUsnEGhwL8/Rf/jvvf/Ae0m1q0LaP6c+KUkAjjlrGBRd/BLR1Xs86u6y7n18eOULO4iOYrGB1etY5xOS2k4jHln25U6pgNZiLRVY4dPaTU/tlCUWXD1+uiNK5x5x2vVZZKoeeKPiZXKOFw2ag1cjz20x+h1zToC3iZn5lhcnIz4WiOd7zjTzj84mEmJyaUt1gU5QazuEhSnDs/pRgMtZoUbMEfN+jtszE1Nct9991HTbQDChHaVk4JoeTJGq7cEEpjFx9sNRs5dugFBWG65dY7SaSLOHx9dHR6lbXgEE1FrY7dZKKhHC41/vr/fJqPfuITauIk11Cn003z6jQrwh/EYmhg1TeoZMJ8+C8+yCc/9QU0OhdD49uZDUVw+AJKNKpvtTA1m7ilqy6kyNUX+Oqn/lqRIWdXLpCoJBWLvFyQ7HctbvcgdkcP9Y7c19p8/gufZfPmEfbs2czISBCtcDsaMr3rQp2MMu8Uga5GAly6gSxyv1sv6oFAjyroYh+WA6hxbRKpBHEqz0L+bFfDoG65iirczVGXDxHSdXHS3dQ16eTXkbpdvK+qEv+hO39JSPcSGrZ7d/+Pwm21WhV6kkomXp/MrmNm1/6GEgy30BlkRSENUxOL1aJExslknND8nGq+pDv/re/QNZJ01SmvJX7ZqJQ6mC0mVQOTObB7oNqCwZFrFX25L+AmNHMeq5wIM0vdnbYIdS0DeAdHyTZrKjzF47CxePoFlRUsDfHu/Tdx+uIUwdExLAYji6fP0KnEQKx/NmFWiCrdiMRLi6C2J3iFyvG2WYXPvkQxmyYZFvtLdyevSDCGMpV8ClPbi9ZqU9nT1XYNm8tGpVFV2b4KT2q2qelBJS8+eaMClMkbC30XKKGopOhJp0qYrGb05jpGXZusWJ6cQep5waJqSSeKuP12MNaZDc0zOLqJwdHtWJwTrIZCBIM6Krk4Z46cUFnFer2NSDKByW1l0yWX4vUNYTK4iMxH2bxhjJXFkzz5+PcxayuYDR2yqTQBrwu9ocnpM6cYG99EtaGl0TZgFYuQMUcmE8Ju1isBWmxBS4+3n2R6DpfXrLryZC6DVbpNWSVUaricLqrlald1a5QC3aDSKpCrpMjI2L2RYzGxxHIsx9DgPpZCbb7/3edpNLrjtkIphsmWoRI7x/0fuY1yZ5WWqcbsygJ1jQG/x4OxXkLfkkmEYD6DvPhkDkoDmIxD1EXxrAnT12MiPD+rxsWNfNcSKzkk8rMwOESjtZGh8X6CPhtHjzyrRG/1hljj2mqNIFIJYdrLez+b6Tq8tm6+DE2njlnXYWl5nlqnSLoMfcFJXH1b0OsCpOJZtO0y3//2l3nTPa+gLyDirKwC3zz2kwPc8bo307Q7qcqN3mDH1ixiDB3m1BM/pq+3j3ahitbWQ67UJFNt8cq7Xk+qo8Vjb+PKn+HnX/97ejV2UnMRjO4BjH0TnM9Xqft6eM3b34rWoMcreN/VCIF6nWcOvKhgN9FMnMvfcCeG3j4KTYlx7FAvxFk4fQRdKopd20HnskMsC/oAnJ1XwpLTkRD3/92HsQbdhM4dY0PvRs7GE2TbsLl3t6K8WQwVrI0iukKUT3/kc9z3qU9i7x8iHltivNdNMnyKh77wLey6Hn7vA5/gnMMu3kAqyTjudgVzaoH5Az9HH59HL0LQWImVgo4//Ng/UHL4uZiO4RvxYbFXqcye4xt/+MdoswlClTAJjZakrofvP3GYhtmPDHktjirZVAhTp8Wpg0fR1Q00y0XGR7wKZVxqm3B53dRrSVqtqqI6xhI1fuf2txNLt7D5+yjk4ngGjGSmDnJ69gSmVhV9VfgAZtoWr5ru7N9zJS677IAFKpXh8V/9EE9Pd3qTyWsZGR4RS72a+t15x71EV88wOBhUq0D5jaPP/kKJKiuNBiOTmwlu3kWqIDCSGv1eB48++C/qvqY3O1jNNbnmjvtpmczoTDXqhQyejoFmKsFPHvwmjWpa6VUW43FKOhef/cI3iYcb6EwOrNoablOZ1PKLfPrj71PrhWZNADJuDJYgn/3i12iYjdQsbaw2A5VoFF9Dwwdf/3skL1zgsu3jeAI6YvVFouUIbZNOBd4UMlUWlzJs3XUDi4kalp4JvvjVr+FyGKgXVvjgu+6lXlzFZpE/b6RtcSn7mlxrLVlJyIrNJG4dnRIkypjd4XBjsliUlVimTfJrjajFpfM2diNVZfLQHZe/tAfvhul0d9ld0t56ZOpLwLDuCF40Tl29wm/QseuYWGmm1uJPVSlfG6V3Dw7rqniZTL6Elf7NHHZ9wrzeyK2FFanCr77+motI02Z2ZkpNG+R7kTXNb3WHLgW91SqoXZL4GLVKdQqRBLh6wOG5GmdPQIlgegJO4hdOUKyGlC4tGgozJOIhcXKJiN0xweClW8kLOCGySj1zUc2zpXMY2LAZ18gwS9GItONKqdtIzP+mOGcLWexuN5FEB6tTw2X73sjq6gweZ5voynE6NYmgNFIv6rDYuuODUmsFm9sGdU/3YCAap0aVuqamvL1Gyf3GqGAgmqZG7bjlIQpuiWEVC5Xs4206k0pqMzts6noQNehqfFZBHJZCUYb7t9IqgM4G6WQOsxs6Igar6wn2bsY3uId0KoHfVSYxd4ZTx8/Q6x+gWtdh85qZ2LGTtsFMId3C4x+DqoFyJolVn+HxRx5A38nhshooSzBGKYfZ3GZoeIB4Mke2INYBJ26/g1D4CDpdnpF+P+lwBb9pF/HVLBNb3MyEzmGSm5nFqljZFcEcChAjX8BptmCQC1avQaNv0xTOdrtGtVWloi2yWl5gfjXOhakqQ0PX8eUv/Ryd1k8pkcHk01IrnkTrS3LHvZeSby5hDVgoSuJd26TGwY5WmVholc2bLie+aiM818upxxaw9O2kkovh682TWjrOxalzDHrcpJdhMAjCmSnVIVqCq6+/mdTqDDQydFppUpG4Gv+lsxXMDh/JbBuTTZCisGHjPjZOjjM/d4Fen416Lsb8/AWimSSpUoNrb76XWlaHtW8nraYWTTOPRZum31sisXKWTCLOT3/8c1zODdx+79vImWzgDlLPiI2rzmhlhoMP/Qv2VlNBT7KZBjqrH6PbT+8lO9G4gtj0BX71T3/GhKGOLtEgl67TtPex3DJyz4c+jnZohMVSnla9ijmXJXbkKPrFJRVWUivmqNj0LGhq7L7lFtwDOyjX6uibWU499TjWTAyHto3FZUNfbkO0SXUhidnhh8lh+u68gmghxnUbtvL5z/wtLW+Au+//Y8y2QcLhFWzWMoFWEUNmits338K2V9/NX37pC/g29xKeOYWrscJfvu69dLRBPvuDnzIz0E/bbMCgaWGKL7K5k+Zzb38D+qVzSJuc7jgI4eNLz0zRGt7EfD4NpirETuGsZfn+n7yX1MxZKq4GTX8fce0QX/jWL6gag9T0MvFawmStU4usEFpYoZlu0ihkCXjFa5/D7h8jFF5BS47eXq+K4JXvZXDkGnyDl5JK5HFNDJArzEHqImenDhEQ2Ui2oKhqkVIbq9PP5TuvVj/bvl4nj//iIWqdFMGhfjJFcPv6WViA63fcSs/kJPHoLP0DWpLxEC88fYjxPguRmTmG+wNky2XaFjcjI9uwbdiC22EjfPwFQgunadfKJLNVzD0TbN91o3xh6KRE6YvP5lWvw7OPPESzmqRlqlLW6TgfqfKhj30Zo3ubZC3jN7VZPf8UPmuM//2JP1UdfDrVYGWmQrB/G//68GMU9G2K5hKdSgpjq0F/Q8Mbd16HvVBm97YxKp0E4eYC5qCFCh0yuTKjgxso10xcXKkQymr4+YsX1ZTBYdfSKizx0XfdjaYcxmHVqntEy+xRk067oE9F8bymj1b0Q604AZwq8U5WNwIDE8eRQXaf60AZY9fCJlOvdTHxfwxl6Rbe9RS6bhffLdJdb3k3YVKhodfTAdeFdWtKdYV9VkW9uxv/z+EuqkPXyFTq5QTT/3qR+5/3892DQZvVyHIX/SxtnTiAfqtFcZoWzWZRKRtlJJUvyAtkxukBX9/12Nw+UoUcfhEvVdKcOPIk+maDfq9BGtxuhy7I7Co0POAd2aPUvuRz1OpREVSrh0Q6lkGpX6W5rmZbuOstLC6jEvjYfDYypQZmmwGbdoKR7XuVzaiWnCddnMdtNVAvdml1pTTYPNLdyVds0cgZ0WpN6BxdUmJZbAlip5AkrUoVl6QJibK9gYJUeHs86gIoVPJKBNWsiF9VAkfAYIGF8BIjQz1okd28meRyU9mYxEqlES5Oq0pWAlKsfqpN1K63xy9++yK5eIgtY5tYXU5QKLW49qabKGkqOP1BMqEsTx6+wCsvv5FgwEMsdJzREQcPP/QNLAYdVr2L+ZlZJsZ7CS0vUBaPtqeHetOCxWHCaClSKq3itEJmtUCP9RLKhSY1TRqTXa+EV5FEQh2Mao2Gwrma9XqK6YwC58g4UaNrKyGbRrp1g4a2qU62GaahM3Fxus5jj53n4MEYxZwWu8tFuRZBb1rh1tdewtBGWE2fB0uLlk5LuiirArB16jhNgniVPfQIP/jiIQzeK+jUXTQLcWhfhPwchUqZldAqGwf7iS3J9EVDtdWhadYyMLibyYkg81MnVPpUMOhhcW6Z3v4hirXupCgShxtf9SZWVpep14psGB8kEVng6V/8mJ07JphbWMHh6ydb07Jj3500dT1KC9BKrYAmzYu//jat4iq6dpPRkc0cOrLAu/7iE2Q0ekpq1WTCYjfRXjhCXzvP8V/9HIPs0c1eyjUtkWyNV772bizuHhLZc8SffoT5w8/hMQRoaO2cSeb5+D9/k1BTQ16rw9cTIDw9xemf/4ytAQ8kYrIvoK1pc2Juio3793Fofpk3/9kniIn4rZmhNDeNVduiMXOBpNiaYjlCBy5QiuTRaixUPDY+/JNvUtU2edPVNxB09lC3BXjowGFeTGawDPloGpK05i/w3Ec+y6nv/Zz4Qokr7r6T3/3Ghwl47Vz8tx9w6ulD/PDMLF979iDpgX5a+RxjThu62RO8pt/FFmMVXSZEqdWi0LuB3OAl/NOxJdJ1Lb4tGzA1MlTnDvHNT30AzfIS8zNn0Aat1J1BZrIOvvXoEXSuUcrtGg5PmWx6gZ9870G8Fgdbhkax6OTlmMfldZDMt5U9ry/oYnbmIoND46Rzop/YS+/mK6nrbaRjy+AGKlHIr3D8xaexd1pqx5uodrC7gmzsH2PDhs2shmc5d+EIHX2J+ZUlTM4+TJYhrr/+PpoN4ZjrKJejtGoLLIYuUEiVqeUybB8PcuHsCUY2bCSSLROrG7j7d+8nn03RLmWITh2jUsjR0dvI4WDHnlehG53A6dGSOfYiLk8PP/23B2gkltB2ClQ1RVZyefI6L+9772fQ+7bTzNcwUUFTWuAr/+ePKBeWKNVqxOM1Zs/l0ZsHePbEFJl2FWOfgXI1DqlV3vXa17GxY2fpyHE2DAYZ3dTLamOZcCmGp7eXWqOD1ejA4Rnm3HyBLz7wMBVjAL345/WC9A3xyXe/Hn0tit3SzR+Qgi5rNQstzOIGaLfViknWhzarDY/bq9LwRMluEsuahLO8rKB3bW869Fq5t7w8aW19LN7txtcV7gre/LKivr4RlUz4bkFfj1wVxPNa8Ve24i5avGsxXre4dcNUVBkXzcP/j4LedRwIHOz/CbBM16LREJiGzqxeoHoTduy+m0gyh1aUZwYoRJegUyZXmlMFWRKAvDYL9UJZKXlrpQ45g4bg4ACB0TES4SjJxVnEmSZZBWYXnF/J0D/oQbRw9VKNHt2aqk0vk8UqLp+ZcgtGJ66m2TRSSWYoVE+of0/Y1wYMeCV1ShT2Yq20CtxB/LWizFPkQ+K5Kk6PmWKjrgLtlbOtVKWaL9EbFPSk7OhrGCwSUCIc9g7NSkehSQVXLcVOFPXyj5QqaexGNyaxVbQhEpb9dI3AkFXFP8Zza8K+DsQiFTaOW4iEpvE7AiSiOa669lVY3G4qmgpPPPOcKsyatglDC/buuJLL945x6JmHOX3meQrpnDqobBidJJVYUYJBs81ER2uk1rQQTyXwBgRfukyzksBusKKtuNB0jHSMTawem/Kf19ttBkdGFBlMdAzNSg2n5F+LV14l1jW7o2uTFq2o6011moYsRruHQsnPDTe+FaN5E/Wynt7hfqKxC5A6wh9+7M0YbTFKjTAtncTZQrHWwePyUM0m0XWM2O2DTJ2v8twDp8G7F5tjmFJ2ld5gkejM88QSYSwaEXhV6fV5MFkgnmpg9hnw9+6nVU3RriRZDs2ofbvd5lDM71RBJkXQ03eNgljYrKJq1pNKhjl66Cm2bnCpqcjkxCTVhp5yR8+mXbdSbdrQu30YqEB5lYe/8ddoK0k8DjvReI7+id1c/opbaEgCmMuPydVDrZAnoK9RW5khcfaoqDjJJ7JYzG6yZQ033nqHIhyYKPKTL3+esdFhUqtlTi3H+F9/+zk6fX1cWF3F0z+Avd2mvBQiefE4kROn6LHrCS/PU2pU2XLjK1RgS9Phx7fzSvZddS3P/+qHVC7Okzj8Ah69Fr3XSWRqnj77IGQbMDTJq9+wi465n/nqIof/8REiKymWmkbe99V/YkpAMZM9oE/CqcMsP/AQvlCes786x3MXzvGT3AWi1TBT33wUrC6899yMddMVRMQDns2yRdvEHjnJmwd60YTPIVd5yWCgMLmb780kyEzsI6mzUo0tYawl2NCK8rcfeBvJ6CzpUoqiUcNKUccvDkWJFhxYfRMU62VqhVksTvjlo4/Q43Ar77/fbaVUkrQrwcy66e8fYubilCJCxuVnMzzOjn23EI0Vwe7D2dcLuga1UoJabI5zpw7iFOxxtUJLchlMTrZu2K5y11OJJeYXpunoqzQ0Gjw9AYKOrfRtuoZ8vk4pHWV4wsfS6Sc4PnMKq96OtlGnz21UdsdwLM74tu1cXC2wa+dlaAxaOpk4x198RkH99FYPW7ZejnHjFdRlDJxbxj82RHJqju98+R8Y99lpVjPoHVqOTF3k3X/xv/FMXEat6aOcLTPoNbNy5lc8+I1PkU/PkS3nmZ2Jk45Zefb5WcpaB1VJRxuUgh5GX4ryvt/9XXSLMXTpAj67Hb1VQ1qTxdHvJVetoBe7ag3yRQ0a2zB/848PMLjrBqX50FOkU1jg0396D8ZGXDkcZUjeNHmUcFNbq+CyWlT3m5UAoXpDWXEl8U1gMkaZ8BnNKghIbzShMRgU8lVrMCjrrUGhwLu77nUg1zrHfR0m83JynCrQ68Epig9S+41maH00Lw3ZWr7iSwV97TPr6nXV6auwgK735396/JcdunT3naZiAgj5T60Ofps7dHkZ0tkMbk+XFCaEx6HRa8hEM+g8fgK9PSRSEVq5ONHcRbUTlwmJ/LeYySnEolwdzWaHplWDxRtQUuVsNESjCC5R5kiHLn51aarFai7/Xy3hN1nIx/JYvW7aRljN5PF6nOREDCO00Q7k0iB1uJgtq5tANlnC7bGt+d+7fnhh64vDR0RIUv3X3aQiJjPLG1BGKWsdutjGjBaDOtWJQltiWUSoJt97LAHy9CUNSjzRPoHhAMVkt7sXTkg02cHTq6HQgHI3zEslb0o0XzY1xehggEQ4g8sRZNfea4hFVrkQnWNmMUT/0BaMOpN6vqVsDZu5hN0m4S1JoitxtoxezdTZOUyGDh6vlWorTyyVwe4cVErSVGaVjZN9RMPn0LcabBjYxOLCCg0JUbHJqF2PzmRiem5OqTUnRsdYXljEbZFUOSnoXSGgvBjSkAolTA4ocjCq1DVki17uvuNP0Ng3Ynf3URB1rFuUudO8449uJZY4gdlapa3p6iQqtTYimBF7ZzJRwOkaxWLezDe/fohOI0g728Tf5yQZeoZHHv0Xxvq9bN+wBZpmludXGRrpJ5Wrka6buO6Vt6FpFjh59Bn8LkglSyRTOQK9/Wo/OjK+F5e/j3yhyMhIP9lMjOzyDNlKiEQkgsOkJ+gJsLiQxOL10zt0OabxbdSEIpSPYdQLT3OGg0/8RGUiJ7IlrrnlLvo3XMrq8rJ45rC4AuowK11AI7GKqRLi6I8eZsvAAPVyg2xRw5vufTPaaoWHv/stMuElsvkKZYOPt3zk48QdRqpybdpMaKoVCrMXKJ48T2d1EX0tRzS5xOi2ScXw9vn8aG1uGg0tjsv20BcYZea5Z6jNzmCT91RVXSRgd9N88Tx6vZNMKMZiKkl7wMPuXbvRZCvgHWDrfbdQdW0kOeil0IhDK0YgGSH+/Ufg/BIUNDz+y6e4EFng9jtuY/La69WB1fX615B3+8E9jKvVoSc6x9ZKjJsDOoypEDptm5zNQ3x8Dw+cCRMbuETBo2wuPZrwGXy5k3z0nW8g3V6haYWkEHCrDr75rUPYgrto67wq58BsKhA7f4QfP/4Y116+W3EmmvUKueIibpfsz0ycPzvD3j371YpkaSXOpbv34u4dI5spohHxmdaomAByGPXaNKRC55i9eIR2u4bG5CASSfHKa29iuH+IR378EIViBqfXhtnpYtvOq0Drpt604fUGSEYXILfAXPocmeQKTrMHm15PfGWOoYFecqUypy7McvXNN9PjG1Zi3ad+8RiXbRlnemoGm7efocFNeHa+gsxyGHxG6RpgcZnnnnuWdi4u6QYcPvUiEzt288Y/ej/lijRGQUxWB7XZUxisFb7xxQ9g1ObIlFKcPbuMSbeFz3/1+7j828BppmpMUctMQXaGt77pHloLq3gREJNWcfk1HjOB0QHOz80R7B0gFk6QybU4cHyBwc1XcOjYFAYBHGm6Bf2z77sXSyuBzdhWFL+6wYlGXtdaBbfSHogbpWvPlcO08AAUIc5m77p4hBL3nwq67J5NisAmAruXFXRF3hNl/zqErNtRv7QnX7O9iWNJgpTWnLnrhV552oXWKIVdCZPXcLJrwrfujr573xYx7cvtvv9dYf/vRu56g4Z0OqmcFiox9Le7oHfV4VILM3nYuPkKsrECl151PUvhMLl8Gn/AwfT5x1RhlGIsH7VyFYdgGHNF7DYb1WaDbKuqhBMyVhebmkv0ZwKk0A1h9jrwDDgoVdNUSxmWZ2fokWN7W6e8x7EcDG0MsuXSbZw/eBHsQzisQ7RqFYy6JD1eHdPnDqt9S7XWTXJ0yAhOnk8bjPoBPH09mJ02tEYd4aUFXB4XK/NnhC2CXWibazsiAb+YrSaleixUGxSKGkZHLyXYt4lkJkNbVyARO6XU5ZJpsHXieow6G8sr89jdZg6eeA6n385Qzy4cwX70jTxmfZFCYYFnn3oCi96NxzPA0nKKwfFhQrFF9l99NR7/CFrspGMVxob6mZ87zFNCejJWcdl7KCdd3POa+7FbDTRaeeZXznL05AmKZQNv/r23qT1PaP4MWzb5+NxnP0KzJNbAXsx2H6lcgTvvfq3qnDdt3cL58xdwWW08/uijlNIZ9O12N1VKGB7yQuhFKyCCkjqNTg6npx+DZRN7Lr8Lo21MKWQb1Th6e5X3v/8NjI+aOHXyl5iMEnNZVH7afKGkgBI2hwOtwUE2L/7UEb73tSfp33gtq6cv0jPqJxs/yl+9//d40+tvZai3j1xKvl8fYSnE3kGwWekb2kcjHWYpEsKgbeJxd7UcxQosRRrc/wd/xGosrQQ2uVyCejXH/MwRGrUSPT4zhWQcv8VHo2Ykmm1z5e/cTdnuplQuYvea6GQjlOZP8vyjj6gIUVFgX/vae8nXmgrXKh1Os6nBM7oZo3+UXDyKPjbFyrFnqYTnCc+FuHTnNVy57zLM5Pju5x/A6+tnPlbkHR//W5akQO7eyLm5s/LugEaNzuyzJA+vYi9lMPvtZOILGN0W2sJPl1CgoUlysyEYGFLYU1+xoiIxCS3JCYnpcyeYXwjhsngUoMektRDP5tH53URWViGaYWzfNbz9kR9h2HUZp+ZOoRlyoV8+TyC/wPLffxvtlu1dQE4sw9M/eERF2u6+4Xr8d9yC4/ZX0d6wkXKqRr/TgnH+CPdc2s/mThxfp0SzoyGh9+B5xX3c+5l/oj28C+SwkZ6m317kLdeO4DYniDRCNCSgqO1GY5rg375zDJN1gly8gr+/n1o5TGF5mrMXp8gmEwz19dNoFsjkFwkG3ZRyVcZHthBdLZBIFOkfGmbXZVfRNGhIySpCb1Fujh2vvovFuXlysSWl75+bPshqeA6j1U5/b5BN49tVLsDhgwdxe21KSDmyYTNu/zAOTz+5QrObVaApMH3xSZYWT7Nl4wih2Qj9gSBum5H5+Vn6BoewurxMLayqkbN05a1qmaWZi1y293LmlpPs3nkV7kuupC35E7UEtfACv/7lrynHo7j0EkmcxuZzcnE5wjvf/wksniHaGiflVIqtG/r4X3/wGi4e/RmbJ/1KPNfGhcO6l3e/7wsYveMU2lUqmjBafZR2boq3vPbVGFJ52tkq+VSFscktuAcHKLZblOt1HE4P4dAq33voMSzecVI1E5a+SXX9W8wNKC7wN+9/I/ZOCqu+SbFSoaZ3opM4ZQmwMXdjUluNblaEIG7FpmY0mZUQTuJYReCpU/nn8utul64ilpUH/b8u6FLUX9qZrwnS1Oh9raCLC2htf92FZXUV81LIZY//8oKuxvcqV7tb3NcLulZgZP9Te/5feNzXd+iCH1cY3pzw8yUquWuw+618CClNDj2SjChjmIlNN9HCooANVpd4hWuUwzNECvO4zBCNJBnu83cFV8UaDlvXTF5RaLEuNUgOB7Fkgz3br8FskJOek2hiGZtXQ1ZXl/MAACAASURBVCwsQrkcReGzYyCTbqhT/LY9v0OuPkchHcXVfwm5pBzdPAwPDJKInUZHmnRiqtsxC/BJLiQzOEyj2OwOtl1yCcdOn2Y5eo7+gW30DQ+QTsSopWJUylEK6RIuq1HZzsTGZLSaFVN8dGIrw+M7OXVkmtEtVyqaVzK/RCO+wHRimc3SUdZseJ0BHA4LK7EQ7l4nWpOdWKypLnpdeZVGJUy1FmEpNE+lJNGigle1s33TJMM7xllaXYF8ExpG+jddRiGXRm/I0yFHNjlPoG8jrfwA2qadZGqRvl4vkdRFDh8/yr7LXoXHP0QuW2R8NEA+e5H4yllOHHmWRCyOweCmVG3xJ+95N0JpXo1EuPLK/YRDSyzNz/H0408otbI6kK2dyKSoi96go2tRaxTw904wPd/idW98H07/JOlsDptPAmgu8viv/pV6eYlUdBqLsUW1lEMj1gBNW9mSKs02pYYBT2AL737rh8G2BVoOAv5e0pEZWqlTfPoz78NpbrBr+zb277uOjsZEaDnKyOQ29LpBNu7Zz9z0KVZC02p64/XYWFrJ4Q+62LbrVpKZCp1ai+DIMOlkmEZ8iVJnllxGUuhyaISpXjVhMXpwDW9kfNt+ZuQ17/dDIY7Prid9/hjpmTkSkTjxYpmrb7sT78AQjz/4IFa9kT9857t48cwiBLcJ8J1eb5v49AGWDz1HPhrl9te8kT6Li3LlPC9+5yAXFvNk9R7u+9AnMU2MMTN7Au8V28mlw7SWF0m+8AKVqQsMehyUEiuY+1y0rUYMAwNKDZhajGCSICKzgXaxhCORw5QvE3nmeaZOnaRt0TOycRKLw01vcJB6UbCkBlaTSbRtLa1MiRdTWT569gILUpD7nTQjC+wqZvn83Xexp9HE3h+Aq3dCqQrTKV54+BcsaTQM3f473P+v/8x8MQtWA35Hi1bkRT74lptwV+awCiJYYyNR93A+H+Rnp5LEND5RpWBzFSjFXuDeVw3RqS2iFYCjzo5GN87qqpWTJ6toOr3kY0U8Xg+ZpXM88ui/s2XDOP1BGzPTS3gDNmxu2dmm0Sorouxh/QR7/cLEoX90Lx1TkyeeeQpP0MOefbdRXsiBpxev10G1kqC8eooLqzMK3rRrYpLhDZtZmp5hPhRW0b7VRoebb7+bVL6rLtfohEtuInHhIEv5WTy2JmfOHWHT2A6SsTSSiy7IVmEMCLa2f3iQmZlFPA5HF73a18fScoyewQ1ceeOdxMta6ssh6LXgMGt45DvfoZSIY9NpVPBHvlbD7Onh/j/6c7RmN97AIJHZi4gq9IFvfYn86lmspgqpfISR8d2cOFHnhz85SbJsoiAwGN0qdmeGV189TDEyhasFW4Y3sryQoVDREBydxNs3yGo8zvDwKJ/+1KfZOLmbhWgFjbOPkt6F3mKiXYujKSzwtx+4D7c2h83QUtjdusGBXnLRpSDL/UEvPHaDEqBJUbVarNgdDkUmlGhjrXTiUsiNa0jiNduaTtOlWa5/KAy2ipsWnG7399YV7etFcn08rwChQvdUH93flWKtl2KuM3R36cqr3o1a/Y0obl3FLrt7+fr/H6rvf9ehS+aIoMclH+G3Pj5VCnqh2N0bm0ybsPgG0JlcikhVKudUCEAzNkuxtUKt0sJp0SnhhMBanC6rGtEXSw2cboMq5NlKEYfFrgiUkvvg1F6KyRvAZG5jsJSoVOPEVxaVhjGVyhPwORkYvIm2vkOZBWrlDCvxNIMD16FtBJQX2KTPkEldJBI5h9PetdQJyKZveJ+aDujadZLRCKnSvNqnDE1crzyGehH8VQpU48s0mllV0GLhZYL9fYrYphEYhNaIwTKIKyAUMbvylXb0ZWqr0yQbC/j1A3gHtmHQmUmnorh8Di7OP4nPMIll4gq1o9AVFwh62jzy028p2IjskguFDrv3XI3D7aTUSChF/VO/PsiOLXvw+kZV4k+jFadUCHPswhH2jO1geOJ2cokmg31e5kOn+fWBH3Hjza/G559kZTmrbuqpeAiHPUdy5SSHX/wlxWwGg1asbnb2X3cVIwooolFIymatypOP/1zhPHXiw2zLTVN8m13aYkenUUXd4rCwsJzj9976SRr00NS5cfpdJJLnoBnm8V9+i2phmYDTLJ4BIivLmAwanC4z2VIBuy9IJFWjTg9vftN7sXq3KE+sTHCoJilET/Cpj/wxDkMFm8WA29PD6+57C+m07DhdbNv9SlKpApHVCyqX3Cu7zJbsA7sixdHJG3C4e5W/XFCZVlObfDrM8cNPMTIkqugU2mYHr9avxI+O3kux9Y2Q0rcxeCx0Gjma4QUWjx5h9fwFFRt52xvuwTI6ytJiiPkDzyvx27b9O9E5NlEevkIhEKvzL+LWZfnFg1/FazZw/bWvwqvV8/S/fZ3wXIRk3c87P/UF4kYXjo3jLOfCaEwNOnnZdcZYfOIJ3OUSdtkdCXK1VSEjsbRt8Ph6yUTS9Pf4yaXC6LI5ckfPcvjff0o9tMru7dvZcsUemBzr8uDlDZrIg8UFdeF2tmmUq7zyc3/Gxd59xMWO2crQZ9bjnzrMR7dfx4ZCgZ4eB+art+DdcSlY+ykfneLXp6f57OMPc07QsqN9FGsZ9NoEteQpPv6Xd0BlmnJOchJ6SRe8fP3756h3hsA7BlpRv56H7BL3v/8SstlzSpAl+htNewuP/fAC1Mex2MbRNjUqTKRZSnDouV8z3Odh+uIc/QM9NCkTzy7i9zqwyP6nIf5wn+IIBIY2qhVgU1/i6Jlj5Io1Lt95DWbXJHZ7D+lUkp6gnej8Ic4unlVpZ9fsv5xaqaygO7WyTPE67Np7NW2tVRXglVAYg8OKxdohv3yKo+efRdtJdlP7Qjm2bNrK3NwyvkBAkSlLZSE8GqjL6iSTYevmTSyFVilVO1y27zoMviGweLHazdQrqzTLSR746pfZOjFOJBRS4VKiS7n5pltxT16qGoD0zAz2gR4q6RCf+/ifoa/GKeRW0BgauPwbeM/7vo7GPInWOoDVbSFXOke7cIa3vvUG5s48R9Bqw2HysDCXxeMbY3hyB8lcSSGJH/7xIwwGB5lbifCXH/0if//171E2SMKdKMjzaEqL/N0H78erL2A3tCiogu7EYLJjkSQ/5UPXYFUJd6Ja0ihPtozdRfym4khlpL7epYu6XXUHHUWbE6jWb/juawVdfOcq1GoNuvPyov6b8CvZva+hvddJcgob+/KCrixrUsplr/5Sd95VOsnTkuf7Pz/+u4JuMOsVjVJ26EoY91vdoa+ddCQZ0e3chK1/XIk+xBfebJbRtIrEVp7FohUMqyRjGanVm2RzFXwBhyri6xCadW1jodxRCmY5KAz0v1qhHMUaZ7ZIZGWC6ZkzKpTDqJfd9yWYzb1YnUawxTh8/CA2vZFe7+VY7ZvRiFiPOPnEBZKFZSFSqoLusG6id8NWUsk4Hpue+NwMmfaqTBbZsv1alYEsOdh+l4XY1Eka7SzpWJSenq4wrlwSkI2TaktLqQkDo9ei1fWgF6iCrkwxdI4LySm8TpgYfCUmvZms3OQseubCL9Dv2o0+uANdo0mPIUVi5RTL0Wny5QqdjpvJTXvptI30DfWRL65Qii5xZjHCzu2X43UPKhRs76CNyNxJfnnqELfcfA/62iiNsh6/z0JHUyAWPc34tm3Mz2ahZUVvkq7XQiz8Iu3aCgcPPEqzXELTMKPXWdAYdNRF4W/spgoJo7lWKGLTGTBKHsNaHoi8gyQPoa3TqIxtIb01NV5uvfPdoO+lhoUmFSqNBSjN89zhR9G1CtSycjMwkozFFCzEaG6xGotgcvmxuIZYTmi4783vBY0b38AIqcgiDn2FP3/H6xgLGtVUwSHiC72JofFt9I1uZ3RyLxs2X046UyCyMo1gBnK5WpfkhNijt+HsFTuOpJfaFEymmA1z8dxzyn+u19XQ6RrUCzUsLY860U9uvxFzTw+h+XPYt42h6xTJnTvFsQMvoC1JEIWdG265lbLFRCa2SvLIKcwNGUNW2f+a32fVt1Ox5TEVcJuKZBeO8ewTj3LDDdezraePb3/649gMHlbLAd7wno9RD/ZTtejR6OuUs6u0ksssHn0BfTTCgHxDEuIiYR99vbT1Rs4th/H1DRGPZ/DooTRznJ995Su0L67gq2rYN76Z7a+4XqWwNdp1Ol4HDa0OW88AiuyTKndPZFYzm9/2Glb6r6Ak7oVeEz2JCMHFoxx7z9+T+fVTzJ07RsrR4tZP/SUNlwOtc4An//0FvvzQoxzS16n2eik3KphtBUzmOTSaFYRUK1pYuV/Xa7Iy6Sc4uJ+UWPPaaagch+Yyt/3pFkz2JI16EqMuSD45zhPfPg2Gbei1fszSuTUq5ELTLCzO06k3qFaKilhWb5cw2Nu0GmVahQr9gQlisQ5Gs4fdl12NxWlideUMZ5dmKFXqCtm6ZdOtdISKKJYqp4lMegZqSY6dOcqrb7iGZrXMc888i8UkYS5VLr/yVXh7xqi1DAq/6/ZZlaj04POP4JV2t5lSyX0WQy+NhgmtyUKj1cFmNxJaWGYw6FOgKHkfSaRoCxMtrZVtu6/C1TNMsS5j5iYuS4lE+CK9PheaZpNcOovBaMPlHyKerSq+gZABiyVhIhRpJhf5xj/9HYZ6lkoxQaVVotJy8OnP/YSOcYxiUUfPWB/FwlnK4ee5/a6dWDQ5lTFg0jtZWqrQN3gJ23deQzSR5oEHvqnS/QZ6+ukf3MCOy2/kGz/4GYWWEYvfTasSpR45w5c+8U4M1QhWbROLzUYJK62OXi4zlREunbTk1yubmUZQqBZsdrtiuMvFIP5zIYEJ40IV97WuXCKN1+OmXyrULwFg1F56Den68iyK9c9JcyUecL2kN60FuKjyrdWrzynrmmK9r9nX1ghw3Y5epgHdMf36GF8V+jWPu/xXPt/t/F96Tr/5tWL2t9UqUqiC0qX/Vhf0tSBZ5P7lG7gSsyuohCj2niDFQgKDpkxi5TmEASKIVQH99Q+MsXnrbqbnoxQrLUUzCvR5sVskVatIpdIis1Ik016hp+f1ygbh9RhIxU9DOUKlnVWHAKt2hOFLrsBqcjN16nmwJgllo2r0Mj58ExZtv4pw0xEjHzlHuR1Rf8+mG2Ry33XMLYVxOa2UM2GS0VNqZSBFYN/Vb2X+/Hk0ckYwduhUU2TjM+jl+NGqKeuaFAeLzaX+jljY7XKAsI12RVEm6Z5zHHzhCRxWHS4TTE5cj8WqV/aZSPkiG7fdRaMl0Jkifm2EePgEC+EZyo0228b2YvCOMjy8iURylWYrxpnTh0knC9x80x04bT2kUkmamhxHTh2k0mlw9dW30i4FGB/cxNS5Q6AvMTzhYensOZ4/t8iNr3yTSj9qNTLoWeb7D34Bq6FCOZMm6OhTXUmmVMDqtFKqlhRyVvi6Hptd7doN3bV5N0FK6E46jdq3NyTm02QnmtFw7+9+CLN9GPQ2qq0Mzc4i3/n257Aa8pg6DYb9w2RiGSxGM/HECkZLHZfPRTRZIDCwlWePLPP5rzzI4mpGvdkFmFOOzfLVv/kr9LU4kdApvB4LepuNcstEoeHki1/5Njqdg3Qmp6xNor2QxL5UpqZgOsGeHTh6JyhXO+oGo6NBMbPM7IVDWPQN9BrJoa+h7Zjwu+0sLsCuK15FodXA2e+kpS2TT4agmOPMgUN0ynXSyQxve9e7mI9HOXPwEOZIjLFAkEQ8wb4738SyYxu2sU2UKhFoJmipwpFi787tnD30NEvPPotLMtR9k+gm9mHs20i9LGzbJtvG+1g4+hwLh1+gurTIoNtDPpPjNfe+kajsOgdGiVcbFNsaNm3dTvTsMTbV42xsNSnUl3mD9wZuvukWTrxwkOVskonLdhCjindwAJvZgd3opM8/BL391N1Wtt93P4mNO8lkE2As4C/leOiet3K9v18FxkQe+jYrlQgpr5md73wbtuFtmCp+LnvjXZSHJpgtxvH1eahUFrjrrs1s227HYM2RzOXQmTaQSvv42peeQdfpo1VuYHPWsbpXeMUtAwTGciQK5/D4jDRqXqILI/zs2+fpH7qOZDhPPbFIT9BNZjXE0z9/nIDbh8NuRcwtyVyUOmUsZj2Wjo5WVU+94QK9ixtvvoVsMcWZqUPEU6uMjg5y+NBFbrvpjQQGt5CXe45MAvsdlIpR2pkVaJVAU2d2Zpp4NM2uXRNYtFvwDl+Kweql0qiRTy6CJsexU08qTU4qMsvwwAhjw3sw23ppGazky91YXCnmxcQKJpoKZnVm6iIXpiPobUY2jF+F0d9Ps6PHZu5QzU3zq8e/j9dpYSm0yNDQKOcvLJIr63nv+z+K2ekjHQvTOxakVozwrre8jtGAHatEPDcqmGwWUiU97/nQP+Md2E00XYNyCpMtRS1xhHe8/dUszhzDIhbblplIrI3dOczw8DYcDg/f+/63cYoIdnicdsfM9stu4GvfeZi6Rny2bQw2GXfN85WPv4Pi6nk6lTwutxeNPYjeZEPTbCj0sMRDK1W7AsYYVYcuKwgRxMm4XQp6WwiUaymB4k+XztygFOndwvlfxZ52i2oXBKNAMhKGpYp8VyTXbgkg6GXgmTV7mozY1S5do1e7c6V6X9uhdwu5Qmh2O/eXQW1e3qu/vKC/vKi/VNxlddjNBvh/pqAX5V5khd6x6+mYPeQqLQzCuDa0KM2cpNCcJRVJMdznZWZ6hsGRjcq2JUpip69fIbxajQLN8hLlfIJCQYI/IFMS+9v9KqxAuiRtc5mzp5/D4+4WXnfwFdSLbbV7d/uMZNPniWVEXgS9XhGRbaQmxLBKiGz6sBJJySj2ymveyNThkzg2TqDTNCglF0lEp1S6o/jCx4evxu714XFZFfM4Pn+Sk6cPsm1ySKFlu5JK6Vf1LEdyuIIuXLbtmD2bqTflBFrCaG3zs8e+x+iQkw2uSYa3bmPp/Emy7UXiedh/7T2kQh3MTifV8GFyydOY3BBJtRmb3M/o+E4WFyLYbQaKK8eZWpnhuquupVJoUClp8AW8PPHUw1Q6NWoaI9deejU231Y1CSgXw9gdHZLxWQ4cO83Vm65F4xtRF7BeW6RZnuaJn38bp6WDx2wmt5rFrDdTqJVx+lxk8xkVE1ovl3CYTLTKFTVuX0+z7yj8qBR1LTWtgZrRgcY8wLXX3I/eGKSjFbtMlJ6+Mv/6zc/gtTfQN1poa1YlyJEUJq2hyUzoOF6/C39ggEPH5nnHH38aXMOYfQGq5Sw+p4ZyfI6PvfsPCViaGDoiamuTLBVJlbX0jV/J297+Z4qF77Q7OHDgKRWwUSpXMJiduHwaegZegd7ip1LrKIgFzQqVzBLz08fUgcaAFHWNhJKRK5q56vrbScez2Pp7GRnzcf7MC7jFPnTgGZamFzBqDAR8PdzxmteQyqY58NjPGNXoMMuOyGonmm2x6ba3UnH30iilsEz4aTdi1BZOYnYZ8FDn4rNPU8m1sfVcwsb9d9Ls6Seez2Bul/Bqa2RCp5j+9XM4Je2r3kJjMGP291Iw29l/y+1UzTYWowkVCDKgrbE1O8cGSlxmGucPbr+XdqXNswcO4Aj6Mff5cG4cxtUXJJfO06p2GAyM0vD7eaqU4IMPfpdzVQNWobQUFzHPTvEvd/0+22sdxrZuUlavmce/y1QiQt++a9j72t/n3EqFez/8MeY8WuyjbhIzR3CaU/zNJ99MLn0GvaGI2eUnVQvy0U89iNl1GdWyCbNBQ7OxRKt1no9/+vXUNBfAkidTq9DbezUr0+P882eegHoQrURv6jLKhvjoDx5k/85LWJ6P0ajXMNv1CkNc19QJeL3UsiXMBie1ppViFV59222szE9xPiTq/haVchmDzobD7mQouBtH/zg9g6PMLc7I8k150z1uHZnYPCvRsGJqxGIlbrjhXopVI3qzR8U02/0GiqGTXAifpl6KYpXcg7aBZsuD0eZiYvu1uAO9inWRjoSoJUL0eWy8+PwBtHoLVZ2VWB6uuu4WBsY3qyCY5NIFdJ0IB379Y+LxFbw+LwuhCCZLgHve8E7cveNoTVYy2Rg+n5bkxcN88rMfopwMs3FwQAk04+k8qYqRj37uQTT2IYYnthJbnUFXmeFt911HLnYcq0lgVymKVT1NfCRSDfZffgMHnn2eUkkIkx5cVicdjQXf4BZ+degsRZ1dZVVQT9HJzvHlj72DwuoFNDXRNgRomrw02jpFv5M9uEHijGU/LkVace8dyr6mKq8kq6136AoC192py2hcirrKsXlZ5PN6l6zutmshU92C3h3DC4q1GxUtoqsuMU4eShAnsasqrEXGiFIeDGsFXSaP3U5dGtF1OI1WOrf/tER/+Xj9v+vO10VxkqUgBV1EcfLxW92hdw37XSGbTr8B36ZdpMrC2QS320w5u0x45gBuCdYoFxW9S7paUbIHhl5FudxBJ5F7mgqm9irLC2eUlUx2szbXK3D3bSIbTxLstRO78CT1zrKyvkg61oZLXkuwf4xCNkxi9jjhxozajW/wb8c3up3UfIzAYA+J5aMUK/LmBbt2EIN/A57efoqNHOVlEdmlKDcz6pDh8u3DZPUrMcZAr4/F04coVGcVyEK6O5H+CT3NbJF1gXgqxWACNu0GvGP70eptJBOL0M4zFXqBdLzIba++Q2V6r6wcUJY2r3EQAhtxenbSKBRwt0McPvgoiVKK3VdcA6ZB3N4xsssJZLQRWX5M2ZI8NgcBTy/h5TRHjh/FYG+C2cDk+F6GtuxjeS6G1ajHZq2QiE7z4qkXVVDK/itei9XsQ6ttkopdxGxK8OiPvoHXZiYdjmLtGPF7vDQ0bQrVIuVaCYfTRqdRo5LPE3C6uvEHa286YS9LfGdTq6GuN9J2+Nm745W4eq/C551g/sJ5+iY8RFae4tGffI1OLcFwzyBWbR+tmolypYnBqqHYDNPR1IiFkwyN7eH2e/6cXFNufFIbtVSzi7TC03z3X75GJx+hkl2g2siRb9XBGqRt2chf/cUn8fg8nDpxBL/PSSYn3YNTWdXOXozwtj9+P4lMnWpd9rRa2rUC9UyI+ZljOEw1VdCNWjPlulHhMgc23ETfyEZqlTzJ+WMM9DsIL57h5PEjtDt62m0tey/bx3j/CKurs5x98gDjMk7NFkgmMliCY+y5/X4KjgCagQFiUtRdbSrJGYK2Gk/96EGcjRYW0S1YRnFv3EFH6H8mAx6HRKGu4K0XOPDvD+Ftdqhmi3h27KVcqJAwWRjdeSmangE8PX0qcGW7x8zllWU2FPN84M3vgVybXz78OFsu2c7gvn1q786AR43XFVJMMIXFDtO5DP+Xu/cOk/Sszrx/lXOOXZ2mp3tyHuWckBBIgCVYg43X2BiZ3TXrtPZnrwP2OnvBi+P6W7PG2ETbZAkwSkgojcJoNDl0TlVdOcf3rarvOs/bPRowePe6vr+g5uqrw3RXep/nOefc5z73/eD//jBnJct1xsFmZsTZxDJ3hg/d9S5uTY4zbFVxO/v4oha+/tWvU9kY8Kaf+gVu/ovfoerbTjZqZTgokXC0KF06xt/80UMMmku4nUNquo2yZYpf/d2/xzt5s4KXI0GRPz7BUMvw8//lajyhIqGUC0sgzBNPpnnk70rYXDdjHsRwCALUm6e5dpa0eHKXa9QLwjA34Q+5lONeqV5Ryb7e0HDYvdRafY5cdwPBWByt3+X06VfoNms47RZsJhGg6nPtDXfRxUtXs+AdES5KC626yGjcziOPfAqP10axUMZqDXF45mZCk4fRTR7q1SJ7D08we/FFnn3qC/idAyYTMRbm17DYk5icXnaL8pvgyaYhI6kIlto6Tz7yOYa9DuNT2zi5WOe2N/8wvXpfDhqlae2xdmhmXiO7fo4Ll04pKFo3OdnI93jo/b9Jq2PB5fXjlN59dRYbJe6762o8Jp2pRIrDB64mk2vywT/+awbBGTR7iHomA84+zt4Sv/jTb6W2cYpWs4TFE2Kj3GN1o8tIaienX7vI2tISyYQPv8dFJV8mkdpOo+9mraKj6XaIRrANamjLJ/ijD74fj15WIl02u5t0pU+p1mJ8JIbf68brETdNizIzkmDn9/uVK57wggRxU/Opm5C76LhLQJfgL7a4yhTlMgJoBGjjQ4LlltSqAYUri+tNv3lVX5vEfla86OV3jWTCajH8M8R0ym4Tk2GjEpeK3ZB93VSbEz16k3iqb5prXU4MXmfSbyUL3wtyl7G1H6yALiYS4qbm2445NkkwNYXN7ST7yjNgbtHozGPWB9iGGlarAxl/HdggNf0ADm9cbcr8yWdITtlYnX9RVdEi6RlN3QLOGNHECIVTzzMy5WRl/gXltBaIHqDXH1GD45FRJ8XCAoXiCZVYxOO3KYlEm8OFX2ZOl14kU8ni90Jy5BZC8R2sZNLgENMGyJx5hmrZEJRJTdyuDA6E5drr1JWq2sbqs8qxSMhR0ahIzMnis9Fq9rF77HSHIn+4DXfiMAOTi9REjIVzL/LVb36R+266Xs0nt3NZ1qtryuLaH9lJKLGHcsGnVHhsnQsszL1Ax6KzY/seCO3C4x9TMLAITNiGaRymBt1albkLC9QqmlIkGzq6LKYL3HL3T0KuQ+rgQbKZOXzeJtVamm898wwOZ5Rr997N+M6DrM6fxBPs860nP4HHrrFyaYnRUIJOuaFekUXEVupl3DI/bx4Q8ElQ7zHsdNRonyGmJJCZWWXuEtA7FhvFgZU33f8eRhI3kZktsH3PbnLZMzRyT/PoNz+lxIGE9FzZsHNg/80sruYY2DWc4Q7NZh63yUWtbuOue96He3I/4hmjVVcxO5v8w5//Mc3FBRxitdrLKi/1js2EM7qdx4/leOa51yilZ8mszlIqlfD5/UpMxu23qusSCF6LJzqpyJdW6fm3K2ilJZYXTxBwdjHrPZrlHuHUBJeqcOC6t0Kxhm9qjGC/QHXtHOnF01ycP0+xKza5Nt79Iz9OxOkmu3yO2adeZFAobDKfnQAAIABJREFUkwzHlVZ6PlulZ/dz+7veSzM1Q6ZZh6AFSrOYe0usn3oRa2dAdGInKy8vsP/2NzEY2YdNTEZKi1i7ZSasA77wp3+GJ1dnKj6O5vDivG4bp7ID7v6J95ArFPDHk3TSeQKZRe4LavzX++9n5+QRzn7xCaUJcPWd9xh+6JEAmDq0C1n0ZhefO0yj2icTC7HzQz+Lff8REvEdrL50jFFrjWglw4fvex+jViejO8bJVFbYsS+BvlZk/jOvcqll44OVVapHDrBcnMceceBfnSNSXeEvfuMh2htzDLUOZc1JL34VH/7Mk2TNUWrdNp5AF5t1lTtuibB7t41grE2pmcHkcROJ3MIvv/cRzLbrGZRNxKfi5AvPM6zM8fQz38Kmw1Rqhr6m09WbKrtsazpWi4OQN0q90cLidrL/6BGaMpdcq3Hs1CkCHhd+p51KMW94q7tDXHvb/QztMXRrFK3bIepukpt9nmOnnyIQEgcxJ72ek93bbyY0sg9t6EYfauiDPPQLfOORT7Fn+yidSh2ryY3FFVQDKDff9z7EZkiqeZtew1Zb4bVnHiXsF0+GGu7UJPtueBtDR4iu1lfPq19L01x7lZdeeJRoMkC5UefSYpZmz80H/vMf0sejlNYwNehry3z4D3+Rem6WdinHoKFxzdFbWct0+eCH/oZ+eJwmVqxuG8PWBuTP8EvvewBLJ4emd3jl/BITO4+wmu/w5L88TXJkgma1xHXX7FGJT7/XJzk6jW6LcOzMMpWhG6vYndKgev4FPvzfPkDcqeG1Wag3u6yWNOVWKLIcoyNx5T4nAVMQEQmCojEiNsNyuPyrgC4V+xaz/TL7fGse/PVgrkhzlyv0zYA+ED2MTchd+u/SN9dlWkWqdsOlTWbi/1VAl7n0TVGa1zXbRVXu/y6gf9dKXfXPpSXwAwK5S4XeLrdxBVxI4hnZdif20AjNWgUsPQWbLpx6FI8ShBlQFR3jgBun/SCWkf30OzLE3mfX/jEufusf6Gg55XkulqTx6XuxupNKeagjVW97AV36eYUOB6++h5Z1B9rQTKdwGqurx8bGq0StOyC8nRFZrLUCjdoag8YC9W5RBS2P5RDekd0y3E6jfgkcLXKzpwg6BIqSvvw04/uuV6Ik3XaVavEZ7GajfywORwL2D/UBJqubXk9MCozkQ4zJEsm3qB5Up5Ihsj1GMT/H6EiE9bOXaA3SarTPaofk5CE6mp9g6GoG7TaVxUfRBwucW8lx74M/SqnpoZMWtZsw9BucfPlLpMJW9EZN6bVXKzo79kywvLHItp1TjGz/EYYmUdBaBmsVr7/B449/hUKxxtsfeC8mxOjES7W2TDQy4OsP/y8unHqFW6++k+J6AY/VoexC+9YBdlGXsw6p1EoM+j2cVgsBl0uxv5UesrwDYhZiNqGbTHSsVkpYePdP/BKVdRcuR1I5Z3WaCzz6L/+DRuUcE/EASxfXuf2GHyVfGJKrtHnru+5Hc+RplrI8+pWH8funuO+dv0LPHqZt1zBZGmiVS3z0I3+IU8h0coh3s3T1Kmv1Eus1M3/x8ecwW3z0SnNUi2llbSnOak5vgPkV6e2m2HPwbgYWv/Jnt1vM9FpFtPIi6ZVT+O1tpfDlco9QKA+J7b4O775raLR62PUWrsIc55/9KnozCw4TZaudrtnO9dfciL3dY+2lY1x4/nluOnoN7VKNXmtAu9kjGomz9633scA4gX1HKOUWmTmYYvGZT1JbOkevpqPXdILWAC1LkMChOxi/8UZWl16FYQ1rKctrn/siwdUqo4EE7N5Lplgmdd+dkIphHhthsJLG0RqSLKb51M//KDft28fcZx6jsFzm+re8wyC/raYpZNYo9xukN9Lo9Q42kwuPO0H38F5u+uQfw+H9sFbHb7cy2dvgU7/26+xsOznz/MuMH91NtrxKLX+Rm6YPwGsN/v6JV/hYyM0xn4le+hz+PZPEFi/xXx+4h596y00svfIc506fZbkK645pPvGtszTCY5T6dayOLA7nOr/yy/eRyR0jOWFnbWNBja/umn4bv/X+J0lMPUirZaZeWcLknOXkq18nYLeh1TuEPSLqUkDrt7DarDjdAeWqVszVSY6m0Kw9rr/tJmrtJs8//wLbR6OcOT7HSNiv3PVcbpE2rnLkxnvRrAkGdS+BbVNU068RC/U4efoxNL1KuVImEJig0fByYOct2CMyA66jd9ahskRVW6deqpNZWGMsNY3JaScZ3QPje1RrpHP2FDtvPsLccw9z4pmvEw/5qPdMrLXsvO3f/wz1hTTW6R2YxR1u/RILZ55hY+UMhfoGU7t2ka1oDMwx7rntR0jNHKUqMtidLIP+Ip/9xJ+QXz2t9NntfVHBkip4Dw/9l/9Gvjckvn8vuZx4ZVT4nf/079A2LuIZtpU89snFLENXhC8/9hyjo1NUcnnuvv0mcplLVAob7JrZhd0VIrHtIB/97NfQPHG65QqemJvm8in+8nd/Dmsrp3g31XoH3RElHEtRL28wPjbC+NgYDrsDTVpFZrOC3IVc3Jdq2noF5C4gxmZAV31zKRYu97AN7rlU4MZXBm3a6JeLm6W4SV4R0KW2l/FzgeFFOEgJ1BhkOLPJqljtAuubRdFOiG+bI3Vb5iwS9C0mhwr+V96uhNy/s0L/tkpdjGn6vR8cUpyC3AfQaYDJL0jozQxEfzUaZWQ0TOaVb9LsrVAvFIgFAkpUQFTS/LFbmD5yN/MLQhzqwLCAqXGaTnVBMZGdoRTxmVtZX60oiyyrpUN99SnFdB0ObezcfxcFbZy+ycJ4vMvi8aco6GtEw9cTTe6mUqoS8Jko5i7RqJ5RYyguu4lg8Ha8oSkqnSqpnU7WTzxGW8h7Svgswv5r72Z+qYjd7qFazVHMPa+CucgdqoA+6Cr9YovVy1CSCSHB2WB2sctdd/4YhXJHVejF8irt2rIMYtPS85w+tc7Bg6O4rD5iO/agDyP0tEmaC7NkC09QreWUP/TMzAEciYN0Ow783gi12de4sPwcWm2VuNeNw2yn2RwSTYRYLy2TLva5+dr3E5kSI5EsXm+DtXOP8uL548Ri29ge30ti8iaKxQrxpIX07LM89fznmBkfpbDUpFPV8DpcuD0uFteXCcaCpIsZdu/dQamQVaODDmGHSkZstKsYmMwqmAvDvWOxUjGZeMe7fgZTbwIHIemt0Kpe4hMf/2XC3jr9Vpm9M1eRXXXQ04L88HseQnNoihD12FOPYKm0qVesvPOhPyAwJgfaqiKTibnPRz/0e8R0E/WVOUrpc1icfWzRAKeXa3z6kVmq1R5//1e/ze03HlIbv6f38YfC1LtQacH26Wux+UcYmmw4bRa0VpFuZYmcBHSH9E87dMsmth+5g3pqDz3NCoEwZJd56aufYk/YwvrCSQIjEZ5fWSUxvYt3PPhOBvkSn/n93+fOI0ep5AsMekO1jOPRpDIRyfTsvOMP/47j6yXcO8ZpnXsKc/8C/VKa/GIRL6KvH6a0WmXbfT9FXUb04kNMLo1wo8Tf/dKv8+bQdiw9uygT0Wjp+B64E9O+KYaZVUVame7ZaV96lvXHv0H+4Yc5/vALXHvgJsJX3aQIKN3VDV568Rij06PKWCgVToI7AoExvnb6ZX42/RLzfTEXCrLdaiFz8kuc+fgXMM+XaBVrWEfC+GW8Yf40hYVVpm5/O0+8NsvbP/ePNCe34Rx108/OMbJwhj99/7s5FHcyMZrgwqnzfPQLT/Jopkc7uJuiBF63hj6cQ6u/wq996Cc4t/AkoQknFtOAwxMHWTvv4eN/XWFjNQImN6GEmXLhG5w49zj9Rl0FdJ/VIM/E42F6mqZGLVfXcuzbO8nqRo/F7EXufes9hJNxHv7K16nlmlx3cAcrF5eYmRrh7PlXSI5vo6Z5uPqWf4fNt1+Nz7oGaYoLz/HS+SewOzXln+7xpqhUfRw6/Abc/iQWmwmbvU61tMjTj32RyXgMc8ekHBELzR73vesnWRKXIB1GDuwh8/QjYCnTyFyiXsqhW9x0fQlm9t+BLTaOw+mmcf4UnpCDYw9/iqgfar0S+VqNWtfBm9/wLlzxo7TLfZzBAA57k2r6eX7n9/8z/Vaa8WiEkVCKlYU6S8tDnjuzwrOvvQZeG2r0IXuBD33wZ7BV01haVSqVJkXNwZ9+7DPcdNd9PPf0s/zcz36AsyeP0aqtYxn2lEqe2xenYw7xjRfOoHsSlET8qV9nUFriz37zP5KbO0klm8XhDhIY2UksOUarXiAZjxCLxnA5ZWLGogSchEsg0LropBukOLNhy3yZFGdA7gMpkC5rtm8Sbzeb2hLQjX65AbtLoO8PhBQn7HIDbh+K9bQSijGcOSVYC1Jgs9oV9C4xygjkRm/dCNZbvXTD3loC/vci5H1noP/2Sl2ejyQwP0AVer+pYXHZ1CFqEpRv/A3KtavXrRHx29hYOI3W3FCSr1LkidFKIP4G+uYwJqcfl9NEKz9HLfdNHGZD3tVq9xOduY5CTSfgD1K9dBKHT8dtHdLtDmnVLUR23qlkFofaChZzh16jS3h0mpJoSOq60n1Pz51QzNSRiQmOv3yCnTvvwe1P0TfrlLtLDNLnKZQyRL1+pnYcoVofMBBhnGqDZuMVNcJrM4PIlg/6TbReG6cSaxctd6ual5d+rVPmnbfdxxAH1YYkBCJ5WmBp4SK1Uo2pbX4KxR479+4lEBkhvdoA+3ZlqtKrnCAQ6FMq5fBM7qRZsRAa30M5U8Bs6zPInCRTWaMlsGGzzZvf9ENU6xWKlVUcgQncgetUD9hkKtNprnBh9lm63QaNus5ddz6IaRglHIqyvnICuhlik+Iw1+UfP/4w8eCoUq+6+qprePH4MVLjSRqdCp/+zN8TCrrxCCwoM6bSP9/0fO9jVYmUVOpdi5W7HngQbBFMWpxh14ZloGHq53j4Sx8BLYvfbaVR7uF1zfDA29/LwOqi2C5hC3Z4+EufITy0UC32uett/4GhO6JmjEemE5Syl+iuzPOlz34Ol9bGpBUpV9MsZFf5+D9/ndWCi1apxof+6Jf4yR97O16vj3q7x9DsxO4J0dZFsAh273+jkqgUvf1es0S7ukZu9Tw+R49+W2B3D/tvuJtlnOhWJyaPh2ce+TS73dDLrBMPOjm3OE/D6+Ome+4l6AsyKJR4/h8/g7VaJRkSJTaxdLVi7vTol4uYgykm3v0ewhPXs9qu4Pf0eOkrf0XMMUDrWAj445RfO0Vo/7XMZ+CaB99OJyIe3jlMgw4j3QFf/NUPqZ6vLtDuPh/2u+9Dq2cxT09hzhTxzqUpnz1H85F/5NGP/i2Hpw4xddubEBq4vp4ls7BCMBjA5XerA1GkYhU5ZeDg1o/8J5Z27me114C+k2ivS7y8wn9/6CGuj03RKdUxh/yMjCboXTxDtliimZjgwT/+PdoTh8hYTXSHVezdIq70KR77H3/KcGOZQ7t3sp6v8tVnT/Kxb7xKxRWl6LDT9w9o9xcZFk7xBx/9JTLV81QsZeUn7235+JNf+CKh0bdgNe8kX6zhD5uo5Z7ihVe/gd9iwqYPsfZtDLSBIj5mcnniyQmqNY2m6I/bLNz/jrvRzV1y6yu8fOosenuAx2In7LErf/Z40k+l0aLVd3PtzT9EO2fDPT6BVVvj6498nG3b/VhtPVbXpDWWpD+Iog8sHDx4J4nRJNm5VxnfO6n8Fl49doygK6T4IBa3mx0Hr8cWm8Ts9NBNr2B2w/nnvgbNvNJc6JsdTB++FdxRfIkJ6sUSVusQffEi58+9gtYs0NBqWN1uam0z9973bqy2UeyOMO1WA78PlXR87NN/QaeeoVMtYxnI++Hlt3/3Y6p37t02TqFTZmhuMqys8ju/+D7cvTr9Wo1Go8v//Pg/4YuNkq00uf8t97G+NKumPNqNDZLxMPmNIuOTe/iXp09g9iap6k4cXj/9bg2aWX7/l97L3Gsv0GtWmZ7ZSTS1HYvNaWhKSA/d68Vpd+ByuXCLtrsgeL2OsklVojJSpUsPXSKi9NXlZ8LFETdL5YkuQfd1W9PNHp9itW/ZlRqkuM0KXaB8uS8ZTZZKf3NkbauX7rDZVf9ckrbLbPdNjXfTZfMWC8OBUc3L44ti3etja9Kr/3a2nFGdb1bzKjHoY0LHYh5SVWNrPwikOMGq1YS+wbupdcSi8iqSqREymTSRcJCl+Xla3WVaHYgmjoDFTXJih1JEEvOLZjlDo3oWq5FokRo9SG9gIxCMKcg9l15jemqc+fNn6PY3CEevYmByE4hEaHaKanRA+miK1ejwKlEHxdTuihPckOzsLNW+MbYWS9yC0+XE5bWQu3CanrZO1L+NWHyEntZndXUFrb9BU3wdfEbv2LiOmiyZK4T8xY7TrhaofHjcuxgfHaNWL/L8c08zMx2gXh0ovXa/XxazkL12kBydwmT1GUYIgy724Qa59CWWcwXylQZ33vM2bC6/GoHr9TpKl75ayuKymElEwsyfO8fi8jxW64DDV12vZlAxOxUpbGX2DLOrc8oGc8eOSUYTO0imttFoNtH1JtGYn7XVWV579bgaVbvumttJRGfotnU1IlSpSEtjmTNnXmbQb5DbWCXo8+JSghEuypUm27bt5vTZS/iDUa6+8VbMgbCylxROgdvpoVYtoRfWeezFx2m3StitJt73voeo18RX3UVbxBds8Pg3v0a1sIGjLeYOAdL5Fg/9zC+giSd2uaQsTucvXaRfq/ClL36edj3LRmaBP/vzD6nMfnk1y29/8NcZaiUOHdjD0auvJ56cpG9y0dVtav2ILHC9BTfedDe6Lj1XAYQaVPNraHqGlZUGN9x8l1Krs3qdlFfmWSyllQHQxROvsn1ikrJIZprs3HDHG9S4olN4Ne06T37pnxkUcowIvCjKa20dl91LK1fCHUuxVO1yz0+/W/VY27Q48erTmAc9bCarEusJen0MK9Iq6tKzu7j+gTfST/rRUyG0do/GmQXay7MsrDS5+v430I7ZsET8WFYybBvacGYrvPixT3Lyf/0DgZbG7ptugX37YG2FSr2m3O4avQ7YbQTHx8lsZGlZrDx58iR//vDnWQ3ZaXjcSnUv0ofxeoW7R8fZa3Zy7Y5dyhgoMJrCMZLg8Qtn+fm//EuWhwOCO3ZQbNbwe6VXW1HCS1/7xCdYfPE4B3bL3P8IN7/5XtzmGIGRURoOMzVrm4qeBar8x3feD9YW/l0JcuUGf/c7f4MjuItuL4Tdm6BXrGCPeumtnubYay9g6zQIO2y4zSLgUUdIma5AkGZ/SKMpqXWYQweOMj41Qr1ZRhu0ef75ZxQq0W038brs9LoC01swma1qhNEXCDCz4wacIgpSXlBWy71eg5bYIXt9aH0TFpuPdmegCJVHj17F7n27lLSrw26l026rAkFIkkeuvo6hyYrV41faFDKCVV2aVzK+nWaDdrPJ7Xe9QUkDB0fGqBTKBONx6pUy/UaVEy++gF38DEp5ZWJy8y134HaHlHtlKCj8gJra29VKmt/+4K/QapSZvXiOVDLFRz7y11icCaIjE9R7TWrtMharrEP4wPveo9pljVKFv/6r/xeL1amIY61Wk+uuPcrcxdNMTCQwmXukxlK0WgNi8W18+WvPMDD70HGrokVG45IRL++4/3bSS2c4elDOiwrdXkvB7NFQ1GCzK/31gRHYxdDJYsLpchnqaQKxSwCUwGvZbIpL2BDFTpsUR99xu8L9TMmpqgPYgNS3boowJ2Nsve6muYsE9U22+5Y2/Kaeu5DjRHtBKna7zWmIyQwFwpfnJcYfRoUu8VzOeBG7eZ2UZxDojH+bAX/TT10cKO1mjaHepddp0W23fwBY7gMYiPRrH0NYwWdSZM9soc+Rq67F5fGTLZRIjIyxkS+gDcQ8JEJhPYM/HKC2eonOIKOuU6sFbreYosQIJUYQtaBWq8OhQ4c5/sILNLrras5YgmQ8fgi3143ZYaPPgPm5ZwlYRtXhFYlEWFtbUwusmD+t7rtUgXDQkKlNpfYrBaJULK7MMjKrK+p3Gs1l9Xk9XWV0NECt3sXn23R1E7xPGj6XpXCkmneQznWJxd3s23Mjy0sLdNobqq9z9swce3bNIHoHoh+fyba49vpbMVmcqgfVH1gQs7dWeV6pyMlYydhkgvnlCjfccpuqgsORqCJ77dwxw8KlC7z43DPEQj61gFq1MgcPH2b/kWuZX1ymXCrhdLl5+umn1TyoLMI3veleyuUSIyNJlZQsnD/LpZVllbTIhnA6Qzz44EPUyi18XivDfoNhv8rnP/cPjKXCShdeFviFCxcJheKEwkmOHTvJ+376A4yPT7OSKRAf306+VFVQmMvlVAYuhY11rrnxeo4ff5lgyEdpbYWxXdNYLCZK5SLtdpNPf/pTbB8bJWy3cOncWaLxFPVmj0anz//zq7/BeiZPKBKmWMgzMz3JhTOvEvDaiIfdvPmNt2Ma9Ng5PUa5lMbpdLBt+272H7qWWHKKXt+OLs50TqviLdTqMJLcqd5PEaLYPjXJa6+8yN5DR9koy+HU5uVjTzIz6WP2wqx6zbt372JuLsOBwzcQDCaoVUT3XdzXNKr5dQIuM83SCrOPfBNPr0+73MRlc5NPF+n1TZR7XX7rTz7Meruuejaf/PxnicYjKkHq1xuKaNhay+PWXGQzBZoeB7Nak3t/7iHESm57cIxBtcVIIsGZ5Uu0fWK33uFqV4ji+mnOffllTn3p6zRPL3Dd/kOY9+xQJvGSUNm8bhWQ1Ykp+uSvvsaHP/lXpGngNI1Qt1twjSZYlxHAwZCg1U40m2fHoE+YAtd4Ztg+vUMRLX/6k/8dV3Qfx4t5XKNJAuEACxfPo+Y8LEbLKRYIsrhyUUGXQdsIfm8AS7dPpVWlZerTcfaxRBz0ulX2JuO8cvp5ujbwJMfAkaLcFkfFIJ1qDYIB3E4Hrew68YCX8tIcs68dR2vUiIRD6CYL2UoVi8/PvgPXMhrbpWyKu70mmgSfVJiFxQu0qwXSxRzFUl7ZdPq8AQW7yjRCp6Nx/31vRdNaWMxNvvH1LxMMhlQwF3cwkS6W5F7cwcxWBx6vixdfOcmP/fv3KEOhUrlCLJ5gfT1Dr9tnx46dXDh3Dq/fT2NtjWdOnyYW87N7YgdT+/axePYsCVFhNImRR0mRxURVTHTMa6WS8gOQmdjd+w9y4cQJtu3aq5JoESqRqrXX7ZBdW2Zs2yRrS3NKpVKtz/klJessLoKFYgZ/wIXTZaFSKTKSTLJw7iIzu/eRz+TxCcHNJJyDdaWwWSxkGJ9IkhpL0Op2OXNuHn9ghHyxSyyxjf5AJgPaRKMR5i6cYCQRZqBVee+PP0jYb6GQX8FmNnH0yHVqjE3Y5dIvl2CuVN+sVjWLrqkK2wjml93UtiphSRnstv+jfakhKPN6xbxV0RtGXS2F6m5B8oK7q0k5YdArxTiBVyXbMGO1CmHOCOgiODMQdq/5uwT0Tbs3NYduMQL6QAV1g4q/9dlqkgig0e811Yh0t/MDEND1nix8eWuNmxhUtToDnF6xpxORDwiE5GcgiZFMMGypw6m/0g2YvSmSazI65t+aeH49a+uKoUoTwkIyF2KWwCgWJZmtArRHTJeuuAmrWS6qPBdNA68HyhXUDLvciqUhkbCJ9FqLbSm3YbyyeZOZZLk/9Rhic60sedQruyKgG04tA8lgsRi99KGaPlK/WshVSMSC6uuqkAbdYh0Iy6tNkqMepYIn/Wghm+nNCp1WVTkpie52sVLHZHMQCDspljTcbtGsr2G3mPC7nbTqFeLhANn0KjMz07x04hzxkZSCujqdDi6XW4nfSFKTy2UVWazdbrGyssLEhPTvxCFuoL6PRkfp9Nz0+2bV+rCYeqoKnp5KUcyvK/OSQMCnsmy3RyRiXTidAdIbRcKRBPOL6/hDSQrFitr4FgWxDLDbrdTqFSqVEslkTJFGms06mt5VcFw+n2XPnt3UygWaxaxyXLI7veQKFbyBGNlCWelh2xwO9F6PdrOK1azTaRSplTIKlh72O2TWFgj4nDSbTexOHzt3H2Ln3quIxCcxW32qd14stwmFXeo9l3UgRavDYXxIkic+9QUxrBhz0aq32FhfwO9z02p1cTi8dHomJS0bDEQo5rKgtYj4HNQKaUY9bszZEhFxwWuIyUUMOn0azS5Wf4Djsxe46YG3sFHKkTywG71cotuo02808ZotDIoNGhc36PeG1K1mtEgA564pnMEQ/r4dS6ev1A7b3Rb2gINvffURvvE//ze/+VPvx9Xu8fSz38I7Pc6BG6/FEw7SECldr1dF2fZalla+QmExw66ZPTTKDYVEZBsNFvNZ/KkRGk4r/ZGIWk8jjSaBQoHmmTNQqZLJ5snpGoff9kOkrrmGkxsbtIcQ8/koLa9glWq50+SqO26iJT7fJiv5bJHFSwvc8ZYHqM0t8InPfIqufUhqxxjX3nkdZscQp2PIIw9/gf6gS2zvfmZtXkavvp6F9AbZSkVxM/bv38vRvbtwDjViDivl9ApRn0etQ10Wk8NJrt5UiEyjpOFzu8jli0onwuuzK1npWq2Ey21H08QQSFPBXEaXzGYbY6MBTp1aIxGPkM8tcfTIHhYWVtA0XcnHSlO0pw8IhiJs5PIKbZRrupHLqUCeLxSVIU4qNapIsp2WoeM+Me7gxGtppqZSFAqGnabMJo+K/r4UFaWSCjQSkGTNWi1mkskEG5m0IZk6NFEt19TYrBw8q6urKqALkinQu/hur6+vMjY6QrVaodvVaNQ1EjKG2yhjs8OFi2fo97vcfPPNpEbGWFtax+/xU8oVqJVLnD15HK0nj90nFgthd1o5ctXVuDzCSHezmi5TrfeUP7sK1FYL66uLpOKCtJ4hGXVTq6TxuMwcPLAfTC7i8RHsDoch1WoXkyVDylVcG3U5SDeh9CuDujHxPFQmV/+WH7kSjxkMFMImn+Wm4HE18mZSGvoSP1R/XURnBgZEL48vM+hbAd16WWHqAAAgAElEQVQQmhHLVqdaC5J8DgeC2kjBJkYxRoW+5ZSuiHkqUTACuMJmVVA3sgfVwxfnEssAvVWj3az9AFTo6u01YIiaeOdKVqZgPGi0NMUsVbaqYhFq6AuoWXEJxB63UZEH3XJ+1AkpMxf5uqlsEQvFOtGIT1X+ApVu3fL5FsGgG5uQPHVDGUxup0/Pc+DAtArA7bZR6ctNvr8CqSGdrpBKGZFdkJ1cpslIwqNeRq0mPTrjkjZbuoLklPKfeombdmvyWUFCEtDNtPS+ImDU6jVCPj/lUpmomEoUy2pB2a12hTQIrCMdl05PpywCBGYrWqtO3O9goHUw25wUKnUSqTHsLjenz10inkgqjeCpbaP02l0qxRwuu1XpT/faDQKBEC5fiGqtqbJ5yY5lUUtwLxQKRsphtSq2qVTqEnTn5+cZH5fWQFURixodCw6nR/WCfB47DtEM6DawmASiFlhKpz+QDNVEu6OpGVRxWeqK6ImMfPRt6pCUx5QWgTgPxRMxFcwnJse4ePEcwaCfckWEYURwwkO311EHVaVcIBULqnVRrjQoVRoMzeLjbsNkEWayRylBFQtZ/B4bnUaJZjVPvSq9SdhYX1E9POmhiR1rf2hnauYAR666mUh8nLbwG9weKtUe8Zgdux1KRUWxUEmbXNtOB9qNDuZhB49jiNtpxhHwsjG/qIKUyBRbrA56HQ2HmmVv0Cxn6berdAtFUjYvk6EE3Wobl0joDqxkCxWsfj99t5P43p10hxrtfk/Nwlt1DVOni7M/QCvWsdV1ejIq4fViH03BjkkaC6vKTMY3tk02Eogk8NoqT3z+C4zbnew6eJhLj3wV3edk8k23ooumucupVLqGnS4b8yvKC31QajIVThEJj9Ar1hShsyPvlbS19u6ByRSMib9wGWZnQWaY2yINO4DFRV6ZnyN+5CgTt9yq1maj3mJbfATR0m2fOa/g4hvvvQ1uud4wX6jWuPQvT5MKx/FOTPLMw1/msde+yYG9B3nLO9/C0GvCFnbwyssvsHrqDP1AiOF1N/C+3/sDbIEgiDOX2015fo4Xz5/FLnyMVo1k0I91KDyTopKx9UXj9KTaLtWw6FbGUjE6Yo9Gn1a7is1uwuN1sLa2QiIZVyNN0kuV2NLt6JiFJOl0q3UXj/qo18oq2MpB4RfbT4dINdeU5aese9mv0ViMUNTD/HwGl9utJKkrpTJ2Scw0nWg0zEsvvcLBgwfpdjsqAMn1kP0n+3JhYUEl2/F4XO1FZSJitbCRy6jzSe6vXm8qxzJhpcvfSIJer1ZJr6+RyayTy2bI5TcIhYKsr60Qj8YJeMLKk6JaLZJIRpidO4c4iI2PjROLJWjVJPHdUFC/OL/Nz54nFg0ojozL5VDnxczO3WgDE13NhN0VUGe32x9Ssq0CiZdLeSIBD7MXTmEatJTwUyoZZu/efXj9UQLBqNEP7/dVVS5BXb6Xr+VnUuXKi1QV+hVSqhLIleDM/8EeZatC3wroWwQ2VeiLUpyqoGV0TVc+F1sBXTHc5TGVepzMoUuAtxs9c6XtLv1zJ0ZP3QjSm+CBwbbfUsa8DLkr4N+IHSaT8vtwCReiUaXdqBkeH9/PWu7qRQ80KpUy4YjonJsoVyoEg4Y/eq5YUMpa8nWr26On6Uq+UW5CKJORsGazRsDjZnV9VS1qITeJXJ/cl6ZraqYwXygY2sAej3rDNX2gDkdDKUglgOomMrKygbb6LrKpVD9HHqfRotvtEo6EKEmwtdlwOESq0MgWstka8bhfLQY5xINBw8/8Mi/i2yYbNgO6aUB7IB7fQ5wm6byayGWzpBIpY8xrKweQ+09nsDlsrKfF1tCiBFD0TptaNkPA68PjDWBzeag1W2pzJUZG1QzqxsYGqZEkJ08cZ9fMFEHpo58+yfTOadaWljFbneqglrnPrYNEDndN6+EP+Emn04pIIq9LqoXJyQlVncvrD0cTtDQTDpeHQk6UuDqEgj4a9Qp+n8AeBuTUEWKcjIPYhane39Tjr7Fn134q+SZBX4iNDYH8vKpH5/W6KRRz6rNU69Kq0HUNj8dFoZhXXwtMrutdOu2K2ohdbUA4mlQzgOVqUyV54WhEJSOdVp1iLk2/10Dv1BXEVasUEKal1m2ra9zu9ClVWnj9cQ4cuo69+68iGB5RSaWgLplMhUgkSKc9IBw2s7hYZueOEFoH6uUu0aiDbq1OfmMFE31VcWn9AU63TwWDudlZJXhi63dpVXIEnFaq6Q3srSF7J3bSrbXpNXpYzU7yxSqazaaq4Nj+PRD0MqhXMUvSKlBTNk+vUFT2niPjkxAMwfg42J1waV7pINiVraxRPchs5Ppnv0jm7HmufvO9vPbP/0TI42by2qvg6CHx20Qxp2p1Tjz5FBuLK4yF4kRcPiW1nJ9d4uKleVJT29l+4w0G1OVyGPOYvQZL50+z/NKL9LMbXDU1SWDHdiUEUs5nOZFe5853vBNiIwyyMv5pF9EJuLTI2pOP0vNb2P7ed4FVp1ev09+ocv6Vkxy9+Rbwuvn4Rz5MaCTCvQ++iX7YBuN+5i6e5eTnv4bDF+G3Hv8KntQ+sq0Wmt1B12JhdNsEX/r85zBJb7JWZiIR49ypk+zZu1dV6K9duMiuQ0dIZ3LKH0DEKSSBFOcrMW+pVks0WzWFLsmeNyRJnXhFrlkXkZYmiUSUQqFCpZRjONQZHx9H0/tKwU0O8m5PmPQ25Uvh9hjjV6VyWWWBoncgFWKjWsNtsdBttRUiJmePoGNyk7lsqcIlKMvvyt6Tx5DvZf/J//eHfUxWcawcUqvV0XoSkAaq1ytBvS2VyXBAq9ng4oVzCuU6ffoky8tL9LptDu3bz87JGQa6RqNRYWr7ONl8WgW3Rl0eW8Pt8PPEo0+yfWI7u2ZmWF64xJ7dMzidcj4NVHALhaOKaCjnzujEFDpmNStfrdfUiKCgAyLQs7ayiNdlYzwVZ+f0FKFQGJtTzLic6rnKuStiMhLIjf64UdCpQCl99E3YfetnKqALpP1vBHQ5w79zjOwyBD/oqyRbet5XBnQ5t5T7m7Do+8NNUpwoxUmiYZDglGf60IpVAroE9y3pWdVIN8hvm7ppRudqE3Y3ZuON37EOhWmg06mVlWufqv2+vwO6IU5fLhfUhRTddWEW1hsNA/qTAF+rKNKEZEiyKQxZPhPZfJZELKb6Xg4pt428h56uYbcatqqS3Rmi+8b/ya0vzl9mC9lcjmQ8oSLuUNfJ5/PER0Rs5jtuW/j8Zqk+EPht8/EkG7bIgbB5k19tt3t4vcbPOh0dh1Dct25b2gebwX1g6itLyAE62qBPW3pO/phaINVSVT130SoWbXQ5cOSlLCzOMaSP3u/SaTbZlhxF7+qMjk1Qb7XxByPYPF5Onzqr3IpEcUnYkxPbJ2mXihRyGdwOO61mXW0oIdu02wJlu8nncwRDcmhpKqDL34XDYTKZjMq05dCRyl2Cv1wfSR66A2mJhNVhIi9LAmiv01UHoaAD/mBQMVXb3Y5SYvMF/MQScTayWRqVJvaBg0QkwcrqCmNjKRWcJQkX73n5WqrytXXhKAyJxSJoumGmIAlZvV7BLRCp30ehVFEwr7QxvP6QkThoPZqNOhPjKZoij2qDeqWA1mmwvDintPirpYJxmAyEOetGH1jx+mJcdfVNHL3+Vkr5GrV6m21TSVpNQYWMQzsed1Eq9NA7XdXKsAw16pU8iZlJ+vkslVpF9QHb3S7FYlG953pbxryGwodnZfY8/XqLQVVn//a9iunernfxe8SOVqdnsRKdmUapE1nN1Js17DIu02opkxdrT6fZaeHZvwPGUugrawqut/ZMoohDrVnBn0wa83e5GrUvPY7f5WfhzKvo6ATDAeLv/UlYXjZKTzHwOH+Rp//lMRK+IFcfutpgqTZ7rM4usLC0isMfILJtkqHHjSMcZGxqnEajQGF1kcriAqXlRabiUUbHkri2jTG0mzmXzzF99CjO5Bj1lQyDfIVAcgKqbcrfeopLq7Nc9+Ab4c23GYmFbubVT/0T1UKZO+65hxe/+QSr+TQ33ncHruk4w+kwixcvcOLvv8BVh67jq3NLfPL5p4iP76DcF+EgO3PLCzx77JgKIn6HjWG3y2gizmo6rSr0+PgEKzmB2G14hXHfrDO5bVyhQ+VKAZ/PTSIpKFFZJXuy9aVtJcJW3Y6m9rjA0XVRQowG6XTaak9kshuqt222WPFsQvySfLfaLdULln0gvI5sdkPB+BFJxHqa6k/LHpPZaxnZkv+ToJPNZpmcnFRVotyvPBf5vVZL4PoU6UwaT1BIrZDL5VUgbzaaJOKCzDXUTLe8hk67yaWLFxgdHWF+fpbnn3+WQiFL2BdQOghepx2vz4nTbWMtbfBjfL4AXk+QxflVnnzsaY4cPMLM1HaOv3yM1EgMq2WAx+3GbvOwZ/c+Zf3cHejkS2U64oFhFwfMAbl8XiXfDruN9OqKei47p6e5/pprVOHm8UnxZqYiDo26rs4bMWVRDPFNn/Ot6lxVy1Ktq+N88xBVSqz/ihZ3+cg12iXfrtwmiYOC4AUFsRoKGVK0qTn1vrz3ohonELtZqcjJOSzVulTkqhpHCHJWpSBoxaGqdTm0LiccCmY3uGDKu0Kwzsv+rJtVmsmkKNFmceSslg1ZYoe4Bn4f+6HLIZ0Th6Z4TF2AdqeNS2Ysm3WVlcpcogRi+blBWjAAC8mY5SYVpWwAuckmkQrc6/Wrnq/d7lD9D/kd+Tv5G2Fvj46ObQZ3sfmsqU3UbYoLk4f85qaS7EwtAsFYNwN6t9lUvyMkFH84zNmTJ9l36Chab6AMBEoClSslOKlkBc6WhOSKCv1fpwoMzAO61GSZUK5XifjimAXGke6KsoWUyCbOZR110BSLG6yszDEY9tC1NsFAAKfZxfZtM4ql7/R41YxqtdEkEo3j8nhZW13F5XQo69Juq4mudRkbTaF32wppEOa4wPdSlQuU5/V5VPIgvfNGo06j0VBtEAmuCwuLTG+fVj06CaqtThuP36c2ZL8vaItJZbQBf0ihIIIQiPexLGa7066YwrL5iuWiIiS67W4GrQE+l09dc5k9lSRCiHEOp10FdoEVZZ0Isaher6lrK/0/gQXdbgedXhNdZkuVdY8Frz+ozFakjShJh3I7Gurks2lx+ME01JWNan4jTatRYaB3FBQ7GJrxeEPK7aunmZjesY+rrrqBcDSlWNG1QpN6o43PH1QEQLGolTEVt0O8V3rGCGGrTkd6YZ2mgmprjaqaiFheXiTodSmTDI9pSCocYG3uEkGHm8x8htFwCmvfQluY/GYHlUYbzWJj5ugRGE9BtwU+r/RxDDLHRh6tUGK5WmDs/lsp28R/IIbJHaT9/Ek1CdBN+LB7XLibGq5il/rnnsTXHfDNk8dwxALc+M4HlChTs9nGI4ltV+P8088y/9oZdqcmmZmYhlKDykqGVtV47b0BDAVO7naodrv44gGuv+MaquUc7XyeCyeOq6pYFBCvves2PAd3c27+IuVhnx0HDhIKhOkWq3iDMZVoLH3jMdZOncKbCHL4534K4mFFTEi/eJwXHn9KkfWS/gDHTh9n9xuuxzIdwzwTJ7OwyGN/+NdctfcoaYed5Z7GWr3OkTvv5Ja3vg1vPEZXHdo9LANdVeB2kRUdDlVA71vttEQPwmLCZerTa9boCJPdamFqapKl5QWsVrEi9hpJqT9Au9UjHI4y6EsbSdp4dpW0CholLSBpGckeEaRRxq3kXFrPrCuNBokYdoddyY4WSgV1TknVWCmWcFvtBP1BVY3Lmbdz927OnDql4Hb5elUSLkX4NRTUtqBoScDFZMlsF2lUCfgavZ5OdiNHNBJVFabeMxLz2UsXOXP6pArowk2Rs3JjI411OGDn+ARoQmSLMDTpIttBV+vSbHTIZkvK1ElcUAOeIKlkkovnz6oWZjjsZXRkTKkHhkJR5pcWhN7FhdmLJFIJvEEf+rBPvpCn2WoqGVVxU/N7/ezft589u/ag9fqEQiIrbVHvc7fXIyCjkvJeDgRFtaikWCrabyPFqTk0o4duNK2/d0D/bhW6aqFsaroz0LHKWS+NdIUYS69d3D7E7lnOM0E8pJ8uo71ylgiz3aK+l4BuG4pvuqCIhnqdIvxI336zQpegrkL4JvNd2q1bY3Q2eSypzqtlpVYnsej7PqDLi2u2GipjCvgDavEK/CFvphzefV1XRvdXXjQZNbBIsN2sunO5nOotyfcyzxeQzFfQwG5XkS3kPmRhyE0IIsKSb9Trm/drsOTUWNJmciAVuxpxUJ67KL9eqzzeFlNus48jlaiQrxS8L1KSsol0XVWzUsXJz2UE7nvdhqIUREvh/obfrlWRqUwDC163m25TV2MuvY7MsLfIZJZYXZ2jVMpSLmeZGJsgHhlTBDObzHC6vSqIt7s9BWuLZKJqDdjt1GsVxf7ttls4HTaqomjlC6D3JQuVGeamykwF5hZmr8zrSnCVvxe4TzJdeY+LxbJi2QoJRxIOeUsMMp1XCeoIDBkOx1Vf3u3x0ekaYyfqlXaaONyixy4jcGHWlleJBeKKTLY1e6rY8y67uvbSU5eEzB/wqccRQs+2bdtURSQJgEDwjWYVj1cIcE42sjkVcCW5kSRCKm9ZR/IeRsNBmvUq+WxGQe12q4ViPq30DtrthurpDwYmJfMqVnnimx6JJPEHYsQTo6RS23C5fSp5S6dzxKJxKhWDgBQNBWhU69jE9tEq8pUNulobm91Co1mj3aox0FoqMDv7Go5hn0GzhaXXp1tu47V6cJqcDESsf2ilVG1i8foYueMOEPgzs45X+uO5PNTFeagK1RYrjSK22w5jn0jiNdvprhdxF1ropiH1pBdHwIOv3YfTy7S+coyNs5dY6de540cegLEYZy+eJTk2RuTAIUhv8M1PfpZLx14lJOJL0RTTsVFcfTNWixMxEsimN6gIFCtEO72vAvH+N98Ew44aU5l7+WWyqyvkKnkO3XAN248eoGqHly6dY+81VzO6Ywcb80t4bU68ZgeZV0+TffYYmfUVbnr3g/jf+UOQW1dm9C//81dYPH6KH37TW3j1wmnG776G7qif2OGdWDoaf/uB3yBoc7P91ht4aXmR0hAmjx7lrnf9CJ5kkrV8DpeIKVnMygtB2WzabOgyeiZiVpjVPrX0Gng3iZ7qjDENyeU2OHz4MIuLiyqoSEAvFSt4vdKWkjaeQ7U1pOqUjNskVq0CncuYqMdNJpthJDWizrWe1lVBvVQuEQwHVfJotVtVojwxOk4uncNpdxnOYhaLanHNzMyoAC/w+xY5zJArFVtR52UjD9kXchTVBNkYClGuTafdUdob0heXCl9IoQKx16plPB4n6fSaQuCEHyBrdWZsVEm3xpNRiuUcHr8RTGXkLJ3Oc+z549x2y53kN0qkkiPGHsqnCQa9xKMJmlWNqamd1Ns1/EEfTzz9OJF4WCUajXaThnoPdAK+INsmp7Ga7SQTo+zauRuLyYzDKueTTe1VQSGEXyBnjiLI2awKRVEV+hWQ+1aFLsXB8PLk0Hc/ZbdmwbdY7pcDqwGKK6jbJtwUGUuU4CucH+XIpkKyulOpzi8H9E1dd8VvMtuxbwnLSCAXu1WzlaHwIlRlLpfFuBf1PJRyzVZABwnoQxXQKyrhCYp2/fd3hf46SWDrcmy9iZtvw3eUuFc0lY2raqjNbM4Zfs/I+W3/cWU2t/Vo/3d/+d1/69tl/y4LB1x+ft87gZTeSt8kkrDKnkZ9CClKECRlZrJJ5xfxhHa7oiqh9dV5Fdh7XWFmO9k+vQ+n24/X51dzm7KghEMnRDT5c6NCFWRDgUAqQCgMUS1YM8O+IUwrVbEEXYPE1lOf5WdysEhGu6V1LL1E0auWQ002gln6eGrBWhkMLQyRzSifjQ+Vrap2hdGnkvbCQCRw0RXZZChePMPXBSGM9pMseuNay+aS72WDvf5h/J+x6TZ/Lu/lYLhJwBPGqiEgMewPVCWtVKEGfdXn77XbdDuSLMoBWKTdESSiSbvTYyizpUKqk3kqkw2L2cm2qR3s2XOI1OiEmscVApUc7H0xZxB7RxGc0IeK3CRoi7TIOr0WzXad/qCDLihCp45V7+Ea9LFpGoNGk2Gzh6hdm7oDAqEEtUyBbqevBG62Hz4KsRgyZDxoNTELC0/GsvLiCd5T8q1LjQreu67HMT5CQCwL8zVYL6qxj9aoB4vXiUO3UP/GMbpffZlTTz/PzT/6IPaju9nolnCPJ3CEZYxRxzk088JXvs4Tn/0C3XaBI55pHrz/QWj0UH2VaptuqUanLUJBsl5M1M0aY7cegAmp8Pt0z5xn7vRZysU8wXiEbXt34r3rZi5+6wnyvSY3//A7FMScXVsnsW2awouvUnziWRrraczxAEd+8T/AzlG4eIFX/vErbJw4x3ZPlNjMBJ7bDmCZSeJIxaHW4lO/9sc08gWufdtdFCwDnj1/gb233c4bf/w9tGVsTfTAI2GjN7m5/mUH6CYrmtmqSHGyhoTTIONDRtV05ccWeclgtSrEdKisvl7/WrS4Ta+PoxpKZIa8qDIBUfupvwkJCwBtrFUF7aoxKkn4PQqRk2B+eSxrKwBs9o9fNxv5zkrU2McyltYTxnqjiUwNSatNCglFurPbVRKxurLE2uqyQvokoEsry2WzYqdPOODF6rTQ09tK70Lg8lK5xupqlnq1w46ZvUTDcUXUFYKpzSqkQTEtseJ1CKHNhl1E2c0DcqUNVjPLyuDG4/fSkLVrsREJx5kc385IclxZMTscblw2OzG/h+Ym3C6VuRDiZO8aBGmPUUlfAVlvjZyp2XSlHCdnyeuGLCoqXHZee/3EvnJ07XJQl7622LduXjOFCFqEfGfIxMrPFUtdDtRNYpxCfs3iwCZ7Hnw2t0GQEyTBYmdoFqNscc00RHDk7BOkUuB7WT2yJqRnL+eWbdBHrxTRm00lbOP1B77fA/q/Dqhb7ZArJACMq3J5LV8Z1Dcp5N8ZU//N+HzFplBjtv9/gvpw8+Js3efWE7nyCW1+/d1QIaV8qxsbXh0WxkyeEqO54kOgKQkKrWaFUiGjiDh9vaMQBU8wplACYZQKu1bgIBXMJZht9plkARnv4aaMzVamOBTSh+FWZAR0gZs0BkNNBXT5aEvgk4CuS1/Jis0m/TCX+ixVj0XQFHn6oravArnMk24FdEm2xBxCFrZxwG09jnxW6IfSUN7si22KP5jUHOAVAV1t2a2AvhXMjSRF8E/5rDasPMLASD4Uo1VtWEMJSgK6XAmBIAVZkUNwIHaonTytduUyiWjrdcomNClypY1obITJyWlSo9sIhmI4nF51SEkmXm421BTCUCp7+ZDzXWVSspH7NFtltG4dvV3DKmN3/QG2rs6w2WHY6CAu6zLGEQzGqOVklEiq3yETUjVHIypf7bdbWIRTUq0LU1TZBbZmF1lt1Bj9oXuxJeNK1pdcGfJVhI48GPViFs3hcovVLzxB8XPfIoid8ZuvwrJvG9WQHVPMhyfgxiR9xoGJU48+yWOf+Tyl0gq7HRO86763YQvFDDnDfJVKJq94Hi6bi6A4E/mdNOI2vLuFBOeF+RWyr55h5dKcssRMjCUZvf8e2nNnWSxuMLJzO6GbbkJfX8Pq8dFcWGXtkcfoZ3PU9BbXv+edcP8NUCnw6t9+hsKrF4j3LHhTcbx3X4X/0A7ciZiyW/zy7/85mcV5xg9O4hqNMVetEd6zlzf+xE8yCIVoidKYJE8iGyrranNkqG+yqipdU9cWZfpk3pw9vhzQtxTH1ITLVkBXVCwjoBvTT4qsKdfYMGTeWqMy86wrwtplZTKVwF65hjcD+1BQAlGf2mzxbRKrto6vrar8ewV0SVSEpd3tdBTk3mq0FA9JkDfpxwqyJoGpkM+xuLjAyvICVSH/2YUPEyYc9NOuiva8G4fLRlfv0JU90e2SL1TI5cv4fDHGR7fh94VVi7LRqGK3mdXEh7QFPY4oAX8Ep8dOq1MnV8hQqhbo9TubY2UybeIlEU+RTIwRCEQU4uOwe/A5HbhMOp260T+XgkSqc+E+yWfV6lNogfHuXibIbbHdZY+JeKF6/zer4M2AvhXYr3zvDJj99Q85HwRuF3a5jMRKQBe+kiCPBuNd+DzfHtDFvEVauUrfXagnNhdWGVuT2XSrBHQbA5M4j8jH5nixCuavC89Iq8s0lIAuFXoV7f9j7zug7DrLa/ftde7c6SNNkUa9WZJlyXLBsmxjYxtjwICxCSUQUoB00l4IkEAISd5LyEsejxBIaKE4hOKGccNNNq6yitW7ZjSjabe3U+65b+3vP/+9Z0a2IXkrWQtjec0aa2Z0586dc/79ffvb397lsjQF0eTPPOXuVr76/vAA8cvoHP7j7fRLAL40wCr29j/1R93eyhmo9edlQH1OYaLOB0UJqUHLHMwXu1T1Rttb26qJ65JRLaFaKUr4CZXjPJwCoYirGSAIqb1LJcLQub1qL1Vd9Pqn5cfYtXJZnsCruvMGJ2G6Q0cdpmm4gE7gpccxvxfNH8II+vwIMXZQnjs7cb4a7NRJsbfe9PeV7y2dNrt6gXdY/Lu7r6lfAYXv6jbWVo3eA1N16uqQ9jsK2JV5g6f74RyMTlBcexF/Zrml4NTrMh6xDBP1egU1QwE6D6tyuSQUpeyI8u6mD72sqkQRTzJ7fQF6+xhPq0Dd4Qy2k6uRDYR9MYR9UZgVG8VCSQqLaIyz9mkB9DoB3TQQY3IgxWZFU9a3IhTgWA20J+kMyE0KB41QBL2r1ig1uWPDNmpi64l8CZicBaYymNl/GNOGgdW/cLMySODW1TTBvshTBliYVEr00Sk8/YXbMHX747jhiutQaQshfv5K1JctQDlYR4pjJo6HfAHknn0e937n+9h/fCc60IbtWy8X0xPRsVQMEWpWyzVEAxG0J9rgS0RQ7QxgwaIhsVvGRA75g6dw+oVDqE7PCJW95vXXAFYJY17tuHcAACAASURBVEf341R2Gpf+/ofFA9/mWpdhYu93vo/G9DRmK2excdsV6Hj/DUB7FE//45dx+tFn0Vm20QhGkb7uIoxccRGS3T0IB+O473NfxQtP/Rht7T4sO381zHQniskkrv2l9yPY1w+0tWF0akq0GHKduPcDD1uay7BT589F6Rb1JYoKVUyR1lu1Ck3PfdqkT3nRcqWK168Cb/7RASDqulW7zYqdkj6zySzJNUxxVYiZ32pN6+X8wDV1rN/ze/FnYqJhrcLxlCV0u23VZXRJW1zS+vy5aFhCXUw2MyOjNxa1gaAP0VAQU+NnkIhHEKMBlt8R6jyTz6PA0YrRQHu6F12d/YhGEkKL075apohcpawY6EoPClhH42HMZqYwNXNWXOBMmldVK+jo7EA63YX+/kHxYvD7mU4WkKYgnYgjaNBUpSD3aTgaESDnH1Lt7NhtmWd7zkbaEOvCx0+fdx5j6jzQr433ddQf10Cu2UZhSBz6GtAJkAURvccdKVYI6DyjCOgyenX3+iUvXc4DAjrZSZ8AOoXaXE1VgO6COgFd7a1JgR8kSygXCJlJUqh1BPn4Zfox1IRZDSaSr4AO3UWxc4jr+U3vi3W4Pw0Mv0z37hph/YQtxpf+JooddjvFc77s5ah4t8B3KfUmfLkCCv13PgJ1cbymCTSNugWq7Ekb1y1Svg00qFARFadn2d5zcfMC1tWrHFvN4oN/IyPA1RB+J7dDb5BuV106L2o6uLFrpehNAXpUunNe2Lysg1z7Y6OsQZ0FBQsFEYXwPX8Ad/vSvTFEVUQAplCPRGSzI1d0Wev2VTS9otc17a5vXFWk+PjYcm3w74ri1HSZKh74eVbHIocVmpNdDFcUbbuCupNHtZpFIZ9HqchkqrLM0UjT8+CgXatFOp3dVCSBtlQXYol2uYGZAd+zqEd+znSiF51tvbBrfmRnKcrj6loUDqqwqnnUK3kEucJkAaFaA/6SDadcE9rNX3cQj3A7wBar0Hi6E8mlVLin2AbJDDjAgy6TB2aysEbPYubgMRh0uHvH26gSBUo1YHYWjlWFvyMG9CSVAcOxMXzvL/4Bof1nccMb3y4q5sE3vg4YSmPaKKKHnXaVAUc+4ORpPPyDH+Khx+5HGSWMpJdg66WXItXBQ7lTZr1h0osMkykZyJtlxJd0I9qeRNQOw8nUUB3L4swLR5A5fgIh28AFV20DkmFM7HkGTx3cizf9+oeA5cthnZ0Un4UD3/53lI+dkHHEyEUbELrmPMS3rMWRO+/B49+8Hb3FOl9BdF9yETbc+DpEenoQS3Xjia9/D4/ceTtioTKWr1+FzjVrcaYBXPO+X4KvrxeR3j4BdN2hC+0u4UCqe6KTIq9Kehk1x3zNwnKu98TcQrhVFMv81t8yjNLXaPMabDRgu6rp1mPoWZpitYJuh65tSb32pPq+nWtZ2qKXNaBXSnS5Y6duyLYJAT0RT0jnzi5dFdKkkJkRUUOlUhR9TJXsEtfiSDVH/HD8dWQLGWRoKwsfYgmukHWIKVSY3hFGTc4eFv1OXX2vvp5htKc6pUDIZGZkz52rp8JOwMHw0LD4XXR19YpfBUWFHGtxj78tSvOjEuxqSbpyjgcI6KTT+V70T26QihximkoX5zhpdcQGWmxbfgKga8rd26HzY7zP+fviGIIiSqWJUGvN+nNyzrhsDc9AtZPOtTUfEmGGBNHZLgJfgKucETGkYmOjxqguoMvfGsJoklVpkBWzLASMGnz0lqBrWpQ+FD/TKveXoaM9AKnJrheD1p8K518U1OdXDD9NdXDu1/xkwv6lnyFnkW7Rrpt0YQyksHM7VIq6ZPJi2TKjFV/hegM2u0zLRDBCL2NFI0nV74KmKDW15aEAuX7E1qtJL2J/IOK6F/HfW+pmdUFdUeTqsQXQwf1Lml1QNR+EvxEAYZ2AKU5IvoYqMkSsInegMuZxU/Uk6tBl/YnhLCEMf30OoM/lKTyzseYcfe68TNErWnDSOrh4eAk3KrivLEzV/JMCRs4dqQCuooEyDKOAUoFdehbVagF1GvWwFPFzrsX4VPGkkhuV1rs8RQgKtt/CbGUCNctENNCO7vZBJKNd0kFS7cz1Hn/QhE1ALxcQMizELT8ihg/+Yh1OhUYSVGKzgqfIMyCA3r1wCIHBASAek4OYh02wAZhTGQRm86ieGkfp5Bm0Dw8idu0VaAR88GXyKBcysMJ1JLqTCLHjchoo7zyAf/3kZ7ClYzE2LTsPO1/Yj02/+yGgM4izZhEdoQga5QrqlQqMfBF7n30OOx55RIx8uD7UN7gQvb19soe8bHgJUl0LlN1lpgTkp3E2kEOqrxvxaBdQC6B+JovDz+zCmX0HEKiWcMXlF0vHfeS5J3Bg9ASGN27ExptvFlU9fycT370Dp599Eis6FyK9chB7EkVseNdNtEvEdz/3JcSPzaDcKKF/1SZsvflNaAz0IdTVhz3fvQ93f+NfEUAWnYM9WPaabah0dGL7u9+NMjudjg5kymURvsn+g8MuXYEo3wTQ6ewlvp9eANee357Rnlx7qrCcD8wsSt0rXd5r9bRmlkglNxklt9fUKmeyIqEgfTX0yMkt9PWojAWxW4DPB3V9v7PA52qmqNwNSzr0ZKIN7amU0NjlUkm2VbiDzpUsdqC8rg2jCoue0gY7+wqqRglVq4KZ7BTy3DiJJcRnoqtnANFYmwJ0syaUO8ObePdS/d3bPSBiUjIRZLimp6aQnZ2VXPGOdBorVqwUS2luL9EylWM7bgjQwyMa9KNeyqFuqB10LeKl+xsBnXN0sUp1Cy15DVxQl1OMv1A/GZKXB3RdGDUbm+YIkmFdhrtJ48hrUquVpaHhxo0EMpGxk5GN+i0LQPs4wguQdEfMBXRa/NLTwxeKouGjIp6OmgR/Rrw25PqTSC6yk3XFuoGibXrN8/kQ0EPhn3VA9wLkuairofAngvbLIb7+Pbg3k4Y1odgkD5dt8X9oCD8H1fWcWn3wxZ6p52DQX+N+O6rZUXfbcpdfZ5XMdTZFSKv/eOnwQmJaFL8+QFrbbsjuop+ikAarS3Vw8BCnmEPZGLo0oKbf3XgYTcXzkQlQ6lnzexLQTQXqDv9fGcqomTR/PFamXAcMC7iz+gjzcJcjU91YddEEELkVzSiTa2lkeGH74Kf/scNgGb5rwPTbqDe9cz3d9zw24dwOXRUpzXGm/B+LGGXfSGqLPz+pcz53Mp98/qyw6R5IURtDN5wGuw6GYBRQLGRQKWdFcEhKUfwf/D4EOdKIxsThjjcrq28BhYCJ8dwRTE6fRW7aQMSfRn/XCBYPr8Dq1auxZMkwiqVpmZ8LoNdMtNkhRI0g/OUGGlVbigfO9zmPjEQSqBh1LFy+0hXEUZintAENw0RlYgqB2QIqJ88A0zl0X3A+sHEF6hzgz2RRquRgtPuR6mlDlDF/ZQPH7voR7v/SbXjn9jegdCaLIweP4bLf+nVgWQ8KQRupoUHlcVwsKq/i2QzOnjghql8/D9ZoRCIqG4YNX8WGP2+gNpHFxIHjOH3mBMIDMQwtH8HyJech2DUE5hufeWYXjux8HnYxiysvPh/+RAA7n34M05UCZtHALR/4IPyDi4BiDcU77sHeH92Di5eth68ziu+ffAZv+pPfBIZ6seMLX8bsgzvhGBX0LFyBS299G6xVwwh392HfnY/grq9+BYF6BvVwA2uuuhrdGzfiorffgiKdz3w+GPwtkb1qOAjKaMgt6twVR9Z4VGO3jEncOZfX1VFELWpMpOybdd62umuUJNSFdDoiCpXrCjKpkOF96RbZaiauhKryRrc3FnLCHM09O7y0sdcYpVU0qALertMvoiCpY9KlGxYS8aSstHLIxIKGGy3cR2fmAEkbCk6l264acEoGSvk88qUsSrUCKkZJ1s8YI0yjpnQnN2jiAsJU7NPnvVzh9osPyQRn4wPiY0FgNKoGZqdnxO2SK2oMgOGasNqI4Q63X1wx6XgnLng8aUoFODbZMmXdzW0k7ZDHTl3W1uRFa1HtTVxwGRKeU17Q9rId819XfXjrj3OMwNdIvSZVYS+YUc4YXAI6myY2VdJWiTZJ/a4F0H0BRENcr2WHHpXzAbSGZadOAyWelxztUJhLPUdDJMOiWTG5wVWrIiqriAEBc668/Yx36K7yWkOhvGoK2ZodXpMQ8xKx+hZyaybvvXAONmtA1cEozV+pkrjMC6efg9Y/8S9KyPbi9YC3HGnRbF7QV4DuOsKpJwPHb8PxaSW4A8uxZNdcd5ewGRoQ4vgOdQK8U0Gjzjk3Dw5V7SkRG0FemSooUlEdGooGV50z1Zhc0VL+wlRzcYZOyl2BOm8UVvMUfalRFitOWh9KAryI4MKhpNDtPPRolOPw38l7NTsUup2UN9mAuh8+ivD4njvrvgasAH9eBcte2kyVR615v3eG2BS6ULXshh6oKEIF6PImtL4yiKA5RN0m7a7U68yip4Un52aGwc7FgFFjZGwW5RJ9r/Pi9S4cAmk5of+owI3DH44LtUZAt/0V2KFpnJ0cw9nTBfjsJIb6VmL1qg1YtmyFOMtls+OwKuzQiwgbNtqsEOJmCMFqAE7VhimA7odRpd99ChXTweC69RIywrVJ/hZoTkJzlOLYBPxTORSPnUa0aKD76iuBoQ40yDRMz6JslWD0hpHqSSLMqiVTwlNf+AbGn9mHN9/0Thy++yHMnprG+iu3I/HmK9HoiiEDC4l0SkINoky94sFaKgJdnN87tE8UZbpTqMLJVuDnWtzZHHLHzyAzPorRMwcRjoXF/57hNhhZDYxP4sATOzBx6ggu2bxWchl2PPEjzBplZNDAa996M4auvBrIlZH/t+/i0AMP4cIN56HsN/DDw0/jLZ/4MLCsFzu+830c/dYDiFfq6E4vwKXvuBn21jWI9PRh/107cP/Xv4mgOYOZagaLt1yCZduvwAU3vQWRxYtwlmOEGANdaqo7YnHX7LKUZ4EAeoSZ2x4VjTtPb/JZBHIN6PJ17rycwM51VSnI1bhLWDDNirmgrrct9BxW9Bncr+YbOz2WvLoQ8HTjXhDXM2O+91LHFN7xLZfPSYeuaHcL8VhcrZZyfaqumDxS5eJLL+6KZfF0MMs1RCw/qoUSCuUsalYFjaCDSDKOtnRatmeYkcDeUrZn6jaKpawAOm2t0x1podvJNHKMVcyXkJvNwTK4ptaOznQnIqGIBMXw5+VzF/U6DWnCDDhxYNGW2LbFeIfFEL+OVDvfE8RpxjNH2e6yF2pzxlGBFm6H7j2uNajP1x7MP2PUSFIJGUm5032SgC6qIGaxM5LbLb64ky423C6g00kuxHm66JhiCIbi8ImvB9k2ZRHL5ksiWimGbTQQ4XM1TZhc1eYKMa8B+vAzrEO6+Z9pyl0DuqZoVfXjmWrNiZx7sR5YC8fOxd55gOr1UXU75f9WQJcfbW637uNBYGvnI36e3TkBTq2Q8cgwbRNRXiQismDj6UOINrHEcouCLwONOi9Ey11FYzdqK+WmZSnaSkl+lGuRq/ZVFLwfNrtlAX12HzysCOa2zNCVUEjRiKTcKZ6jSIwXKkFRAD2cdB9XHXxKtc9VHffgcyl3X50HlwvofM9/zxFBgG55cyts3TFJhy+0oxfwVQSt3JgC6Eoux5tPAzpvTpkZijUlC5KGzO6UwI3VcwCmYYuTVrmUR8MxYcoWQRal4gwq5Qzqddpm0m42LmMEUSKzCg/TxJ0mITQqqaBsjaLA7iZXRyTUiaWL12LF8nXoSHcJH1I3yqhXi3BKRYTNOhL1IGJ2CH4aotds6T6DvgBKJRPJVBfKZgODXFmT7F2gRpMdCtdME/nT4/BN5ZA9fBLxio3eN74e6A6rHfezVBZXYS6IIdWdAuhNPpnHA3/3BQRnK9j+5rdj1798E9aZDAKdKWz6yIeAgTSm6yZ6hocA2wFiCRVkQPvRdDsaBHbxGggCZgPI14DJIjA6g/yxMRTOjCERsnD44D5MzRZx/kWvwdCbbpKAhMkH78OzTz+OS7ZukJS7xx5+ADOZWSS7e7HsNZdg6XtukcSliX/6Oiafeg4b165AziziyfEjuPZ//AaQCuCxe+/FwW/dhXab0cFduOQXboF/22bEuvtw5O4dePS2b8MpTuBkZRyJweVYedVrccENN2LZhRdhpmoi3N6OXLWsgJvXCIszabLde4FlaVSFe6iDX2upW/eqdOYuoCvgV+yZbimor+C90GS9moCuaOA5gO4qsDWgU1Qq66kvA+helzN1LygWQO5JWQN1kM1lm4BeqxmIRWIC6Fxdk3xvKTZUN88ilmcDNR7Bhg+ZsWmY5ap06DWrikDEj3hbAqFoTAr+FM2ATLJ/6tWhAQ9paQo+O9Ltcm0wiY7HxzQDXHJFRMNR2TsnmPMsaksoBzxlIc1d+ghCYY7s6BxM0xlHBefQxZMg6XrY85WORBmG4iatuTGqWgvEnz1Ag3mPxkaO2eaMXZ1dullorQu2xnZkA/i9qS3gmcFOnQwfCx9+jF26fH/JS2djw3OFI7LWqiFHCeEgI6Lj8AdVl+6wefDR6TMIn1FHyKxDbNJ4PbGw4n5+tYqw3y+xt9KhS1/0Mw3oLwbRc+qsc0lsdzbrotRL9NDzqW9NpXm/3BU6NCmzn9iOv+gXKLmXpgVeajjwUh+nYMJDKUjVT+q6Bfwtysid37iHh/539CJvuHviLQckRcfJpe52sK2xUeu5aI1as3HR6eyeLqUF6Hp3Vq3yqIvcpZTcDUsB4uaPo+YgrNzFXck1NqabHKkrOsrxzhAxuUttqxtVr/SonV71ydbsUn8PeV0aij1w7wR3lk7qzqso1ry8AiZJzaIwSsbtddQtE9nMFAp57ueWULeLQpOXyxnY9ZrQcaJ2D0SkQw9ybzgQk/U8engHfGXki1lMZ4tocGd96UqsXbsB3XRus+qo0dmNXQjnuZaFhJ+7v35Y1Rrq+SIWRiMozeSQSPZg9GwO9WASyy+7AujoEoczZUrgQz1fgJMvYXLfUdQn84hUHPTf9Aagh9aiBYTOzMChQ9myBWILHEy0Aycn8dVP/h3eesW1iC9Zih//788iMjGDolVC22UrsOmjvyeFCg/ino5ugMUOQZ2qd+69z8yoWDkCeq2uVuJOz6ByagrVsSkYs7Owa1kYpTyy0xkcypzELe//NYRWLQVmpnHXt7+FVauWo7+tDXsffAzmdBZDHQuR2rIWnR98I/ypBDJf+gGO3nkvLty2WYx+npkcx7VUwlsG7v3CP6K891nE/T6M+eu48BfegZ4rrkRn9wIED4/hG3/7N8hPHEc5aONkxIdFl1yCFZu24vKrb0Ay1YNGog35aBCVsB9WgOtHddExsFsi80Tw4CGt1ezaA0Hd0iqVSbuGCdUud6dibZrbF9SNuNGcze7PBXI+tljBsgtz98wVY6aNRggM7FRblLsGL/31TTbKQ8nr9DARclmGuMiR8uYfDQc0w6GNqkW/BG112nyerk8Dnx+V8VTIc37MVc6GrcZMLqjSxlZ31zR7EsEbHMTjUeXMGW8TSr1aroottGmYiMcSyjLXcSRWlgIyKWIEmBV1Lp243y/3h9/dytEe52wwAlw3dA+HUDgkqndhKDzCYXU2uO2K5xjV4znVeXuYWTdVzWsyw/Ar0v1kMdgIiLOsKwZmx05w5xlAcSU/zzEnH58f4046Gwp24ZSLhvxRAfRGOAozwpCoACJsIqoWUpar4ymVYGVnUHNMhCLKfY4dOt9kl/1nH9D/c0D68/KvXmoGpH9+s8YLUV24eiXjxQ6B5iEyZzbtVb17iytPAcIZrjuT1zeC3teVGSAXQZtFibe44d3DfU5FUUkHQ1bBfa5q1kjik3ilxS66AOHanVLJtp6VW+y4RYMCdD3X0gWQK17yiJjUa8FH4cySBwsrZ9cchM/FsiS1LZ+fgmUVYVt5lMozKJdnYdlVRQ3yQOJsjB06RUw+CuOoI2CEeF5WdHKVKpxAECMrVmDdug1oiyVRnsnCVzYQqJriv+6r1RBuOAhzz5l54DT4yOdRzZbgC6ZwZrqEeOcgll66HaD6XF42FcPYyBdRzxZw9oWjsCZy8OdNLHrDtcCqLlSqRUTGZuBUqggtXSgWt4i3wzo+jjs//w1cf/E2RNNp7Lrt2/AdPYFccRL2inZc9bsfAJavQX5iGtOnx1GYymC4fwCd7R3wc45P2pr5wWxIS1U4U3kYYzOwzubhzBalUOGGQH5mEtV8HoezJzCyeRMuvPFaYYuefOA+9PX3IWrUcfyhp4FiHhf0rkZ+UQf6PvVemLEQJr/4A0zc/xgu3L4ZR/ftwgm7gas/8CFZv9tx29eQ2/OYuCmOhQNYecMNWHPj29CZ7kV0dBJf/+u/RPHsSZy1cjgZCyAwOIjNl1yBrVu3Y93qCxDu7sV0NIBCLIhaWO2jxxjXTCGSuDO6pkb6+tXFo8hqdBGpxmXyn9vJs9BUhTKLT6Vd0ffG/F1nZcikAExHn7Zo+QaCgYjoTDRF3OxG3XQxfd96zwF+D3aVwsSZhuuqaMpzUlqahrjbdXV1uxsqnOXrgtxd8XS7fHbsBDOZgRuGdO46vpRWuBJiJWM3Wxwh+cbnSve7ZDyBRKJNnNRq1apkFvAxSKmzI2fhztUzBeRMh1PFgayQ8udjoVEoIuBuoyjRCl3heL8pQOdvQTvG8ePK08IVLroeAdLZztEVtjZimgWZe2BqPwt1/nARJNA6N10zLdmOcX04OKagnoT76WQB69xacMOquDbcYIhLI4i4E0bEr4RxTiSKWjSCBj3gHR8Spg/xWkNtouRyMEsFmEEHgVgEfhrVcA5PgypG474K6K9saP9pAF3m4S6g6wNF/7uXmiW1Dgr9+nlHFF4Ybe12K0tERcMLRLJzJRnVxP/5gK59BtR7eZ513hTqABS3OqqP3Upbr6xpMWAL0N3DVcnDFMB5AF09Gy1W0t25qszVQdsCdO7PS8Yxj3cWG04dhXwGudw0ajWGJORRJqBXsrBtqm8tCdtglrsGdD8r8UBExCymVZZUvyJzlcMRLF2+EmtWrUGo4Uf2zFlEzQZ8xQoClRpiTgNJzgXZwVmG0NuV6UlYVQvFKpApOxhauQHDWy5VnTKznqVjAhq5IuzZPKb2HoUxNgvrbAErr9kObFsror7A2Iw4ToWXDciqG0Ix5A4cx857HsWVfLxKFRNPPY3M088hkx3HWKyIrW9/I5a84z1y0Nx723fw2H0PYrCrD32dPdiyZavs19MmWQwGa+4cfaYoOewB7tFTRW2WJI8h6vPhyPRJ1FJR3PrB9wOJGE7u2YVYPIbC6ARGn9iFeM3G5pHzcCxmYeVnPwwr4sfoV3+IwlO7sfGSjXjynruA4cW46J3vFtp//44Hcez+7yFfmUA+kkTnBZux/f0fQlt7N5L5Er76yU/AOHsao9UpjCeimAkGsOXSK7F69SZc+9o3IL5oCbKhBnLRAGoh5SyWqDcQEuEo1zEZhRpoXb86dtED6AIITUBXDJIkZ4nhyVxAf6l7UIO57s711xHwCOjsYPWcWH+NF+B1saDvVC+gW4ayR9Z53wRUFhEa0CXUqt4CdH3ftwoP+jIoQCebIKHOpIHdACSCOe8jsgEEcz3GY+YDAZ2eFDwDKC6jVa1tMQmRbpIK0LX1NR+T9Db/zp+NWzoN7n5XawLo7oGiPNs9gM7XmoBOcZx06ILewqvL/eeNI1UMi2et0GVSWkJoV+PgjuOUv1arcOMWAO936g40/V6rVQTQQ0FaILPwUqJjaXL47UIU9wWRaLiAHopLh24wR5qqfqOODkQQLFoyFqtNT8vow5cIwReLIkRffz4GnXpeBfRXNph7u+qX+klJqc0HdK/wY/66y/zHnCuuPRfUBcRdgxe9kqOfi9IMa0BvqX3V5/X2gNudu52yAnM1WxRFvk3ffnWDqpk9Z/ruLahX1VxaTXVFPxnQlRJZi11agB7gygwNcUhvSbwSqf+6zNHZoVMQR1CvVjNitWuYZVn3EZVuKCZq31A4IbMyAXgqdwMN5Ip5lGs1yRBYsmQpBhcMIGA6qM3mECjX4GSLCJZr6AyF0UU3P6OG3Mw0iplZVIo5obRnciasYBLnXbQdXevOVzO1SFily3FXNldAY7aAmReOoXZqGpXT01j1movgu/FS1Os1+MamUCsWEF8x5FoJBzG2cx+OPbUHl1/5OuDUaVjHT+LIfQ+glJ/EgfIp9F9wHl738U8CQ4tx4EtfxT//w+eQQAhtkTgu2rJV9sQptOIcMBEII44gQmUbTrYEFGryO8zVaygbVfSkUjg4eQzJxQN47dveKPnms5MT0gGdOXgEY0/uwXCiE73JTpxJ+3HeZ34bTkcCZ29/HMa+wxhZMogffP2rWHr5lVh5001AuYja6DE8+Pm/wfiZQ6jHO2D3D+Atf/gxJDp6kKrX8aWPfwy1U8cxa+QwmgxhNhTA0pXrsWbNJlz32hvRu2EjqvGQhNeU1KII4nW6w+lDWWkszilpBcBVkdj0QZAO3QWEZqGozJh04aipbT031wI43aHre1F/HQGPvg6aktbdufce1UI47z2tAZ3gyQ5dmz/x49oTnQmV3d09iISjAujNItpl6FqFv4omJphLyts8QFdbLoqS5tfw3xGsCeiJmLty56jwGAassEiKhGk+pRgsMYpxO2p+jJ/jx6U4oMKcORtNYatPdtAlHIvgFlAmWQLwXD90xxWqI/e7udcyr2sGnnhFx2qdt7VuqGftqkBSGgcWFiqTgkEsapZOQTEZHH4Ldug8T9idE9AZ6MPzSnbXpcUPiVOc7tAD4TgaoSgsBmKRbq85AuiYLcM+MYri5BSCdNrrSMCXiMGfTMLHLp2jrVcB/VVA57qKF9Dn0+3/MUBvdeb6xuDNrlytFPWubwZ13lFo5F378wyyXEBX31936HwM9aYBnbv1PFT1EUqcVfumivaUn8c7Q/dSocK0q++plBcbPgAAIABJREFUhHP8wLkduporKspdLGu1/zpn8LaFSqUkgF7IT6NanYVp5FEzCiKUY4XOLsDPdKVwDJFoG0IyR6eBhB8I+UXsRXBfumQJFg0OI8T0uVJFIk7ZnQZpl2pYSDk+hGsmzFxOstPp/lesFhGIJTFbtJDoGcb6S69EZMkKIBIVT/aqWUOUq3fZAvwzBeT3n4R1eha5I2MYufB8BN96FRo+C/WxSZTyWaTXLJZ/B6OBg48/g+O7DuD6m94O7D8oTnIHbr8DtcIUjuWOo5qK47Xv/2UseOObUf/xM/j7T/8v2PkSUsEYLtm8Ff3dvdi7ezdg1RHzh5AKRhGnMUixKra1VsOHGXY74RDSyQQOZ47jqje/GamhPhh1AwHuGVsWTuzeh4nnD2D9ouWYGJ1AbNNyLP79WxEa6kP1+eOwDh1HqlbCd771DWx969sxeNWVSr1sFHDPn/0hTrzwHCJtPZgJRPDOj38a6YEhJPwNfPFPP4bSgQOoOjXsa5RhdaQRjrdj65Zt2H7plVi37Qo4fR3Ihn3Ic6XScRC1GwiJvMOra9Hw7TI9ek4rFKsCbOWP1LIYnuME54qy1CyWK59KzOkFcu/sXHfofNifFtDVLFgVFLx3RERG2l2A1mgK5TSgJxJJiUduS6aaHfp82l4X6Aqw3dVXCs0CAZceV+7jqoNXLAB/DtLoiWQcsUhUrYRadSkkJBHOcRAKhpqdeChIlkmtCDMkiqDOr5HnWa4gRvrd/dmkmOeqmh5PcEOFkdnUHxDs9H6+J31NFmNdq97mfr/HL0AxLK1zzTse4fNikaLGCnSRbAE6O3QCulhgu6Y8BHkCetANpaLYklcHV9OSiCDMlV4q3cMx2OEwAr4QYpYfMcobzsyievQUapksovEIot0pNJIxOImk6FSCNId6dYb+8w7o3F/WIp2WR/FL0fT6463Pz7XePXcxUB1oWmQyx1rV3Xmn+lOvGs79bZwL7nqerbsDoXJFNOfmBWuTDtX6K1MJ1xpWU+radEf9DNowxj2IXa96te6mbTZ1EcGCfh6gU+VvWbJ/WijMIJc7iypn5xaNOhjnSNOZqhxkdYcrNDHE4ikBdK7yWBwX0DrSttDV2YlVK1aht6MTtUIJtVxeVscmDh1FxLAQrZnw50uoTkzBzObQHo6gqzONqUIW/ngSBTOAviWrMbLhQvj6BoD2dqHyrbolh57Dbn+2iMrBUTinZ5E5cAoLN6xF8JZrGdsEa2xCtAA9a+irHgCKBp554BFMjk7ghje9DfWdexAwbZy8525kxo5hpjCOsXoR3Zu34sYPfkhOpn/56J9hYvIkOpHAxpE1WLNsOTKT08hPz6KaK0iAS5y7tWZdaFLHF8E09eMUQNkWSvUarvnN92NmchT+WBCdwwOwZ7PY9+QzMM/MYNnCRXj2+V3Y/I4bkXzbNoSGeoGpCnDsFKaffAJPPv44Lr31F9C5cT2QjAD1Cu78+O/j9LPPItnWhfGqg1v+5JMYXLsOIZ+FL/zFJ1HdfwBVu4Zn7Qwabe1izHPxhZfh0s2vwdbXXo3IisUoRIMoBX2wmOBl8LmrDo8FR6sQVICt/BNaRSSvfwKFeBPpwrY5M+cs21RUsDu/1oCuQVEr0zUYe+9BgpwG9Jei3KVzdOfdLwboDZltq2uUf5Ri25QAJdLu6faOZoc+H9DVLF95Vsg1TgX3PEDn59V6Z02eBztuAjpn6GFhugIivCNAk7bnrUsFuMzLtUUrhWOk8dl500mSufXs0Gs1JATEVKHk3TfXokAdo8rVTe9+ubAZFDV69DeSyOYR5Wrw9p5rujHRjQ9fr2YhICZOphT5HMlo7wHp9GV2rgS3dJCjvsAXDMCkDsgXQJyUeyCGQDgGfzgm9s0hhJCqh4CpApxjZ1Cmf0S1hlhbDMGuFJBKwE4k0KCHPQt46nVenaG/skH95WfoGtDVDL0ptplnUuF9jLmgrhTnAozzVur03Emreb2g3gR5mUGLd9JL/hLUjeqG6Lhz9CZ9yIOT61Ls2l06XdT5AuitzGPVvZ/brct3bu4AawDX6SgtWk2xAvxqzgY9HToB3XbNOfLTyGQmUJWVtTJsm915CYbB9zWYFtfHEmhPd0uMql33oUZXro5OpFIp9HX3oCOVQiwQgl2rwmIOfLWK0uS0ZIVbM7NCu4dKVaHh2+mklWpHtlpCPRiD4YthYNV6tA0uARhgMTiISrkIn2R2++HMZOCfKsA8dAYYy2Bm73H0rl2F4LtvBMIN2GNnMDMziX4B9KAkr/3oB/chEo3h0ku3ofzkTiTaO1B+/GG88ONH4NTyOFmdgbNkCW79wK/Bv2otvv8Hf4z9B3aiG0n0xztw3rKVGO5fgLGjJzBx8jT8Tl0oeWUr5AOCceQCcdT8QZSrBazduB4LrroULzzzOLqH+9G/dpWwAo/deQ8GYu3C5uw5egQ3fvjXgMvPg5OMwG8FgNFxPP+Vr6BSKGDr225GcNEQrHQcjdIM7vjEn+DszueQCqdx1nTwxt/6CFZuuwyol/Avf/vXKOzZJ/7jBxpllGglGoxi6fAyXLzxIqy76CIMXrIFRjoBOxlDndRslY6LdfgJOFQu07NAWyuxINS+625X17ROFvdDpdNoqdrpLmaonWkGDdn0NlDiNAIau1ENxs3AIM/qGsGNgP5yojh9T+v7e36HzqkyHdpUp6l2vdWcm8AbR2dH1xxA16DYejzlN68Ftfz5dTGixXAEdPE653Z1mMYwZKrCMioIBhh9WkOtotzeNKA3xW8SSqKyEfjzsjsnLW/R28CyEOdMXYdJSUGlolL17r2m1/VrzL9r5oOAThsP7R7H56ssYVujQ8WwqImePsPkNZU5utbYuBbRoolQHu7cHhABHFfZhN3neE7Zw5JPJKDTeMkiwBPQpUOPyiYMQd0XjCJCsZwdhHXoNCr7TqAxlRWtSbQtBnQmGDIPu60dDo12Ymp17VVAf2Xj+TkOUvO7YDrGEbC8YD4fwF8S0FuZLeommIPLCkT1DEqDsKQQuR2KzMDFEval/2j6UcDXLZ/1Y6n4VAXopNY0na8qdbdD10I4vdLmmacrQNc7wOcCui4C1PxQAbqeoSvve+U7z5u0UJxFZmZcAL3RIL1YhlHjTNCQCFlmOieSKfT2LkRbqkM69lLVRGfvAnHDak8kROnNuWCctKJtocoM+mAAJ/btx/TJE+gMhLEo1YU2WuUWSmLs4QuGYDYCMj8fXn0+7GQn7GQK7StWoJjPIRQJyiHgTM3CP5mHdXgcvrEspvYcRffKZQi//2Yg0kB9dFQc6xauGlGObxMZ/PCOu7F03VosX7ocuceeQXpkBNj7HB773m1I1CoYL2Wwz2/gpl9+H5ZffS2+89E/xQsHnsMCXwcijQbWLlqKzedtwMn9hzB2/ITs+bf5oipbnALHQAy1UAcqdT9KZgHXvuvdQHsEOx66DyPrV2JgzSrJNr/na9/AlhVrMTp2BqeKWbzpI78LbF4Bx67B3wgDZ6fw4Gc+gwXdPVjz5rcAPZ2wOmKoTZ3BXZ/4CGb37kI7UpiGD9e9//ew+rrXAVYeX/4/f4fRJ55ExsliJhrFdN1AT1cfwr4wLl5/oeSvb33rjah3dyDQ3SHzTrrz0fiE80oCOj0XdPKfzvVSgZ1qjCOALitsapijPMq1I5yyDtXqdS+giwDM3XHmda07YN4pTRU5xZauyl3fo/PX1lritZa9qab2yS4x9IMmMcrCVM2ZFTUekC69q7P7nA7d2/XrGbkuOAS8XEW6BnR25wR0/jvOzwnoskcu66tBVLntwNVMzrsJ3u6anko5pJiMZliq2KCFNZ83u3TelDHO2JlW6I4zpL1wxxVCwbv/PwfgfeyQ6QtBC19V/Lf+jc6DUKwdsyjmdOgeEG8yLu4oUc/NxYyHMcsmzwFTflaK4tihk7Hj54WmD6mCgoAe80UQCURFY0O9Db3dY04IYSOA2s6DKDx/GJFCBW2RMPwE9HQUSLfBTnfCodFOLMZq6VVAf4XjeYuK8vygzYtf8kj0OthcP2P95XM7cvXRuQDf/ErPx7XBhl7/aD22t2NXw3sF6K3nNNdrvUmlvYgtLgG9btLdTnnBawCW902KUyfHuXPOpgmI1N2yC68qEf1cXVXynFAX18+djnV0deJBSrqQudiWyq62zLLM0PO5STGXYRIbs64Z1qIoR66vRDA4uAiLR5Yh1d4hbmPhaJucF7LbTKFMtYZSIYtMZhrFYlYOgojfh9kzZ7Ckpw9DbZ0ojI5LpndxKoP2RDsMy4doex/aFiyGv6MPoe4++NvbUXXqiMTCsApFhIolBDOkpydQPHAavrNF1GIRdP/GLwJ+S1bCJs6Mon/ZMHwhpqxN43vf/Ddcc+tbxYZz5qEn0b1uLXBwJ/Y98iDOPPdjGSEcSzaA3g68/6//Ggdv+za++fWv0j0A7YhgZd9irBpajCUDg3j6kR2ocHWOPv+wsXJwBXaPHUV3bDUKVRtLRkawfMtGmHYFP973PBILOrH5xhsw8dgTyJw+g6HOXux45mkMX7gR695xE7C4j9wsjLMZRMo1/OB//jUuvOACdG++ENWudoQHe1E6cwLf/oPfRmo2h1KlgCD6cdUHfxsDl10Kx8ritq98EUd//CSylQIOoQArFkFHKo32UAJLeoewdO069Jy/FttveSumzBoC0QTMQlVMTxqhELJ5RolStNGySOb1SoMTWwpX5nJz/5iObGp9UGatovpWc2cVXKQie72rWbrA1mtk3vtDd+/hUFgsiSU4yAUyDWLeTlp/zNud6xk6tzQ05a67WD4XXt/RaEwod+UboXbum9S6S3FrRowfl0IgQLtYeiwoZTvftF5AdscpbIu4xjA+rqU2ZPecSW8E6ZZ7miuW5c42g0zcXHER8llUkUtsE0IERm9LoIHdfS+mSp7XRgO7jDJIfVNN3wxtUSDeOuNUJ+31tvCKAZXZjrtF4maUS7yzZKGrQq9QyMloRhTuIrJTjpzS7PgaiCRjUqyE6gE06hzjRBGLpcT7PmYFECrUcfTOHyE2mkWfn+xgAIgG4CQC8A8tgBlPwNfWJmr3VwH9lY7mLlB6hW36YlUHhAZ0NWdrUtnzwP9cEG8Jglrs/HwfdXf/2TV6aVLuHoWowGjdY2DjuRm9z1PT9+rnaH1viTOlAxln6R7hG/+t6oN07OS8tbVmUSI994sCukpg0q/JywB6XRUvlllBuZhBNnsW5SLn6CUae6JGSpzddrUqTn1dXT1YPLIUA4PDYtVqOwHYZl3CTarFAgqZWWRmpzGdmUSpWhBb1MGBBUiGw1gxOIw224/Tew8A+QqCtToiTgB1O4BE50K09Q2jkexGoKMbwXQaJunPoB9OpYxwuQp/vgqcmET1wGnUx7OohILo/aVbgJ4UkJnBsX17MLhsESKpTuDwGdz5b/+Oa3/53RKUMfnA4+jbsB6YOoajOx7G+IOPSnf6gq+IRm8Kv/7RjyJz9Ai++Pl/QqYwDWqRF0a7MdzVi+u2X4V9O3fh1NFjKFh59Lf1YqJ4FoPty1HOB0HTuxuufj1Cy0dw5KkdODJxGte/+2aMnTqB0vgUehMplKYz2HviKNZcfwVG3vIGIBlF6fQokrF2VEbHseNrX8L27ZcjfN561JJxhBd0I3vsAL7zB7+Dttms2iFPLMLF7/s19F52CWDl8OV//Acc3bkT05UsDjfyQFscCzq6RdTXH01jwaJF6N64Bksu2oIN2y/HbKEMu2KhLZlGjaYqNos0Xm3K+U3W0dxDXlzYOHNvAjrny2rfmV+nAFBF8bL61Ip2PTPXIK+FZBqU+X008DPcRPIFXPZqPpjrx/IyW3xcrUgnONI+lYCuCwr5OcRCNSiAnmprFzCXFS/3ec9dg1OFtBbaaUDn41AfoAGdX0NAJ8DyTbz+fX6Y9JBnMIxpSnHPOTkBTp8NBHgJLpbodu7Nu925zNVdKt57js8DdBY94qXu6db1/3N+TnW4hOzIvL7VnOj/k40ZVzDbKqpcNo/3Pc1jtEBSfucKsDWgc8uFr4k2nFEulK4Al2xGhGMH7psrG+9AMIZ4PIVIMIY2KwjfRBH7v3s/4mNZ9PrCiEfDQH8XkPTDjIaA3j74km0IJV8F9J8DOFed70sCOl3X2KGzw/1PA7oX3Od7p8/t1DUl3qTGBdB1hz7Xj13btSp1rjo0vGpTqbp5J9rKRW5Oh9505XIdubSK3RUsqbU014rWBfSXU7mrHXilbJrfoRu0vqU9rF0T69dCbgrFwgyMah6OY4jPO29wAnq5UhERUGdXN/r6F4gtZr3BoBwHDgE9n0cxm0G+kEGhWkCFj+kYGFo0iIV9fVg7shRJy4dTu/fDnikihTCidUbvhJHuGUZb7zDMYBJIpBDh/nc4JMErDYY4mBZQMsSpzTh4CsboDApOHYPvvQVY0AnMTOLYnl0YHBlCJJyEs/Modvz4SWz71fcItTn2w8cwuGk9EChieufTGL39XuQmx3HUX0Q57scv/OK70TuyGJ/9u8/g0KmDCMGHJKJY2NaFC9ach42r1uILX/k8onzO4SjyZhF9iUFEzA5ccuF2pDesQ+3UMew9+AImS1nc8IH3YtcTj6FBS9gVq/HjRx5DpmHi0ve+Hentl8A6eQp7d+/Dpstei9OPP44TOx7G5W+8ARgZQS0SRrSvC9N7d+H2P/o9JCqzaGdC+/AKrHnrrei6eKtQ7v/3b/4Sxw8fwEQ5g8NODuF0Eot6+9HuC4sYKdXZhfbVS1CKRfC7f/4JFMVqlyF2bchXa4jEIzJamQvoqjtnR85rSubS9IcjLeuyQJyhK8CmE5wtc2R2tdK9u6YvWhyn97Y1Ha7BSM2Yacr04oCu73nvqpZed9PCNwIkAV2vrXmBn4BOJzMmr0l+txuv3FTYN0/Plwd0grq+t/gzaEBnoUlAZzALixp5LvAh7AI6uw0W+xFWTNSwkNEwTAF0fk7oeOnc1RNpCt54r3tm6kpI5wI6CwNvbjzFiOLkyLm7/px+LHWuzVlba2426AahIaJTuv9JA+KayZBS1/9P2l3P0MW7gB4PkhFBRT6zsqjqV+YyDKuiyj0eSyEejCFpBDD79AEc/eEODJSA/gB39uvwD/UBHVEUGxZC/QMItKUQaku+2qH/PCD6fy+gu8DbXANT6z2tTtcT0+o6xVDQ0urGPbMwt4rVgD43aEWBP+ffgQb3VD1TrqYwSYmQhCJzP6bELK65DA9XpreBLZb2e1dra0rgN9dY5sUAHf4QTH6ZrKwYMGtFFPPTKObp555FnaEnDq07VQdTZsxklXnQ9KOOIsjAlmhSOpIw/eKrFdRKBVSrZdQcA1bAQcGuwhcOIBaJYNXwCBa1daNyZhr2ZB5tCCHu5+wtju7+EaR6hlCxQ7BI23V1I5yMw7Tp1mYgzE6wagFnMrCOjKJwfByZahXLf/EWoDcNZGcwdeIoenq64SvZyDy6G1OZPFaxg69WcPzuh7Fk4zpgKI7ygb048+8/wOk9u5CP25iql7Dhoi245J234qt//xk8uedZKLsMH3rjaYTqPvzKu9+Lu2+/A6enTsmgo6ejD+WsgRsveQsGtl0LFLN44vbvolguoH1hD5ZfvBGnTh5HXyCO/mQ7HrzvfqSWDOKiX38PMNCHp779fThlGxff9A7svu1bMKdOYwutbHt7UYmEEe/rxcxTT+Lej38E0WoGvclBpJavwcJrrkfPBZsAs4j/+amP4cTYCUwYORyxcwilYljS24+uQATpehCpdAecvk7sHj+N3/jYx7Du/C3wOxRzRVAwTCTbkxKdyxGD0Nmi41CBJ9oNjiBG6p1/n/N5JhAyIIl77UGV480/7FT1vrbqcq3mGpYGI+8MnRkDL9ehaxpdU8UazLVTHAFdi9r0KE2xBWq0pGJL3RGTxwtenys/iXLXgE4A04BO2p2Azj+1KvfX1fiBwMuwkjALCBEdOCoghp8XMDdlhs7PSefuBWdNq7sBN6pgVx2/bA3O69CFwiflzxVNV0SnbWUlEtcVwmlR3DkbPLKayN+5SoeUc4q/Z9dYRlTt7t+lyyfYu8YzZIs0oNsEZQI6zyFugITjiEfaEA8oQN/3nfswuWMXzo/2oiPZIfcJOhJAbwLVeBi+dLfsoodTKVlfe1UU9wpH9f96QG/RVK3Zuod+d9XveibY2uNUVDuz2RWgKzBvqtFdQFfGNLp718I1lwngKphfBc20dKl6nklPe2Vq0dxHd126lEOX8nKHo2IZmyzAPEBvjiZepEMnoFdpxsw2oUE6sIxKKSugzveWURYqXvgD93uze7O4aseSgV1PNC57t3F2/1QDl4qoVFR3bjDBLhFGrlSQrmNBqgure4bQbgXQmC0hzdAd2UWOY+HgMsS6hmBUfajYPiS6exBOp6SogG0gwLWkmiWBKxaTzo6NYTqfx7rrrwJWjjCpB8WDB0SwFrNCmL3vWZRMG4s+8E6gVMKhOx7AytXLgU2DqJ06itnvPYBjjz6KetjE2fIM2of6cf1H/wg//NqXcO8jD0ugCcGNHtXJQBQbVq7BxZu34otf/WeYMBFFHBetvwTbX/+LwFQJUyePYO++PWJ0csXrr8GxwiQmxsdw5YXbMLVnH44dPoLVV1yC9PveAmSm8a//67O47tKr0LXpUjz5L1+UM27l67aj1p5Cvb0dic5unP3Rj/Dop/8cSbOE3oGliK9Yja7tV6Nv7Vqgmsen/+JPcXjsGCYbJRy1c2hE/FiU7kR/JI4FgTh6enpRSyew4+B+rNy6Fb/9Bx9Bd3ufWNXXHEiH3mhUJIRHOlcX0MV02C0clXJcKdtt6dDYvSs6ntbGKoFQRXxqOlzT31qg5mXYNN3OTpd0smnQWOmlZ+heQNdzboKnBnSurSnxqivgc0V3qiP3Icz1qRALDjokKtp9roZGbZXoxxZrBbc4Id1OQBeNKh0OmToYVsWLorI5enBg0FuBlDvTxLiDTiMmbhSwALe4VaAAnWDOjxHQZaVNvNpdG1jdhbuALmcL10L5dSJfndudC6D7fbDp0e/68iv1u3IE1PS7eq91PbrhcM8YyXVm4+B+3O3AvR26CufRzoLmuR26ADpZNq7w0Y89ikS0DXFfFMlaAEfueBhjDzyFVY0kFnT0AFYNSAZhdkXh6+2EHU0gkGhTgB6Nvgror3A8/y+m3HUoREtU1oR3F5Bl3cNzQ2i6XVfQOhayBerem6YBmxRV05Z1rsiOHToBXSWvaQc4Pd9Sc3TZjfWwBNI56cfjgeq0Zujq5lUdOi0aWwKZF6fcBdC5Bs/DhIBuVVCr5AXMq6WMRKpSiW0aVTnYtCUtD3eZb4ZCMEMhESAlGj4JX+G8u8JsdcaxsusPAUa9jnAghGjdj+XpBRiOdiKUq6EznoLJgJdQHIODyxHpGoZdqqNYcxDv6ESkIw1yxA3bgI9BLQT0bBmNsSlkjp/B5OwsYsP9GNl2MdDfDeO55zAzfhYDiV7k7n0OM8Uylv3RB4FKCYdvfxADIwuR2L4K5swEnPuewon7f4T8zGlkqrNw2uO44eN/jJ2P3I/v/+g+zBaLsIWKbGAg2ouw48c7b3kHjh4+htufvEMo8D/9o08BjW4YB0/iyZ1Pi4Bv04b1CG9ajzu+/gUsWTSMdes244Xv3SEmJEtvuh547WYcf/wxPPyV7+B9v/I7gBXEjtu+gVXrhtC9aTVm2xKILxhAzB/B4bvuwu7P/gP6Az50LluGICNpr3wdOpcsgT07ib/527/ErpMHMBMwcMLJw/TbGGBGdyCK4Ugb+nr7ERroxe6x0zieyeLP/+pvcPGWbbBsP0wGzvAwb1QkYVAA0VU7a0BX15Hq9iRHkOtM7NJcIxSdOkimyOsSx3+jfcv1frgXSAmIQl2HGe+qAL1JOXvmxfy+esfdO5PX4EsRGgsogq0WvPHfKHqfIjhS24p655tOXtSMmprRvzyg6z18AiWft7KEVWMI+Z4iilMmNwR0grl06EKSNVAplqRTp9+E5AyxOyeQ621ZNyddVOpyH7oSV1dsqz1h9Opbc5ZOVo6AHvSh4Xbo2iDGazCjvAbmNhpaDyRA7VeBOy9FuQvFzicl62xqbU2L4sR4BpYEtQR9IRUzG4oiFk4KoLdXfKjtOoET9+xA7OQsev1hxDvbZWWtFLUR6OuCE00glHQB/dUO/ZUO5//VM3QvoHvd1rQSXvm2yw3gEZnNnaF7RXEtIZoCcc4jW4Cu1ab6cBPCXKJgSWK5brGaqncNZWSdpvm9VRfVHAFIG6kAXVfiAuQeQFcH4ssAOnPZZf3Nlgx00u4K1DPNDt2oVQTUtWDKJL3IvdpYDLUouxV6hAPRuoOgacKolATQi1YVWbMsK1LxcBxOropVHQPY0L8E/ukK4pEozDALgzAGFy5HpHsxGkUb+ZKFWCqNSGdaukfUDenSYVhA2QSmcyifPoup6RlMW2Ws2LAW6Qs2AOMTOPXsLvQaYUw/sEv84If/xwck0/zkXQ8h1Z9G53UbUS/nEHjyEMoPPIwTO59AsTaLQsCH133wl7D/9GHc/uhDGM1Owc+YWMdGAhEkfTEsGVqM11xyGe754b1Ysnw5rn3zrZjecQANutKdOIKRJYswtGEDyuOn8a0f3YVf+pVfBrJVHLj/ISwnIL/5OmC4DXd/8+sIHJ/Bte/8NTR2HsRDjzyIy6+7CIFFPTjb3oaO4cVwMmU88/VvIHPn97C8M4340hHYi0bQc/W1iPT0In/8CD772b/D7rEjyEQsnGoUhTlYEImhG0H01ANIp9KILx7AjGPjiX0HcMu73off/OCHEY21ww6EYdUJ5CUBdAFMMXBxZ+Wi+VBAQBBpATpNhpTfecBPa1wHtqXCUnhf6B1p7yqbVxDHy5yfE3AMhiTW9+Uod62N0R24VqnLfUGBXK3qKrmV6xn/iO2qT2WU8x4jmHOFTc/5vdTLTAAgAAAgAElEQVS8no/rgmR+h64Bn2DJgkC6c4lhVsp+bolQ6S9BSzSPccGcXXndtFDI5QXcGRXL+bp8XoKaWAzUEXCfqwZ0fq5p7KbHeu4uuwC+291LLDLPplAQDhPcZIbe6uI1Y8fn3frT0gS5fTtsWNKhK0Q/VxTHNTVxr+QZxLQ17qe77pk8a3x+WxVvjJQGw1oiiIUTiDUiSJWB8MkcsH8Mzp7jKJ06g1RPF7CgAzmUEOjtBAjoiSSinKG/2qH/nAM697hlbe3/RxTnudzdSlZX8Pow0x220JCePU4xbNXxpS4lrRSgujhwREXa7NBdSlMfKJxrh3zMAVaFhd791Xe0qIn1ioirrifd2VSrCqDrI0AVHz5pDXSHrg7PcwFdddUyQ28ot6mGQ/WtAduswKCgrZwTQM/nZuHU1RydBwbz6Wk0I9RpIg4jGpaDKWza4gxHQLeNCorlPEq1CuohPwyafiCA2mwRmxatwsWrzkdtIgubAB0PouEPY3DBcsR6RoB8HYWigWhbCuGOFAADaJiKqqOgyGgAuQqqZ2aRnZ7BxNQEIrEQ1l21HejpxtSDDyG3/xSyD+7Gyg3nI/1b75IZ/OTdjyGaTqD9hi3S9VMFbz7yBI7c+wMY2SnMoIJt11+HU+UM7nvmcZyuTCMaS6FM0RNsAbRudGHLhi24cNOF6Eh1ol61cGjXPuTOzmDZ4sUYOP98TO3eje89fA/616/GG3/1V4Fdh3D66HEMn78OuPYKwMjha5/9v9jSvRirtl+P3O33Y/f+Pbj8XTeg3h3HbHsKvUMjqB0fx8Nf+Gdg13NYvWgQgZEBVAb6sfDqa2BHYziz9wV87p8+i32ZUyhE65i0iwIy/ZEYEjQBKpsIR6JodKXg60jj+WPHsWzVefjcP3wR/f1DkldtOyZ8AcZhmmpG7oK6XF8q+EslewkmkG2qw3KdExV1HkK1YsoalnIcY2ceEtWz6n4Vla2sTNXH9B+1b879bKUBkf8khU+bo6iPytqbptRtd5bvJqcR5LkuRsqXf7gvzuepV70kupi0eziCaCQmtLtSu7eEY2KcIpS7sn5VgM4iWSn5dberAV3uG07axIzGkZ+fz5P3Rpgxo66FqlGpiBNcPpdTYO4PIRaOIhqKSP5D3WYxYCEYYzyv253zvdemSuc7eyh3Arl8jcwBWAzz/pkH5nqbxmVYWvS7W/i7LAiZP7NeU6mOOtRFr63JOVOXuFgJeSMt7yjDGYK6rPKxsw+QEQkgpC4W+AMhKd4jTgTxagDWkVm0R3uBo5PI7ngS0aAfse42ZMwsEv3dsLkxEE8iIoD+6gz9FY/oLztD54FhEcA0rdTaMffOyfSL1AJSNbHm8eJoQHa/aP7XtOZPrf1y3TUoB3ZFyzZpLL1SpjttOQAdAX69zyrGdG61rR7LLZCbu+Tu4zXX09Q8VxcTXkU/7VwVfacpdv1eK/Z5EysDDFKkPNAkQpV3ImefwQh9LVQMpiRwGTCNikSS8n21UoBl0dayqtyj3LUV2WH1+WAFuZNLm8cGfJYJGFXUmS1dLqJSKsrX8zlaNRN108Zg70KsWb4aXalO2BQUsThwQhjsW45k7zKgEoBRqEnnEowFgYgN0y7Bx1kdf9aKAzNThV2wEK7VUTp9EpnxMSy59nWArw5rZhwnnnsBh792Dy5/7VVo+/B7gHwO1sO7USlX0X7NhcCyIZjHTqC0/xBmf3A/Mnv2ou6YGFm+GGbAxjMHd+FwfZzQgKMw0JdIo2Y4mLYLuKDtPLzjhpvRn+jF4f17cHTyAC48by26Owdx6O77cWp2GqN2GW///d9CcuEATj/6HDoXD8HZsBippYvgjE7hn//qf+OX33IrgCh2f/4r6FzQg6EbL4cz0IVaMiEKYUyV8W9/+CdYFoti4aIFmEr70XvRRoRWLkWksxs7fvAA/vV7t2F/9QxqYeXu5TctpHwBtIXCaDAWl5sH4SAqtMJNJBGKJfGud7wXv/Gh35Z1x8zsFEIx7hOr7lqEcXpbRJsguStdatSjLGP5dS0vdQWacj+5CWCyJsYUN7dL1mtjhCJtsMSuTqI7bUfe6/m2fh7az7yVc+5S3K5Fq0pXI7CqWbma9WrLY0d1la4pCxMOeUbQlS5CYA9G1ZnhsLtkIaMYCt5IHL2rhDVXN+KOF7SwThUm3D+vg7dCpWgKSAeF2jZhGiWYRhlmrSTmLGGK31i4I4gIvz+DjXwh0BCLxboTVPvcc1bTXMDmxxyyDNpcxj0zdFmkpa/i+sdO3DM4p2mQ1j944iHdnAi3IKC/vxSr9KJQ635yzsjvWrnG8XWoOxwp0FCGjA4LfxY/NRml1TliCAcQbRgI2jXEAkCSxjKNGJxKCNWpOlJOO5IWr+ksckcOozh+Eu1hB6m+DjjJKHzxmLxBXPN0ov0rHtp+Pn/Anw7QNXX+HwN0eUXdFZGXAn3vx730X3Mu5fqmt0RxgsJqNsfbgoDOm19ERDriVB02as9cGbt4CwnvvLHZjc/bT1UzfPXsXMLenZm3Vu/0Z3kAcd2MgE4wVwcu111Ik7kRjKKoV0pWgjdDWXjTVipFWGZVwN20mDCmDCd401NPZ/vDCDL+kGc152uWIbGQTD7jXnq5UECqLSmHdoVuWvChp7cP/f0LkE6k0MbQl3oUC7uWIp5eBFSCsCus/P1w/BbC7QFYtqKFJfSlXEc1U4Ov6kfS8cMeH8PkoUMYWLAQWD4CxH04et9DGL9zB9Zv3Yz077wTKJeBB3ahNFtA8rJNwLplKBUzqI6OIbDjOYw/9gTOnjqOtngY/kAdJ/OnMIm8sqRNx3BsZgoZAEOhXmw/bxvWD6xGMGvj7PgJnH/latjlDEZ37Mb06FlMoYZY3yCu+eMPiwR86sAJBPq74WxZhp7Fi5B98Fk88q3v40033wrMFrDz81/G4tUr0Pn6y1DtbRdDnQjCwOlZ3PVnn8bynh609XdgpjuA/os3wD/cj2RPL771pW/iu/ffjeOYhRGyETJsCV5JhyKIhyMwbAvZWgXVUABlZtXQ99sfwrbXbMfH/vjjWLRwkfqdNsqok4NoBg+5ojHalLJDFlGneyUJ1aw6V70LrpbOWp/XxaP0kb4ADINe71xRU524mCF58tEpHtN/1wUrH01/TNPomnL3zup5SzkOw0+kn24CEIFdj6DU2hufo0oaJJgHgxEl5JNEMQ3oyqd8DqBzGOWCJAsUpZyn6YyKP3UskswRVMtV+Hx1RKNBOE4V+RzXPguyu82OnYDORDJ6nYvfOVk5G7B4DwXqMseWV8YjjFMFvzqfmqt+OkddCXtc8ymycMohT8Zr8uJR5a/y1JudS9N8psWAiM2vTzEgdTdPoqUR4jYNiwkyM6TZ1QorC1/+P4OVCOjVBhkQH6K+CoL1EpIBB21MZfQl0DDiyE42kGh0ot3XjkjZgnVmFJWxEwhXMohEfGi0JdCIaF0Ca7JXAf0VjfT/HYD+cmA+H2i93bGA+E8AdM6b2EpoQFd7oW5HrkHUk0nsBXB+1Xxw1x9rMgwintFH7vydd62LY0WuO3S1ziMHLLOim5a0CtD5fLl7askNTHqdSndmTlcE6BXVqL7OdhqwGclKBTFPH7pOsXMioLNDJ6AX84hFCfo83LnLXpJs586uLvR2dmPpghG0BdMY6F6OWHwhUAkB9Df3+1A2ikh0hGE7PDAtBByuXxuoZWoI2RFEmZlezuLs3r2onBzHks0XAKtGMP3D+zHxyE50LhnC4IdJuVvAfbswc2ICHVvWIrBpDQx2tbkcwrsP4vRjO3Bg53OoFbMI+GyxcS00qjCiftTb4zg8yW49jI0rLsAFSzZiONGPBakBYKAXOLsfz/zwdmTHppCMpXCiehbXv/4WdNxwHU4+8xQ6enrR6EwhfcFqIN2B5//PV2CMz+Cit70N1ad34ul/ux2bL38NEpefj1x7DPHeXoQDUeDgKO7/+3/E6gUL4EuGkO8NY+DS82F2tyPZ24dPf/wv8OhzP0Y2VUfVZwigx+FHZ4RrQ1FUTQOZaglF0qZ+wPAFYDZ86O3px19+6q+w/ZLLBcCqdh6WYwqgK/tTVwin5jeoGYaK79Q+6TbtP93d63odUXZVHiZJF48a0E2TegsF6DrTQK2VqcfkWlcTjDwKdN2ValHdiwO6Yrea2hSQxVL3gJdm1kCsC1mh+pk4SBZBMxCilteA3lpXFWczKTC0mp+79ryklCd+iGIwjgK47tVQRkzVShFs38Pskl2KnIAe8ocRDpByD4huRrYKSGV7ku/0/zZjbd3fh3dtTRT0TbEif03qtVRNAv9O0Fapbfrv8n4eqMuQz6++vzK9VKuLaqOltf7q8PpwAZ3/b1k1Yes4fqvaFvyhOgJ+bsOUEQmYSIQiiCGJsNmG2qQPcasdaV87goE4UC0DM+OozZyW6OR0V7cUjsIO0Qv/VUB/ReP5T7R+VZT7/1+HPh/QvaDpBVUNrhrUZV3GpaVeqkO3ufbizt11h94EbfFa1qK5FqXvLSL4vbyzx/m/bc7xVIfkodrnRGPyU6zUZVlGOgx54wEb8CuFO2dxrkEHxW806lCzRVplmgrQmSYl3s7KDpMGGQICEu0YVAa0fK4sXugsVyqiVMyJ2K5UysOyqwiEOPfj7JBzuzpiwRjWLVmPgc7FWDG8Ae3JIaASARqcK/pRodNcnIdUDSFmfrIzmi2jPF1CDAmE0x1AyELx0CFMPbUXC9rSiJ9/nmSfn3rsGVTbwlj1B++R68O+dxcm9p9Ax4aVSG7dACsZgF0uInrkBGZ378Gh53di8uRxWJUCTKuCkl1GHjXU/H7pQhYOjuDqbddgzcZtABLAvlMoHzmE0eO7cGRiHzraF6Jq15Hu6sGWm25CtZDHhFFGcmQQ6UUDCK9eAcxk8e2P/xW2rtuI4Wuvwb5//SbGn9uLq258PernLcFsIoiOgUFEIknghRN4+pvfxqKONGp+E9UFCQxevBHVdBLBtjb87gd/B/tPHkVjMIGiXYG/ZqItEEJXPIlYOCwder5WwWh2BjVSyLEYApEYalULn/rEp3DTG96sFMshG1bDhKXTxlx1JgGB1wd9BwISt6s80gnwBGl9Xc4FdNWBC6i7HbpWmrM79gK6Akias7QyDuZf2yI+8xhGeZXu2ntdj7vmbJ807weCmJr1azGbnp/z76J6F9peAbLkfvv59uKArkZVBHQK8CwRvXHaTrEb3epmpqckKCYaCSMRjamsec6VRchGBzmCOpkBNSlXuhktPvx/7L0HlCT3fd/56arqqs7dk2dzAhY5A0QiERhFAMxiEG1RFEUfdWfTd7Zk6+x3Oj+HO0t+frJOthxlyZbMIEKUSJo0MwkQIEgkEmGB3cXmNDt5OqdK936/f9VM72JBSrblZ1C7783b2ZnZmenuqv/3F75hJNF2NFwqZbsne3bjHy+ERDNil/JFAD3VtKfk2rRD17ND34wwfRTUlTwr974aWRk1j0naS5L1FOhlnSMrCQlrMUW+7tHF6z3oKw8De0Bgt4logdXHy1gU4wLFYRm3XsBt5SkGRfJeFfIu+B2GK6dorCwxnq9gCSk4KeYuAvpPNp7/uQP6uuvhyE00un8/H1zPHYFLJWv2TK8E6GmHrpCbENs2DinR9v54QNdufIRQNPq+hjycA+gbB8R6oSLkOT1g5QA1o0cdvUv2clZA3fhWSwhLV5OrRAokRm2yLwRf9OV9EyEprH1fiG/iSS2AnthOqpZYDi8pXsKAdqtJq7lGHPvUG0u6B88VxHgiotNr0B20yYQWW2o7uXTrNdxy9d1sndxL3M9jRXlwXCXXBVFX7DvIeUazG620aZxtULTKuDPT4A0YLC4S7zvJqR/sY8fOHbhbttJ8/ClORB2u/JsfxM7lCb+5jzPPvsTkFZdQuPV6wqJFu7FKdWmF4ZGjHHrmGY489yzN+bPYcYDlgJ+RPd8UV91wI3tufA0UJ+D4EqvPHWZu/wl6CwsQLTM5McWxoE2TiHe+66cVBA8dP8m1b30jJ2mz/YZroTLF4OHv8gf/8t/y0V/4Bdi7hy//xm+S6wbc+/YHaG2fpFXOU920mWKpBi8c4+BXv0HVytAO2/iby2y99Vr8sQor7S6/9PFfZlEmCturNMQcpu9TyrpMlioU8zmt4QZxyP7jR2kK8JTyuIUi9Uabv/l//BK/8OGPmNfZk+mveAsk8aEpImjan5DSZDedgtiQgQCZ+rZLl2vrSNmQQAwJTkFbrWDN9SZjd3GS23BrS8buib/6+j44uf/Sa/tCK6iXAXqyG5cRuHbqZqu1vqc3941hp2vcZ+ItIH/LxEj23gKJAuZqwJKREbz6LCWGUmZ/nU4UtKu3HN37yyog9AdUix5HDr/EaVnfWA5j1XGK+ZIx25HxfGi05GZKYVgEo/tyYxKbKMPUT33jj6rFkh1++jUpmCuAqzOf7P3NyF2JbUlpr/e2YbOd07mPgrp8bWqQI0dEupPXvxO1jE4eZG8eiVxNgN0AuhT+4hEhToOh3cPPtgjsDn7cxglDSmGOWlBhajiJteqQaToUsmWsWkWJsKHf1HRBq97DCzYe9UVAvwjo/00d+mgz+3JCXAKVI/vr0Y5BbgGTZvTKgC7gJh262Xkn8ZPJTt0YdvzZAX30JddRvv5Jxu0bmhcD88lBZ+LbjNRImcjSMQkzN2+pW5Qw1+v1Os16XQlPnriV5Y3UR8BbjDGMt3UayiFe3j6BFDRyliSHqh6RYaChDmIB22guEcQ9Ms4QK+vT9xt0+mvEGZ9irkKml+eSLddx5/Vv5LLtN+L4VTK+hyXEpdBn6LcI/A5i+ywHob8sgL5GxanibttCN9PEHgzw5toc+PxX1YN913U3wMnTHB3W2fLRB/AmJ+D7R5j/4QEmdu8ge+M14EFnZYFiswWSgvbs87z09NO05s4yXsyzZdMMlbEqM/fcBQtL1M8uUl9u0l/p0l1qETWHFKKIbdUi9bDD/rjNda9/HbXaOI8//iQ33HgzTFVpbauyWZzdzrbY//uf4sVDB3jP3/olDZP51G/9Npdu2sFN4rM+USSemSBXG6MsjloHjnHku9/H83v0oh7BTJHZ6y4nu2max595jt/4x79BNxMSzeRZ6zcJuz0ddY4VS5RLRXKFHE7O4/DpE5xZXiJyLI1P9YOI9773ffzK3/oVswaJBkKJMj7uuhoy4LzuRygBQpEhwcmYOZCJUJImpiCZdJDpflwbzhSsMzZCSEsT/lLFhdlpJyx32e0nXbhcr6nV67n3mSFsvRzQtT9NCG6JNDOZRJliYjStzPjQG1mnWNoaf3L5eQbQ0w4d3aObe9oQ5QygG7c58/UC6DKl6lLKZ/iD//C7PPPMc9xy02289va7cYV70Q8V2OX21OhUjZiVaZoQ9oxiRNYNtrg9Jl7454O5KU0STk7C9VGWe7Ivl7/l5TKkQ9Oxp8I0Afs0hnWULKfxqiNTkXXjnqSTF8WLgnsSl5tGqIoKJn2TQsYAujD51witDqHXJXC6DMOmWjUXA4fxqMpmNuG2csQtlyjMYpeK2LUSYcHWVZh/agl3mPhtSEFzceT+k43of9479DTp6EJgfn6nfiFS3I8DdCGPCaCn6Ko63+Rw0p11KHKfC4/b9VgZqdDNvZ3uy5NqXP+Z1OUvY7ongK6gbg4+6dDXM9EdSWsStu2QTrvD8vIK9TXJQw8plUpUymU8N7ceKmE0wEauIyAv7w/EHjbxrjWNmhx4gYL5WmOZ5bWzZJwBsd2jH9TpDlcI6ZIvOpQLNTK9MtPl3bzmqnu5Ye8dlDKzxH0XO3aVeJdhSK9bJxP2NYdcpG+thQYT+QmcXdvp0sSJIty5Fo2n9jF/8AhbSlVKpSoLwzrl99xJQchyB+aZf2oftelpctdeBTL+X12BRkPjS1sHXuLYc/tonZmjbNtsmpqgVqty4sxphkL+6fu0G22dYogt7NbyZrZPTZPpdDi0dIrpu25k9nW38u0v/xeqY+PceMedvHj8ENvfdBulnbvgG0/xpd/9D2y56Uqu/9hHaH7tG3zuM5/l1utvY/d117NS8ahdsgvfdijnywwOHOHw409SsSICK8Af95i4bCe13Tv4xGc+y588+DnCXJb+mMNiZ41es4UVRUqIK+bzVGsVyrUKrUGPIyePS2QAq80OxVKeG268kV//tV9nbGKMVq+jB7hKoJLAI3l9BcQN81lIUYYIp2CvYJ50hHLpaQZ4MmpPxu0CMGmHHgYG0I0GPEkGXO/gReqVVQlXep2no+P0Hkmv9wsCuqyFhF2m6hBVaOtEQN/0fbOr1726EuUiTdY1HbjIsIxLoT5eBfSkQx8BdFMEGPmnMtyxtLARsp8/aLHvucf49Cf+gP0vvMTdr3s973r7+9k0u53Ql+LZmEYJmItOXJnj8vtmQp2MiWrDCTM6ck535sodGFENSDFgFDLr4wczck8KFrMyM4Cup0BiUKUrE/m6hAOwDuLJii2ZY6ifvP6/xEo2EjKqALp63yQrRSlsZGqlZFifKBiq/j/yu8R+Q0ftkdMjsjr0eqv0G2u4/ZhqXGazt4ViZhLCMnHfoiOPrVgkU8mTk1Xdagt6InUdGJngRUC/COj/LTv0HwXoowCaMnDPH7n/OEDXIIP12bcJW0k7DcMqFwe284NdNuwpR0lx5/8+BsrTuj4lsaRDNwP8yWBAfbdFNGo6dGOFKWNl6Zr9cECr1WZpaYm1lVU9uGu1GmO1WgLoodpWpntLPQDFUCP06fXbehBK52YOE0vXCPXmKiuNRVrdZfqhaNIX6Q6WiZ0u+ZJFvii+1wXGCzvJx9Ncu/s2brniXsaz24i6Lgwl+SHCydn060sEgzbZKKK30qK/0mayOImzZzdkh3rABMfmcVtDDn3rUVpHTnHjtTfR6NfJvvl6CjddrR7wp556lnKlRu2yyzUIglbTAPpaHY6d4PQL+1k4dITO0hIZ9eaGrt8j6+bU7taPAqZq0+zevpt81qO72uD4sYPsuexKxt7/ACde/CFfe+wR/srf/lucOnCQsZ1bKF29Gwpl1n7vc/zxJz/JfX/jI2z66bdz4F/8Gx7/1qPcc9dbmNq9h0bZY9PVV9EdDim4eVoHDnPw8SeYLucQUrRfdqju3MzE5Xv5rd/65zz2yPeJizk6FYuzrVXqKysMBwNVbkkk6vj4mAJ2oVzkyImj6iY2v9RgYrrM9Ow0/0zy17duodMfqI7ZMKLN6FpeX3m8AuoSD6rvSzyudJRia2oLs9x09PIaJUP0dRBPZWpCOpP/b3bYsuYRX3LzM1L5mhitbOzDDXCmhezox830YCP+1BQYohOXUBTDr0jBPJVnmkmCKTAjcSQUzXRWQF7Y+kLsjHHdkv6OZlImj9FI10z6u6wWzLrLuLAZDbtMK2StIoD+G//07/HS/n0szrfZu+cS3nb/e7jj1nso5cdotyRDPSkEdBMhzJGhEtEsJ4MnUcZDcOKRacJo8pzEq0qUq9xbyeOX5z21gTUgLqYyG4x2bTqkPlMLWFNMaFeuT3kqV0vDXkyWuZ4hMnlQO1lRlxgXOkPWk89GyoWx5CyLhQwoxUyfyO/gZnpkIgn46RIHbdr1eZoL88Rdn3ycZ7q0hVptO4gWvSdGj0N8WcGIPNPNkhfNbEfksV3jZXAR0H+yAX300b28i5aUMHM4nAu0KZhtdLMXAkP9n+d+ycuezLRz+K8F9LRD198vdeJKOnSVf4kTWurNfgFW++hO8UKPUZumESOJ9dF78kjMhMN0LGbXaDoZAXUBdCcXKflMxu0C6kJ2kwM4ny/guRLdmKRhJYl2acqWALw8Nl/CU8QAMgzoDQYmUIaAVq/BanORleYc9c4C9dYZ/LiBVwwplC3cXISV8Sg6m3HDSbZU9vL++z6C0x2nlJnAifIM2j28Qpa41yQQG9pej8bZZfprHbaOb8a65FIIu2abMPCJTy+w/Mx+Wi8cYbzukx0vUbz/VrjlGmi1qAtoHz/NWKHMlmtvgm7PGNasrcLRE5zcf4Czh47QXVlVXX3OdVlYWmDXJXvwCjmKlQqz27axurDIU089pZK8q7bvZe+73gGr83zhsYe5/e0/xeTObTzx9NNcd8dryO3awvDYaR76jX+nhhz3//rfhrEyj/yzf8ULj/2Qt7/z/Wy+6ho6rk1UyFPeexnML3HkiSfJDgdMFF1Oz5+kuKlGdqLC6nDApz77JywsLBPmXfrjHk8ceE5XJlIsyqWQz+d0HeLlspRKBcYnxzm7cJaVeptsAS678jJ+87d+E69QoDcIyQhRSyVRxlXQdOUyhod+f6hqiBSkpWBLv0auLTFN0V2vXmfJrjiRdxlANyN6BTbxQkiiTNdJXPr5c4lxo9d5u91et2w1IG6AXXbY/V6PUqG8nmtgvo8pTFJHOd2XO6ZDVk21stGDdVc1+dpiqYQjBkgyRo6G5HISviLALYBsymaZWMnvJdJLKU7q9QbPP/sE33noC8ydPk7WKtBt+8xObuP9P/2XuWTXlSwtrOLYHuVKRVcgA79Pz+/o/SGWCnYs9MocTjTiZX8eX0asZFP52ujzsj6el2lIMoI3r2FCgjPHovENSJnv2p1vfI3wXoSop+enArl05xkFdJ3YyD2Q92i3GthxRK1UxLWg3agTDPqITYTlt3CjPicOPM9gdZHWwhlma2P43QGFXJlSdZZ8eZpMdRYQUmasho8Z2yXvZcnmxNVnSDQQjo4UpBdla39hEP0nAdDTZChzMEk1srFDv1DxstHcnzuWX38ujGgoWbaNyNbOAXS5iR0duxtAF6JQAuheRLffot3u0O12tfM20ZOuhmfotFKTo8yhvb4uULtLycPua4cuEpaBSFsyEX7cZ621zEpjnuXGGZq9RVq9BUJa5IqhduhZIbLHDtnMBPawxpbKZXzw/o9RYSu5YAw3zBP2A2xPzGRahIO2Zq435pcU0DdVZ4ZcabwAACAASURBVHB2SocuLZQIkn3ClTrd/cfoPneY/JFF/Dgge8ulVO67C2olWF1l7thJFg6f5JLxTZSvvR5WzkJ9he7iCkG7Qy6K1XdeF6yCXOLkJVnNi3Ps3/ccBw8fYn5xnvHJCV5zw83svOl2aLZ5+EtfJFMrcdeHf4ZGr8Xxs3Ncd+ftMDPFM5/4Q579zBd54/1vZsvPPcDqyWN8+Tf/Hb35Ou/5wIcpz24hKhdxx8ehNk7j6DEWjh5lopijkI05cvwg7bhPfdhV1v3J+QUWl1bpZ23mrR6PH3ie3qCvu3Apbrycp+SlnJsl52Uplwp0+x06vTaScnnXG17H//mrf5eMLdatcqGsz6H19daVio7dkwlPwlhXwE/6cWOqmFjFJEWxkZoZJYWAuRDI0m487ZrTfe86iCdphRcqXOU30xQz3VuHWrQIkKfAJqN613G1gxXjGzWGSUbkqaTUyM7MvWN+P1P86/2nBcuAXD5PvpDTDt7o0AXKhCNiglkE1Fw3mzjHySjd4fDhw3z/ew/TqJ/S3PtOs8eJo3PEvs0b7n4Lb7r3rVx9xXWsrNR10pGxZb3laGcuMsGh2hlHlK08trg9Jrrzdf15Uqhr2poODEaalJG1m4zbpcjSvXpiLrP+XCZAntjdaaee7trT4kdY9yobWwdzS9+XEbxUalIYZiWYRo4ZyXMY9BXcxTDHs2LaZ4+zeOQQk1mH5unTPP/od6l4Htdddz3Nvk9xZhPZ2hS5iVmsXJXAtwkGGexY5K4WmYJ8Y9G2J26DFwH9Lwyen2O+ksyQ/qfv0PWETMdl2pnLQZGOr2VcmIwMz6vMR4E8nS6c36FrgFpSia/by67zXNPRQ9q1iDOWAfRUFyx7PNGQivxEDjZJjUpZ86rd1Q5LOABmS2o6s8i46yUTh5RQJBaSgViIWj69oMXi6hkWVk+xVD9F11+l769hOQO8QkyuKLs9aets4qBA2MmzpXQ5P/v2/41tpauxukXcsEhGFr9yHstYfyiA3qE5v0JvtcVkaRx303aQlCaJUXF8ov4A59QywXNHiZ8+TH1piZWJLFe8/wG46Upo1hksLHPo6ecJ5+tcd889UMtBr0XcbIOkYUlrJoAuB6iQpebnOXT4IAcOHWAQ9hmbGmfz9i1s37WdyqatHHvkCc4ePokX29z0nndD3OdbP3icq265iZkbb4ATp/nd/+9f0Ds9z1/9R/83XL+L7/7JH/HYf/wjZrwaH/j5jxFm8+SnpmByGlodjhw+RGbYZ/vmaZbmT7BcXyB0xMTDxyoUqU5N89j3n+LQwhlO+i0eP/AcXX9AINMRAfS8p0zkvCv+ZBFZO6aQdw2Q4PPzH/swP/2X3scwiAmHsmtWnz9DhtMxuwB6Eo2adYmSyY5+PmWyp8Q2nXJtyKHSDtzozs34PJ0QrTvGjcin1q2TR46x0es8nZAJsEvBKYC+rsHWqE9jdCIjc3E7lOtK3mRfLoWe3G8poU8LkKQjlXG7OAmHgZDdPCrVMuPjVQrFnLK6g7BvpJtWTKVSVkKofJ9yuaL788cff5zvf+8RlpdOsLayRL89YOnsCtEgZuv0dm667jXc91MPMDO9Wcfzw8DHFZJpztXCayjZBGFMPuMaYlyiYlGgTW5d+ZgQ5875k6oBEmMZAXQzGUmKghHHOO3M05150rmfA+riMX9ehy6rGQPoJsFRZLelfF55KoNWEyvwKXueXhxBfZX60ZdYPvQSl81soXVqjiM/fJ6VswvceudroVSgl/OwJybITc/glcdxrBwEKiEx49GS1JNm5XhRh/4XB8v1kb4aO/RRQBewfBmgyyGd3MGjo8f1Qyshxb0MzBPvdyU0pT7MI2C+nr++TkCyNzr0REpkORa2mFaplaN0275WyoakZI547WxSQE+Ytvox84Lo14oJjS+e0PaQ0O5T7yxxZvEo8yvHWaqfZhg3iTOiQw/IFy28nBw+MqGQlUmWft1mtrCXD771F7l22+sI6x5uUMKKXdN9D7oQdIg7bVqLK3RXW1Qk0WliFqZmVdvedX1RCJNbasOB0/DUYdqnznCgtcBV991N/qfuNoVBo0NvaY0Tz+1nTDtij4wnGmFbbTaD/lBHoSUvpxnucoiJn724ZcknwkyAlRUmcESv3cUaZjh94Cj33HY3XHElT3/mkwR5l1t/7i8TnTrN17/wJZ59+mmuvOJyHvj4L8JMmU/+2q9x6Nvf4+rdV/COD/4cfiZLfvM2KJRYke58YYHpySqTM2P84KlHsZyIydlxqlPj5KtVnB07+S+f/EMeeeYHHO+u8eTBfbTFslcA3QY376mkKp+1ycYhfj9gajIPQq7L+Pzq//Or3HjHLXR7Q6KhSyYWk6GNHbru0SUfQSxLs9Lta02amI+kVsJGa24r0TKVqZliMe3O19nuSlBLZWzp34nb2QVIn6PXulyT8u/UmS49A6Rb7/XqVCoyXm8xGHYY+m38oKMSSflbzFBEluUPBdRDxONJRhS27SWEtQLEY8SRpyTCLVtmqY3JCF8CaIbrBLpCIa+e5vKzi8USJ0+e5Dvf+Q5Hj7zEoUMv0Gu39VoI+yGzY9NkgowC/LVXXcfP/eyHKUo8qAQRiRe+hLi4IhkVy+ZYSXG2VOaJnM2oBDbc90YBfR30R9eESQRrynzXPbmOy82flCyXms2Mytbk50jyW9qhK5ALiVCuhcRlTsoJHcpLHkMQkNOJQYb+wgKrR49QqC8TLS2T7UWUxeEwX+H4E0+rLfQlt9zIkpBmqyXcqQny1TG8XAklhUixLpOTfETkZtRsSou/ix36XxxU/0kDdPGSluARJZ2MVugj74/u8F8G6jIqU4mJnA2pp7whxxnHLCMhUt925RlICIvxddcOXJysZHeryVER/tBozNWnW0IxIvHZFiJTAu4j8iKtI5LObSiGM3GP2OnTjxosNk5y4uxBFtZOsNY+S2yJOYmP62XI5R2yEvmoQTVCRrLo1TOM2zt4170f5p5r3om/4uKFFQgFaCKTtCa78l6H7tKqAnpOcspFr71jF7gZOjkh7g2prHThxCLsP6Ps9f1zx8lMV7n8PffB5Bgsr+oTtnbqDCuNNQJXeASuBnjIcyQrB8nDKmRdSp5rctilYOl3WFtbpNleo1jOa1Rqq9vl8cd/wE1XXsdlb7yf+HtP8s1vP8wb3/Uu2LWDJz/3Ob7/6HcZm5nkDe97B5skES5j8U8++r+wNneG+37qHdx89xuw86Kp36Js32OHj2BnbTZvmwXb53uPP6Tridp4mdmtmyjWxshu3cY3Pv9Fvr/vOZ6fO2kAPRwytGLE2tzNuwTDvgJ60c7QqfeZmpAQj4DCWI5/8Ov/gK2X7qDb82EogRhSOI0CrhCl5KA3UkcBdklFU1AfZbKLP3pqEJNorUd93OX5lNWOXqCp4UxSOJhh/bk667RoT/fkcr2nVq8psAtpTq7N5eVllleOceToI2TsOhnLx876WHZfzU2CqE0Y9rVOUZvjOEscySogTz5Xo1adolTYTjjYTDAsUCjmmZmZpCqrmYyswkJcTwoRIc5lTSaBZanK4eGHH+bRRx+lp2SuDr1Oh4Uzc7TXOly2awdOlOHoweOMVyt84L0f4MYbb2bPnsvoSfqa8ELyBdxc3kzDfImP3dCij47e5fkQNvs62Cf2UKNnRbIoVxOg9S5dGetJxEPamY906unXGcA34C9gLjuHWHcOSQEmP1/WE4Mh2TAkL5MAaSQaLVbnF4gW5pkioP3Mcxw5cIzrbnkd7NwLLx1h37597Ln2agLRnBddrEoBt1wiVyyCm0M7CTErku7clfG7rLlEBnlxh/4XBtFf7YAuADnaoYsEREJHjN/Txp/0hh392Ct36InTU2LZmIhNzgN0Q0oygG7YwKqplV15XkaMpjvXLkjfRHMsutNId+nnrA2SQsFkN8ueWbzWBwR0iewureEic8uHODG/n+WGGbeLBt3Jxng5G8+VUX4aHynGOhGDZoZyvJnX3/Bu3vm6D0OzTDaqip+MknMQNypJSBMb2tU63dUmtp/BcQvkLt0LRZdOPsLv9ygttXHm63BqBZZWWVw8y0tzJ7nhzXdTvP01sLgM7bZKvgZRQKGQ04NVRsmOgLrYycohKmSwblcd1mR3SKcJEgXr9+icPsbDj3ybR596gsmdu/irv/jX8HJVvvk7v8/l2/aw5fVv4vA3vs5jTzzB5PQUu2++lsvf+1Yo5NQw5v/+a7+olrsf+cW/yvTuveQr4ziFCu3lNRaWVgxwT1VZXjnDcy8+RanqYdsxM5tmVHaXLZT4wQsv8tgzz/D4gRd46uCLtGWcbsc6zZSxrj/okXcsKo7NoN2lXFC3US65eit/7Zc/zvSOGQV02y9hJ858aUetY2kZl2cc7WwV2GMpCg3Ip18nSKDZ3+tkOCFQGmJcqks3gJ7qPDZIawbkkz1OcqGn1/ioPFTuhdT7QD4vgC7XqUwxFhaO8d3vfg7H7eBkA9xcgOP1ydhdgrClpkRSbHpugXxOrEfLuE6VSmmGmentjFV34do7CIOcdvKFgqfXqGXLLj4yO95MTNaVuFdHSVvPPfccX/jCF3jmmWc0NS0IInV/a66usLbYZs/WCcpejrkTZ6gWC2yZ3czr730Td955F7lCRQlhbq6o15qsuJL+2NBgRvboWoyrxtzocFI5m+EBmKmI/DG2AQmYJ6CuT6t+A0OKM4V9omQQRcP6yiP5SmW1G0AXpuz6GF++QRCot0NOXi9RuqzJ/bem662q3BeNVU586g85ePgUb37H+2B6K3hFWidO0gl9arPjxGIKlbexix5WMYcjQSz5HLgefTHGkcQ1kTVeBPS/MFie3Pvns9dffSz3UVKcGjWEA2PjMWr3OLJeSI02ftTI3XToqbmN8ZdPO3TVBCekplFANx16Vv3QxfFNDsmhaGuHRg9qdK8m31r+jvRjJvFNyUcJoEuOVCB7zEyP0G6x0j7J8bMvcGrxAI3eHFGmi+UEZF2RU9kY1q6kSBkziZ4cEj3I9ae4ec8b+dAD/ztefwKbcWgF0qJot0Qseeg94nqD3lqTuBcSWlkqu3YT1Yp0ShaxP6S81iOz0oazq7C4QmNlmUPHjlKcHueKe++BvPhJt2HzuPnefemSZKqR0bQn3Z8LmK+sEdabDFdWCVtNTh86wKnDB1lePMNc47jKj2Znd/Ghf/Vbenp+7V/+e04/e5CPfPCjkPF4+MHP0otD7nzTGyiLj/vNl0C7w+F//Rm++cefJ7ttigd+7i9RnN2M7RWJhjEry9JpOmzdvYPYjTl4/ADHz7zE9l2bNPGuOlZly46dtIc+K+0Of/Llr/Dki/t4+sCLtGOfgRPjp4DeF0DPUBIiVNDTsamUjW984Fbe+p77mdoxw6AfkaOGFZpuKZ3mbAC6rYAuwG5ljEuaAH3KJJfHrfoJJcIlASGjn5fPyfM5AugbBjRJVzpyhI0C+qjZjHw85Z2kXbyw31uNtoadaEJgUGfgr9D3F+n0Fuj0Fhn4Tb0PDKDXcJ0aWbtGITepoF4qjeG4AubCFJcd7pCMZTpzKaBELy6XvwC6XB5HjhzhS1/6knbnKysr+rhWl1vkPQldyeB3u0zXyhQci+ZSg5nxihIs9156BddffzN7LrmSsYlZsmLtK7wF1f1LaWfOtVfao18IzNcNeBJOQ8p0lwJYvn4d0Ec6dB23i5ztHEAXL3cNqd8AdAFWXadksMKQoljeiky13iQSromQE9sdCstLZJ58nAOPPsrJ1TZ7rruFPUIS3SmpiQPaiwtaHDmehSNGMnlLO/a47JEp5zULPYjEgtpbz6q/2KH/RGP6hneS7nNHmZ6m7lQNqcpQz0sjM3vl801Yzi0IdFN1QdlaStvdMHYxzNiRLPLEgk0tI0diT9MDx+SiG6laKgY3o8QNYxnEJ1nGyTouHw1i2dChp7rcjcdnwF/flHxuyCXmYxuOdecA+uh+VAg4yQFsO64CuuiMxQZUOhAhU5kxvxmzr8cpynQhSMMvEua76mdNrjZOF581lppHOHbmWU4vHaAzWFTSneCAALp0OUqWks5GdewBnU6A5UO2O8ZVW1/LL7znb2u3bluThKu9JBZSfh/JQu9Bs0G/3iLsDBnEFu7sjMrAompOM5nzvRCafZhfJjq7RH1hkXajyakzp7j2+uspS4BLMQuTRSXJYUkefVZlbyIXWzlwiGMvHmTh+AmGa3WaZ89StDL4flOlbI5nMzdYYHp2E2/94Hspvu4OXvjGQ3z9wS/ywO2v55Irb+GZP/7PrA373PaWN5Dfvgmu3gNjNuH8Ep/++N9n0skzftUe9tx6M5Vt2+hHGVprTdqtHuMTk0zs2Eqv3+LA0RdZWD3DFddcxsraIpmsxSWXX06j18Url/n3n/gET734Aj888CKdyFfpvunQs+rkJYDuEpB3YkLf6JM/+OE3c9MdN7Jp12YG/ZiCNYsV5dZJcesjXO3QLSXHSZFhW6IjF3dBs0MVMEvVD0KelOt0lPRmvsY4rKVM93W/iGQEv945jnTo6bg9BXQBct0DJ5Gt8rdYuaphTOAQDXJ6+8T0yNjiSNgBq0tMlyCWUCG5hiQNsIBtSXxNiQx5MnFen49Wd5ViSSYgGX3OY3zyBYesKw55A2S1K09Fr9/hoYcf4tOf/jTHThxXaWAYZPCHFsOur2mDIr2qelm8OMKvh+yYrrBtchb8mC2btnHzTbdxyeVXky1UiO0sTi6nUyK9hZPnYL1LT+16ks49dYgToxmTv244D+qVl3TfKYNdp1pGhLAhYxNgH2W5y9fIBMCMBpJxu0XGSTt0teYhEl8EIcfWWwyW1qjK+sJ2GR47zvwTT3Dijx9kR7nE6XqLlQje9tf/BmzfCYOh/g5Lp09rtkCp4IKk0eUz+EWHsJYjUywSRnJdebpD18dxceT+6kb0jaQhc4GdC+GjgQUbXs0pKUv+VmrFBaJFzfG1MXrSvjIB+FGgN93G6PcYtXHdkIql0hcjh0lkMAnT23wDMzYXC01j8Wp+vh5MKbEtYbtvuGAJ2Jso0tREYx2I7VFtbvr9Nnbj6z9r5BnTn7lOkNu4LmQ/LsWQ0RmbZCUxrPByeVyvQLPdotVqGu2yK05yjkp2xA3OSNxj9aSW7da6layS8mTXahMgcrU1ev5Z5ldf4MSZZ1lrnyDM9MWSXZnq2gU5Aokyoo+UKRwNQ9wQnMChu5xjqnAFv/SxX2O6cAlxJ4dnFdS4RFyqEL27kOM6bfxmm0G7TzcICPIeEzu24U2MEQ+HuofOiMF8owMLqwTLdXqrdRbmztAf9tl26U6qN10LU2Udn1Ot4i+vMTxwguazB2k8d4Du8VPE7RY5CZsJBgxomYhRMizQpzXmctUD93LDB99H56Vj/OY//KdM+gV+9u0/w6Dpc3RxgdlbrmbLjVfSdIZUNk2p1rZ37BTf++QXyPsZJjdvYdNleynu2M6plRUd31bKFQrFEs5YjWG7zjMvPIudtxmfGWeY8ZndtoluNCASoC7k+Q+f/iQ/OHiAx599Bl+mKAI8sjsv5TX5K4olujSiVMzQ7caUq/Dmt9zMXXffxvhURTvWQbNGubgJT0hb4tEfyjRFgFtsYkO8XEFfM0W15PWWKFIt6WKbUr5serkRLbm5Rsw1K6ud9SI3KcLX78MEjEbvy9F7Wb5cuRyJzGz0c4YNbmOFWcPlyEjlIeAoIueAONmDS3qY8Zc30s0okntACKKGHyBFbLlcpNWuQ+wzPlGk2V6m21tj285ZJXsWKjm+9o2v8OAfP8iBlw6owVCxXKTd7BEOXKIgo/4N0TAgG6D++1N2jomMx6Zsme1jM8yOTZHPFalMTbHlkj1Mbd+GVS7Rdx0CSzgKZmIlMcOy5rLEwGYwNA51MmJPDWeSQ8108xm9p7SDT8xlUkOZDW92Qe0khS01m5HvJ9p8gfNBqEx36dxNZLEQPk2zIJjviWSw0cZudikIRncCODnP2R/uo/7CC3DkAE67SbZY4FR7jSvuuYvJ+9+i8cu53Xtoza+os+OsV8ESEuqwQ5SLYbbEwDNmNprnrpXTRUB/daO5VpEb8iqt2Nc75hGAN1PepBNPsFOJWuaDaoEw6rc+0sFu/FeTKHTu4aI/MekgzhtbJwCdft+UaDbaBWvxIYBzXrGw/n/O6boTydcIqBvJjuniDaAnHbCmPskBNFqEJF9rhOHJAzHNf/rnnInEyCfke2sRJKO45LkxgG7IOY1mk0ZDPNwHBtBd2beHynjXfb4czmIFGhqLzWT4oPvUQEhTGdFAr9AenOTs0rOcWXieZveMTlpl4qrR63KYOB5RbNMfSmrXkHgY4fngRTbdtQJlZxcf+cDf4fpL76K/ZlHIFLHUfzSAsA/9HnQ7Cui9Tp++7xN5WcY3zeKOj5nXYeiTkaD2zkBBPVxYY7hap7m0RLvTxK3kmd21hezubTA9rnKvQatL7tQy2ePzWEdOMzh2ks6ZMwStuhLi2n5DeQd1y2cxH7Hr3tdw+TvfDDOT/LNf/rtk2zG3bLuaHVM7ZNLI1BV7Kb/2OmXee9Nlzhw/wnYZQz7zIk996Vu4wwydVo/b3/FOuk6GVTEwATUvEdtYSiV129p3YB9j0xNUpmoMM4HuI9tBV7XkXinHg//58wro333qSTX2EXev3kBIVy6BAHpmiJuTA1PMg4zC7/Wvv4o3vekupiar9DoWteKVZKKKAq85VM2tJgCfyxdodqTbNXaqyneW8XvSpVuSBm5L13s+oG/cj5poNnJ/vOx9cwu+ojFUeu2Ognp6vQuQW6EAuyGBpYeEOVPMKFkL7LRwWC8okt1zDI16Wy2ORfpoO+Lx7rO8ekbtibfv3ER30MDJWXz+S3/C57/4eeYWxU9B9uAZnXDYUZ7IN0l00dDHHkSUI4spckxFLjtzY+yoTDFTHsPL5shVK4xv3Ux5doqomCc/M0PsSpdq7FtNkIwEwJh8hTQlLo1HHdWpyxOnKw3ZoQvw6+rApOTpuZeRZZXpwLVbTz637vMuvJphrPJUUwgkPu6m1lFAd+TcaPewG13cRh9WhXQ6z9qBY/SOHyc6eYTe8hmqpTLL/TburlkuefcDsH0zvusRWwXW5urUhi5ebULXGFHUoVezscZy6mCYcUQ+e7FDf9WDud6CfxpATzljpvlNACUFchk6n2uVqhGAyUhab+20c71Al56OA88dWafgOfJ91wNYNj6X6HjW5V3ndxejAJseZOeMFNUu1YzkTdduxvcaa6gdz6iXe9qdp/ELI+OHV5g+pCCedjmjgC5dgHTotuvRaDRYW1vVWNOsY+F5si+VUzbZ7QuoCq4mXbrpzuRZtxgK2NsDhtES9fYRziw8w/zKfvr+shJZpblTi1np1DIOw0CmcYF6o8dDcAPIZzIMW2Uyg2l+6nU/y3sf+CidxYiCVcLWMDsRRcsOva/ubmIA0+/0NflLQKxYq5KXABYhsInNp5CNhiEMI1hcI1prMKg3aDXWWG2sStvBnisvI3vTDQxbLQbSibZ7uG0pAmT/vgjHTzJYOMupo4dpSKpZKUcvG+NM17jlfe+CHZvZ9/Wv8fu/93tsn9zCrZfdxKW7rqA8vRl7727YOUkjaOJWPfr1FcrNPk4v5MzDT/Dol7/NtdfcwCU3SAZ6gaCQ09dbAL00M6NEpBPHjnJq7jRbdm1TQB/gU6gVaQ3bRA7ky3m++d1H+M4PnuSh7z9Grz8g40ix1MfNZQnFttSJNXxH4mBlM1Wrwe23Xc3997+RTbMTnDm9ih1tZsumvYxPTKnSoT/wFSSk1hSXuFyhnIC5MYoxvuGGCa2itUg0AanePBn1jkzCRldGFyw8TUm7Dvrn30OjBLnRQtkU/xliX3n36c2wHke6Xuem4+f101LkeMmkSa/pSC1zSyUpYGyOHH2RZ597gupYjltvv1HTAQdhjz/41H/ka9/8GqEAkga8SHFsE/suMhrRglyeu0FA3ofxMMt4YLO7MMm20iQz5XE821NCWGliArdaJnRdJrdsJVsokM+LciKHl8vhuFlNv+sPJThHIk4NSEsHne7H9RSIIJfNGUAWxYqOy43BTAroaaduthxmVK/FtXq922J2a+xj5VZNmgizdpePxViy8ugNsZs9MstN4rlVBqeXGMwv46ysEp8+zvzBF5UA2M+EnA26XP/Am8m/5V767Ta5zTsZLLeJVnrkRbJWLhAPG6xaPXJTFWxPZCY2tgC6/PyLI/dXN67/qJG7sZRMuvYRME9H7gZwDKCngKk3fdoZJxV6ShBJq/VRoJVDLN3tpd33hknLSIc8AujpWFzlXMlo8ZyfPzJyH2Wsp11GCuqGomo6dPO5jQ7ddBWjO/xzO3R9DOkDSxv2C6wUdIiQpLulu0j5v+nI3RYby0aDVcnN7ndx7IwCukRLKqYnP0f9pBNQNxt0edYzDGXiYA/o+/Msrh1QQF9pHiG2WmQlME19peUtS4TNYBjR6w8ZCHVAGL8hFB1RpVXoN0pcs/te/vpHf5WwnaOQKWFLjaMuJ76mMyHe490e3XaPYOATDga4uRyl6UmYHNe2Iux0lcRjWVkzel9aIWy0FLxPnzrB8uoS23ZtZ+trboWpGfM8BkMYCpN+AJLANrcAi0s0587Q7rbw3QyFiZp234g969M/5J//9j8nyoRMjk1y7d5rueY1r4Xde8COaHgh9oRYqzaZKhbpvPAS7nKbw4/9gC9+5U/44H0/iz0xTmbPVjJjFZXN1cbGoFJl7dQpDh87qp3Lpu2bKY1X8K0AK+fQ8TvaoefLBfYdPsAXvv0N/su3vk6j2cLxPIJI2N6uEv7cnKOpdoNhWyclohjavWsTd911K1OTNQ69dJJ9z55h986rueU1t3HNNTcwOTkjZGZNC4tjMRiRzslYB6u0TdO6jB2bqBwy4nKWeJGPnkTpPTZK6rwQoCu4/ghAP2fyNiKbNIAu3xC5fgAAIABJREFU2xjjk5D25zpJG/1F0u5UAdi81LI6Sn+ueA0sLy9RKonefsBXvvp5Hnn0G1x/w5X8pZ99H17BZn75DP/md/41jz3xPUrVohrDyEREo1SHMgyXUX6kEjRnGOINYiq+xZjvsN2rsa04wWx5kpJXwssXKYiXQLFIbDsUihXyhSJ5TcjLUyiVyJeL2rHKGqUtdrRKWcgQO2L6Yk47WSUIsbTkFVRaKmAuoJjmoK9PJ1JZWgLS6zaxOl63CCQcR6byIlHNiCOc2Z2LPE3OtqFY7w5D7LZ0523ihTWi5QaRSEfbHTJnTzH3wj6CdgvbdTjdWWHm2qvY8/53QbkE05tVMujPreL3fQoiHbUC1oZ1rKKLW5LHmtUi5iKgv7qx3NyE64HkG2YKafWtX5C6mZpV7roFqQF1A4KjgL5+YyfxCubGNV3AhfboPw7QU6B+pZG7AF1qwHL+qD0d9Y0eZOfsA5ORe7pzXx/nr8vYjA7X/PmzdejpgZrKfs4fuacdurBbm80ma/UVer2Omty4qgtNAF27c0Hyja7GEKLMSG8gJD+rS6t3moWV/cwtPU+rfxrL7RpAl8NCVUwOQZih15Nxu8Rx6vRNUkzJyYpzUKa3lmOycDkf/+j/xWx1N7m4hDWQsap6gBpgF9Z1r0+/0yPs9AlbHSXOFSbHyWyegZyr8Y2B7DNlKiBd+vwiUaOFNfBZPn2GMyeOqyXq7M7dVG+6DYoFcMUkp0fQ72B1utgrDaK1Jo60QXaGetCjJlOAPZfCkZN8/z89yNOPP05tyzi3vvYOLrnyeqgIIFeg5NIt2bgVj0hCZVotMh2fJ37vkxx+/FmcwOLW2+9k9srL6W+ZJKoWKRQKeOMT+hhfeO455pcW2bpjG+XxCsVaSbvy0I4ZCNs/m9Gx+nxjhS898g0+9cefZW5+XqVQYtnpeq52kbmCp2z8IJSAGblXAnW03bVrjHwuy9Eji/S60G7BdddewYd//q9w5x334PuSKCYd/bQCu+jQtehNCZjJ9ahlXWyvA+qFjqO0oH3FdZCGibxyh57ef2mnPvp95OiIfONkmNa2o4ni8jFjjZreQcnaK93JJxGpyjcIhzz73NP80YOf5MzcMd79ngf4hb/yIcJ4wL79z/Ovf+dfse/AAarjRXxxkpPrXpsNUQCYcbEVRth+hDeIFNCrQ4fN2QqbvTE2l6cYL9QoFisUS1Wy+aISRHOOh5v11GxG3nLFApWJMbyy6LUdeqGvufa+mgZldEQtoC4/X0iqBWHp28J7ySr3QXfjiX+78oiSgkafgZE4WSl8A5E05rJIHLkTxCpPkzcnjMnIvTb0aSytYA8DnH5Atjsk2+pjtXrErR7ZlhTLC7SPHubswZc0jW1oRfQKWS590z2U773bhCBNbYKlBovzCxoa5NRK+H6bjt8jVy6TGfndL3bor3JQTwE9rbL1ujNIn5TTyc2YEG0SVDZHipqTbAD6OnCmECgyStkfJ9/0T9uhmw58w//ZwOmILCwZResx92fo0M8/nAxIjhYEyc9Yl7EZQDeHWFKWJDv0/14dutzY7W6HRmONnpzusXi5y0GYpCwlO3RTdKTcP1UbazEmZC0/btPonGRu8QWWmy8xCJewvb4y3HVbop2+6IcjJWdpd66SJ/WEQVxgo55H0Cnh+FO86y0f5vW3vw03KmOLNakEVAViMm4KC3oDhp0ecUfim1rKYxDjiuzsFFTL2rpJByXD4Iw4nomZTKOtgB6urLFyeo5us6FM4817r8bbNAOzVYaucJwDtbn0ZAff6RKInWy1TLfX1rFoJlfm6Nce5uC3v8/2mRmqW8fZeuVlMLPZuGuJxrbg0bcDw5iWVUG9wfJTz/LVT3yG+YWTXL31at503wNYm6YZTlUISnklw4lsbmVxiYOHDiH/e8funbhFj1y5QMa1BJqJ7IhMVnTDMX18nj60j9/+nX/DfjlQJePetlXT60ehgr4ke4kVqvgADIcthgORcZlfVYLmpqcdWq0Ax85yzdU3ct997+a1d76BcnmKVrNPsVhTQpkRmAireuMalUtSxr06rTlvKnW+l8IrAbq5P/9sgL7e/av8MY1vTXUZabeeoLhOE5K7R4A8mYRFcnbEoVq8Csv96NHD/NEffYpvffMrjI2X+cDPvId3v+dteHmHh77zLf7gU7/P3MIcXtFjEAzV/GegNrRGxifeCsL3EGDM+TEl36LiO8xYJabsMpsKE0wVJ6gWxyjlq+TzRTwnRy1fUR27jMaHUYjlZSnWKuQrZTK5LE4hRzf06Usyo8gsXUe7d82CE9KmKFayJntBAF3ePx/Q0+M0BfXUWGaYtegXXXVhzQYx+ciiEGVwxHug1yfqDlidX8TyQ7JBhBfEFCQOtx8QtftY7Q7U12Bujrnn99FbXSGf9zjbqePu3sY1P/8hUyxv3aaF+NLcvBYetekJ4+4olaSk8Mnv7kkx4lwcub/K8Xx99/VyCdkIoCd4tj7+XQdR03WMas/WNZhJTZAC+vkdevq8pczttEAY1XOnHbb+3MR97UeR4tKD5vxd3+hrlH5OR3TJyD3t8Nflbwmgy8+S/Xf6u62DejpUTJrn879/Wjikv/+Fdug6chdTGbFxHPRot1s6co9C44ktiVTiZCfd72iHnsqRxExE4iB9a8AgarLSOMbZ5QPUu8eInSZWtk+ckWhYA+hhaNHvRcJp0+5PJrdZibOUScrQEM7daBy/VeSKHbfy8Y/+HbJBiWyYJzOwsPwYS1h2UiEMfR0F0uriCvD2BvQl9rJWxp0eh3KRUIMlQu027L4PzY7Zj7e6UG/RXlxmda1BtjpGedtmslsnCUsuccFBrD7VNEdY8zJ/FgTUTj0LvYD5p54nmltl8+7dauWq7Hv53MSkHmDhoEe318IJBmQbddonTvLVT3yK3tKq/v5X33ADNz/wNu38w6kaVqVIxvVYWVrm6PHjahFamxgnXypQqJbIFly1px3Gvjr7xXZMb9DFKjicbi7y//7GP+GJJ59WH/qsl8PJuvR9IcQJW13CWqRCk+toiGOLI2BPX9JCwWJlLWJszKXfC+l0Qm668Q4+9KGPcestd4Nm0ifsdskBSIhnaaymPCfiZGaEHRt8kw2dswH60evx/PdlV/yjSHE/auSehAuY0btugUcmCQa9dD2Q+jSY3bkAuYS5CCT6WNmAU6eP8a1vfp1HHnmIpcWzlMs53vSme/nAB99HpVbic1/4LF/6yn+mO+hKZAvDcEilWqXZbq7vo3UIFYbaoedCKAU25cBhPM4zRoEZb5yZwiRTxUlq+RrlQpmiW1RAd4UsKoAeBoSie8/ncPIekWORr5ToikIi8HXkns15+iZ8CXFPDcT8xnVwPQ835ymhTkbX6dxDz8NRdW6iUxdQHzgW3aJ06DG5AEqiWhAr2t4Qv9HBb3fpNVrYEoEbCXlVgD/CGshOxicjfg1ra7qais+c5cz+F7H8Ac1hj2Un4o73vhvr+mugVoVSmW5/QKfdopjPUxCnoyDQ+F5ZFSmgZ7MXAf0nAdDXO/JzkCmpsI2j6XqbbprnDRmXySM/Z2tmls9/CkA3h4W58c37G134j+vQk1NKQfn8kfuFDrH0oY0eUKMdevIAze8gfZDuCzcA/UeN3C/U/fypRu75PGEcMxgOtDvX+EhxfROrUwm8CIYqYdOB5vrI3cjfdKJiRwS2yMdWWW4c5+zyQdpDGbd3yDhiBzswT5Ps/PwMvW6sgC7rcAnB8oQnFxt5+bANZW+Mft2l7Gzm1/7ev8AelvDiCpmBjeVbOOJWJt9s6DPotMm0Ori9SA1bOsMeYcEjv2marHQAWSGIDfH7A8qinWv3CReWsVsSmRrD8hor8/NkigXyk+NYtSI9cQgtuuRrFe10Bn6gB02v19Mdd6FQhs6QcKWB1ZGox9CMGKQTrtQU1Lu9vpKJctICy4NdWuTLv/M7LB49RiYOmdiyhfs/+AGWOh2mrriMoey6J2SvaPPS/v0cPHSYTVu3smXndlabDcZnJrFzDrZoyyMfJ+co4U3AREb6a36Dv/eP/yGPPPq0kg/zxYLmt4sCQA55SeAWo5TBQFYTImFz9VAVHJ2ZLdDuCYtdXg9PATwMPLZv28s73v4+zfYO1XNbroHE/U0xUh0K9JUV+dToGiktItMucNS6ePQeSN8XQP/TkOLO/xnr959OuBL/44TgdT6wm32yyTeXe0qS2RTUxXbZGfKZBz/BZ//oQY1WnZwYY211iRtvuo5f+ZVfxg+HfPozn+ThR79FxsnQ7rV1fz2zaZrltRVyJdHwS054bAA9CMn6McXIphxmKQUuNckFz9bYUpxhtjDFVGGC8eIYlXwFhyw5IadmHS0ylAQnN4fkuFvgeC5d8YiQm8a2yBUKFEriNJfFl8jXYpYw5yiZzvO8dXKZniLyOyUEufQ81LMxAXXfydArSViMdN4ZyvI7yyqsM8BfE85Jh0wgu3W593TcSSz68mGAJWN5WRkurRDNL+i6YeGxx2ifncNxbU511thzx21ses87zShu0yZ1Slw4O08cBMxOjEuMHe3VNSXmyu9+EdBf/Wi+vv9Oyuh14E79n4X4kZTwxlgm6QbSrtXIMc/tAkZJcRcauY92CaOAfg5oJrK19UPoFUhxrwToPw7U9eCTEIxQ1M1ph/PykfvGITjqBJcUNCOkuFcaaaYf39C+G/tMGdFJJycj2la7Tacr3te+ar4F0CW9Svbp0rUb69e0iDLFkgB6ZPn4doeOv8xK8yQrzWP0o0XIdojtHn440GAPec3k23TaxvRNgFzwwB+AK02veIHIRL1n4TFBPjPN9Ze9lo996G/QXZExZgE39iTFXcfrsiOPZOwplPmlhh4w4bBPQ5y+qmWqWzZhVUoEsWEwZ6WzkC5diD3S0cvf9Ra0miw2VrA1YrSszGPp7vEc2lZEVxxL1AzHJmdlyepvYABMiErywLJyYGYsQlsO5AzhIMQdBGR1PQBP/svfZu30SQ14md21jStfexuVHduIKmXVzjM9pQXJ3KnTHD91Srvz8elpyhPjxFmRBcYUa2UiO2a5scrlV11Gq9NkKJMUF8425vjDzz3Iv/13f0ipKt2ZdGt5hmFEqVxW1rs+6eJ6ps5ngf6t7oSZSH11pDvUSF27gN+XVD6Xm268nQfuezd33H4PlfI4a2tNhoOA2ZlZ1asL72JiYlxjWS80Xk8L15SImd5z5xS0qvrc8HVIQXvUJe6V/p/5mRr/l2B72p2b7AITBpMx5DF5U9gSQA/12u4P+gzDLl//1hd5+Dvf5MTxE9SqFZ1QieLjyiv28tb73qJSzu9+71GOHDuk8ae2aykpTqNKxZkPXzXw4nkusaJOFOtr74UZcr5FIchS9LPMOGNsL82ytTDDTH6CzeVpJqpTRBlbUlT1mpL7UoBaJGjpcyHgLc+RTNkG/tBEuFqiRPGIyjmyu2fpe5aJO8555v+mjPakMJCiSXbuclyss+FtC99CTV7k55Yim+JQbt2AuN6mv9Jg2O5SzOVVE290/0kdJ/t1fYug0YLVuhIxgsOHOfHDp/E7baxCjjODLte/8wHG3vIGvenFMyJ2bOqrq0wWyxrfG/gBvvCQLEtjbC/u0F/loK7d3zqjJem0jUGx2dkFSQW+nvRlLn4zZks02ecB+vqu/BV26P8jAH30Z7zS+/8zAHpsOYiNZqfTSsbsEsySAnqksZGpl/vGRCMFdPEPb9D2l1hrnWK5eYJuuEAmK8xcceqS9DZjhCe4IsBNoGtAY5wxVA6bduhWLNaZ0omXyAzLXLbjZj7yMx+n5m3B9gtYfhY7EPatnOMS2CK6dMO8lbF43O/T9Af4WUc77vzEOFahoFa26kIuY8KO/BI+dIdmBN9uMnfmmOrc85GtFp65saphy09VdRcupCQx3hA4N+xueTUDmlaoBUPWl0xuj44w9ztDpgtVbK8MB4+y+sSTPPnVr+CKL3jFY/byPWy9+TqcmSn6OQ+vXMLNF2nMz3N6bp52r4edz1GoVvAqZd2fVibH6AVDLNchXymwUl+h3q4boM7GHDp9gJNnT/L7f/AJHV/6suPMerpPF6jUVC8BcjvGtiKsjBDjBDzEPER2thBoOI8MNXJEgU27OaBameSKy6/jA+//EDfdeBu16gStRlcJYJIHPhSJVlZY9ImrYDIVk2dnFJDPJ8WdD+hScKcj9/Mlaheaao1OnkYB3XieyYuTThKMYVS706ZULmhx2WzVyWYt8kWPhcWzvHjgOf7ws/+JdrdBp91h0O8T+j6e5zI1OaEFizjIHT9xVLPkC2JXKhaxhLpDj4St6QnYSYceIcniThzKy6IBLW5gkQts8gOHyUyZbblpfduSm2RbeZbJ2jSRm1dff/kj4/KsbQh2WrhGkZoNyd9i8iRGM6JPlz+y8urnbYZba9hTVVVIyERGgFvepLOXnAYd4yfduu65UsmaTABkjShhSbaj3bnTGRKvdgjknuoOtDtXA5t1y1hZvykhRn8/+Twi9RRlSLtBfOQwZ5/9Ic25OaLAp0XEzM03sPPNr4fd26GYI5SJV79nxveWMOwzamAkj1mmDBcB/VUM6KbJScflyYVi2uukK8+gLHJN9Uod2IwLlQ795GDX1dm5OvT0O6bEkfNJcX9egH5+N3EhIB/tpKXrNaS+P/8OXbvKhGAnFbns0OXgF9OQVqejgL7eoYdi/+qry5j5mOnQN5jGZrqgcrXMCt1wibX2HCutk3SCRSK7o2YzgbCBU0CXSXfPMNuzYloRiw9/jGNbBEMJuPAIehZRP8ugabNj5hr+8k//r+zZdL0Zuw+zGk+pTvDS4gvZrNWErjjIDdV/vdPv0xFtuutSnZkmNzOtezp9gmU82JN9u4wMQ9Opd1v0Gwuas26t9XVPL3actnTOs+NElQKxl1UA03AS1d9FhFbAsu0ricnrBRTsnHbnti+xqxVoDeg99D1+8NWvMVhZZMuOTYxdsoXKnm3k9uwgrJToWTb5fIH+6hqnj59keW1NiVDlyUkTXuG5OKU87WGfISGVyXHGpsb49IOfZv9LBzh87AirzSWuuO4SLr96L5//whc5dvIUvb50cDalSk3JjnLIZwTIxVNb3yRBT5w+VatEaMvoWcJ5YpUrFvNlOu0+vc6QfK7CnXfcy9vufzd33HYXgW/RbQ3J5UrK0JbkMSHeyU59FLhHQfvP2qFfaLQ++v3OB/RMclao5kVb0xTYU06tmU70+hKp2qNQ8uh2W0p0+/JXv8iBI/sYm6iStbPU6w3iIKRcKilgdjttHGGC+31VDMibjOBFTpgv5rRD70eS6BZiZ+ROElCPRISgkxyJRs1FWbyBRTXIM5upsSM7xfbcFDsrm5iozkCxSmSZ+N6smMpI9oI0LzLelt+lUNRrN5KiVc5CNXkSyVpIy4kYbK2Sna4xPjFBsVxSBrzOIhKpmy9NT6JhFwWE4nFqAavSRhdPJnZyn6626M+vETV76Dws6xIIg1WKAAlPUeMh4zYp54HUM1HHNx9vrcLpE3QP7mf+hRdoLYhVsUu/UmLvG+6hds+dUC0Sl/JkXJfOal197sXzQPwk5JXzXEn+u5i29qqF9JcBeuLVblg2pkM31p8G7PXGTnbo6cjdmDy88sjdjPTMt0o79/+egK4d4zogn+tYN/rCnN+ZpFOG/5GAngKyjvbUbtElih1a7Y6yuJVgmIzcxTbUhMaIUbbY06Y+9KntrQB6n35miT6rrHUE0E/RGi4QWh21fRV+g2RQS00glvUSmCajddmFm/GduM9JZGmsLlrxMEPYtzVOdevkFXzw3b/I9qmrqHmbyFIi7Pg62pSRuLrSSAKadHjiZiZEnkFAp91jEAQUajUqsreTcYAcOLLvFpKbeLYLoAuhR/YAQqEXG7W6mNZIYLYwibN0Ci59zyZfq2qX4klKnYzXsxk6TkTdFYZ0SKEfUrI9CtVxcAoaClN/8nkWnnyGzqnTTFTzbL1sJ/buGeKxEsFYla7lEMQW+WyOs4cP01xbox8GlMbGqM3O4JSKRK5DlJWluCHELawt8/2nn+B3f/93OTM/xyCShLuIbdtqvPPdb+PR736P/S8dVomZyAKnZqfo9npI5r0khlkK5AmoO9Ktx8qUjx3p2jLGlcyxqNVqajDS60oSmMCSyx233s1PveUd7N1zDXamgOsUcew8nW4Px5Xq7NwjaPRafyWgT4H5/JH7+ffJjx25r9Nn0qjXlMMpm3npVn3NspfoXjdnsbB4mke++xDffugbHHjpBbySUP6F9W9rtrtMBEXyqL2+JYYxAU7WplAq6PXc6bcV2GsTNWIrotFvJIAuu+YYR6Yx2gibaVLRzuEOLEp9l8mgyDbG2JWbZnd5M+PlaTKlCTLZnIYWuVJka0qMAXBhhkuane6qZZQvoJ8AvqQiNmOfVi0LtbyS9IRIWZTdtCSZhT6dniQgGqmbmM0LyMt6RQBadOtZx8azLRz5/t0hw5Umw9UWGSlSZR2XKxCKO6Nch66joG5IhqbR0sykXqRETNrLsHIWFs6y8NRTzD+/n2zGZqHXZ/utt7Dnfe+EqTHNXWB8jPb8Ap64E1qSOzDQAkVd8S4C+qsWzxN5WoqISYeedu0poI/u0LUyPNcONQX00c53dOT+PxrQRw+gVxoZpoeWMc750bK1je/xX7dDFxA//1CVf8vNY9kC6Fla7S5d3aGLDCckCPrqBW5lDIgL2/0cv/lEmx7ZPfr2EsPMGs3eAssC6IN5/EybQERVoXwv00wLk11sOq3IxhYzEmGf4xD4BtBznkc4iIj6GXqNmC0Tlyug17wdTJV3Us5PwVAiHOUbKdUdAmn5Y8JWm7g71A456AzVFtbKuuQqFRwxshCWukh+5P9qvrnR2NLrmV9OdvGiVzennXbikW3Rl2mjl9XJRCaKDDh6NpFrMdCoduMwl/MkDrKknfnqvpeYe+ZFsssNxlyH2mQJd+eMsuFbboa+49LuBvgNX3f7Kwtz5HMutkwGZNwu7PaJMSLPpR2awJXZnVt55sXn+fv/+B/xw30/ZMCQsfIYlh3S7jR46/138dKhIxw+dgbXy7JW95mYLuu4XbbHKaALiDtibypSNgV0eXyejmb9YZdAOtG8jNRNKI/n5vH7EV62wq233MPb738fl+65DpsicSC+/AISskN+5Q79xwH66Mj9QhOuHw3o5v6Rgl/kY6llQphMvgTQxeWvIETHksPi0mm+9dBX+ea3vsLK6gLlsRK9cEC709Fzxct6REGsHgd2xlFehXi9C6CLtn8oNsDdFoX/v71rj9HsLsvPuZ/z3b/ZmdmZ6d7abimVNgqKUgIWGqqkQFksWkJFJUDUEEQDiRJJ8J4Y/cfIH8TEmGhMjBoxFZJqjCjXtLRAadl22W23e53duX63c7+Z5/2d8803w3SLCfyxZjeZ7OzMzsw333fO73nf533e52l56PTaSMoEqZ4KoCswZ6GUS/3I65KFYMNy4SQGGqGBXmjjUNbFLc5BHG8toefOw+kuQ7ebcG3uo1vi2S6AXnXoFrUA7IahwSKzRoAv6OOQws9jrKUTOP02uv0emp02mt0OrF5HiVOqVTfusFPJLl07r2GL2xA2XCriowiFHyIZ+shGIQxqQOj9ZzkC5NIEcB3FseXruO8ojLuskWowSlssZ5PxGnR/E6Y/hP+tp3Dxy49LgTDMYnSPHMddNJq59Qiw0BPL5HB7GxZX1sC6OpRxAn3sbwD69Yvn/3dA30cUJ0ECM3niApYv4xT3A+3Q1QBw3y59b4c+a45R01b19qwC+R+8KK4G9FnbV77PDl03HBQFAZ1rVuzQSX2p3dy9lHvBWVyWTV3nxK7WCBGba0iNbYxjCuMuYBivIi7HEtjC2Rjxk1Q78deCCZM2ZxkFRPTX4lqULUlgNp2xwhRpkGOymWJp7ja8912/iq5zFH33EOYYIGK3qnafQq9IdlnZJSUhbVUzGFEJBLl0G4z9zHQd3soi0CSFza4+l+xzgrM8sDCCRlDn4cmZpc7nhLFwjiRKqRQqisQyCeQg1UoFr6iQyVyQflhbo/G5zOfPnXkRg3OraKXAQcOCrZewDzSA5Q7i+QZC10amWRisDuGf3RL6P818HDg4h2avh5wCvFZTTHIyx8YoTzBKI/SWFvClx7+GT/3R72MU0qo2gWmbCPyhnNt33nUMQRjjzNlVeA0bW9sJvJYBr9FQseZc6SOIV126AnT+vjoyzRSXMr5AeRHCsijA4kyTRl82Gk4LV1cHODh/M06842Hcd+8JtBtLIp5jsA9tUa/Vob9UUVvfgzWg774n9zBue5MUK292fo2K+a3W0zjGqUZD7KYpfnM8A6PJFk6f+Q4ee+JLePqZJ7C5dQW6VYjIjdsRpJZZzMUcx3BxwXTk3+zUxRWRiwxNT55LigB5DXDUEKYBbOnwCehVoWTk0AzS3OryIa3sFZYAendi4qakjeP2QRxz5tEx+mj1j8C023BddwfQJQyJo0Y+FlP+lmx0sWNV5w3HZ3QFTLVc/P75Wo8DH2O6PYr2Yg5etw3dtWWHPSHbRjC3mfLGFTHeixSLxkiHY4TbY2hJhobOfXZXRanyHCWoE8hdS6hyimhFYJsVKHMdjt1lZYsgXIcRbcOJxsCZ57H1xcexfvJ5RFGGstvHzT97L7qv+3GARkq9NnKdPvSGbAdEvo+Y9yF/zxsd+vWL6Lso91psca0OfR9AF+uSa4jiaqe4HxrlXjtJ73PoCK0+E4gyOx8UoJVza3bt7YcL6PWhycckN5MAuoOJH0qHzq6cgM5OXZK6NK74cIbOmFeCc7oL0EmtR8YVZOYAk2QTW5NL2AouyV46jxAe1myKkwrQXeYelybKlCIiGp45KDMCeimhMGmUIBzFGKyFmG8fwy888EEcmb8LetJB113EYu8gdAJzPOHwDnA0BFoiVpV2kEMbpYCfA3GgrN8eAAAaiElEQVQpXXeapGI4Y3TpIe2hsNR8UTQXlUe1yc48zRBoBSKewKYDx3TglRZ0nuB0uiozpHohB7rJdTR2+BMGxQTIzz8Pvcgkn3xjbVPCORYbbXRteuClwEIDZd/BaM6BTsvP0sXW6SuYnLwCneI8r0Cj3xRVu9lqQWt4KBqOAHpsauiuLOLLTzyOv/unf8Ajj34eQRGg4TVhORbSZAKtjHBgzsPC4hKeefasrKglLGZKRr+7ilWozGUsGswYpTCopklRnIG4MKVAKcoIlpOj2dRFN8Eatdc15TVKQg1JZOGuO+7Ggyfejztf+VMo6Q+gW0jL+CU79L0gXTNTsx+v99BngX/v+y89Q2dNJfmuUyc73ldMjOO1lxcJomSCJ77xVXzhf/4dZ889B02P4TZpCjPBYJzCbWvwqLgudQSTSIyIGm5LPOInXIu0bLnm2ZVz3kxApxCQfvkUfWouiwkF6LpO8WGmCk3Wj+K1oKOlu2hFFjoTA4fiNm4x53GYYF600Wodgm13BdCFNeP1JS6YKm1RCu/K4a3WEYkrna7D0nUcXFhQDFQU4fLqZWyNh+Iy1zs4D6fTgtttI+L1S8bAtWE3G7LVQUEnV9DsMBa3xXjsy8y/5bjQCOjVhkDpOiipXHUdGNx/F6BnOhyLYz6GtogEM8uHlmzD5iydqvcnTmL7K09i4+IGfMNE8zV34bYT9wNHlzC0ddG48OzmaCIZjRH6fqURuDFDv24R/SUBfWovVs3QpzNqNXetR+xiEiFu4TuiOKnaxQhmxx2qsnr+Pmfo0t8rKm9mv73eD1dd9HRwPrWz2G9Gvl93Uvu4T8U9Uwe4ev4+uws//Q6VU93srvzOJoAckJX+oBbY8WMiHGQHUx0AUlBURQZpMl2nKM7FeByIEYrElJKkzRm9ScqdX8+5Ors2gjnXX9TfBPncGCPQLiOzBgjTbWyMLmIQriLKRrKDnuWlskgPlLr9ewBddxH7pLp1OdCyOEcwTLC5OsGBxmG8+22/grtuuVtW11y9i8PLR+WQQuwjz3wYno4RhU4MtGC048YEGCUSlsGVmpwiOXqb90hDtlA4pnyKVLPMAOMEDl2vihK+pYmvtW45sHUbXqZDJwUvudOlKJrFwpavfe1QNxxi8+wZTMZDZIaBbr8vVp78uZ6mw+42gK6N2NMwaZrw+n04hYP15y7CP3UFVg7oHQOpxdW0PvrLB6G3GhiTardNGO0Gzq2v4i//6jP47KOPoNnuYDgZYm6e62IBJuMBz1mwdrjzrjvx5DeekcfIFL0got2rMpZhh25wDGpxvUmTv6neFrGT7WESUhQ5gdcAen1DDmsB9I6BKMixvHgE2+sxbHMODz34Abz1vnfDsXqIkxy5RJW+NOX+sh26+Eioq3Xnvpqxct0nGlmK4EpVT+q5No/hxwm+vD4pXsuKGP/2uX/B1x7/onTozZaFds9FFI+RMiq4ofQVqZg8Vd709K+XQCCVO26btugLSLlznEHKnXvs7U4LlmsiKskUMaWAqWVcC2SHTvZKWVmxIGibTbQyBy1fw8G0gaPmASzrbXipB89ZhGu14bFDl5my6ow5LiFoswCVaNRqlY2fo3CO90vLsrF86AgwGuHS6mWsbqxBc20sMs1tvi+WrjSmSViQ65rYyvLf7M79OEI68cXeuAwiZHEiRTZT9kiFk55POA4kiFOg2fCUYNTmqKX2HuAUi66FgN02oKUTmMNNmHz+Tl/A8AtfxbNPPo0h/RxuOYI3/dJ7oN18E67kCZZuvQVxlooFczgawh9PlOvfjQ79usXz6jauHeHq9BU1J6/tjSS4pPaRrvrZqeubRqDhSb5b5a76XgW60xleVRTsrv6ptK723CsnuJ3P1+s46iNTSnxqyypoKZraOqylPpBmO5HaWGPneyi1eE2/EyincRLVbnOdrV79ZAUodWyqgHIdP8fHoFZe5HetNgSEoqsAvR5BCFNR7acKQynrKBZKzZF88iQJlYMYuzNaUFalCq09kzRFwnz0IpFIzryIkGQ+Emwjsa8i0Tbhx5vYHF7CJFpDWrDb5z676s7TSNUKrmnB4Z4UY1irGZypO0hjUngaTK2J8VaKq+eGWOocwxt+7F68523vw7nnLqPrzWOuM4/+saNIhwNYtFeNfZiWCpKg0YXMwSN26EpQRMEcFbSch5ObtpseDCrIDU12qZM4QhYFSvHvsQNzJeJVnii2uOK1z2VdKuIDZKGPlPTgeIx0MkEeRvBot0plMQ9fBmHQtMPknr8FzTJQ2ro8VtKVbqsNRClOfeNpbF9cw/LyMiKzxDAJ0VtcwPLRw3D7HbywehHzh1fw7Nkz+OM//1OcvXgeq2tXBIC5UkVVOoGLaWpJHsFrmmjSOhacIsQCQNLnsLPjr25b4n7neaR1OeAl8GVIyxR+5otBECl4ap5ss+rgDV4BOtoeFeBNBBMWZzbefv9DePBdD6PTXpB99zAJhfqtMwfqmM/6Gq8Zqtnrf+f+KGXFaudzrB2ZhqYAnn/LfDZNRW3O8p0zbZod8XmI+fplKQxTR8xtgJTAayAvYpw6fRLf+vYT+Nzn/xVZEaFk0C9/T4sRpSzSChEVsluVlqBObmEkK4ltRpKKpauBlAK1Qu2Js3jh78ZiV+f4xaVyvECRJDjQ6cEfjTEeTXA3TVWWV9DvHYDNmNnChB0BjUjDnN7AotPFnNNFNMrhGJ7Yxtoa8+WbyFO1N95otyUrQYnZ1PoYywyKyXrtLhpNuhSmiLY2MYh8EVDqTReZoYl7HB3lOq22XOv8ugZtWB2yYilG/gSpH6LDXHiyWWxUTF06eXbvIprjnN115fnn82N7nqzD8ciRDp9xqwUdBn14rgePqvWQWwAOEGXA2RexeeoUNre3YPU7WH7lbbCWFpFTYOh6oI9kq+mC47w4jOS1vQHo1zeeqxmVaoqVFWq1EjHr5U5VpXxq6gZbzckp9KB8ej9Ar7rovWln9eFRdwX7AboCZvW2N5Nciompl7vEj82s3u22wNz9s9TnZsFcnODkQJstSKpI1RmUnmUL6sJip/DYyY2XOVsF7DWoTwFd9fhKoVoBO63FipK7q7QDpSgqRk6OXMYBYjUiJh0Ut6V5irSIZB0tLXwk+QQxNhFbV5Hq2wiiTWyNLmESriMrfLnRRVhOFziOvOmgapiwyQpw3aUK1eDpwFlcmhpA7sEflFg/P0FbO4C7bn41PvLLH0W0lcIsbLhWEwcPHZL5HkE6YVSoQUtYgm8FwBKbykoiRUmGICP1WsohZDiOWGpS3MOujL+TbXH8oIvKmR0ZV+lyKQYKSaCK/UDU8SV9u2nqwQx2Gnwk3FnORZ1Py1V2QDRVo1lHaRsSC8lOiN0VxU4eVcO6KWtqL5w6jfFgiHa/j4RmJa0GFlaWhCrVPAub/gixXuKfH/ks/ubv/xaDCY1kEhWtaZoC2HmWSs58aRRwm3Sxa8glwUNRATopYLViJDa/jnLjEmtQ3k+kppEg0UIw0k4Ec5wwmJok7jF5i8IwXgOe3UGWWAj8Am/9mRP40Ac+jANzyxiMJjKHlqCQKkRoNl2NH7v2HvosoO/kBNRhMLznxakvCqHTJrfIxdGQAM7XjGFCLFZIrbMjJwtBoeCFiy/g0f/4PP7zvx6FZTPIhNCRyb1M7UFddJDytbkbPbVaVv4WypRGFTT8w9eZDBhDUOQe5rVBcLU1pEYmqveE4kjDFsHnoZXDuPfetwiYMyDI0iy4mgUnN+Dm3E3X4WQa7MKEU7pwNFuuWQJ6t9GS0BVmEbgthvIYiGmQRIq7LOHZDjrNFjynoXKJB0Ohq0d5jIwFRsuF7il7WHndTUtU8nR6k/WyspTnk90xLV1pJlOmGRKepZYym6GAjs+RY1vIogS2SY8GV2lFihxBHMpWBn2eGk1HnhtTc6AlGoowF4ZLDH+GQwRXLuLypfOyUbF87CiaS0soGg1kjoucF5yuhLdU7d8A9OsezFUl/v0AuooKqWIPp8BOevglOvQ9gD7bPc926WpiU9N9O5ayCoypEK479NrRqqbcVVJJyUNr5nWYVdvvfXn2ztAVBb77++4Sx1Ue8jX1P1toqPdVJCRrj1kgl5lb1aXXNHvt7SxFkbwR2EkUugLoWcoOnSDFO5zRifyedKxSQqO04DZ0jKwMpAOPszGicguxtY7cHMKPNjAYrWLkX0VeBgrQqT2rKHeJSqVBi6aUxNyxJRPD+bmukdYk+BuIfRPbqyHKkYlFbwWf+MgncfPiLYhGqay/zc3Po3vTISSBLx2bRTFSXQQS1FM1E5c3MgE5g1pyMdgoSWMy1YrKda7f8OtZEMicQpNOjMKohAp4HtoUH5GKJGOR5+I7z4h3ccrOUumCWfCUOt805IYCdaqC2SER0OngRb9z7tjmfohLZ89ha21dRIF0zdK7LfSWD2JucQGjOJC0Ks1zcObiOfzen/whnnruGaTIYTGJy/MEUIJAufdZnJcXMRzuSLuuXG7sxngw1voNAne9pljPaOuuuaC/u8NOi+5xapWNz4dsORGwaPmp2zD1BpDbWF8b43Wv/Wl8/GO/i1fc9iqsb2zBpZOZhCTNsEbVqKcWZO5lrmYZLHb3dT7A1LWxuq55acc0C8pTxTA0XTE64ow/SWMJFGIyYLfXFqei06efE9e3x7/+FVxZuyQ9uG4qHQgV76Jx5K43Xx9e/7omPvkirK2o/VlAZ1ErbnMs8HiP8XUuS3E3qwE90VN0+x0EgzHSIEbLaeKeN74Jr3/9G4RtiOmRkJYwcg0N2GhrNrzcgB5mKMMcy3MrMHNDQoAUoLdlRZTaAs67M8acmoawCHwsBPNus40y5XhqjNHGphj8JJYGWrnqDPrpdYReV6rxkgQMLDo75tyK8GUcw/u/bbuwJgkKZiPwF2dxxsKJ4wOyQRwB8HlJM9GO2O22Clvh/UJBaJniysYVdDodFKkOfxDIamkRJHDyHB3HhuOYuHD6OWyPt7F4+BD6R46g8BpIaVMrbBmbDD6n6Q1A/3+B5y8H6Ioflg59FtAVhcxq+dqAPvsczYJt/b6KT61Bu+7Mq3UYRQZWBP5OZ76Th87Zm+zRveRLsZch+J4uvSoc6s5/p4OfyT+v/k+1FrDrZwmo1BQ7D53qfdF+VVRirSmQpCnx3lAzylJjRrmNLKeBTCxrSwR0Hig8CCgUIqDz63LmkJWRJKvF2UjeEm2IyNxEZgwRJdvYHl4SQGeHLmMCAWyVXcIddEszRdnOXV/u2fL7007UMhsYT1JMhjny2EG4VWJyNYEROPj1hz+MB+47AcQ6fEY22i6O3HGHJDWZ7IA56yflzl+IgE6qXGJWFaDzF2WXLo5ZLHTMSqUu4p4SaTiBKd7W3DlmYZMroRW/JwGcM03a8+aZHG50A+O6GkcT/P90umJryF1fem8LoMtsWmVUS0JbQdGfg9HaBp5/9hTKJEOPYRVJgubyAhqMy2w2sDbYQqwXaC/M4ctPPIbf+dQnkensLanmVwc6u17OjUlBU9E+DkYi0GL3zT/8HN9mAV1sOysdRf2+/Gcm6nHCIA5y6o2gLnQy32Rea8lIxNKbWL86wrHDx/Fbv/nbuO8t98PxWjKLVdYQuzc9Zin3mqmqQXMXoEtnX5fEO5nlUqxqjIdvY3N7EzG9+qnWTiOZ/1s2qfAYjYaL02dO4amnv4VTp07i3Pnnsb5xRXzaHY+7hexsxStN2ZjXHgxs5yW9jML2nTNACVXVwIodOhmN/QBdil4L0qH3+h2EdB5MC7TdFu5/69tw/PgrxBMhDCOEkxDJOIJbmpi3W+jbLenQtbjEYvcgtEwTm1UurfVaHXkuCegWg34MHV6XAN2Ujrtpu7KbPtoc4OrlVWRJjE6/B6vTVIDedNE+0FfFX5XRrvF6pqg1TgTQI44tHBtd7plvjgXQSbVzRZPFKJ8t3hO89rMgwur589haX0ev08WxW25Gd64v4T8Df4Sr22u46fBhaIWF4eYYySTG4OomisDH8lwfx289irPffVaS6uZWlnDTK26XDj3m+K3bgemyGGbjn0sxeoNyv+5R/WU69Ir2mgX0HWCn0QzNQPaZoe8B2f3AXOi0CtB3ut/dYC7gLZsiqjPfLYpTwFf/mQXv+mOzFCQ/Vh90O/aY9UGouhzZ+66FQJT8kdraSaeZ+VnqXZUWNwPqdVhM7aZXGetMdQc8qauABp5IOZwpoHN8kadxtdrFCqo6YEnHlQkSUu0FwXyIJB8h1ccI9W0Ulo84HQjlPpxckVUsEWORBU8BjvfyiIYypuyec02Nc0ICOsHTNBsYDCJsbeTQMguZb2G0GiHbBu55zZvxGx/8KFYOHMJkFIiC+/jtt4uDGmfCZU4xD3faNWEVFKiTGiADoKh4Pkcy82NhWM25ZbeAVOZ4KGph0qk6D/lKOyDXg4weyCak8saZPIGdPvI8SMlsWK4HmNYuQOfPYNdEf2qKnXiNcLd37eJlvPjdMzJ3X5qbxySJ0VxaQE7VsVbCT2OUnAHbBv7xkc/i03/9GdktDiUsh55fO9caOyjqB2iawo6Th726nrmNoIRm+9Hd9cflc0RsgppUgexgq9lw5RUjjRh9dybAHMV9YYGG08E73/FuvOvEz+NHX/1aDGnqI8LB+nrc0Yfsvef2B/QaTCu2aXcJjdGExWKIVquBdrcpuonxeIDxZCgd+ndOfhvf/OaTeObkM2KC1J/rCPU+CUayium41IlUMcUyh9ZF9CUmJqaOTM9QyIWj/swCOjt0/r8a0GvKndsTAuj0K7ILWLYp1HTHa0mH/sDb34n5+UVRX5L1CcYBomEAuzCw4HVwwGmjyWSAVJOMAi5DUGVOewV23/I6kjtrtWC1mmjP9dHqdmWEQq0IWaPx1hDbm1uivO8tHBDtRUHNhmPCbniiPeBuN2OHCcp5GEsRzWuD3hz0jG/ZLvKtiTz2jK890/loaCQFMmf6GiYbW7hw5nmsnrsAx7KwsrKCdreDME0wCifQPBPHbr0VrWYfSZQjmsS4euEyouEAS/0ejt5+KwYXX8S5S+fh9bs4csePoGw04XMLY66HnHZzvAZLxvveAPTrHs5flnLnqVPbB9d5xhX1TspVKbOvDej7gXn9sRoQd2jtOuyh+rtKlZoF850OXRk+TPuLGT/r+jB92Q59WijsZgDqn8eLnKfMzreuFb7qcFe0b6X+ryNZKy1CzQbw0/K/q9aLQCOuZxrXV2zRfuU557I7gC4frLYNSF1y3squPMq2BcyzcozcDOBjADgRIgL68BKG41VkRSiPVxxXCei0W+e6cq5DLw0UAuhKDMXPW6aHre0QW5tEEB2Zb8Jfy5APNay0b8LHfu3jeMNr34g4zOAHEQ4uL8k+rcuIyTwVcwoCuurSK5vX+vFXa01Kf6EJQ6H6NY7vCuTMZK5U3ZwxkgEgsKtd21TocomUJaBTFEBAz1MBdFL5dpVjzq6crlySHSYgySLBEGqWnRcP1LULl7Bx+YocpPPdPmUF0HotSVwjmFsU7TUdnF9bxZ99+i/w31//kijWuQNfB4LUM3AWeqSeTYuSAvWz6oKxnmfX3fgskE6Bq04k5Jxdri8GZLCLrTpZvn6Sd64M9VaW5mFoNtKwwE0rx/CTP3E37nnzW3DrK18lDMXsz5/1cr8W3c7PcZxTuTpPC1nFKHEclcvOdxBNYNHMJw1x8tlv47HHvoann34K586/IBGo/NW5J+64tog7w8iXOXur08TEH1ei0+ou1eiSaKlRCIFYT2W+Oy10ppHEVKKpoqjOk+DXSfdcATrpYrfLkVWKJIjQa3bEa+HnTjyITqcnb+wHcuo60hIeLLQ1By3YYrWqx4CnN2AUhnTovOeartJCkEmixqLR78H0qC4ns5UjCUIkfogyUYV/o9eG223BbjdFuyGzcCoGsgxFnMLTTSkWCOq8R2r9AL+/y8jfSSwFAhXtTPQTFTsBnaBflNi8cAnRYIR4NFYfM8lRKfvY3IBsmSyurGBx8RBst40yzrFxdR3xaIiGbWKOHu7+CFcunEWiA8vHb4PWbGGcF3B7XcQ5TaC4eqLMcm506Nc9pL9Mhy47ppVWrkpnmnq0i9XatQH9WmAugFKJedTP2A3mCghrkdqsrav6GI8Ik8vJM93QfkBev0T1wTorjNv5+TtrazuPpZToznrPXgldhUif/kyh1WqfdQEx5TJVW+VOhUl1bKKswCgAKGm7WFhiF1oUjEtVgE5dgPoe9TPADOgQYTpAmGwiLUco9QCFFWFcDqE5KeKMgH4Rw9Eq0py0aEURJxqCcSGra3SK03JdOvQiVTa+bCYt08ZwnGC4zY5QQzQEgo0SZuzAiV188L0fwkMPPCTFQJww0tRBf2FeDmrpKqWvlowt8YifCuT4cvL3mLmGeNipcYMGg/NFRlNOJgg4xNeY+NSE7TAnngdMAocHKR23cjlslA2umOwkIqzTObtmd2yqOXrtyMWiSSJEi1LU/ZONbQF0HqyeZqLByMhmEwGNvxuu7A+7nRa8fhvfPPkMPvEHn8Lq9jo0myEgfLxKtV7HkpJ+lmJGTGNYP9T3yU5xu1dhrq6r2fEQi+XKAUWAnKt5BHalCxFDFcdGmZVYOHAQntVEkWlI4xzddh+ve/09ePj9H5JVv1mxXT1Pr0cE9c+dpdrrx8HVRlG0S1ywEo1S/CYRwsjFnvXCpXNCo19dv4wzZ07hytVL8rqzE89yCua4lmdIp8yngTNz7qLLd+D3n+pgVIdOYGZkqcldfi0WQK+LH+XeWE3RKldK6jBET8DqiWONGUA3myZ0kyl7KTzTQRok+MX3vk8KsV5vThhAiuIc3RbK3c00WAlgJiXs3EDb7sAuLaRhhCLJ4DJfgZMAz5XNh878ARnNsPDhH4o0g8EI9Fjzmk10l+fFTZB0Od9oIENKnfewCOG4WhhEKONUbGNlr53XJTcxyErFOZIoQVrmMFxbRIPCbJHyz3Kc/c6zEkDEBDmOnArp8LlhYcJsutgIRtA9D0vLR9A/sCTFejAJUDCKOQ7RP7JCNSwm517A1eE2Fo4eg9XpCaA3el3RgHB0xpeIzcv/AluDDBh/FBgbAAAAAElFTkSuQmCC"/>
          <p:cNvSpPr>
            <a:spLocks noChangeAspect="1" noChangeArrowheads="1"/>
          </p:cNvSpPr>
          <p:nvPr/>
        </p:nvSpPr>
        <p:spPr bwMode="auto">
          <a:xfrm>
            <a:off x="1239573" y="1195917"/>
            <a:ext cx="1905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7150" tIns="28575" rIns="57150" bIns="28575"/>
          <a:lstStyle>
            <a:lvl1pPr>
              <a:spcBef>
                <a:spcPts val="800"/>
              </a:spcBef>
              <a:buSzPct val="100000"/>
              <a:buFont typeface="Times New Roman" panose="02020603050405020304" pitchFamily="18" charset="0"/>
              <a:buChar char="•"/>
              <a:defRPr sz="3200">
                <a:solidFill>
                  <a:srgbClr val="000000"/>
                </a:solidFill>
                <a:latin typeface="Times New Roman" panose="02020603050405020304" pitchFamily="18" charset="0"/>
                <a:cs typeface="Times New Roman" panose="02020603050405020304" pitchFamily="18" charset="0"/>
              </a:defRPr>
            </a:lvl1pPr>
            <a:lvl2pPr marL="742950" indent="-285750">
              <a:spcBef>
                <a:spcPts val="700"/>
              </a:spcBef>
              <a:buSzPct val="100000"/>
              <a:buFont typeface="Times New Roman" panose="02020603050405020304" pitchFamily="18" charset="0"/>
              <a:buChar char="–"/>
              <a:defRPr sz="2800">
                <a:solidFill>
                  <a:srgbClr val="000000"/>
                </a:solidFill>
                <a:latin typeface="Times New Roman" panose="02020603050405020304" pitchFamily="18" charset="0"/>
                <a:cs typeface="Times New Roman" panose="02020603050405020304" pitchFamily="18" charset="0"/>
              </a:defRPr>
            </a:lvl2pPr>
            <a:lvl3pPr marL="1143000" indent="-228600">
              <a:spcBef>
                <a:spcPts val="600"/>
              </a:spcBef>
              <a:buSzPct val="100000"/>
              <a:buFont typeface="Times New Roman" panose="02020603050405020304" pitchFamily="18" charset="0"/>
              <a:buChar char="•"/>
              <a:defRPr sz="2400">
                <a:solidFill>
                  <a:srgbClr val="000000"/>
                </a:solidFill>
                <a:latin typeface="Times New Roman" panose="02020603050405020304" pitchFamily="18" charset="0"/>
                <a:cs typeface="Times New Roman" panose="02020603050405020304" pitchFamily="18" charset="0"/>
              </a:defRPr>
            </a:lvl3pPr>
            <a:lvl4pPr marL="1600200" indent="-228600">
              <a:spcBef>
                <a:spcPts val="500"/>
              </a:spcBef>
              <a:buSzPct val="100000"/>
              <a:buFont typeface="Times New Roman" panose="02020603050405020304" pitchFamily="18" charset="0"/>
              <a:buChar char="–"/>
              <a:defRPr sz="2000">
                <a:solidFill>
                  <a:srgbClr val="000000"/>
                </a:solidFill>
                <a:latin typeface="Times New Roman" panose="02020603050405020304" pitchFamily="18" charset="0"/>
                <a:cs typeface="Times New Roman" panose="02020603050405020304" pitchFamily="18" charset="0"/>
              </a:defRPr>
            </a:lvl4pPr>
            <a:lvl5pPr marL="2057400" indent="-228600">
              <a:spcBef>
                <a:spcPts val="500"/>
              </a:spcBef>
              <a:buSzPct val="100000"/>
              <a:buFont typeface="Times New Roman" panose="02020603050405020304" pitchFamily="18" charset="0"/>
              <a:buChar char="»"/>
              <a:defRPr sz="2000">
                <a:solidFill>
                  <a:srgbClr val="000000"/>
                </a:solidFill>
                <a:latin typeface="Times New Roman" panose="02020603050405020304" pitchFamily="18" charset="0"/>
                <a:cs typeface="Times New Roman" panose="02020603050405020304" pitchFamily="18" charset="0"/>
              </a:defRPr>
            </a:lvl5pPr>
            <a:lvl6pPr marL="2514600" indent="-228600" eaLnBrk="0" fontAlgn="base" hangingPunct="0">
              <a:spcBef>
                <a:spcPts val="500"/>
              </a:spcBef>
              <a:spcAft>
                <a:spcPct val="0"/>
              </a:spcAft>
              <a:buSzPct val="100000"/>
              <a:buFont typeface="Times New Roman" panose="02020603050405020304" pitchFamily="18" charset="0"/>
              <a:buChar char="»"/>
              <a:defRPr sz="2000">
                <a:solidFill>
                  <a:srgbClr val="000000"/>
                </a:solidFill>
                <a:latin typeface="Times New Roman" panose="02020603050405020304" pitchFamily="18" charset="0"/>
                <a:cs typeface="Times New Roman" panose="02020603050405020304" pitchFamily="18" charset="0"/>
              </a:defRPr>
            </a:lvl6pPr>
            <a:lvl7pPr marL="2971800" indent="-228600" eaLnBrk="0" fontAlgn="base" hangingPunct="0">
              <a:spcBef>
                <a:spcPts val="500"/>
              </a:spcBef>
              <a:spcAft>
                <a:spcPct val="0"/>
              </a:spcAft>
              <a:buSzPct val="100000"/>
              <a:buFont typeface="Times New Roman" panose="02020603050405020304" pitchFamily="18" charset="0"/>
              <a:buChar char="»"/>
              <a:defRPr sz="2000">
                <a:solidFill>
                  <a:srgbClr val="000000"/>
                </a:solidFill>
                <a:latin typeface="Times New Roman" panose="02020603050405020304" pitchFamily="18" charset="0"/>
                <a:cs typeface="Times New Roman" panose="02020603050405020304" pitchFamily="18" charset="0"/>
              </a:defRPr>
            </a:lvl7pPr>
            <a:lvl8pPr marL="3429000" indent="-228600" eaLnBrk="0" fontAlgn="base" hangingPunct="0">
              <a:spcBef>
                <a:spcPts val="500"/>
              </a:spcBef>
              <a:spcAft>
                <a:spcPct val="0"/>
              </a:spcAft>
              <a:buSzPct val="100000"/>
              <a:buFont typeface="Times New Roman" panose="02020603050405020304" pitchFamily="18" charset="0"/>
              <a:buChar char="»"/>
              <a:defRPr sz="2000">
                <a:solidFill>
                  <a:srgbClr val="000000"/>
                </a:solidFill>
                <a:latin typeface="Times New Roman" panose="02020603050405020304" pitchFamily="18" charset="0"/>
                <a:cs typeface="Times New Roman" panose="02020603050405020304" pitchFamily="18" charset="0"/>
              </a:defRPr>
            </a:lvl8pPr>
            <a:lvl9pPr marL="3886200" indent="-228600" eaLnBrk="0" fontAlgn="base" hangingPunct="0">
              <a:spcBef>
                <a:spcPts val="500"/>
              </a:spcBef>
              <a:spcAft>
                <a:spcPct val="0"/>
              </a:spcAft>
              <a:buSzPct val="100000"/>
              <a:buFont typeface="Times New Roman" panose="02020603050405020304" pitchFamily="18" charset="0"/>
              <a:buChar char="»"/>
              <a:defRPr sz="2000">
                <a:solidFill>
                  <a:srgbClr val="000000"/>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500">
              <a:solidFill>
                <a:schemeClr val="tx1"/>
              </a:solidFill>
              <a:latin typeface="Calibri" panose="020F0502020204030204" pitchFamily="34" charset="0"/>
            </a:endParaRPr>
          </a:p>
        </p:txBody>
      </p:sp>
      <p:sp>
        <p:nvSpPr>
          <p:cNvPr id="5" name="Rectangle 4"/>
          <p:cNvSpPr/>
          <p:nvPr/>
        </p:nvSpPr>
        <p:spPr>
          <a:xfrm>
            <a:off x="3035242" y="1659688"/>
            <a:ext cx="3554124" cy="577081"/>
          </a:xfrm>
          <a:prstGeom prst="rect">
            <a:avLst/>
          </a:prstGeom>
          <a:noFill/>
        </p:spPr>
        <p:txBody>
          <a:bodyPr lIns="57150" tIns="28575" rIns="57150" bIns="28575">
            <a:spAutoFit/>
          </a:bodyPr>
          <a:lstStyle/>
          <a:p>
            <a:pPr eaLnBrk="1" hangingPunct="1">
              <a:buSzPct val="100000"/>
              <a:buFont typeface="Times New Roman" panose="02020603050405020304" pitchFamily="18" charset="0"/>
              <a:buNone/>
              <a:defRPr/>
            </a:pPr>
            <a:r>
              <a:rPr lang="en-US" sz="3375" b="1"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rPr>
              <a:t>ÂM NHẠC LỚP </a:t>
            </a:r>
            <a:r>
              <a:rPr lang="en-US" sz="3375" b="1" dirty="0" smtClean="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rPr>
              <a:t>5</a:t>
            </a:r>
            <a:endParaRPr lang="en-US" sz="3375" b="1"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endParaRPr>
          </a:p>
        </p:txBody>
      </p:sp>
      <p:sp>
        <p:nvSpPr>
          <p:cNvPr id="6" name="Rectangle 5"/>
          <p:cNvSpPr>
            <a:spLocks noChangeArrowheads="1"/>
          </p:cNvSpPr>
          <p:nvPr/>
        </p:nvSpPr>
        <p:spPr bwMode="auto">
          <a:xfrm rot="10800000" flipV="1">
            <a:off x="3365500" y="4140490"/>
            <a:ext cx="3032125" cy="36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800"/>
              </a:spcBef>
              <a:buSzPct val="100000"/>
              <a:buFont typeface="Times New Roman" panose="02020603050405020304" pitchFamily="18" charset="0"/>
              <a:buChar char="•"/>
              <a:defRPr sz="3200">
                <a:solidFill>
                  <a:srgbClr val="000000"/>
                </a:solidFill>
                <a:latin typeface="Times New Roman" panose="02020603050405020304" pitchFamily="18" charset="0"/>
                <a:cs typeface="Times New Roman" panose="02020603050405020304" pitchFamily="18" charset="0"/>
              </a:defRPr>
            </a:lvl1pPr>
            <a:lvl2pPr marL="742950" indent="-285750">
              <a:spcBef>
                <a:spcPts val="700"/>
              </a:spcBef>
              <a:buSzPct val="100000"/>
              <a:buFont typeface="Times New Roman" panose="02020603050405020304" pitchFamily="18" charset="0"/>
              <a:buChar char="–"/>
              <a:defRPr sz="2800">
                <a:solidFill>
                  <a:srgbClr val="000000"/>
                </a:solidFill>
                <a:latin typeface="Times New Roman" panose="02020603050405020304" pitchFamily="18" charset="0"/>
                <a:cs typeface="Times New Roman" panose="02020603050405020304" pitchFamily="18" charset="0"/>
              </a:defRPr>
            </a:lvl2pPr>
            <a:lvl3pPr marL="1143000" indent="-228600">
              <a:spcBef>
                <a:spcPts val="600"/>
              </a:spcBef>
              <a:buSzPct val="100000"/>
              <a:buFont typeface="Times New Roman" panose="02020603050405020304" pitchFamily="18" charset="0"/>
              <a:buChar char="•"/>
              <a:defRPr sz="2400">
                <a:solidFill>
                  <a:srgbClr val="000000"/>
                </a:solidFill>
                <a:latin typeface="Times New Roman" panose="02020603050405020304" pitchFamily="18" charset="0"/>
                <a:cs typeface="Times New Roman" panose="02020603050405020304" pitchFamily="18" charset="0"/>
              </a:defRPr>
            </a:lvl3pPr>
            <a:lvl4pPr marL="1600200" indent="-228600">
              <a:spcBef>
                <a:spcPts val="500"/>
              </a:spcBef>
              <a:buSzPct val="100000"/>
              <a:buFont typeface="Times New Roman" panose="02020603050405020304" pitchFamily="18" charset="0"/>
              <a:buChar char="–"/>
              <a:defRPr sz="2000">
                <a:solidFill>
                  <a:srgbClr val="000000"/>
                </a:solidFill>
                <a:latin typeface="Times New Roman" panose="02020603050405020304" pitchFamily="18" charset="0"/>
                <a:cs typeface="Times New Roman" panose="02020603050405020304" pitchFamily="18" charset="0"/>
              </a:defRPr>
            </a:lvl4pPr>
            <a:lvl5pPr marL="2057400" indent="-228600">
              <a:spcBef>
                <a:spcPts val="500"/>
              </a:spcBef>
              <a:buSzPct val="100000"/>
              <a:buFont typeface="Times New Roman" panose="02020603050405020304" pitchFamily="18" charset="0"/>
              <a:buChar char="»"/>
              <a:defRPr sz="2000">
                <a:solidFill>
                  <a:srgbClr val="000000"/>
                </a:solidFill>
                <a:latin typeface="Times New Roman" panose="02020603050405020304" pitchFamily="18" charset="0"/>
                <a:cs typeface="Times New Roman" panose="02020603050405020304" pitchFamily="18" charset="0"/>
              </a:defRPr>
            </a:lvl5pPr>
            <a:lvl6pPr marL="2514600" indent="-228600" eaLnBrk="0" fontAlgn="base" hangingPunct="0">
              <a:spcBef>
                <a:spcPts val="500"/>
              </a:spcBef>
              <a:spcAft>
                <a:spcPct val="0"/>
              </a:spcAft>
              <a:buSzPct val="100000"/>
              <a:buFont typeface="Times New Roman" panose="02020603050405020304" pitchFamily="18" charset="0"/>
              <a:buChar char="»"/>
              <a:defRPr sz="2000">
                <a:solidFill>
                  <a:srgbClr val="000000"/>
                </a:solidFill>
                <a:latin typeface="Times New Roman" panose="02020603050405020304" pitchFamily="18" charset="0"/>
                <a:cs typeface="Times New Roman" panose="02020603050405020304" pitchFamily="18" charset="0"/>
              </a:defRPr>
            </a:lvl6pPr>
            <a:lvl7pPr marL="2971800" indent="-228600" eaLnBrk="0" fontAlgn="base" hangingPunct="0">
              <a:spcBef>
                <a:spcPts val="500"/>
              </a:spcBef>
              <a:spcAft>
                <a:spcPct val="0"/>
              </a:spcAft>
              <a:buSzPct val="100000"/>
              <a:buFont typeface="Times New Roman" panose="02020603050405020304" pitchFamily="18" charset="0"/>
              <a:buChar char="»"/>
              <a:defRPr sz="2000">
                <a:solidFill>
                  <a:srgbClr val="000000"/>
                </a:solidFill>
                <a:latin typeface="Times New Roman" panose="02020603050405020304" pitchFamily="18" charset="0"/>
                <a:cs typeface="Times New Roman" panose="02020603050405020304" pitchFamily="18" charset="0"/>
              </a:defRPr>
            </a:lvl7pPr>
            <a:lvl8pPr marL="3429000" indent="-228600" eaLnBrk="0" fontAlgn="base" hangingPunct="0">
              <a:spcBef>
                <a:spcPts val="500"/>
              </a:spcBef>
              <a:spcAft>
                <a:spcPct val="0"/>
              </a:spcAft>
              <a:buSzPct val="100000"/>
              <a:buFont typeface="Times New Roman" panose="02020603050405020304" pitchFamily="18" charset="0"/>
              <a:buChar char="»"/>
              <a:defRPr sz="2000">
                <a:solidFill>
                  <a:srgbClr val="000000"/>
                </a:solidFill>
                <a:latin typeface="Times New Roman" panose="02020603050405020304" pitchFamily="18" charset="0"/>
                <a:cs typeface="Times New Roman" panose="02020603050405020304" pitchFamily="18" charset="0"/>
              </a:defRPr>
            </a:lvl8pPr>
            <a:lvl9pPr marL="3886200" indent="-228600" eaLnBrk="0" fontAlgn="base" hangingPunct="0">
              <a:spcBef>
                <a:spcPts val="500"/>
              </a:spcBef>
              <a:spcAft>
                <a:spcPct val="0"/>
              </a:spcAft>
              <a:buSzPct val="100000"/>
              <a:buFont typeface="Times New Roman" panose="02020603050405020304" pitchFamily="18" charset="0"/>
              <a:buChar char="»"/>
              <a:defRPr sz="2000">
                <a:solidFill>
                  <a:srgbClr val="000000"/>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en-US" altLang="en-US" sz="1750" b="1">
                <a:solidFill>
                  <a:srgbClr val="1713CB"/>
                </a:solidFill>
                <a:latin typeface="Calibri" panose="020F0502020204030204" pitchFamily="34" charset="0"/>
              </a:rPr>
              <a:t>GV: Đào Thị Thu Huyền</a:t>
            </a:r>
          </a:p>
        </p:txBody>
      </p:sp>
      <p:pic>
        <p:nvPicPr>
          <p:cNvPr id="15" name="Ảnh 1"/>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568769">
            <a:off x="3378730" y="2861471"/>
            <a:ext cx="1189303" cy="1283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0" name="Picture 14" descr="DSTARS-P"/>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009386" y="2975240"/>
            <a:ext cx="1258093" cy="1258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578763216"/>
      </p:ext>
    </p:extLst>
  </p:cSld>
  <p:clrMapOvr>
    <a:masterClrMapping/>
  </p:clrMapOvr>
  <p:transition spd="slow" advTm="608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500"/>
                                        <p:tgtEl>
                                          <p:spTgt spid="11"/>
                                        </p:tgtEl>
                                      </p:cBhvr>
                                    </p:animEffect>
                                  </p:childTnLst>
                                </p:cTn>
                              </p:par>
                              <p:par>
                                <p:cTn id="8" presetID="6"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2500"/>
                                        <p:tgtEl>
                                          <p:spTgt spid="5"/>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ircle(in)">
                                      <p:cBhvr>
                                        <p:cTn id="13" dur="2500"/>
                                        <p:tgtEl>
                                          <p:spTgt spid="6"/>
                                        </p:tgtEl>
                                      </p:cBhvr>
                                    </p:animEffect>
                                  </p:childTnLst>
                                </p:cTn>
                              </p:par>
                              <p:par>
                                <p:cTn id="14" presetID="6" presetClass="entr" presetSubtype="16" fill="hold" nodeType="withEffect">
                                  <p:stCondLst>
                                    <p:cond delay="0"/>
                                  </p:stCondLst>
                                  <p:childTnLst>
                                    <p:set>
                                      <p:cBhvr>
                                        <p:cTn id="15" dur="1" fill="hold">
                                          <p:stCondLst>
                                            <p:cond delay="0"/>
                                          </p:stCondLst>
                                        </p:cTn>
                                        <p:tgtEl>
                                          <p:spTgt spid="4105"/>
                                        </p:tgtEl>
                                        <p:attrNameLst>
                                          <p:attrName>style.visibility</p:attrName>
                                        </p:attrNameLst>
                                      </p:cBhvr>
                                      <p:to>
                                        <p:strVal val="visible"/>
                                      </p:to>
                                    </p:set>
                                    <p:animEffect transition="in" filter="circle(in)">
                                      <p:cBhvr>
                                        <p:cTn id="16" dur="2500"/>
                                        <p:tgtEl>
                                          <p:spTgt spid="4105"/>
                                        </p:tgtEl>
                                      </p:cBhvr>
                                    </p:animEffect>
                                  </p:childTnLst>
                                </p:cTn>
                              </p:par>
                              <p:par>
                                <p:cTn id="17" presetID="6" presetClass="entr" presetSubtype="16" fill="hold" nodeType="withEffect">
                                  <p:stCondLst>
                                    <p:cond delay="0"/>
                                  </p:stCondLst>
                                  <p:childTnLst>
                                    <p:set>
                                      <p:cBhvr>
                                        <p:cTn id="18" dur="1" fill="hold">
                                          <p:stCondLst>
                                            <p:cond delay="0"/>
                                          </p:stCondLst>
                                        </p:cTn>
                                        <p:tgtEl>
                                          <p:spTgt spid="4103"/>
                                        </p:tgtEl>
                                        <p:attrNameLst>
                                          <p:attrName>style.visibility</p:attrName>
                                        </p:attrNameLst>
                                      </p:cBhvr>
                                      <p:to>
                                        <p:strVal val="visible"/>
                                      </p:to>
                                    </p:set>
                                    <p:animEffect transition="in" filter="circle(in)">
                                      <p:cBhvr>
                                        <p:cTn id="19" dur="2500"/>
                                        <p:tgtEl>
                                          <p:spTgt spid="4103"/>
                                        </p:tgtEl>
                                      </p:cBhvr>
                                    </p:animEffect>
                                  </p:childTnLst>
                                </p:cTn>
                              </p:par>
                              <p:par>
                                <p:cTn id="20" presetID="6" presetClass="entr" presetSubtype="16" fill="hold" nodeType="withEffect">
                                  <p:stCondLst>
                                    <p:cond delay="0"/>
                                  </p:stCondLst>
                                  <p:childTnLst>
                                    <p:set>
                                      <p:cBhvr>
                                        <p:cTn id="21" dur="1" fill="hold">
                                          <p:stCondLst>
                                            <p:cond delay="0"/>
                                          </p:stCondLst>
                                        </p:cTn>
                                        <p:tgtEl>
                                          <p:spTgt spid="4104"/>
                                        </p:tgtEl>
                                        <p:attrNameLst>
                                          <p:attrName>style.visibility</p:attrName>
                                        </p:attrNameLst>
                                      </p:cBhvr>
                                      <p:to>
                                        <p:strVal val="visible"/>
                                      </p:to>
                                    </p:set>
                                    <p:animEffect transition="in" filter="circle(in)">
                                      <p:cBhvr>
                                        <p:cTn id="22" dur="2500"/>
                                        <p:tgtEl>
                                          <p:spTgt spid="4104"/>
                                        </p:tgtEl>
                                      </p:cBhvr>
                                    </p:animEffect>
                                  </p:childTnLst>
                                </p:cTn>
                              </p:par>
                              <p:par>
                                <p:cTn id="23" presetID="6" presetClass="entr" presetSubtype="16" fill="hold" nodeType="withEffect">
                                  <p:stCondLst>
                                    <p:cond delay="0"/>
                                  </p:stCondLst>
                                  <p:childTnLst>
                                    <p:set>
                                      <p:cBhvr>
                                        <p:cTn id="24" dur="1" fill="hold">
                                          <p:stCondLst>
                                            <p:cond delay="0"/>
                                          </p:stCondLst>
                                        </p:cTn>
                                        <p:tgtEl>
                                          <p:spTgt spid="4100"/>
                                        </p:tgtEl>
                                        <p:attrNameLst>
                                          <p:attrName>style.visibility</p:attrName>
                                        </p:attrNameLst>
                                      </p:cBhvr>
                                      <p:to>
                                        <p:strVal val="visible"/>
                                      </p:to>
                                    </p:set>
                                    <p:animEffect transition="in" filter="circle(in)">
                                      <p:cBhvr>
                                        <p:cTn id="25" dur="2500"/>
                                        <p:tgtEl>
                                          <p:spTgt spid="4100"/>
                                        </p:tgtEl>
                                      </p:cBhvr>
                                    </p:animEffect>
                                  </p:childTnLst>
                                </p:cTn>
                              </p:par>
                              <p:par>
                                <p:cTn id="26" presetID="6" presetClass="entr" presetSubtype="16" fill="hold" nodeType="withEffect">
                                  <p:stCondLst>
                                    <p:cond delay="0"/>
                                  </p:stCondLst>
                                  <p:childTnLst>
                                    <p:set>
                                      <p:cBhvr>
                                        <p:cTn id="27" dur="1" fill="hold">
                                          <p:stCondLst>
                                            <p:cond delay="0"/>
                                          </p:stCondLst>
                                        </p:cTn>
                                        <p:tgtEl>
                                          <p:spTgt spid="4099"/>
                                        </p:tgtEl>
                                        <p:attrNameLst>
                                          <p:attrName>style.visibility</p:attrName>
                                        </p:attrNameLst>
                                      </p:cBhvr>
                                      <p:to>
                                        <p:strVal val="visible"/>
                                      </p:to>
                                    </p:set>
                                    <p:animEffect transition="in" filter="circle(in)">
                                      <p:cBhvr>
                                        <p:cTn id="28" dur="2500"/>
                                        <p:tgtEl>
                                          <p:spTgt spid="4099"/>
                                        </p:tgtEl>
                                      </p:cBhvr>
                                    </p:animEffect>
                                  </p:childTnLst>
                                </p:cTn>
                              </p:par>
                              <p:par>
                                <p:cTn id="29" presetID="6" presetClass="entr" presetSubtype="16" fill="hold"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circle(in)">
                                      <p:cBhvr>
                                        <p:cTn id="31" dur="2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Rectangle 4"/>
          <p:cNvSpPr>
            <a:spLocks noChangeArrowheads="1"/>
          </p:cNvSpPr>
          <p:nvPr/>
        </p:nvSpPr>
        <p:spPr bwMode="auto">
          <a:xfrm>
            <a:off x="228600" y="762000"/>
            <a:ext cx="7162800" cy="3749675"/>
          </a:xfrm>
          <a:prstGeom prst="rect">
            <a:avLst/>
          </a:prstGeom>
          <a:noFill/>
          <a:ln w="9525">
            <a:noFill/>
            <a:miter lim="800000"/>
            <a:headEnd/>
            <a:tailEnd/>
          </a:ln>
        </p:spPr>
        <p:txBody>
          <a:bodyPr>
            <a:spAutoFit/>
          </a:bodyPr>
          <a:lstStyle/>
          <a:p>
            <a:r>
              <a:rPr lang="en-US" sz="2000" b="1">
                <a:solidFill>
                  <a:srgbClr val="0000FF"/>
                </a:solidFill>
              </a:rPr>
              <a:t>Tu hú kêu, tu hú kêu, hoa gạo nở hoa phượng đỏ đầy </a:t>
            </a:r>
          </a:p>
          <a:p>
            <a:r>
              <a:rPr lang="en-US" sz="2000" b="1">
                <a:solidFill>
                  <a:srgbClr val="0000FF"/>
                </a:solidFill>
              </a:rPr>
              <a:t>  </a:t>
            </a:r>
            <a:r>
              <a:rPr lang="en-US" sz="2000" b="1">
                <a:solidFill>
                  <a:srgbClr val="CC0000"/>
                </a:solidFill>
              </a:rPr>
              <a:t>x   x    x     x   x     x     x      x    x</a:t>
            </a:r>
            <a:r>
              <a:rPr lang="en-US" sz="2000" b="1">
                <a:solidFill>
                  <a:srgbClr val="0000FF"/>
                </a:solidFill>
              </a:rPr>
              <a:t>     </a:t>
            </a:r>
            <a:r>
              <a:rPr lang="en-US" sz="2000" b="1">
                <a:solidFill>
                  <a:srgbClr val="CC0000"/>
                </a:solidFill>
              </a:rPr>
              <a:t>x           x      x     x</a:t>
            </a:r>
            <a:r>
              <a:rPr lang="en-US"/>
              <a:t> </a:t>
            </a:r>
            <a:endParaRPr lang="en-US" sz="2000" b="1">
              <a:solidFill>
                <a:srgbClr val="0000FF"/>
              </a:solidFill>
            </a:endParaRPr>
          </a:p>
          <a:p>
            <a:r>
              <a:rPr lang="en-US" sz="2000" b="1">
                <a:solidFill>
                  <a:srgbClr val="0000FF"/>
                </a:solidFill>
              </a:rPr>
              <a:t>ước mơ hi vọng. Tu hú kêu, tu hú kêu, mùa quả chín </a:t>
            </a:r>
          </a:p>
          <a:p>
            <a:r>
              <a:rPr lang="en-US" sz="2000" b="1">
                <a:solidFill>
                  <a:srgbClr val="0000FF"/>
                </a:solidFill>
              </a:rPr>
              <a:t>   </a:t>
            </a:r>
            <a:r>
              <a:rPr lang="en-US" sz="2000" b="1">
                <a:solidFill>
                  <a:srgbClr val="CC0000"/>
                </a:solidFill>
              </a:rPr>
              <a:t>x     x    x     x      x    x    x     x   x    x       x     x       x</a:t>
            </a:r>
            <a:r>
              <a:rPr lang="en-US"/>
              <a:t> </a:t>
            </a:r>
            <a:endParaRPr lang="en-US" sz="2000" b="1">
              <a:solidFill>
                <a:srgbClr val="CC0000"/>
              </a:solidFill>
            </a:endParaRPr>
          </a:p>
          <a:p>
            <a:r>
              <a:rPr lang="en-US" sz="2000" b="1">
                <a:solidFill>
                  <a:srgbClr val="0000FF"/>
                </a:solidFill>
              </a:rPr>
              <a:t>vào mùa thi, tình bạn trong sáng dưới mái trường. Ve </a:t>
            </a:r>
          </a:p>
          <a:p>
            <a:r>
              <a:rPr lang="en-US" sz="2000" b="1">
                <a:solidFill>
                  <a:srgbClr val="0000FF"/>
                </a:solidFill>
              </a:rPr>
              <a:t>  </a:t>
            </a:r>
            <a:r>
              <a:rPr lang="en-US" sz="2000" b="1">
                <a:solidFill>
                  <a:srgbClr val="CC0000"/>
                </a:solidFill>
              </a:rPr>
              <a:t>x      x    x      x       x     x         x        x      x       x         x       </a:t>
            </a:r>
          </a:p>
          <a:p>
            <a:r>
              <a:rPr lang="en-US" sz="2000" b="1">
                <a:solidFill>
                  <a:srgbClr val="0000FF"/>
                </a:solidFill>
              </a:rPr>
              <a:t>ve ve, hè về, vui vui vui, hè về. Cây xanh xanh rợp bóng </a:t>
            </a:r>
          </a:p>
          <a:p>
            <a:r>
              <a:rPr lang="en-US" sz="2000" b="1">
                <a:solidFill>
                  <a:srgbClr val="0000FF"/>
                </a:solidFill>
              </a:rPr>
              <a:t>  </a:t>
            </a:r>
            <a:r>
              <a:rPr lang="en-US" sz="2000" b="1">
                <a:solidFill>
                  <a:srgbClr val="CC0000"/>
                </a:solidFill>
              </a:rPr>
              <a:t>x   x   x    x    x    x    x     x    x     x     x        x       x     x</a:t>
            </a:r>
            <a:r>
              <a:rPr lang="en-US"/>
              <a:t> </a:t>
            </a:r>
            <a:endParaRPr lang="en-US" sz="2000" b="1">
              <a:solidFill>
                <a:srgbClr val="CC0000"/>
              </a:solidFill>
            </a:endParaRPr>
          </a:p>
          <a:p>
            <a:r>
              <a:rPr lang="en-US" sz="2000" b="1">
                <a:solidFill>
                  <a:srgbClr val="0000FF"/>
                </a:solidFill>
              </a:rPr>
              <a:t>ven đường, hương sen thơm tỏa ngát muôn nhà.</a:t>
            </a:r>
          </a:p>
          <a:p>
            <a:r>
              <a:rPr lang="en-US" sz="2000" b="1">
                <a:solidFill>
                  <a:srgbClr val="0000FF"/>
                </a:solidFill>
              </a:rPr>
              <a:t>  </a:t>
            </a:r>
            <a:r>
              <a:rPr lang="en-US" sz="2000" b="1">
                <a:solidFill>
                  <a:srgbClr val="CC0000"/>
                </a:solidFill>
              </a:rPr>
              <a:t>x        x            x         x       x      x      x      x       x </a:t>
            </a:r>
          </a:p>
          <a:p>
            <a:endParaRPr lang="en-US" sz="2000" b="1">
              <a:solidFill>
                <a:srgbClr val="CC0000"/>
              </a:solidFill>
            </a:endParaRPr>
          </a:p>
          <a:p>
            <a:r>
              <a:rPr lang="en-US" sz="2000" b="1">
                <a:solidFill>
                  <a:srgbClr val="CC0000"/>
                </a:solidFill>
              </a:rPr>
              <a:t>              </a:t>
            </a:r>
          </a:p>
        </p:txBody>
      </p:sp>
      <p:sp>
        <p:nvSpPr>
          <p:cNvPr id="44037" name="Rectangle 5"/>
          <p:cNvSpPr>
            <a:spLocks noChangeArrowheads="1"/>
          </p:cNvSpPr>
          <p:nvPr/>
        </p:nvSpPr>
        <p:spPr bwMode="auto">
          <a:xfrm>
            <a:off x="990600" y="4495800"/>
            <a:ext cx="7391400" cy="1920875"/>
          </a:xfrm>
          <a:prstGeom prst="rect">
            <a:avLst/>
          </a:prstGeom>
          <a:noFill/>
          <a:ln w="9525">
            <a:noFill/>
            <a:miter lim="800000"/>
            <a:headEnd/>
            <a:tailEnd/>
          </a:ln>
        </p:spPr>
        <p:txBody>
          <a:bodyPr>
            <a:spAutoFit/>
          </a:bodyPr>
          <a:lstStyle/>
          <a:p>
            <a:r>
              <a:rPr lang="en-US" sz="2000" b="1">
                <a:solidFill>
                  <a:srgbClr val="0000FF"/>
                </a:solidFill>
              </a:rPr>
              <a:t>Tung cánh chim bay khắp nơi,  dưới bầu trời,  với tuổi trẻ  Tổ quốc đang mong chờ.  Ta bước đi trong nắng mai,  ngàn việc tốt giục lòng ta,  học tập gương sáng bao anh hùng. Hãy  nhớ lấy lời Người,  hãy nhớ lấy lời Người.  Mang trong tim màu thắm khăn quàng,  mang trong tim màu thắm hoa phượng.</a:t>
            </a:r>
          </a:p>
        </p:txBody>
      </p:sp>
      <p:sp>
        <p:nvSpPr>
          <p:cNvPr id="11268" name="Rectangle 6"/>
          <p:cNvSpPr>
            <a:spLocks noChangeArrowheads="1"/>
          </p:cNvSpPr>
          <p:nvPr/>
        </p:nvSpPr>
        <p:spPr bwMode="auto">
          <a:xfrm>
            <a:off x="1143000" y="304800"/>
            <a:ext cx="6553200" cy="457200"/>
          </a:xfrm>
          <a:prstGeom prst="rect">
            <a:avLst/>
          </a:prstGeom>
          <a:noFill/>
          <a:ln w="9525">
            <a:noFill/>
            <a:miter lim="800000"/>
            <a:headEnd/>
            <a:tailEnd/>
          </a:ln>
        </p:spPr>
        <p:txBody>
          <a:bodyPr>
            <a:spAutoFit/>
          </a:bodyPr>
          <a:lstStyle/>
          <a:p>
            <a:pPr>
              <a:spcBef>
                <a:spcPct val="50000"/>
              </a:spcBef>
            </a:pPr>
            <a:r>
              <a:rPr lang="en-US" sz="2400" b="1">
                <a:solidFill>
                  <a:srgbClr val="0000FF"/>
                </a:solidFill>
              </a:rPr>
              <a:t>*</a:t>
            </a:r>
            <a:r>
              <a:rPr lang="en-US" sz="2400" b="1">
                <a:solidFill>
                  <a:srgbClr val="FF3300"/>
                </a:solidFill>
              </a:rPr>
              <a:t> </a:t>
            </a:r>
            <a:r>
              <a:rPr lang="en-US" sz="2000" b="1">
                <a:solidFill>
                  <a:srgbClr val="0000FF"/>
                </a:solidFill>
              </a:rPr>
              <a:t>LỜI 1 : HÁT KẾT HỢP GÕ ĐỆM THEO TIẾT TẤU</a:t>
            </a:r>
          </a:p>
        </p:txBody>
      </p:sp>
      <p:sp>
        <p:nvSpPr>
          <p:cNvPr id="44039" name="Rectangle 7"/>
          <p:cNvSpPr>
            <a:spLocks noChangeArrowheads="1"/>
          </p:cNvSpPr>
          <p:nvPr/>
        </p:nvSpPr>
        <p:spPr bwMode="auto">
          <a:xfrm>
            <a:off x="1066800" y="4038600"/>
            <a:ext cx="7315200" cy="457200"/>
          </a:xfrm>
          <a:prstGeom prst="rect">
            <a:avLst/>
          </a:prstGeom>
          <a:noFill/>
          <a:ln w="9525">
            <a:noFill/>
            <a:miter lim="800000"/>
            <a:headEnd/>
            <a:tailEnd/>
          </a:ln>
        </p:spPr>
        <p:txBody>
          <a:bodyPr>
            <a:spAutoFit/>
          </a:bodyPr>
          <a:lstStyle/>
          <a:p>
            <a:pPr>
              <a:spcBef>
                <a:spcPct val="50000"/>
              </a:spcBef>
            </a:pPr>
            <a:r>
              <a:rPr lang="en-US" sz="2400" b="1">
                <a:solidFill>
                  <a:srgbClr val="FF3300"/>
                </a:solidFill>
              </a:rPr>
              <a:t>* Lời 2 : Hát và gõ </a:t>
            </a:r>
            <a:r>
              <a:rPr lang="vi-VN" sz="2400" b="1">
                <a:solidFill>
                  <a:srgbClr val="FF3300"/>
                </a:solidFill>
              </a:rPr>
              <a:t>đ</a:t>
            </a:r>
            <a:r>
              <a:rPr lang="en-US" sz="2400" b="1">
                <a:solidFill>
                  <a:srgbClr val="FF3300"/>
                </a:solidFill>
              </a:rPr>
              <a:t>ệm t</a:t>
            </a:r>
            <a:r>
              <a:rPr lang="vi-VN" sz="2400" b="1">
                <a:solidFill>
                  <a:srgbClr val="FF3300"/>
                </a:solidFill>
              </a:rPr>
              <a:t>ươ</a:t>
            </a:r>
            <a:r>
              <a:rPr lang="en-US" sz="2400" b="1">
                <a:solidFill>
                  <a:srgbClr val="FF3300"/>
                </a:solidFill>
              </a:rPr>
              <a:t>ng tự</a:t>
            </a:r>
          </a:p>
        </p:txBody>
      </p:sp>
      <p:pic>
        <p:nvPicPr>
          <p:cNvPr id="44040" name="Picture 5" descr="meo2"/>
          <p:cNvPicPr>
            <a:picLocks noChangeAspect="1" noChangeArrowheads="1" noCrop="1"/>
          </p:cNvPicPr>
          <p:nvPr/>
        </p:nvPicPr>
        <p:blipFill>
          <a:blip r:embed="rId2"/>
          <a:srcRect/>
          <a:stretch>
            <a:fillRect/>
          </a:stretch>
        </p:blipFill>
        <p:spPr bwMode="auto">
          <a:xfrm>
            <a:off x="7467600" y="1066800"/>
            <a:ext cx="1447800" cy="2667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44036"/>
                                        </p:tgtEl>
                                        <p:attrNameLst>
                                          <p:attrName>style.visibility</p:attrName>
                                        </p:attrNameLst>
                                      </p:cBhvr>
                                      <p:to>
                                        <p:strVal val="visible"/>
                                      </p:to>
                                    </p:set>
                                    <p:anim calcmode="lin" valueType="num">
                                      <p:cBhvr>
                                        <p:cTn id="7" dur="1000" fill="hold"/>
                                        <p:tgtEl>
                                          <p:spTgt spid="44036"/>
                                        </p:tgtEl>
                                        <p:attrNameLst>
                                          <p:attrName>ppt_x</p:attrName>
                                        </p:attrNameLst>
                                      </p:cBhvr>
                                      <p:tavLst>
                                        <p:tav tm="0">
                                          <p:val>
                                            <p:strVal val="#ppt_x-.2"/>
                                          </p:val>
                                        </p:tav>
                                        <p:tav tm="100000">
                                          <p:val>
                                            <p:strVal val="#ppt_x"/>
                                          </p:val>
                                        </p:tav>
                                      </p:tavLst>
                                    </p:anim>
                                    <p:anim calcmode="lin" valueType="num">
                                      <p:cBhvr>
                                        <p:cTn id="8" dur="1000" fill="hold"/>
                                        <p:tgtEl>
                                          <p:spTgt spid="44036"/>
                                        </p:tgtEl>
                                        <p:attrNameLst>
                                          <p:attrName>ppt_y</p:attrName>
                                        </p:attrNameLst>
                                      </p:cBhvr>
                                      <p:tavLst>
                                        <p:tav tm="0">
                                          <p:val>
                                            <p:strVal val="#ppt_y"/>
                                          </p:val>
                                        </p:tav>
                                        <p:tav tm="100000">
                                          <p:val>
                                            <p:strVal val="#ppt_y"/>
                                          </p:val>
                                        </p:tav>
                                      </p:tavLst>
                                    </p:anim>
                                    <p:animEffect transition="in" filter="wipe(right)" prLst="gradientSize: 0.1">
                                      <p:cBhvr>
                                        <p:cTn id="9" dur="1000"/>
                                        <p:tgtEl>
                                          <p:spTgt spid="44036"/>
                                        </p:tgtEl>
                                      </p:cBhvr>
                                    </p:animEffect>
                                  </p:childTnLst>
                                </p:cTn>
                              </p:par>
                              <p:par>
                                <p:cTn id="10" presetID="19" presetClass="entr" presetSubtype="10" repeatCount="indefinite" fill="hold" nodeType="withEffect">
                                  <p:stCondLst>
                                    <p:cond delay="0"/>
                                  </p:stCondLst>
                                  <p:childTnLst>
                                    <p:set>
                                      <p:cBhvr>
                                        <p:cTn id="11" dur="1" fill="hold">
                                          <p:stCondLst>
                                            <p:cond delay="0"/>
                                          </p:stCondLst>
                                        </p:cTn>
                                        <p:tgtEl>
                                          <p:spTgt spid="44040"/>
                                        </p:tgtEl>
                                        <p:attrNameLst>
                                          <p:attrName>style.visibility</p:attrName>
                                        </p:attrNameLst>
                                      </p:cBhvr>
                                      <p:to>
                                        <p:strVal val="visible"/>
                                      </p:to>
                                    </p:set>
                                    <p:anim calcmode="lin" valueType="num">
                                      <p:cBhvr>
                                        <p:cTn id="12" dur="5000" fill="hold"/>
                                        <p:tgtEl>
                                          <p:spTgt spid="44040"/>
                                        </p:tgtEl>
                                        <p:attrNameLst>
                                          <p:attrName>ppt_w</p:attrName>
                                        </p:attrNameLst>
                                      </p:cBhvr>
                                      <p:tavLst>
                                        <p:tav tm="0" fmla="#ppt_w*sin(2.5*pi*$)">
                                          <p:val>
                                            <p:fltVal val="0"/>
                                          </p:val>
                                        </p:tav>
                                        <p:tav tm="100000">
                                          <p:val>
                                            <p:fltVal val="1"/>
                                          </p:val>
                                        </p:tav>
                                      </p:tavLst>
                                    </p:anim>
                                    <p:anim calcmode="lin" valueType="num">
                                      <p:cBhvr>
                                        <p:cTn id="13" dur="5000" fill="hold"/>
                                        <p:tgtEl>
                                          <p:spTgt spid="44040"/>
                                        </p:tgtEl>
                                        <p:attrNameLst>
                                          <p:attrName>ppt_h</p:attrName>
                                        </p:attrNameLst>
                                      </p:cBhvr>
                                      <p:tavLst>
                                        <p:tav tm="0">
                                          <p:val>
                                            <p:strVal val="#ppt_h"/>
                                          </p:val>
                                        </p:tav>
                                        <p:tav tm="100000">
                                          <p:val>
                                            <p:strVal val="#ppt_h"/>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3" presetClass="entr" presetSubtype="16" fill="hold" grpId="0" nodeType="clickEffect">
                                  <p:stCondLst>
                                    <p:cond delay="0"/>
                                  </p:stCondLst>
                                  <p:childTnLst>
                                    <p:set>
                                      <p:cBhvr>
                                        <p:cTn id="17" dur="1" fill="hold">
                                          <p:stCondLst>
                                            <p:cond delay="0"/>
                                          </p:stCondLst>
                                        </p:cTn>
                                        <p:tgtEl>
                                          <p:spTgt spid="44039"/>
                                        </p:tgtEl>
                                        <p:attrNameLst>
                                          <p:attrName>style.visibility</p:attrName>
                                        </p:attrNameLst>
                                      </p:cBhvr>
                                      <p:to>
                                        <p:strVal val="visible"/>
                                      </p:to>
                                    </p:set>
                                    <p:anim calcmode="lin" valueType="num">
                                      <p:cBhvr>
                                        <p:cTn id="18" dur="2000" fill="hold"/>
                                        <p:tgtEl>
                                          <p:spTgt spid="44039"/>
                                        </p:tgtEl>
                                        <p:attrNameLst>
                                          <p:attrName>ppt_w</p:attrName>
                                        </p:attrNameLst>
                                      </p:cBhvr>
                                      <p:tavLst>
                                        <p:tav tm="0">
                                          <p:val>
                                            <p:fltVal val="0"/>
                                          </p:val>
                                        </p:tav>
                                        <p:tav tm="100000">
                                          <p:val>
                                            <p:strVal val="#ppt_w"/>
                                          </p:val>
                                        </p:tav>
                                      </p:tavLst>
                                    </p:anim>
                                    <p:anim calcmode="lin" valueType="num">
                                      <p:cBhvr>
                                        <p:cTn id="19" dur="2000" fill="hold"/>
                                        <p:tgtEl>
                                          <p:spTgt spid="44039"/>
                                        </p:tgtEl>
                                        <p:attrNameLst>
                                          <p:attrName>ppt_h</p:attrName>
                                        </p:attrNameLst>
                                      </p:cBhvr>
                                      <p:tavLst>
                                        <p:tav tm="0">
                                          <p:val>
                                            <p:fltVal val="0"/>
                                          </p:val>
                                        </p:tav>
                                        <p:tav tm="100000">
                                          <p:val>
                                            <p:strVal val="#ppt_h"/>
                                          </p:val>
                                        </p:tav>
                                      </p:tavLst>
                                    </p:anim>
                                  </p:childTnLst>
                                </p:cTn>
                              </p:par>
                              <p:par>
                                <p:cTn id="20" presetID="23" presetClass="entr" presetSubtype="16" fill="hold" grpId="0" nodeType="withEffect">
                                  <p:stCondLst>
                                    <p:cond delay="0"/>
                                  </p:stCondLst>
                                  <p:childTnLst>
                                    <p:set>
                                      <p:cBhvr>
                                        <p:cTn id="21" dur="1" fill="hold">
                                          <p:stCondLst>
                                            <p:cond delay="0"/>
                                          </p:stCondLst>
                                        </p:cTn>
                                        <p:tgtEl>
                                          <p:spTgt spid="44037"/>
                                        </p:tgtEl>
                                        <p:attrNameLst>
                                          <p:attrName>style.visibility</p:attrName>
                                        </p:attrNameLst>
                                      </p:cBhvr>
                                      <p:to>
                                        <p:strVal val="visible"/>
                                      </p:to>
                                    </p:set>
                                    <p:anim calcmode="lin" valueType="num">
                                      <p:cBhvr>
                                        <p:cTn id="22" dur="2000" fill="hold"/>
                                        <p:tgtEl>
                                          <p:spTgt spid="44037"/>
                                        </p:tgtEl>
                                        <p:attrNameLst>
                                          <p:attrName>ppt_w</p:attrName>
                                        </p:attrNameLst>
                                      </p:cBhvr>
                                      <p:tavLst>
                                        <p:tav tm="0">
                                          <p:val>
                                            <p:fltVal val="0"/>
                                          </p:val>
                                        </p:tav>
                                        <p:tav tm="100000">
                                          <p:val>
                                            <p:strVal val="#ppt_w"/>
                                          </p:val>
                                        </p:tav>
                                      </p:tavLst>
                                    </p:anim>
                                    <p:anim calcmode="lin" valueType="num">
                                      <p:cBhvr>
                                        <p:cTn id="23" dur="2000" fill="hold"/>
                                        <p:tgtEl>
                                          <p:spTgt spid="4403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6" grpId="0"/>
      <p:bldP spid="44037" grpId="0"/>
      <p:bldP spid="4403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
          <p:cNvSpPr>
            <a:spLocks noChangeArrowheads="1"/>
          </p:cNvSpPr>
          <p:nvPr/>
        </p:nvSpPr>
        <p:spPr bwMode="auto">
          <a:xfrm>
            <a:off x="0" y="0"/>
            <a:ext cx="9144000" cy="6858000"/>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45062" name="Oval 6"/>
          <p:cNvSpPr>
            <a:spLocks noChangeArrowheads="1"/>
          </p:cNvSpPr>
          <p:nvPr/>
        </p:nvSpPr>
        <p:spPr bwMode="auto">
          <a:xfrm>
            <a:off x="2438400" y="533400"/>
            <a:ext cx="4267200" cy="5029200"/>
          </a:xfrm>
          <a:prstGeom prst="ellipse">
            <a:avLst/>
          </a:prstGeom>
          <a:solidFill>
            <a:srgbClr val="FF99FF"/>
          </a:solidFill>
          <a:ln w="9525">
            <a:solidFill>
              <a:schemeClr val="tx1"/>
            </a:solidFill>
            <a:round/>
            <a:headEnd/>
            <a:tailEnd/>
          </a:ln>
        </p:spPr>
        <p:txBody>
          <a:bodyPr wrap="none" anchor="ctr"/>
          <a:lstStyle/>
          <a:p>
            <a:pPr algn="ctr"/>
            <a:endParaRPr lang="en-US">
              <a:solidFill>
                <a:srgbClr val="FF33CC"/>
              </a:solidFill>
            </a:endParaRPr>
          </a:p>
        </p:txBody>
      </p:sp>
      <p:pic>
        <p:nvPicPr>
          <p:cNvPr id="12292" name="Picture 8" descr="bunnies_25"/>
          <p:cNvPicPr>
            <a:picLocks noChangeAspect="1" noChangeArrowheads="1" noCrop="1"/>
          </p:cNvPicPr>
          <p:nvPr/>
        </p:nvPicPr>
        <p:blipFill>
          <a:blip r:embed="rId2"/>
          <a:srcRect/>
          <a:stretch>
            <a:fillRect/>
          </a:stretch>
        </p:blipFill>
        <p:spPr bwMode="auto">
          <a:xfrm>
            <a:off x="3276600" y="1143000"/>
            <a:ext cx="2971800" cy="3581400"/>
          </a:xfrm>
          <a:prstGeom prst="rect">
            <a:avLst/>
          </a:prstGeom>
          <a:noFill/>
          <a:ln w="9525">
            <a:noFill/>
            <a:miter lim="800000"/>
            <a:headEnd/>
            <a:tailEnd/>
          </a:ln>
        </p:spPr>
      </p:pic>
      <p:sp>
        <p:nvSpPr>
          <p:cNvPr id="45065" name="WordArt 9"/>
          <p:cNvSpPr>
            <a:spLocks noChangeArrowheads="1" noChangeShapeType="1" noTextEdit="1"/>
          </p:cNvSpPr>
          <p:nvPr/>
        </p:nvSpPr>
        <p:spPr bwMode="auto">
          <a:xfrm>
            <a:off x="1219200" y="4724400"/>
            <a:ext cx="6477000" cy="1828800"/>
          </a:xfrm>
          <a:prstGeom prst="rect">
            <a:avLst/>
          </a:prstGeom>
        </p:spPr>
        <p:txBody>
          <a:bodyPr wrap="none" fromWordArt="1">
            <a:prstTxWarp prst="textWave1">
              <a:avLst>
                <a:gd name="adj1" fmla="val 13005"/>
                <a:gd name="adj2" fmla="val 0"/>
              </a:avLst>
            </a:prstTxWarp>
          </a:bodyPr>
          <a:lstStyle/>
          <a:p>
            <a:pPr algn="ctr"/>
            <a:r>
              <a:rPr lang="en-US" sz="3600" kern="10">
                <a:ln w="9525">
                  <a:solidFill>
                    <a:srgbClr val="000000"/>
                  </a:solidFill>
                  <a:round/>
                  <a:headEnd/>
                  <a:tailEnd/>
                </a:ln>
                <a:solidFill>
                  <a:srgbClr val="FFFF00"/>
                </a:solidFill>
                <a:effectLst>
                  <a:outerShdw dist="107763" dir="2700000" algn="ctr" rotWithShape="0">
                    <a:srgbClr val="868686">
                      <a:alpha val="50000"/>
                    </a:srgbClr>
                  </a:outerShdw>
                </a:effectLst>
                <a:latin typeface="Arial"/>
                <a:cs typeface="Arial"/>
              </a:rPr>
              <a:t>THỬ TÀI BIỂU DIỄN</a:t>
            </a:r>
          </a:p>
        </p:txBody>
      </p:sp>
      <p:pic>
        <p:nvPicPr>
          <p:cNvPr id="12294" name="Picture 17" descr="butterfly gif"/>
          <p:cNvPicPr>
            <a:picLocks noChangeAspect="1" noChangeArrowheads="1" noCrop="1"/>
          </p:cNvPicPr>
          <p:nvPr/>
        </p:nvPicPr>
        <p:blipFill>
          <a:blip r:embed="rId3"/>
          <a:srcRect/>
          <a:stretch>
            <a:fillRect/>
          </a:stretch>
        </p:blipFill>
        <p:spPr bwMode="auto">
          <a:xfrm rot="415862">
            <a:off x="7239000" y="0"/>
            <a:ext cx="1905000" cy="1905000"/>
          </a:xfrm>
          <a:prstGeom prst="rect">
            <a:avLst/>
          </a:prstGeom>
          <a:noFill/>
          <a:ln w="9525">
            <a:noFill/>
            <a:miter lim="800000"/>
            <a:headEnd/>
            <a:tailEnd/>
          </a:ln>
        </p:spPr>
      </p:pic>
      <p:sp>
        <p:nvSpPr>
          <p:cNvPr id="45068" name="AutoShape 12"/>
          <p:cNvSpPr>
            <a:spLocks noEditPoints="1" noChangeArrowheads="1"/>
          </p:cNvSpPr>
          <p:nvPr/>
        </p:nvSpPr>
        <p:spPr bwMode="auto">
          <a:xfrm rot="-1423823">
            <a:off x="7543800" y="2895600"/>
            <a:ext cx="884238" cy="768350"/>
          </a:xfrm>
          <a:custGeom>
            <a:avLst/>
            <a:gdLst>
              <a:gd name="T0" fmla="*/ 300968 w 21600"/>
              <a:gd name="T1" fmla="*/ 1636 h 21600"/>
              <a:gd name="T2" fmla="*/ 301828 w 21600"/>
              <a:gd name="T3" fmla="*/ 352160 h 21600"/>
              <a:gd name="T4" fmla="*/ 887636 w 21600"/>
              <a:gd name="T5" fmla="*/ 357887 h 21600"/>
              <a:gd name="T6" fmla="*/ 300968 w 21600"/>
              <a:gd name="T7" fmla="*/ 1636 h 21600"/>
              <a:gd name="T8" fmla="*/ 884238 w 21600"/>
              <a:gd name="T9" fmla="*/ 0 h 21600"/>
              <a:gd name="T10" fmla="*/ 0 60000 65536"/>
              <a:gd name="T11" fmla="*/ 0 60000 65536"/>
              <a:gd name="T12" fmla="*/ 0 60000 65536"/>
              <a:gd name="T13" fmla="*/ 0 60000 65536"/>
              <a:gd name="T14" fmla="*/ 0 60000 65536"/>
              <a:gd name="T15" fmla="*/ 7975 w 21600"/>
              <a:gd name="T16" fmla="*/ 923 h 21600"/>
              <a:gd name="T17" fmla="*/ 20935 w 21600"/>
              <a:gd name="T18" fmla="*/ 5354 h 21600"/>
            </a:gdLst>
            <a:ahLst/>
            <a:cxnLst>
              <a:cxn ang="T10">
                <a:pos x="T0" y="T1"/>
              </a:cxn>
              <a:cxn ang="T11">
                <a:pos x="T2" y="T3"/>
              </a:cxn>
              <a:cxn ang="T12">
                <a:pos x="T4" y="T5"/>
              </a:cxn>
              <a:cxn ang="T13">
                <a:pos x="T6" y="T7"/>
              </a:cxn>
              <a:cxn ang="T14">
                <a:pos x="T8" y="T9"/>
              </a:cxn>
            </a:cxnLst>
            <a:rect l="T15" t="T16" r="T17" b="T18"/>
            <a:pathLst>
              <a:path w="21600" h="21600">
                <a:moveTo>
                  <a:pt x="7352" y="46"/>
                </a:moveTo>
                <a:lnTo>
                  <a:pt x="7373" y="9900"/>
                </a:lnTo>
                <a:lnTo>
                  <a:pt x="7352" y="16107"/>
                </a:lnTo>
                <a:lnTo>
                  <a:pt x="7103" y="15969"/>
                </a:lnTo>
                <a:lnTo>
                  <a:pt x="6729" y="15692"/>
                </a:lnTo>
                <a:lnTo>
                  <a:pt x="6355" y="15553"/>
                </a:lnTo>
                <a:lnTo>
                  <a:pt x="5981" y="15415"/>
                </a:lnTo>
                <a:lnTo>
                  <a:pt x="5607" y="15276"/>
                </a:lnTo>
                <a:lnTo>
                  <a:pt x="5109" y="15138"/>
                </a:lnTo>
                <a:lnTo>
                  <a:pt x="4735" y="15138"/>
                </a:lnTo>
                <a:lnTo>
                  <a:pt x="4236" y="15138"/>
                </a:lnTo>
                <a:lnTo>
                  <a:pt x="3364" y="15138"/>
                </a:lnTo>
                <a:lnTo>
                  <a:pt x="2616" y="15276"/>
                </a:lnTo>
                <a:lnTo>
                  <a:pt x="1869" y="15692"/>
                </a:lnTo>
                <a:lnTo>
                  <a:pt x="1246" y="15969"/>
                </a:lnTo>
                <a:lnTo>
                  <a:pt x="747" y="16523"/>
                </a:lnTo>
                <a:lnTo>
                  <a:pt x="373" y="17076"/>
                </a:lnTo>
                <a:lnTo>
                  <a:pt x="124" y="17630"/>
                </a:lnTo>
                <a:lnTo>
                  <a:pt x="0" y="18323"/>
                </a:lnTo>
                <a:lnTo>
                  <a:pt x="124" y="19015"/>
                </a:lnTo>
                <a:lnTo>
                  <a:pt x="373" y="19569"/>
                </a:lnTo>
                <a:lnTo>
                  <a:pt x="747" y="20123"/>
                </a:lnTo>
                <a:lnTo>
                  <a:pt x="1246" y="20676"/>
                </a:lnTo>
                <a:lnTo>
                  <a:pt x="1869" y="21092"/>
                </a:lnTo>
                <a:lnTo>
                  <a:pt x="2616" y="21369"/>
                </a:lnTo>
                <a:lnTo>
                  <a:pt x="3364" y="21507"/>
                </a:lnTo>
                <a:lnTo>
                  <a:pt x="4236" y="21646"/>
                </a:lnTo>
                <a:lnTo>
                  <a:pt x="5109" y="21507"/>
                </a:lnTo>
                <a:lnTo>
                  <a:pt x="5856" y="21369"/>
                </a:lnTo>
                <a:lnTo>
                  <a:pt x="6604" y="21092"/>
                </a:lnTo>
                <a:lnTo>
                  <a:pt x="7227" y="20676"/>
                </a:lnTo>
                <a:lnTo>
                  <a:pt x="7726" y="20123"/>
                </a:lnTo>
                <a:lnTo>
                  <a:pt x="8100" y="19569"/>
                </a:lnTo>
                <a:lnTo>
                  <a:pt x="8349" y="19015"/>
                </a:lnTo>
                <a:lnTo>
                  <a:pt x="8473" y="18323"/>
                </a:lnTo>
                <a:lnTo>
                  <a:pt x="8473" y="6276"/>
                </a:lnTo>
                <a:lnTo>
                  <a:pt x="20561" y="6276"/>
                </a:lnTo>
                <a:lnTo>
                  <a:pt x="20561" y="16107"/>
                </a:lnTo>
                <a:lnTo>
                  <a:pt x="20187" y="15830"/>
                </a:lnTo>
                <a:lnTo>
                  <a:pt x="19938" y="15692"/>
                </a:lnTo>
                <a:lnTo>
                  <a:pt x="19564" y="15553"/>
                </a:lnTo>
                <a:lnTo>
                  <a:pt x="19190" y="15415"/>
                </a:lnTo>
                <a:lnTo>
                  <a:pt x="18692" y="15276"/>
                </a:lnTo>
                <a:lnTo>
                  <a:pt x="18318" y="15138"/>
                </a:lnTo>
                <a:lnTo>
                  <a:pt x="17944" y="15138"/>
                </a:lnTo>
                <a:lnTo>
                  <a:pt x="17446" y="15138"/>
                </a:lnTo>
                <a:lnTo>
                  <a:pt x="16573" y="15138"/>
                </a:lnTo>
                <a:lnTo>
                  <a:pt x="15826" y="15276"/>
                </a:lnTo>
                <a:lnTo>
                  <a:pt x="15078" y="15692"/>
                </a:lnTo>
                <a:lnTo>
                  <a:pt x="14455" y="15969"/>
                </a:lnTo>
                <a:lnTo>
                  <a:pt x="13956" y="16523"/>
                </a:lnTo>
                <a:lnTo>
                  <a:pt x="13583" y="17076"/>
                </a:lnTo>
                <a:lnTo>
                  <a:pt x="13333" y="17630"/>
                </a:lnTo>
                <a:lnTo>
                  <a:pt x="13209" y="18323"/>
                </a:lnTo>
                <a:lnTo>
                  <a:pt x="13333" y="19015"/>
                </a:lnTo>
                <a:lnTo>
                  <a:pt x="13583" y="19569"/>
                </a:lnTo>
                <a:lnTo>
                  <a:pt x="13956" y="20123"/>
                </a:lnTo>
                <a:lnTo>
                  <a:pt x="14455" y="20676"/>
                </a:lnTo>
                <a:lnTo>
                  <a:pt x="15078" y="21092"/>
                </a:lnTo>
                <a:lnTo>
                  <a:pt x="15826" y="21369"/>
                </a:lnTo>
                <a:lnTo>
                  <a:pt x="16573" y="21507"/>
                </a:lnTo>
                <a:lnTo>
                  <a:pt x="17446" y="21646"/>
                </a:lnTo>
                <a:lnTo>
                  <a:pt x="18318" y="21507"/>
                </a:lnTo>
                <a:lnTo>
                  <a:pt x="19066" y="21369"/>
                </a:lnTo>
                <a:lnTo>
                  <a:pt x="19813" y="21092"/>
                </a:lnTo>
                <a:lnTo>
                  <a:pt x="20436" y="20676"/>
                </a:lnTo>
                <a:lnTo>
                  <a:pt x="20935" y="20123"/>
                </a:lnTo>
                <a:lnTo>
                  <a:pt x="21309" y="19569"/>
                </a:lnTo>
                <a:lnTo>
                  <a:pt x="21558" y="19015"/>
                </a:lnTo>
                <a:lnTo>
                  <a:pt x="21683" y="18323"/>
                </a:lnTo>
                <a:lnTo>
                  <a:pt x="21683" y="10061"/>
                </a:lnTo>
                <a:lnTo>
                  <a:pt x="21683" y="46"/>
                </a:lnTo>
                <a:lnTo>
                  <a:pt x="7352" y="46"/>
                </a:lnTo>
                <a:close/>
              </a:path>
            </a:pathLst>
          </a:custGeom>
          <a:solidFill>
            <a:srgbClr val="00FF00"/>
          </a:solidFill>
          <a:ln w="9525">
            <a:solidFill>
              <a:srgbClr val="000000"/>
            </a:solidFill>
            <a:miter lim="800000"/>
            <a:headEnd/>
            <a:tailEnd/>
          </a:ln>
          <a:effectLst>
            <a:outerShdw dist="107763" dir="2700000" algn="ctr" rotWithShape="0">
              <a:srgbClr val="808080"/>
            </a:outerShdw>
          </a:effectLst>
        </p:spPr>
        <p:txBody>
          <a:bodyPr/>
          <a:lstStyle/>
          <a:p>
            <a:endParaRPr lang="en-US"/>
          </a:p>
        </p:txBody>
      </p:sp>
      <p:sp>
        <p:nvSpPr>
          <p:cNvPr id="45069" name="AutoShape 13"/>
          <p:cNvSpPr>
            <a:spLocks noEditPoints="1" noChangeArrowheads="1"/>
          </p:cNvSpPr>
          <p:nvPr/>
        </p:nvSpPr>
        <p:spPr bwMode="auto">
          <a:xfrm rot="1215287">
            <a:off x="914400" y="4191000"/>
            <a:ext cx="788988" cy="803275"/>
          </a:xfrm>
          <a:custGeom>
            <a:avLst/>
            <a:gdLst>
              <a:gd name="T0" fmla="*/ 268548 w 21600"/>
              <a:gd name="T1" fmla="*/ 1711 h 21600"/>
              <a:gd name="T2" fmla="*/ 269315 w 21600"/>
              <a:gd name="T3" fmla="*/ 368168 h 21600"/>
              <a:gd name="T4" fmla="*/ 792020 w 21600"/>
              <a:gd name="T5" fmla="*/ 374155 h 21600"/>
              <a:gd name="T6" fmla="*/ 268548 w 21600"/>
              <a:gd name="T7" fmla="*/ 1711 h 21600"/>
              <a:gd name="T8" fmla="*/ 788988 w 21600"/>
              <a:gd name="T9" fmla="*/ 0 h 21600"/>
              <a:gd name="T10" fmla="*/ 0 60000 65536"/>
              <a:gd name="T11" fmla="*/ 0 60000 65536"/>
              <a:gd name="T12" fmla="*/ 0 60000 65536"/>
              <a:gd name="T13" fmla="*/ 0 60000 65536"/>
              <a:gd name="T14" fmla="*/ 0 60000 65536"/>
              <a:gd name="T15" fmla="*/ 7975 w 21600"/>
              <a:gd name="T16" fmla="*/ 923 h 21600"/>
              <a:gd name="T17" fmla="*/ 20935 w 21600"/>
              <a:gd name="T18" fmla="*/ 5354 h 21600"/>
            </a:gdLst>
            <a:ahLst/>
            <a:cxnLst>
              <a:cxn ang="T10">
                <a:pos x="T0" y="T1"/>
              </a:cxn>
              <a:cxn ang="T11">
                <a:pos x="T2" y="T3"/>
              </a:cxn>
              <a:cxn ang="T12">
                <a:pos x="T4" y="T5"/>
              </a:cxn>
              <a:cxn ang="T13">
                <a:pos x="T6" y="T7"/>
              </a:cxn>
              <a:cxn ang="T14">
                <a:pos x="T8" y="T9"/>
              </a:cxn>
            </a:cxnLst>
            <a:rect l="T15" t="T16" r="T17" b="T18"/>
            <a:pathLst>
              <a:path w="21600" h="21600">
                <a:moveTo>
                  <a:pt x="7352" y="46"/>
                </a:moveTo>
                <a:lnTo>
                  <a:pt x="7373" y="9900"/>
                </a:lnTo>
                <a:lnTo>
                  <a:pt x="7352" y="16107"/>
                </a:lnTo>
                <a:lnTo>
                  <a:pt x="7103" y="15969"/>
                </a:lnTo>
                <a:lnTo>
                  <a:pt x="6729" y="15692"/>
                </a:lnTo>
                <a:lnTo>
                  <a:pt x="6355" y="15553"/>
                </a:lnTo>
                <a:lnTo>
                  <a:pt x="5981" y="15415"/>
                </a:lnTo>
                <a:lnTo>
                  <a:pt x="5607" y="15276"/>
                </a:lnTo>
                <a:lnTo>
                  <a:pt x="5109" y="15138"/>
                </a:lnTo>
                <a:lnTo>
                  <a:pt x="4735" y="15138"/>
                </a:lnTo>
                <a:lnTo>
                  <a:pt x="4236" y="15138"/>
                </a:lnTo>
                <a:lnTo>
                  <a:pt x="3364" y="15138"/>
                </a:lnTo>
                <a:lnTo>
                  <a:pt x="2616" y="15276"/>
                </a:lnTo>
                <a:lnTo>
                  <a:pt x="1869" y="15692"/>
                </a:lnTo>
                <a:lnTo>
                  <a:pt x="1246" y="15969"/>
                </a:lnTo>
                <a:lnTo>
                  <a:pt x="747" y="16523"/>
                </a:lnTo>
                <a:lnTo>
                  <a:pt x="373" y="17076"/>
                </a:lnTo>
                <a:lnTo>
                  <a:pt x="124" y="17630"/>
                </a:lnTo>
                <a:lnTo>
                  <a:pt x="0" y="18323"/>
                </a:lnTo>
                <a:lnTo>
                  <a:pt x="124" y="19015"/>
                </a:lnTo>
                <a:lnTo>
                  <a:pt x="373" y="19569"/>
                </a:lnTo>
                <a:lnTo>
                  <a:pt x="747" y="20123"/>
                </a:lnTo>
                <a:lnTo>
                  <a:pt x="1246" y="20676"/>
                </a:lnTo>
                <a:lnTo>
                  <a:pt x="1869" y="21092"/>
                </a:lnTo>
                <a:lnTo>
                  <a:pt x="2616" y="21369"/>
                </a:lnTo>
                <a:lnTo>
                  <a:pt x="3364" y="21507"/>
                </a:lnTo>
                <a:lnTo>
                  <a:pt x="4236" y="21646"/>
                </a:lnTo>
                <a:lnTo>
                  <a:pt x="5109" y="21507"/>
                </a:lnTo>
                <a:lnTo>
                  <a:pt x="5856" y="21369"/>
                </a:lnTo>
                <a:lnTo>
                  <a:pt x="6604" y="21092"/>
                </a:lnTo>
                <a:lnTo>
                  <a:pt x="7227" y="20676"/>
                </a:lnTo>
                <a:lnTo>
                  <a:pt x="7726" y="20123"/>
                </a:lnTo>
                <a:lnTo>
                  <a:pt x="8100" y="19569"/>
                </a:lnTo>
                <a:lnTo>
                  <a:pt x="8349" y="19015"/>
                </a:lnTo>
                <a:lnTo>
                  <a:pt x="8473" y="18323"/>
                </a:lnTo>
                <a:lnTo>
                  <a:pt x="8473" y="6276"/>
                </a:lnTo>
                <a:lnTo>
                  <a:pt x="20561" y="6276"/>
                </a:lnTo>
                <a:lnTo>
                  <a:pt x="20561" y="16107"/>
                </a:lnTo>
                <a:lnTo>
                  <a:pt x="20187" y="15830"/>
                </a:lnTo>
                <a:lnTo>
                  <a:pt x="19938" y="15692"/>
                </a:lnTo>
                <a:lnTo>
                  <a:pt x="19564" y="15553"/>
                </a:lnTo>
                <a:lnTo>
                  <a:pt x="19190" y="15415"/>
                </a:lnTo>
                <a:lnTo>
                  <a:pt x="18692" y="15276"/>
                </a:lnTo>
                <a:lnTo>
                  <a:pt x="18318" y="15138"/>
                </a:lnTo>
                <a:lnTo>
                  <a:pt x="17944" y="15138"/>
                </a:lnTo>
                <a:lnTo>
                  <a:pt x="17446" y="15138"/>
                </a:lnTo>
                <a:lnTo>
                  <a:pt x="16573" y="15138"/>
                </a:lnTo>
                <a:lnTo>
                  <a:pt x="15826" y="15276"/>
                </a:lnTo>
                <a:lnTo>
                  <a:pt x="15078" y="15692"/>
                </a:lnTo>
                <a:lnTo>
                  <a:pt x="14455" y="15969"/>
                </a:lnTo>
                <a:lnTo>
                  <a:pt x="13956" y="16523"/>
                </a:lnTo>
                <a:lnTo>
                  <a:pt x="13583" y="17076"/>
                </a:lnTo>
                <a:lnTo>
                  <a:pt x="13333" y="17630"/>
                </a:lnTo>
                <a:lnTo>
                  <a:pt x="13209" y="18323"/>
                </a:lnTo>
                <a:lnTo>
                  <a:pt x="13333" y="19015"/>
                </a:lnTo>
                <a:lnTo>
                  <a:pt x="13583" y="19569"/>
                </a:lnTo>
                <a:lnTo>
                  <a:pt x="13956" y="20123"/>
                </a:lnTo>
                <a:lnTo>
                  <a:pt x="14455" y="20676"/>
                </a:lnTo>
                <a:lnTo>
                  <a:pt x="15078" y="21092"/>
                </a:lnTo>
                <a:lnTo>
                  <a:pt x="15826" y="21369"/>
                </a:lnTo>
                <a:lnTo>
                  <a:pt x="16573" y="21507"/>
                </a:lnTo>
                <a:lnTo>
                  <a:pt x="17446" y="21646"/>
                </a:lnTo>
                <a:lnTo>
                  <a:pt x="18318" y="21507"/>
                </a:lnTo>
                <a:lnTo>
                  <a:pt x="19066" y="21369"/>
                </a:lnTo>
                <a:lnTo>
                  <a:pt x="19813" y="21092"/>
                </a:lnTo>
                <a:lnTo>
                  <a:pt x="20436" y="20676"/>
                </a:lnTo>
                <a:lnTo>
                  <a:pt x="20935" y="20123"/>
                </a:lnTo>
                <a:lnTo>
                  <a:pt x="21309" y="19569"/>
                </a:lnTo>
                <a:lnTo>
                  <a:pt x="21558" y="19015"/>
                </a:lnTo>
                <a:lnTo>
                  <a:pt x="21683" y="18323"/>
                </a:lnTo>
                <a:lnTo>
                  <a:pt x="21683" y="10061"/>
                </a:lnTo>
                <a:lnTo>
                  <a:pt x="21683" y="46"/>
                </a:lnTo>
                <a:lnTo>
                  <a:pt x="7352" y="46"/>
                </a:lnTo>
                <a:close/>
              </a:path>
            </a:pathLst>
          </a:custGeom>
          <a:solidFill>
            <a:srgbClr val="FFBE7D"/>
          </a:solidFill>
          <a:ln w="9525">
            <a:solidFill>
              <a:srgbClr val="000000"/>
            </a:solidFill>
            <a:miter lim="800000"/>
            <a:headEnd/>
            <a:tailEnd/>
          </a:ln>
          <a:effectLst>
            <a:outerShdw dist="107763" dir="2700000" algn="ctr" rotWithShape="0">
              <a:srgbClr val="808080"/>
            </a:outerShdw>
          </a:effectLst>
        </p:spPr>
        <p:txBody>
          <a:bodyPr/>
          <a:lstStyle/>
          <a:p>
            <a:endParaRPr lang="en-US"/>
          </a:p>
        </p:txBody>
      </p:sp>
      <p:sp>
        <p:nvSpPr>
          <p:cNvPr id="45070" name="Music"/>
          <p:cNvSpPr>
            <a:spLocks noEditPoints="1" noChangeArrowheads="1"/>
          </p:cNvSpPr>
          <p:nvPr/>
        </p:nvSpPr>
        <p:spPr bwMode="auto">
          <a:xfrm rot="-706626">
            <a:off x="4419600" y="5029200"/>
            <a:ext cx="990600" cy="838200"/>
          </a:xfrm>
          <a:custGeom>
            <a:avLst/>
            <a:gdLst>
              <a:gd name="T0" fmla="*/ 337171 w 21600"/>
              <a:gd name="T1" fmla="*/ 1785 h 21600"/>
              <a:gd name="T2" fmla="*/ 338134 w 21600"/>
              <a:gd name="T3" fmla="*/ 384175 h 21600"/>
              <a:gd name="T4" fmla="*/ 994406 w 21600"/>
              <a:gd name="T5" fmla="*/ 390423 h 21600"/>
              <a:gd name="T6" fmla="*/ 337171 w 21600"/>
              <a:gd name="T7" fmla="*/ 1785 h 21600"/>
              <a:gd name="T8" fmla="*/ 990600 w 21600"/>
              <a:gd name="T9" fmla="*/ 0 h 21600"/>
              <a:gd name="T10" fmla="*/ 0 60000 65536"/>
              <a:gd name="T11" fmla="*/ 0 60000 65536"/>
              <a:gd name="T12" fmla="*/ 0 60000 65536"/>
              <a:gd name="T13" fmla="*/ 0 60000 65536"/>
              <a:gd name="T14" fmla="*/ 0 60000 65536"/>
              <a:gd name="T15" fmla="*/ 7975 w 21600"/>
              <a:gd name="T16" fmla="*/ 923 h 21600"/>
              <a:gd name="T17" fmla="*/ 20935 w 21600"/>
              <a:gd name="T18" fmla="*/ 5354 h 21600"/>
            </a:gdLst>
            <a:ahLst/>
            <a:cxnLst>
              <a:cxn ang="T10">
                <a:pos x="T0" y="T1"/>
              </a:cxn>
              <a:cxn ang="T11">
                <a:pos x="T2" y="T3"/>
              </a:cxn>
              <a:cxn ang="T12">
                <a:pos x="T4" y="T5"/>
              </a:cxn>
              <a:cxn ang="T13">
                <a:pos x="T6" y="T7"/>
              </a:cxn>
              <a:cxn ang="T14">
                <a:pos x="T8" y="T9"/>
              </a:cxn>
            </a:cxnLst>
            <a:rect l="T15" t="T16" r="T17" b="T18"/>
            <a:pathLst>
              <a:path w="21600" h="21600">
                <a:moveTo>
                  <a:pt x="7352" y="46"/>
                </a:moveTo>
                <a:lnTo>
                  <a:pt x="7373" y="9900"/>
                </a:lnTo>
                <a:lnTo>
                  <a:pt x="7352" y="16107"/>
                </a:lnTo>
                <a:lnTo>
                  <a:pt x="7103" y="15969"/>
                </a:lnTo>
                <a:lnTo>
                  <a:pt x="6729" y="15692"/>
                </a:lnTo>
                <a:lnTo>
                  <a:pt x="6355" y="15553"/>
                </a:lnTo>
                <a:lnTo>
                  <a:pt x="5981" y="15415"/>
                </a:lnTo>
                <a:lnTo>
                  <a:pt x="5607" y="15276"/>
                </a:lnTo>
                <a:lnTo>
                  <a:pt x="5109" y="15138"/>
                </a:lnTo>
                <a:lnTo>
                  <a:pt x="4735" y="15138"/>
                </a:lnTo>
                <a:lnTo>
                  <a:pt x="4236" y="15138"/>
                </a:lnTo>
                <a:lnTo>
                  <a:pt x="3364" y="15138"/>
                </a:lnTo>
                <a:lnTo>
                  <a:pt x="2616" y="15276"/>
                </a:lnTo>
                <a:lnTo>
                  <a:pt x="1869" y="15692"/>
                </a:lnTo>
                <a:lnTo>
                  <a:pt x="1246" y="15969"/>
                </a:lnTo>
                <a:lnTo>
                  <a:pt x="747" y="16523"/>
                </a:lnTo>
                <a:lnTo>
                  <a:pt x="373" y="17076"/>
                </a:lnTo>
                <a:lnTo>
                  <a:pt x="124" y="17630"/>
                </a:lnTo>
                <a:lnTo>
                  <a:pt x="0" y="18323"/>
                </a:lnTo>
                <a:lnTo>
                  <a:pt x="124" y="19015"/>
                </a:lnTo>
                <a:lnTo>
                  <a:pt x="373" y="19569"/>
                </a:lnTo>
                <a:lnTo>
                  <a:pt x="747" y="20123"/>
                </a:lnTo>
                <a:lnTo>
                  <a:pt x="1246" y="20676"/>
                </a:lnTo>
                <a:lnTo>
                  <a:pt x="1869" y="21092"/>
                </a:lnTo>
                <a:lnTo>
                  <a:pt x="2616" y="21369"/>
                </a:lnTo>
                <a:lnTo>
                  <a:pt x="3364" y="21507"/>
                </a:lnTo>
                <a:lnTo>
                  <a:pt x="4236" y="21646"/>
                </a:lnTo>
                <a:lnTo>
                  <a:pt x="5109" y="21507"/>
                </a:lnTo>
                <a:lnTo>
                  <a:pt x="5856" y="21369"/>
                </a:lnTo>
                <a:lnTo>
                  <a:pt x="6604" y="21092"/>
                </a:lnTo>
                <a:lnTo>
                  <a:pt x="7227" y="20676"/>
                </a:lnTo>
                <a:lnTo>
                  <a:pt x="7726" y="20123"/>
                </a:lnTo>
                <a:lnTo>
                  <a:pt x="8100" y="19569"/>
                </a:lnTo>
                <a:lnTo>
                  <a:pt x="8349" y="19015"/>
                </a:lnTo>
                <a:lnTo>
                  <a:pt x="8473" y="18323"/>
                </a:lnTo>
                <a:lnTo>
                  <a:pt x="8473" y="6276"/>
                </a:lnTo>
                <a:lnTo>
                  <a:pt x="20561" y="6276"/>
                </a:lnTo>
                <a:lnTo>
                  <a:pt x="20561" y="16107"/>
                </a:lnTo>
                <a:lnTo>
                  <a:pt x="20187" y="15830"/>
                </a:lnTo>
                <a:lnTo>
                  <a:pt x="19938" y="15692"/>
                </a:lnTo>
                <a:lnTo>
                  <a:pt x="19564" y="15553"/>
                </a:lnTo>
                <a:lnTo>
                  <a:pt x="19190" y="15415"/>
                </a:lnTo>
                <a:lnTo>
                  <a:pt x="18692" y="15276"/>
                </a:lnTo>
                <a:lnTo>
                  <a:pt x="18318" y="15138"/>
                </a:lnTo>
                <a:lnTo>
                  <a:pt x="17944" y="15138"/>
                </a:lnTo>
                <a:lnTo>
                  <a:pt x="17446" y="15138"/>
                </a:lnTo>
                <a:lnTo>
                  <a:pt x="16573" y="15138"/>
                </a:lnTo>
                <a:lnTo>
                  <a:pt x="15826" y="15276"/>
                </a:lnTo>
                <a:lnTo>
                  <a:pt x="15078" y="15692"/>
                </a:lnTo>
                <a:lnTo>
                  <a:pt x="14455" y="15969"/>
                </a:lnTo>
                <a:lnTo>
                  <a:pt x="13956" y="16523"/>
                </a:lnTo>
                <a:lnTo>
                  <a:pt x="13583" y="17076"/>
                </a:lnTo>
                <a:lnTo>
                  <a:pt x="13333" y="17630"/>
                </a:lnTo>
                <a:lnTo>
                  <a:pt x="13209" y="18323"/>
                </a:lnTo>
                <a:lnTo>
                  <a:pt x="13333" y="19015"/>
                </a:lnTo>
                <a:lnTo>
                  <a:pt x="13583" y="19569"/>
                </a:lnTo>
                <a:lnTo>
                  <a:pt x="13956" y="20123"/>
                </a:lnTo>
                <a:lnTo>
                  <a:pt x="14455" y="20676"/>
                </a:lnTo>
                <a:lnTo>
                  <a:pt x="15078" y="21092"/>
                </a:lnTo>
                <a:lnTo>
                  <a:pt x="15826" y="21369"/>
                </a:lnTo>
                <a:lnTo>
                  <a:pt x="16573" y="21507"/>
                </a:lnTo>
                <a:lnTo>
                  <a:pt x="17446" y="21646"/>
                </a:lnTo>
                <a:lnTo>
                  <a:pt x="18318" y="21507"/>
                </a:lnTo>
                <a:lnTo>
                  <a:pt x="19066" y="21369"/>
                </a:lnTo>
                <a:lnTo>
                  <a:pt x="19813" y="21092"/>
                </a:lnTo>
                <a:lnTo>
                  <a:pt x="20436" y="20676"/>
                </a:lnTo>
                <a:lnTo>
                  <a:pt x="20935" y="20123"/>
                </a:lnTo>
                <a:lnTo>
                  <a:pt x="21309" y="19569"/>
                </a:lnTo>
                <a:lnTo>
                  <a:pt x="21558" y="19015"/>
                </a:lnTo>
                <a:lnTo>
                  <a:pt x="21683" y="18323"/>
                </a:lnTo>
                <a:lnTo>
                  <a:pt x="21683" y="10061"/>
                </a:lnTo>
                <a:lnTo>
                  <a:pt x="21683" y="46"/>
                </a:lnTo>
                <a:lnTo>
                  <a:pt x="7352" y="46"/>
                </a:lnTo>
                <a:close/>
              </a:path>
            </a:pathLst>
          </a:custGeom>
          <a:gradFill rotWithShape="1">
            <a:gsLst>
              <a:gs pos="0">
                <a:srgbClr val="FF8200"/>
              </a:gs>
              <a:gs pos="5000">
                <a:srgbClr val="FF0000"/>
              </a:gs>
              <a:gs pos="17500">
                <a:srgbClr val="BA0066"/>
              </a:gs>
              <a:gs pos="35001">
                <a:srgbClr val="66008F"/>
              </a:gs>
              <a:gs pos="50000">
                <a:srgbClr val="000082"/>
              </a:gs>
              <a:gs pos="64999">
                <a:srgbClr val="66008F"/>
              </a:gs>
              <a:gs pos="82500">
                <a:srgbClr val="BA0066"/>
              </a:gs>
              <a:gs pos="95000">
                <a:srgbClr val="FF0000"/>
              </a:gs>
              <a:gs pos="100000">
                <a:srgbClr val="FF8200"/>
              </a:gs>
            </a:gsLst>
            <a:lin ang="5400000" scaled="1"/>
          </a:gradFill>
          <a:ln w="41275">
            <a:solidFill>
              <a:srgbClr val="FFFF00"/>
            </a:solidFill>
            <a:miter lim="800000"/>
            <a:headEnd/>
            <a:tailEnd/>
          </a:ln>
          <a:effectLst>
            <a:outerShdw dist="107763" dir="2700000" algn="ctr" rotWithShape="0">
              <a:srgbClr val="808080"/>
            </a:outerShdw>
          </a:effectLst>
        </p:spPr>
        <p:txBody>
          <a:bodyPr/>
          <a:lstStyle/>
          <a:p>
            <a:endParaRPr lang="en-US"/>
          </a:p>
        </p:txBody>
      </p:sp>
      <p:pic>
        <p:nvPicPr>
          <p:cNvPr id="12298" name="Picture 17" descr="butterfly gif"/>
          <p:cNvPicPr>
            <a:picLocks noChangeAspect="1" noChangeArrowheads="1" noCrop="1"/>
          </p:cNvPicPr>
          <p:nvPr/>
        </p:nvPicPr>
        <p:blipFill>
          <a:blip r:embed="rId3"/>
          <a:srcRect/>
          <a:stretch>
            <a:fillRect/>
          </a:stretch>
        </p:blipFill>
        <p:spPr bwMode="auto">
          <a:xfrm rot="-8537921">
            <a:off x="6350" y="-22225"/>
            <a:ext cx="1905000" cy="19288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repeatCount="indefinite" fill="hold" grpId="0" nodeType="withEffect">
                                  <p:stCondLst>
                                    <p:cond delay="0"/>
                                  </p:stCondLst>
                                  <p:childTnLst>
                                    <p:set>
                                      <p:cBhvr>
                                        <p:cTn id="6" dur="1" fill="hold">
                                          <p:stCondLst>
                                            <p:cond delay="0"/>
                                          </p:stCondLst>
                                        </p:cTn>
                                        <p:tgtEl>
                                          <p:spTgt spid="45065"/>
                                        </p:tgtEl>
                                        <p:attrNameLst>
                                          <p:attrName>style.visibility</p:attrName>
                                        </p:attrNameLst>
                                      </p:cBhvr>
                                      <p:to>
                                        <p:strVal val="visible"/>
                                      </p:to>
                                    </p:set>
                                    <p:anim calcmode="lin" valueType="num">
                                      <p:cBhvr>
                                        <p:cTn id="7" dur="3000" fill="hold"/>
                                        <p:tgtEl>
                                          <p:spTgt spid="45065"/>
                                        </p:tgtEl>
                                        <p:attrNameLst>
                                          <p:attrName>ppt_x</p:attrName>
                                        </p:attrNameLst>
                                      </p:cBhvr>
                                      <p:tavLst>
                                        <p:tav tm="0">
                                          <p:val>
                                            <p:strVal val="#ppt_x-.2"/>
                                          </p:val>
                                        </p:tav>
                                        <p:tav tm="100000">
                                          <p:val>
                                            <p:strVal val="#ppt_x"/>
                                          </p:val>
                                        </p:tav>
                                      </p:tavLst>
                                    </p:anim>
                                    <p:anim calcmode="lin" valueType="num">
                                      <p:cBhvr>
                                        <p:cTn id="8" dur="3000" fill="hold"/>
                                        <p:tgtEl>
                                          <p:spTgt spid="45065"/>
                                        </p:tgtEl>
                                        <p:attrNameLst>
                                          <p:attrName>ppt_y</p:attrName>
                                        </p:attrNameLst>
                                      </p:cBhvr>
                                      <p:tavLst>
                                        <p:tav tm="0">
                                          <p:val>
                                            <p:strVal val="#ppt_y"/>
                                          </p:val>
                                        </p:tav>
                                        <p:tav tm="100000">
                                          <p:val>
                                            <p:strVal val="#ppt_y"/>
                                          </p:val>
                                        </p:tav>
                                      </p:tavLst>
                                    </p:anim>
                                    <p:animEffect transition="in" filter="wipe(right)" prLst="gradientSize: 0.1">
                                      <p:cBhvr>
                                        <p:cTn id="9" dur="3000"/>
                                        <p:tgtEl>
                                          <p:spTgt spid="45065"/>
                                        </p:tgtEl>
                                      </p:cBhvr>
                                    </p:animEffect>
                                  </p:childTnLst>
                                </p:cTn>
                              </p:par>
                              <p:par>
                                <p:cTn id="10" presetID="19" presetClass="entr" presetSubtype="10" repeatCount="5000" fill="hold" grpId="0" nodeType="withEffect">
                                  <p:stCondLst>
                                    <p:cond delay="0"/>
                                  </p:stCondLst>
                                  <p:childTnLst>
                                    <p:set>
                                      <p:cBhvr>
                                        <p:cTn id="11" dur="1" fill="hold">
                                          <p:stCondLst>
                                            <p:cond delay="0"/>
                                          </p:stCondLst>
                                        </p:cTn>
                                        <p:tgtEl>
                                          <p:spTgt spid="45068"/>
                                        </p:tgtEl>
                                        <p:attrNameLst>
                                          <p:attrName>style.visibility</p:attrName>
                                        </p:attrNameLst>
                                      </p:cBhvr>
                                      <p:to>
                                        <p:strVal val="visible"/>
                                      </p:to>
                                    </p:set>
                                    <p:anim calcmode="lin" valueType="num">
                                      <p:cBhvr>
                                        <p:cTn id="12" dur="5000" fill="hold"/>
                                        <p:tgtEl>
                                          <p:spTgt spid="45068"/>
                                        </p:tgtEl>
                                        <p:attrNameLst>
                                          <p:attrName>ppt_w</p:attrName>
                                        </p:attrNameLst>
                                      </p:cBhvr>
                                      <p:tavLst>
                                        <p:tav tm="0" fmla="#ppt_w*sin(2.5*pi*$)">
                                          <p:val>
                                            <p:fltVal val="0"/>
                                          </p:val>
                                        </p:tav>
                                        <p:tav tm="100000">
                                          <p:val>
                                            <p:fltVal val="1"/>
                                          </p:val>
                                        </p:tav>
                                      </p:tavLst>
                                    </p:anim>
                                    <p:anim calcmode="lin" valueType="num">
                                      <p:cBhvr>
                                        <p:cTn id="13" dur="5000" fill="hold"/>
                                        <p:tgtEl>
                                          <p:spTgt spid="45068"/>
                                        </p:tgtEl>
                                        <p:attrNameLst>
                                          <p:attrName>ppt_h</p:attrName>
                                        </p:attrNameLst>
                                      </p:cBhvr>
                                      <p:tavLst>
                                        <p:tav tm="0">
                                          <p:val>
                                            <p:strVal val="#ppt_h"/>
                                          </p:val>
                                        </p:tav>
                                        <p:tav tm="100000">
                                          <p:val>
                                            <p:strVal val="#ppt_h"/>
                                          </p:val>
                                        </p:tav>
                                      </p:tavLst>
                                    </p:anim>
                                  </p:childTnLst>
                                </p:cTn>
                              </p:par>
                              <p:par>
                                <p:cTn id="14" presetID="19" presetClass="entr" presetSubtype="10" repeatCount="indefinite" fill="hold" grpId="0" nodeType="withEffect">
                                  <p:stCondLst>
                                    <p:cond delay="0"/>
                                  </p:stCondLst>
                                  <p:childTnLst>
                                    <p:set>
                                      <p:cBhvr>
                                        <p:cTn id="15" dur="1" fill="hold">
                                          <p:stCondLst>
                                            <p:cond delay="0"/>
                                          </p:stCondLst>
                                        </p:cTn>
                                        <p:tgtEl>
                                          <p:spTgt spid="45069"/>
                                        </p:tgtEl>
                                        <p:attrNameLst>
                                          <p:attrName>style.visibility</p:attrName>
                                        </p:attrNameLst>
                                      </p:cBhvr>
                                      <p:to>
                                        <p:strVal val="visible"/>
                                      </p:to>
                                    </p:set>
                                    <p:anim calcmode="lin" valueType="num">
                                      <p:cBhvr>
                                        <p:cTn id="16" dur="5000" fill="hold"/>
                                        <p:tgtEl>
                                          <p:spTgt spid="45069"/>
                                        </p:tgtEl>
                                        <p:attrNameLst>
                                          <p:attrName>ppt_w</p:attrName>
                                        </p:attrNameLst>
                                      </p:cBhvr>
                                      <p:tavLst>
                                        <p:tav tm="0" fmla="#ppt_w*sin(2.5*pi*$)">
                                          <p:val>
                                            <p:fltVal val="0"/>
                                          </p:val>
                                        </p:tav>
                                        <p:tav tm="100000">
                                          <p:val>
                                            <p:fltVal val="1"/>
                                          </p:val>
                                        </p:tav>
                                      </p:tavLst>
                                    </p:anim>
                                    <p:anim calcmode="lin" valueType="num">
                                      <p:cBhvr>
                                        <p:cTn id="17" dur="5000" fill="hold"/>
                                        <p:tgtEl>
                                          <p:spTgt spid="45069"/>
                                        </p:tgtEl>
                                        <p:attrNameLst>
                                          <p:attrName>ppt_h</p:attrName>
                                        </p:attrNameLst>
                                      </p:cBhvr>
                                      <p:tavLst>
                                        <p:tav tm="0">
                                          <p:val>
                                            <p:strVal val="#ppt_h"/>
                                          </p:val>
                                        </p:tav>
                                        <p:tav tm="100000">
                                          <p:val>
                                            <p:strVal val="#ppt_h"/>
                                          </p:val>
                                        </p:tav>
                                      </p:tavLst>
                                    </p:anim>
                                  </p:childTnLst>
                                </p:cTn>
                              </p:par>
                              <p:par>
                                <p:cTn id="18" presetID="25" presetClass="entr" presetSubtype="0" repeatCount="5000" fill="hold" grpId="0" nodeType="withEffect">
                                  <p:stCondLst>
                                    <p:cond delay="0"/>
                                  </p:stCondLst>
                                  <p:childTnLst>
                                    <p:set>
                                      <p:cBhvr>
                                        <p:cTn id="19" dur="1" fill="hold">
                                          <p:stCondLst>
                                            <p:cond delay="0"/>
                                          </p:stCondLst>
                                        </p:cTn>
                                        <p:tgtEl>
                                          <p:spTgt spid="45070"/>
                                        </p:tgtEl>
                                        <p:attrNameLst>
                                          <p:attrName>style.visibility</p:attrName>
                                        </p:attrNameLst>
                                      </p:cBhvr>
                                      <p:to>
                                        <p:strVal val="visible"/>
                                      </p:to>
                                    </p:set>
                                    <p:anim calcmode="lin" valueType="num">
                                      <p:cBhvr>
                                        <p:cTn id="20" dur="2500" decel="50000" fill="hold">
                                          <p:stCondLst>
                                            <p:cond delay="0"/>
                                          </p:stCondLst>
                                        </p:cTn>
                                        <p:tgtEl>
                                          <p:spTgt spid="45070"/>
                                        </p:tgtEl>
                                        <p:attrNameLst>
                                          <p:attrName>style.rotation</p:attrName>
                                        </p:attrNameLst>
                                      </p:cBhvr>
                                      <p:tavLst>
                                        <p:tav tm="0">
                                          <p:val>
                                            <p:fltVal val="-90"/>
                                          </p:val>
                                        </p:tav>
                                        <p:tav tm="100000">
                                          <p:val>
                                            <p:fltVal val="0"/>
                                          </p:val>
                                        </p:tav>
                                      </p:tavLst>
                                    </p:anim>
                                    <p:anim calcmode="lin" valueType="num">
                                      <p:cBhvr>
                                        <p:cTn id="21" dur="2500" decel="50000" fill="hold">
                                          <p:stCondLst>
                                            <p:cond delay="0"/>
                                          </p:stCondLst>
                                        </p:cTn>
                                        <p:tgtEl>
                                          <p:spTgt spid="45070"/>
                                        </p:tgtEl>
                                        <p:attrNameLst>
                                          <p:attrName>ppt_w</p:attrName>
                                        </p:attrNameLst>
                                      </p:cBhvr>
                                      <p:tavLst>
                                        <p:tav tm="0">
                                          <p:val>
                                            <p:strVal val="#ppt_w"/>
                                          </p:val>
                                        </p:tav>
                                        <p:tav tm="100000">
                                          <p:val>
                                            <p:strVal val="#ppt_w*.05"/>
                                          </p:val>
                                        </p:tav>
                                      </p:tavLst>
                                    </p:anim>
                                    <p:anim calcmode="lin" valueType="num">
                                      <p:cBhvr>
                                        <p:cTn id="22" dur="2500" accel="50000" fill="hold">
                                          <p:stCondLst>
                                            <p:cond delay="2500"/>
                                          </p:stCondLst>
                                        </p:cTn>
                                        <p:tgtEl>
                                          <p:spTgt spid="45070"/>
                                        </p:tgtEl>
                                        <p:attrNameLst>
                                          <p:attrName>ppt_w</p:attrName>
                                        </p:attrNameLst>
                                      </p:cBhvr>
                                      <p:tavLst>
                                        <p:tav tm="0">
                                          <p:val>
                                            <p:strVal val="#ppt_w*.05"/>
                                          </p:val>
                                        </p:tav>
                                        <p:tav tm="100000">
                                          <p:val>
                                            <p:strVal val="#ppt_w"/>
                                          </p:val>
                                        </p:tav>
                                      </p:tavLst>
                                    </p:anim>
                                    <p:anim calcmode="lin" valueType="num">
                                      <p:cBhvr>
                                        <p:cTn id="23" dur="5000" fill="hold"/>
                                        <p:tgtEl>
                                          <p:spTgt spid="45070"/>
                                        </p:tgtEl>
                                        <p:attrNameLst>
                                          <p:attrName>ppt_h</p:attrName>
                                        </p:attrNameLst>
                                      </p:cBhvr>
                                      <p:tavLst>
                                        <p:tav tm="0">
                                          <p:val>
                                            <p:strVal val="#ppt_h"/>
                                          </p:val>
                                        </p:tav>
                                        <p:tav tm="100000">
                                          <p:val>
                                            <p:strVal val="#ppt_h"/>
                                          </p:val>
                                        </p:tav>
                                      </p:tavLst>
                                    </p:anim>
                                    <p:anim calcmode="lin" valueType="num">
                                      <p:cBhvr>
                                        <p:cTn id="24" dur="2500" decel="50000" fill="hold">
                                          <p:stCondLst>
                                            <p:cond delay="0"/>
                                          </p:stCondLst>
                                        </p:cTn>
                                        <p:tgtEl>
                                          <p:spTgt spid="45070"/>
                                        </p:tgtEl>
                                        <p:attrNameLst>
                                          <p:attrName>ppt_x</p:attrName>
                                        </p:attrNameLst>
                                      </p:cBhvr>
                                      <p:tavLst>
                                        <p:tav tm="0">
                                          <p:val>
                                            <p:strVal val="#ppt_x+.4"/>
                                          </p:val>
                                        </p:tav>
                                        <p:tav tm="100000">
                                          <p:val>
                                            <p:strVal val="#ppt_x"/>
                                          </p:val>
                                        </p:tav>
                                      </p:tavLst>
                                    </p:anim>
                                    <p:anim calcmode="lin" valueType="num">
                                      <p:cBhvr>
                                        <p:cTn id="25" dur="2500" decel="50000" fill="hold">
                                          <p:stCondLst>
                                            <p:cond delay="0"/>
                                          </p:stCondLst>
                                        </p:cTn>
                                        <p:tgtEl>
                                          <p:spTgt spid="45070"/>
                                        </p:tgtEl>
                                        <p:attrNameLst>
                                          <p:attrName>ppt_y</p:attrName>
                                        </p:attrNameLst>
                                      </p:cBhvr>
                                      <p:tavLst>
                                        <p:tav tm="0">
                                          <p:val>
                                            <p:strVal val="#ppt_y-.2"/>
                                          </p:val>
                                        </p:tav>
                                        <p:tav tm="100000">
                                          <p:val>
                                            <p:strVal val="#ppt_y+.1"/>
                                          </p:val>
                                        </p:tav>
                                      </p:tavLst>
                                    </p:anim>
                                    <p:anim calcmode="lin" valueType="num">
                                      <p:cBhvr>
                                        <p:cTn id="26" dur="2500" accel="50000" fill="hold">
                                          <p:stCondLst>
                                            <p:cond delay="2500"/>
                                          </p:stCondLst>
                                        </p:cTn>
                                        <p:tgtEl>
                                          <p:spTgt spid="45070"/>
                                        </p:tgtEl>
                                        <p:attrNameLst>
                                          <p:attrName>ppt_y</p:attrName>
                                        </p:attrNameLst>
                                      </p:cBhvr>
                                      <p:tavLst>
                                        <p:tav tm="0">
                                          <p:val>
                                            <p:strVal val="#ppt_y+.1"/>
                                          </p:val>
                                        </p:tav>
                                        <p:tav tm="100000">
                                          <p:val>
                                            <p:strVal val="#ppt_y"/>
                                          </p:val>
                                        </p:tav>
                                      </p:tavLst>
                                    </p:anim>
                                    <p:animEffect transition="in" filter="fade">
                                      <p:cBhvr>
                                        <p:cTn id="27" dur="5000" decel="50000">
                                          <p:stCondLst>
                                            <p:cond delay="0"/>
                                          </p:stCondLst>
                                        </p:cTn>
                                        <p:tgtEl>
                                          <p:spTgt spid="45070"/>
                                        </p:tgtEl>
                                      </p:cBhvr>
                                    </p:animEffect>
                                  </p:childTnLst>
                                </p:cTn>
                              </p:par>
                              <p:par>
                                <p:cTn id="28" presetID="21" presetClass="emph" presetSubtype="0" repeatCount="indefinite" fill="hold" grpId="0" nodeType="withEffect">
                                  <p:stCondLst>
                                    <p:cond delay="0"/>
                                  </p:stCondLst>
                                  <p:childTnLst>
                                    <p:animClr clrSpc="hsl" dir="cw">
                                      <p:cBhvr override="childStyle">
                                        <p:cTn id="29" dur="5000" fill="hold"/>
                                        <p:tgtEl>
                                          <p:spTgt spid="45062"/>
                                        </p:tgtEl>
                                        <p:attrNameLst>
                                          <p:attrName>style.color</p:attrName>
                                        </p:attrNameLst>
                                      </p:cBhvr>
                                      <p:by>
                                        <p:hsl h="7200000" s="0" l="0"/>
                                      </p:by>
                                    </p:animClr>
                                    <p:animClr clrSpc="hsl" dir="cw">
                                      <p:cBhvr>
                                        <p:cTn id="30" dur="5000" fill="hold"/>
                                        <p:tgtEl>
                                          <p:spTgt spid="45062"/>
                                        </p:tgtEl>
                                        <p:attrNameLst>
                                          <p:attrName>fillcolor</p:attrName>
                                        </p:attrNameLst>
                                      </p:cBhvr>
                                      <p:by>
                                        <p:hsl h="7200000" s="0" l="0"/>
                                      </p:by>
                                    </p:animClr>
                                    <p:animClr clrSpc="hsl" dir="cw">
                                      <p:cBhvr>
                                        <p:cTn id="31" dur="5000" fill="hold"/>
                                        <p:tgtEl>
                                          <p:spTgt spid="45062"/>
                                        </p:tgtEl>
                                        <p:attrNameLst>
                                          <p:attrName>stroke.color</p:attrName>
                                        </p:attrNameLst>
                                      </p:cBhvr>
                                      <p:by>
                                        <p:hsl h="7200000" s="0" l="0"/>
                                      </p:by>
                                    </p:animClr>
                                    <p:set>
                                      <p:cBhvr>
                                        <p:cTn id="32" dur="5000" fill="hold"/>
                                        <p:tgtEl>
                                          <p:spTgt spid="4506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2" grpId="0" animBg="1"/>
      <p:bldP spid="45065" grpId="0" animBg="1"/>
      <p:bldP spid="45068" grpId="0" animBg="1"/>
      <p:bldP spid="45069" grpId="0" animBg="1"/>
      <p:bldP spid="4507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4"/>
          <p:cNvSpPr>
            <a:spLocks noChangeArrowheads="1"/>
          </p:cNvSpPr>
          <p:nvPr/>
        </p:nvSpPr>
        <p:spPr bwMode="auto">
          <a:xfrm>
            <a:off x="685800" y="2209800"/>
            <a:ext cx="7543800" cy="1938338"/>
          </a:xfrm>
          <a:prstGeom prst="rect">
            <a:avLst/>
          </a:prstGeom>
          <a:noFill/>
          <a:ln w="9525">
            <a:noFill/>
            <a:miter lim="800000"/>
            <a:headEnd/>
            <a:tailEnd/>
          </a:ln>
        </p:spPr>
        <p:txBody>
          <a:bodyPr>
            <a:spAutoFit/>
          </a:bodyPr>
          <a:lstStyle/>
          <a:p>
            <a:r>
              <a:rPr lang="en-US" sz="2400" b="1">
                <a:solidFill>
                  <a:srgbClr val="FF3300"/>
                </a:solidFill>
              </a:rPr>
              <a:t>- Về nhà hát lại bài hát và tìm các </a:t>
            </a:r>
            <a:r>
              <a:rPr lang="vi-VN" sz="2400" b="1">
                <a:solidFill>
                  <a:srgbClr val="FF3300"/>
                </a:solidFill>
              </a:rPr>
              <a:t>đ</a:t>
            </a:r>
            <a:r>
              <a:rPr lang="en-US" sz="2400" b="1">
                <a:solidFill>
                  <a:srgbClr val="FF3300"/>
                </a:solidFill>
              </a:rPr>
              <a:t>ộng tác phụ họa cho bài : Mùa hoa ph</a:t>
            </a:r>
            <a:r>
              <a:rPr lang="vi-VN" sz="2400" b="1">
                <a:solidFill>
                  <a:srgbClr val="FF3300"/>
                </a:solidFill>
              </a:rPr>
              <a:t>ư</a:t>
            </a:r>
            <a:r>
              <a:rPr lang="en-US" sz="2400" b="1">
                <a:solidFill>
                  <a:srgbClr val="FF3300"/>
                </a:solidFill>
              </a:rPr>
              <a:t>ợng nở</a:t>
            </a:r>
          </a:p>
          <a:p>
            <a:r>
              <a:rPr lang="en-US" sz="2400" b="1">
                <a:solidFill>
                  <a:srgbClr val="FF3300"/>
                </a:solidFill>
              </a:rPr>
              <a:t>- Tập biểu diễn 2 bài  hát: Tre ngà bên L</a:t>
            </a:r>
            <a:r>
              <a:rPr lang="vi-VN" sz="2400" b="1">
                <a:solidFill>
                  <a:srgbClr val="FF3300"/>
                </a:solidFill>
              </a:rPr>
              <a:t>ă</a:t>
            </a:r>
            <a:r>
              <a:rPr lang="en-US" sz="2400" b="1">
                <a:solidFill>
                  <a:srgbClr val="FF3300"/>
                </a:solidFill>
              </a:rPr>
              <a:t>ng  Bác, Màu xanh quê h</a:t>
            </a:r>
            <a:r>
              <a:rPr lang="vi-VN" sz="2400" b="1">
                <a:solidFill>
                  <a:srgbClr val="FF3300"/>
                </a:solidFill>
              </a:rPr>
              <a:t>ươ</a:t>
            </a:r>
            <a:r>
              <a:rPr lang="en-US" sz="2400" b="1">
                <a:solidFill>
                  <a:srgbClr val="FF3300"/>
                </a:solidFill>
              </a:rPr>
              <a:t>ng. </a:t>
            </a:r>
          </a:p>
          <a:p>
            <a:r>
              <a:rPr lang="en-US" sz="2400" b="1">
                <a:solidFill>
                  <a:srgbClr val="FF3300"/>
                </a:solidFill>
              </a:rPr>
              <a:t>-Ôn tập Tập </a:t>
            </a:r>
            <a:r>
              <a:rPr lang="vi-VN" sz="2400" b="1">
                <a:solidFill>
                  <a:srgbClr val="FF3300"/>
                </a:solidFill>
              </a:rPr>
              <a:t>đ</a:t>
            </a:r>
            <a:r>
              <a:rPr lang="en-US" sz="2400" b="1">
                <a:solidFill>
                  <a:srgbClr val="FF3300"/>
                </a:solidFill>
              </a:rPr>
              <a:t>ọc nhạc số 5 </a:t>
            </a:r>
          </a:p>
        </p:txBody>
      </p:sp>
      <p:sp>
        <p:nvSpPr>
          <p:cNvPr id="13315" name="Text Box 5"/>
          <p:cNvSpPr txBox="1">
            <a:spLocks noChangeArrowheads="1"/>
          </p:cNvSpPr>
          <p:nvPr/>
        </p:nvSpPr>
        <p:spPr bwMode="auto">
          <a:xfrm>
            <a:off x="762000" y="1371600"/>
            <a:ext cx="5715000" cy="579438"/>
          </a:xfrm>
          <a:prstGeom prst="rect">
            <a:avLst/>
          </a:prstGeom>
          <a:noFill/>
          <a:ln w="9525">
            <a:noFill/>
            <a:miter lim="800000"/>
            <a:headEnd/>
            <a:tailEnd/>
          </a:ln>
        </p:spPr>
        <p:txBody>
          <a:bodyPr>
            <a:spAutoFit/>
          </a:bodyPr>
          <a:lstStyle/>
          <a:p>
            <a:pPr>
              <a:spcBef>
                <a:spcPct val="50000"/>
              </a:spcBef>
            </a:pPr>
            <a:r>
              <a:rPr lang="en-US" sz="2400"/>
              <a:t> </a:t>
            </a:r>
            <a:r>
              <a:rPr lang="en-US" sz="3200" b="1">
                <a:solidFill>
                  <a:srgbClr val="0000FF"/>
                </a:solidFill>
              </a:rPr>
              <a:t>* Dặn dò :</a:t>
            </a:r>
          </a:p>
        </p:txBody>
      </p:sp>
      <p:pic>
        <p:nvPicPr>
          <p:cNvPr id="13316" name="Picture 8" descr="flower[1][1][1][1]"/>
          <p:cNvPicPr>
            <a:picLocks noChangeAspect="1" noChangeArrowheads="1" noCrop="1"/>
          </p:cNvPicPr>
          <p:nvPr/>
        </p:nvPicPr>
        <p:blipFill>
          <a:blip r:embed="rId2"/>
          <a:srcRect/>
          <a:stretch>
            <a:fillRect/>
          </a:stretch>
        </p:blipFill>
        <p:spPr bwMode="auto">
          <a:xfrm>
            <a:off x="0" y="5459413"/>
            <a:ext cx="9144000" cy="13985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3" descr="33"/>
          <p:cNvPicPr>
            <a:picLocks noChangeAspect="1" noChangeArrowheads="1" noCrop="1"/>
          </p:cNvPicPr>
          <p:nvPr/>
        </p:nvPicPr>
        <p:blipFill>
          <a:blip r:embed="rId2"/>
          <a:srcRect/>
          <a:stretch>
            <a:fillRect/>
          </a:stretch>
        </p:blipFill>
        <p:spPr bwMode="auto">
          <a:xfrm flipV="1">
            <a:off x="0" y="0"/>
            <a:ext cx="9144000" cy="74613"/>
          </a:xfrm>
          <a:prstGeom prst="rect">
            <a:avLst/>
          </a:prstGeom>
          <a:noFill/>
          <a:ln w="9525">
            <a:noFill/>
            <a:miter lim="800000"/>
            <a:headEnd/>
            <a:tailEnd/>
          </a:ln>
        </p:spPr>
      </p:pic>
      <p:pic>
        <p:nvPicPr>
          <p:cNvPr id="14339" name="Picture 4" descr="33"/>
          <p:cNvPicPr>
            <a:picLocks noChangeAspect="1" noChangeArrowheads="1" noCrop="1"/>
          </p:cNvPicPr>
          <p:nvPr/>
        </p:nvPicPr>
        <p:blipFill>
          <a:blip r:embed="rId2"/>
          <a:srcRect/>
          <a:stretch>
            <a:fillRect/>
          </a:stretch>
        </p:blipFill>
        <p:spPr bwMode="auto">
          <a:xfrm flipV="1">
            <a:off x="0" y="6783388"/>
            <a:ext cx="9144000" cy="74612"/>
          </a:xfrm>
          <a:prstGeom prst="rect">
            <a:avLst/>
          </a:prstGeom>
          <a:noFill/>
          <a:ln w="9525">
            <a:noFill/>
            <a:miter lim="800000"/>
            <a:headEnd/>
            <a:tailEnd/>
          </a:ln>
        </p:spPr>
      </p:pic>
      <p:sp>
        <p:nvSpPr>
          <p:cNvPr id="18441" name="WordArt 9"/>
          <p:cNvSpPr>
            <a:spLocks noChangeArrowheads="1" noChangeShapeType="1" noTextEdit="1"/>
          </p:cNvSpPr>
          <p:nvPr/>
        </p:nvSpPr>
        <p:spPr bwMode="auto">
          <a:xfrm>
            <a:off x="685800" y="4572000"/>
            <a:ext cx="7620000" cy="1676400"/>
          </a:xfrm>
          <a:prstGeom prst="rect">
            <a:avLst/>
          </a:prstGeom>
        </p:spPr>
        <p:txBody>
          <a:bodyPr wrap="none" fromWordArt="1">
            <a:prstTxWarp prst="textPlain">
              <a:avLst>
                <a:gd name="adj" fmla="val 50000"/>
              </a:avLst>
            </a:prstTxWarp>
          </a:bodyPr>
          <a:lstStyle/>
          <a:p>
            <a:pPr algn="ctr"/>
            <a:r>
              <a:rPr lang="en-US" sz="3600" b="1" kern="10">
                <a:ln w="12700">
                  <a:solidFill>
                    <a:schemeClr val="tx2"/>
                  </a:solidFill>
                  <a:round/>
                  <a:headEnd/>
                  <a:tailEnd/>
                </a:ln>
                <a:solidFill>
                  <a:srgbClr val="0000FF"/>
                </a:solidFill>
                <a:effectLst>
                  <a:outerShdw dist="107763" dir="2700000" algn="ctr" rotWithShape="0">
                    <a:srgbClr val="868686">
                      <a:alpha val="50000"/>
                    </a:srgbClr>
                  </a:outerShdw>
                </a:effectLst>
                <a:latin typeface="Arial"/>
                <a:cs typeface="Arial"/>
              </a:rPr>
              <a:t>THÂN CHÀO QUÍ THẦY CÔ GIÁO </a:t>
            </a:r>
          </a:p>
          <a:p>
            <a:pPr algn="ctr"/>
            <a:r>
              <a:rPr lang="en-US" sz="3600" b="1" kern="10">
                <a:ln w="12700">
                  <a:solidFill>
                    <a:schemeClr val="tx2"/>
                  </a:solidFill>
                  <a:round/>
                  <a:headEnd/>
                  <a:tailEnd/>
                </a:ln>
                <a:solidFill>
                  <a:srgbClr val="0000FF"/>
                </a:solidFill>
                <a:effectLst>
                  <a:outerShdw dist="107763" dir="2700000" algn="ctr" rotWithShape="0">
                    <a:srgbClr val="868686">
                      <a:alpha val="50000"/>
                    </a:srgbClr>
                  </a:outerShdw>
                </a:effectLst>
                <a:latin typeface="Arial"/>
                <a:cs typeface="Arial"/>
              </a:rPr>
              <a:t>VÀ CÁC EM HỌC SINH.</a:t>
            </a:r>
          </a:p>
        </p:txBody>
      </p:sp>
      <p:pic>
        <p:nvPicPr>
          <p:cNvPr id="14341" name="Picture 10" descr="2"/>
          <p:cNvPicPr>
            <a:picLocks noChangeAspect="1" noChangeArrowheads="1" noCrop="1"/>
          </p:cNvPicPr>
          <p:nvPr/>
        </p:nvPicPr>
        <p:blipFill>
          <a:blip r:embed="rId3"/>
          <a:srcRect/>
          <a:stretch>
            <a:fillRect/>
          </a:stretch>
        </p:blipFill>
        <p:spPr bwMode="auto">
          <a:xfrm>
            <a:off x="228600" y="685800"/>
            <a:ext cx="1276350" cy="942975"/>
          </a:xfrm>
          <a:prstGeom prst="rect">
            <a:avLst/>
          </a:prstGeom>
          <a:noFill/>
          <a:ln w="9525">
            <a:noFill/>
            <a:miter lim="800000"/>
            <a:headEnd/>
            <a:tailEnd/>
          </a:ln>
        </p:spPr>
      </p:pic>
      <p:pic>
        <p:nvPicPr>
          <p:cNvPr id="14342" name="Picture 11" descr="2"/>
          <p:cNvPicPr>
            <a:picLocks noChangeAspect="1" noChangeArrowheads="1" noCrop="1"/>
          </p:cNvPicPr>
          <p:nvPr/>
        </p:nvPicPr>
        <p:blipFill>
          <a:blip r:embed="rId3"/>
          <a:srcRect/>
          <a:stretch>
            <a:fillRect/>
          </a:stretch>
        </p:blipFill>
        <p:spPr bwMode="auto">
          <a:xfrm>
            <a:off x="1295400" y="152400"/>
            <a:ext cx="1276350" cy="942975"/>
          </a:xfrm>
          <a:prstGeom prst="rect">
            <a:avLst/>
          </a:prstGeom>
          <a:noFill/>
          <a:ln w="9525">
            <a:noFill/>
            <a:miter lim="800000"/>
            <a:headEnd/>
            <a:tailEnd/>
          </a:ln>
        </p:spPr>
      </p:pic>
      <p:pic>
        <p:nvPicPr>
          <p:cNvPr id="14343" name="Picture 12" descr="2"/>
          <p:cNvPicPr>
            <a:picLocks noChangeAspect="1" noChangeArrowheads="1" noCrop="1"/>
          </p:cNvPicPr>
          <p:nvPr/>
        </p:nvPicPr>
        <p:blipFill>
          <a:blip r:embed="rId3"/>
          <a:srcRect/>
          <a:stretch>
            <a:fillRect/>
          </a:stretch>
        </p:blipFill>
        <p:spPr bwMode="auto">
          <a:xfrm>
            <a:off x="7867650" y="152400"/>
            <a:ext cx="1276350" cy="942975"/>
          </a:xfrm>
          <a:prstGeom prst="rect">
            <a:avLst/>
          </a:prstGeom>
          <a:noFill/>
          <a:ln w="9525">
            <a:noFill/>
            <a:miter lim="800000"/>
            <a:headEnd/>
            <a:tailEnd/>
          </a:ln>
        </p:spPr>
      </p:pic>
      <p:pic>
        <p:nvPicPr>
          <p:cNvPr id="14344" name="Picture 13" descr="2"/>
          <p:cNvPicPr>
            <a:picLocks noChangeAspect="1" noChangeArrowheads="1" noCrop="1"/>
          </p:cNvPicPr>
          <p:nvPr/>
        </p:nvPicPr>
        <p:blipFill>
          <a:blip r:embed="rId3"/>
          <a:srcRect/>
          <a:stretch>
            <a:fillRect/>
          </a:stretch>
        </p:blipFill>
        <p:spPr bwMode="auto">
          <a:xfrm>
            <a:off x="7239000" y="685800"/>
            <a:ext cx="1276350" cy="942975"/>
          </a:xfrm>
          <a:prstGeom prst="rect">
            <a:avLst/>
          </a:prstGeom>
          <a:noFill/>
          <a:ln w="9525">
            <a:noFill/>
            <a:miter lim="800000"/>
            <a:headEnd/>
            <a:tailEnd/>
          </a:ln>
        </p:spPr>
      </p:pic>
      <p:pic>
        <p:nvPicPr>
          <p:cNvPr id="14345" name="Picture 57" descr="01"/>
          <p:cNvPicPr>
            <a:picLocks noChangeAspect="1" noChangeArrowheads="1"/>
          </p:cNvPicPr>
          <p:nvPr/>
        </p:nvPicPr>
        <p:blipFill>
          <a:blip r:embed="rId4"/>
          <a:srcRect/>
          <a:stretch>
            <a:fillRect/>
          </a:stretch>
        </p:blipFill>
        <p:spPr bwMode="auto">
          <a:xfrm>
            <a:off x="2667000" y="1981200"/>
            <a:ext cx="3276600" cy="245745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repeatCount="indefinite" fill="hold" grpId="0" nodeType="withEffect">
                                  <p:stCondLst>
                                    <p:cond delay="0"/>
                                  </p:stCondLst>
                                  <p:childTnLst>
                                    <p:set>
                                      <p:cBhvr>
                                        <p:cTn id="6" dur="1" fill="hold">
                                          <p:stCondLst>
                                            <p:cond delay="0"/>
                                          </p:stCondLst>
                                        </p:cTn>
                                        <p:tgtEl>
                                          <p:spTgt spid="18441"/>
                                        </p:tgtEl>
                                        <p:attrNameLst>
                                          <p:attrName>style.visibility</p:attrName>
                                        </p:attrNameLst>
                                      </p:cBhvr>
                                      <p:to>
                                        <p:strVal val="visible"/>
                                      </p:to>
                                    </p:set>
                                    <p:anim calcmode="lin" valueType="num">
                                      <p:cBhvr>
                                        <p:cTn id="7" dur="5000" fill="hold"/>
                                        <p:tgtEl>
                                          <p:spTgt spid="18441"/>
                                        </p:tgtEl>
                                        <p:attrNameLst>
                                          <p:attrName>ppt_x</p:attrName>
                                        </p:attrNameLst>
                                      </p:cBhvr>
                                      <p:tavLst>
                                        <p:tav tm="0">
                                          <p:val>
                                            <p:strVal val="#ppt_x-.2"/>
                                          </p:val>
                                        </p:tav>
                                        <p:tav tm="100000">
                                          <p:val>
                                            <p:strVal val="#ppt_x"/>
                                          </p:val>
                                        </p:tav>
                                      </p:tavLst>
                                    </p:anim>
                                    <p:anim calcmode="lin" valueType="num">
                                      <p:cBhvr>
                                        <p:cTn id="8" dur="5000" fill="hold"/>
                                        <p:tgtEl>
                                          <p:spTgt spid="18441"/>
                                        </p:tgtEl>
                                        <p:attrNameLst>
                                          <p:attrName>ppt_y</p:attrName>
                                        </p:attrNameLst>
                                      </p:cBhvr>
                                      <p:tavLst>
                                        <p:tav tm="0">
                                          <p:val>
                                            <p:strVal val="#ppt_y"/>
                                          </p:val>
                                        </p:tav>
                                        <p:tav tm="100000">
                                          <p:val>
                                            <p:strVal val="#ppt_y"/>
                                          </p:val>
                                        </p:tav>
                                      </p:tavLst>
                                    </p:anim>
                                    <p:animEffect transition="in" filter="wipe(right)" prLst="gradientSize: 0.1">
                                      <p:cBhvr>
                                        <p:cTn id="9" dur="5000"/>
                                        <p:tgtEl>
                                          <p:spTgt spid="184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4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p:cNvPicPr>
            <a:picLocks noChangeAspect="1" noChangeArrowheads="1"/>
          </p:cNvPicPr>
          <p:nvPr/>
        </p:nvPicPr>
        <p:blipFill>
          <a:blip r:embed="rId2"/>
          <a:srcRect/>
          <a:stretch>
            <a:fillRect/>
          </a:stretch>
        </p:blipFill>
        <p:spPr bwMode="auto">
          <a:xfrm>
            <a:off x="0" y="457200"/>
            <a:ext cx="4419600" cy="3352800"/>
          </a:xfrm>
          <a:prstGeom prst="rect">
            <a:avLst/>
          </a:prstGeom>
          <a:noFill/>
          <a:ln w="9525">
            <a:noFill/>
            <a:miter lim="800000"/>
            <a:headEnd/>
            <a:tailEnd/>
          </a:ln>
        </p:spPr>
      </p:pic>
      <p:pic>
        <p:nvPicPr>
          <p:cNvPr id="3075" name="Picture 6"/>
          <p:cNvPicPr>
            <a:picLocks noChangeAspect="1" noChangeArrowheads="1"/>
          </p:cNvPicPr>
          <p:nvPr/>
        </p:nvPicPr>
        <p:blipFill>
          <a:blip r:embed="rId3"/>
          <a:srcRect/>
          <a:stretch>
            <a:fillRect/>
          </a:stretch>
        </p:blipFill>
        <p:spPr bwMode="auto">
          <a:xfrm>
            <a:off x="0" y="3810000"/>
            <a:ext cx="4419600" cy="3048000"/>
          </a:xfrm>
          <a:prstGeom prst="rect">
            <a:avLst/>
          </a:prstGeom>
          <a:noFill/>
          <a:ln w="9525">
            <a:noFill/>
            <a:miter lim="800000"/>
            <a:headEnd/>
            <a:tailEnd/>
          </a:ln>
        </p:spPr>
      </p:pic>
      <p:pic>
        <p:nvPicPr>
          <p:cNvPr id="3076" name="Picture 7" descr="1300264738_Ve"/>
          <p:cNvPicPr>
            <a:picLocks noChangeAspect="1" noChangeArrowheads="1"/>
          </p:cNvPicPr>
          <p:nvPr/>
        </p:nvPicPr>
        <p:blipFill>
          <a:blip r:embed="rId4"/>
          <a:srcRect/>
          <a:stretch>
            <a:fillRect/>
          </a:stretch>
        </p:blipFill>
        <p:spPr bwMode="auto">
          <a:xfrm>
            <a:off x="4419600" y="3810000"/>
            <a:ext cx="4724400" cy="3048000"/>
          </a:xfrm>
          <a:prstGeom prst="rect">
            <a:avLst/>
          </a:prstGeom>
          <a:noFill/>
          <a:ln w="9525">
            <a:noFill/>
            <a:miter lim="800000"/>
            <a:headEnd/>
            <a:tailEnd/>
          </a:ln>
        </p:spPr>
      </p:pic>
      <p:pic>
        <p:nvPicPr>
          <p:cNvPr id="3077" name="Picture 8" descr="03"/>
          <p:cNvPicPr>
            <a:picLocks noChangeAspect="1" noChangeArrowheads="1"/>
          </p:cNvPicPr>
          <p:nvPr/>
        </p:nvPicPr>
        <p:blipFill>
          <a:blip r:embed="rId5"/>
          <a:srcRect/>
          <a:stretch>
            <a:fillRect/>
          </a:stretch>
        </p:blipFill>
        <p:spPr bwMode="auto">
          <a:xfrm>
            <a:off x="4419600" y="457200"/>
            <a:ext cx="4724400" cy="3352800"/>
          </a:xfrm>
          <a:prstGeom prst="rect">
            <a:avLst/>
          </a:prstGeom>
          <a:noFill/>
          <a:ln w="9525">
            <a:noFill/>
            <a:miter lim="800000"/>
            <a:headEnd/>
            <a:tailEnd/>
          </a:ln>
        </p:spPr>
      </p:pic>
      <p:sp>
        <p:nvSpPr>
          <p:cNvPr id="33801" name="Text Box 9"/>
          <p:cNvSpPr txBox="1">
            <a:spLocks noChangeArrowheads="1"/>
          </p:cNvSpPr>
          <p:nvPr/>
        </p:nvSpPr>
        <p:spPr bwMode="auto">
          <a:xfrm>
            <a:off x="1828800" y="0"/>
            <a:ext cx="5029200" cy="396875"/>
          </a:xfrm>
          <a:prstGeom prst="rect">
            <a:avLst/>
          </a:prstGeom>
          <a:noFill/>
          <a:ln w="9525">
            <a:noFill/>
            <a:miter lim="800000"/>
            <a:headEnd/>
            <a:tailEnd/>
          </a:ln>
        </p:spPr>
        <p:txBody>
          <a:bodyPr>
            <a:spAutoFit/>
          </a:bodyPr>
          <a:lstStyle/>
          <a:p>
            <a:pPr algn="ctr">
              <a:spcBef>
                <a:spcPct val="50000"/>
              </a:spcBef>
            </a:pPr>
            <a:r>
              <a:rPr lang="en-US" sz="2000" b="1"/>
              <a:t> </a:t>
            </a:r>
            <a:r>
              <a:rPr lang="en-US" sz="2000" b="1">
                <a:solidFill>
                  <a:srgbClr val="0000FF"/>
                </a:solidFill>
              </a:rPr>
              <a:t>* Quan sát tranh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33801"/>
                                        </p:tgtEl>
                                        <p:attrNameLst>
                                          <p:attrName>style.visibility</p:attrName>
                                        </p:attrNameLst>
                                      </p:cBhvr>
                                      <p:to>
                                        <p:strVal val="visible"/>
                                      </p:to>
                                    </p:set>
                                    <p:anim calcmode="lin" valueType="num">
                                      <p:cBhvr>
                                        <p:cTn id="7" dur="1000" fill="hold"/>
                                        <p:tgtEl>
                                          <p:spTgt spid="33801"/>
                                        </p:tgtEl>
                                        <p:attrNameLst>
                                          <p:attrName>ppt_x</p:attrName>
                                        </p:attrNameLst>
                                      </p:cBhvr>
                                      <p:tavLst>
                                        <p:tav tm="0">
                                          <p:val>
                                            <p:strVal val="#ppt_x-.2"/>
                                          </p:val>
                                        </p:tav>
                                        <p:tav tm="100000">
                                          <p:val>
                                            <p:strVal val="#ppt_x"/>
                                          </p:val>
                                        </p:tav>
                                      </p:tavLst>
                                    </p:anim>
                                    <p:anim calcmode="lin" valueType="num">
                                      <p:cBhvr>
                                        <p:cTn id="8" dur="1000" fill="hold"/>
                                        <p:tgtEl>
                                          <p:spTgt spid="33801"/>
                                        </p:tgtEl>
                                        <p:attrNameLst>
                                          <p:attrName>ppt_y</p:attrName>
                                        </p:attrNameLst>
                                      </p:cBhvr>
                                      <p:tavLst>
                                        <p:tav tm="0">
                                          <p:val>
                                            <p:strVal val="#ppt_y"/>
                                          </p:val>
                                        </p:tav>
                                        <p:tav tm="100000">
                                          <p:val>
                                            <p:strVal val="#ppt_y"/>
                                          </p:val>
                                        </p:tav>
                                      </p:tavLst>
                                    </p:anim>
                                    <p:animEffect transition="in" filter="wipe(right)" prLst="gradientSize: 0.1">
                                      <p:cBhvr>
                                        <p:cTn id="9" dur="1000"/>
                                        <p:tgtEl>
                                          <p:spTgt spid="338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0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descr="03"/>
          <p:cNvPicPr>
            <a:picLocks noChangeAspect="1" noChangeArrowheads="1"/>
          </p:cNvPicPr>
          <p:nvPr/>
        </p:nvPicPr>
        <p:blipFill>
          <a:blip r:embed="rId2"/>
          <a:srcRect/>
          <a:stretch>
            <a:fillRect/>
          </a:stretch>
        </p:blipFill>
        <p:spPr bwMode="auto">
          <a:xfrm>
            <a:off x="0" y="3276600"/>
            <a:ext cx="9144000" cy="3581400"/>
          </a:xfrm>
          <a:prstGeom prst="rect">
            <a:avLst/>
          </a:prstGeom>
          <a:noFill/>
          <a:ln w="9525">
            <a:noFill/>
            <a:miter lim="800000"/>
            <a:headEnd/>
            <a:tailEnd/>
          </a:ln>
        </p:spPr>
      </p:pic>
      <p:sp>
        <p:nvSpPr>
          <p:cNvPr id="4099" name="Text Box 9"/>
          <p:cNvSpPr txBox="1">
            <a:spLocks noChangeArrowheads="1"/>
          </p:cNvSpPr>
          <p:nvPr/>
        </p:nvSpPr>
        <p:spPr bwMode="auto">
          <a:xfrm>
            <a:off x="1828800" y="228600"/>
            <a:ext cx="5257800" cy="461963"/>
          </a:xfrm>
          <a:prstGeom prst="rect">
            <a:avLst/>
          </a:prstGeom>
          <a:noFill/>
          <a:ln w="9525">
            <a:noFill/>
            <a:miter lim="800000"/>
            <a:headEnd/>
            <a:tailEnd/>
          </a:ln>
        </p:spPr>
        <p:txBody>
          <a:bodyPr>
            <a:spAutoFit/>
          </a:bodyPr>
          <a:lstStyle/>
          <a:p>
            <a:pPr algn="ctr">
              <a:spcBef>
                <a:spcPct val="50000"/>
              </a:spcBef>
            </a:pPr>
            <a:r>
              <a:rPr lang="en-US" sz="2400" b="1">
                <a:solidFill>
                  <a:srgbClr val="0000FF"/>
                </a:solidFill>
              </a:rPr>
              <a:t>Âm nhạc</a:t>
            </a:r>
          </a:p>
        </p:txBody>
      </p:sp>
      <p:sp>
        <p:nvSpPr>
          <p:cNvPr id="31754" name="WordArt 10"/>
          <p:cNvSpPr>
            <a:spLocks noChangeArrowheads="1" noChangeShapeType="1" noTextEdit="1"/>
          </p:cNvSpPr>
          <p:nvPr/>
        </p:nvSpPr>
        <p:spPr bwMode="auto">
          <a:xfrm>
            <a:off x="304800" y="1371600"/>
            <a:ext cx="8577263" cy="552450"/>
          </a:xfrm>
          <a:prstGeom prst="rect">
            <a:avLst/>
          </a:prstGeom>
        </p:spPr>
        <p:txBody>
          <a:bodyPr wrap="none" fromWordArt="1">
            <a:prstTxWarp prst="textPlain">
              <a:avLst>
                <a:gd name="adj" fmla="val 50000"/>
              </a:avLst>
            </a:prstTxWarp>
          </a:bodyPr>
          <a:lstStyle/>
          <a:p>
            <a:pPr algn="ctr"/>
            <a:r>
              <a:rPr lang="vi-VN" sz="3600" kern="10">
                <a:ln w="9525">
                  <a:solidFill>
                    <a:srgbClr val="FF3399"/>
                  </a:solidFill>
                  <a:round/>
                  <a:headEnd/>
                  <a:tailEnd/>
                </a:ln>
                <a:solidFill>
                  <a:srgbClr val="FF3399"/>
                </a:solidFill>
                <a:latin typeface="Arial"/>
                <a:cs typeface="Arial"/>
              </a:rPr>
              <a:t>TIẾT 32 . HỌC HÁT DÀNH CHO ĐỊA PHƯƠNG</a:t>
            </a:r>
            <a:endParaRPr lang="en-US" sz="3600" kern="10">
              <a:ln w="9525">
                <a:solidFill>
                  <a:srgbClr val="FF3399"/>
                </a:solidFill>
                <a:round/>
                <a:headEnd/>
                <a:tailEnd/>
              </a:ln>
              <a:solidFill>
                <a:srgbClr val="FF3399"/>
              </a:solidFill>
              <a:latin typeface="Arial"/>
              <a:cs typeface="Arial"/>
            </a:endParaRPr>
          </a:p>
        </p:txBody>
      </p:sp>
      <p:sp>
        <p:nvSpPr>
          <p:cNvPr id="31755" name="Text Box 11"/>
          <p:cNvSpPr txBox="1">
            <a:spLocks noChangeArrowheads="1"/>
          </p:cNvSpPr>
          <p:nvPr/>
        </p:nvSpPr>
        <p:spPr bwMode="auto">
          <a:xfrm>
            <a:off x="914400" y="1905000"/>
            <a:ext cx="7848600" cy="1343025"/>
          </a:xfrm>
          <a:prstGeom prst="rect">
            <a:avLst/>
          </a:prstGeom>
          <a:noFill/>
          <a:ln w="9525">
            <a:noFill/>
            <a:miter lim="800000"/>
            <a:headEnd/>
            <a:tailEnd/>
          </a:ln>
        </p:spPr>
        <p:txBody>
          <a:bodyPr>
            <a:spAutoFit/>
          </a:bodyPr>
          <a:lstStyle/>
          <a:p>
            <a:pPr>
              <a:spcBef>
                <a:spcPct val="50000"/>
              </a:spcBef>
            </a:pPr>
            <a:r>
              <a:rPr lang="en-US" sz="2400" b="1"/>
              <a:t>  </a:t>
            </a:r>
            <a:r>
              <a:rPr lang="en-US" sz="4000" b="1">
                <a:solidFill>
                  <a:srgbClr val="0000FF"/>
                </a:solidFill>
              </a:rPr>
              <a:t>MÙA HOA PH</a:t>
            </a:r>
            <a:r>
              <a:rPr lang="vi-VN" sz="4000" b="1">
                <a:solidFill>
                  <a:srgbClr val="0000FF"/>
                </a:solidFill>
              </a:rPr>
              <a:t>Ư</a:t>
            </a:r>
            <a:r>
              <a:rPr lang="en-US" sz="4000" b="1">
                <a:solidFill>
                  <a:srgbClr val="0000FF"/>
                </a:solidFill>
              </a:rPr>
              <a:t>ỢNG NỞ</a:t>
            </a:r>
          </a:p>
          <a:p>
            <a:pPr algn="r">
              <a:spcBef>
                <a:spcPct val="50000"/>
              </a:spcBef>
            </a:pPr>
            <a:r>
              <a:rPr lang="en-US" sz="2400" b="1"/>
              <a:t> </a:t>
            </a:r>
            <a:r>
              <a:rPr lang="en-US" sz="2800" b="1">
                <a:solidFill>
                  <a:srgbClr val="0000FF"/>
                </a:solidFill>
              </a:rPr>
              <a:t>Nhạc và lời : Hoàng Vân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31754"/>
                                        </p:tgtEl>
                                        <p:attrNameLst>
                                          <p:attrName>style.visibility</p:attrName>
                                        </p:attrNameLst>
                                      </p:cBhvr>
                                      <p:to>
                                        <p:strVal val="visible"/>
                                      </p:to>
                                    </p:set>
                                    <p:anim calcmode="lin" valueType="num">
                                      <p:cBhvr>
                                        <p:cTn id="7" dur="1000" fill="hold"/>
                                        <p:tgtEl>
                                          <p:spTgt spid="31754"/>
                                        </p:tgtEl>
                                        <p:attrNameLst>
                                          <p:attrName>ppt_x</p:attrName>
                                        </p:attrNameLst>
                                      </p:cBhvr>
                                      <p:tavLst>
                                        <p:tav tm="0">
                                          <p:val>
                                            <p:strVal val="#ppt_x-.2"/>
                                          </p:val>
                                        </p:tav>
                                        <p:tav tm="100000">
                                          <p:val>
                                            <p:strVal val="#ppt_x"/>
                                          </p:val>
                                        </p:tav>
                                      </p:tavLst>
                                    </p:anim>
                                    <p:anim calcmode="lin" valueType="num">
                                      <p:cBhvr>
                                        <p:cTn id="8" dur="1000" fill="hold"/>
                                        <p:tgtEl>
                                          <p:spTgt spid="31754"/>
                                        </p:tgtEl>
                                        <p:attrNameLst>
                                          <p:attrName>ppt_y</p:attrName>
                                        </p:attrNameLst>
                                      </p:cBhvr>
                                      <p:tavLst>
                                        <p:tav tm="0">
                                          <p:val>
                                            <p:strVal val="#ppt_y"/>
                                          </p:val>
                                        </p:tav>
                                        <p:tav tm="100000">
                                          <p:val>
                                            <p:strVal val="#ppt_y"/>
                                          </p:val>
                                        </p:tav>
                                      </p:tavLst>
                                    </p:anim>
                                    <p:animEffect transition="in" filter="wipe(right)" prLst="gradientSize: 0.1">
                                      <p:cBhvr>
                                        <p:cTn id="9" dur="1000"/>
                                        <p:tgtEl>
                                          <p:spTgt spid="3175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3" presetClass="entr" presetSubtype="16" fill="hold" grpId="0" nodeType="clickEffect">
                                  <p:stCondLst>
                                    <p:cond delay="0"/>
                                  </p:stCondLst>
                                  <p:childTnLst>
                                    <p:set>
                                      <p:cBhvr>
                                        <p:cTn id="13" dur="1" fill="hold">
                                          <p:stCondLst>
                                            <p:cond delay="0"/>
                                          </p:stCondLst>
                                        </p:cTn>
                                        <p:tgtEl>
                                          <p:spTgt spid="31755"/>
                                        </p:tgtEl>
                                        <p:attrNameLst>
                                          <p:attrName>style.visibility</p:attrName>
                                        </p:attrNameLst>
                                      </p:cBhvr>
                                      <p:to>
                                        <p:strVal val="visible"/>
                                      </p:to>
                                    </p:set>
                                    <p:anim calcmode="lin" valueType="num">
                                      <p:cBhvr>
                                        <p:cTn id="14" dur="2000" fill="hold"/>
                                        <p:tgtEl>
                                          <p:spTgt spid="31755"/>
                                        </p:tgtEl>
                                        <p:attrNameLst>
                                          <p:attrName>ppt_w</p:attrName>
                                        </p:attrNameLst>
                                      </p:cBhvr>
                                      <p:tavLst>
                                        <p:tav tm="0">
                                          <p:val>
                                            <p:fltVal val="0"/>
                                          </p:val>
                                        </p:tav>
                                        <p:tav tm="100000">
                                          <p:val>
                                            <p:strVal val="#ppt_w"/>
                                          </p:val>
                                        </p:tav>
                                      </p:tavLst>
                                    </p:anim>
                                    <p:anim calcmode="lin" valueType="num">
                                      <p:cBhvr>
                                        <p:cTn id="15" dur="2000" fill="hold"/>
                                        <p:tgtEl>
                                          <p:spTgt spid="3175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54" grpId="0" animBg="1"/>
      <p:bldP spid="3175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20" name="Picture 4" descr="62120849-8-9HoangVan"/>
          <p:cNvPicPr>
            <a:picLocks noChangeAspect="1" noChangeArrowheads="1"/>
          </p:cNvPicPr>
          <p:nvPr/>
        </p:nvPicPr>
        <p:blipFill>
          <a:blip r:embed="rId2"/>
          <a:srcRect/>
          <a:stretch>
            <a:fillRect/>
          </a:stretch>
        </p:blipFill>
        <p:spPr bwMode="auto">
          <a:xfrm>
            <a:off x="4648200" y="1295400"/>
            <a:ext cx="3886200" cy="4038600"/>
          </a:xfrm>
          <a:prstGeom prst="rect">
            <a:avLst/>
          </a:prstGeom>
          <a:noFill/>
          <a:ln w="9525">
            <a:noFill/>
            <a:miter lim="800000"/>
            <a:headEnd/>
            <a:tailEnd/>
          </a:ln>
        </p:spPr>
      </p:pic>
      <p:sp>
        <p:nvSpPr>
          <p:cNvPr id="34822" name="Rectangle 6"/>
          <p:cNvSpPr>
            <a:spLocks noChangeArrowheads="1"/>
          </p:cNvSpPr>
          <p:nvPr/>
        </p:nvSpPr>
        <p:spPr bwMode="auto">
          <a:xfrm>
            <a:off x="533400" y="1295400"/>
            <a:ext cx="3810000" cy="4054475"/>
          </a:xfrm>
          <a:prstGeom prst="rect">
            <a:avLst/>
          </a:prstGeom>
          <a:noFill/>
          <a:ln w="9525">
            <a:noFill/>
            <a:miter lim="800000"/>
            <a:headEnd/>
            <a:tailEnd/>
          </a:ln>
        </p:spPr>
        <p:txBody>
          <a:bodyPr>
            <a:spAutoFit/>
          </a:bodyPr>
          <a:lstStyle/>
          <a:p>
            <a:r>
              <a:rPr lang="en-US" sz="2000" b="1">
                <a:solidFill>
                  <a:srgbClr val="0000FF"/>
                </a:solidFill>
              </a:rPr>
              <a:t>* Nhạc sỹ Hoàng Vân : Tên thật là  Lê V</a:t>
            </a:r>
            <a:r>
              <a:rPr lang="vi-VN" sz="2000" b="1">
                <a:solidFill>
                  <a:srgbClr val="0000FF"/>
                </a:solidFill>
              </a:rPr>
              <a:t>ă</a:t>
            </a:r>
            <a:r>
              <a:rPr lang="en-US" sz="2000" b="1">
                <a:solidFill>
                  <a:srgbClr val="0000FF"/>
                </a:solidFill>
              </a:rPr>
              <a:t>n Ngọ </a:t>
            </a:r>
          </a:p>
          <a:p>
            <a:r>
              <a:rPr lang="en-US" sz="2000" b="1">
                <a:solidFill>
                  <a:srgbClr val="0000FF"/>
                </a:solidFill>
              </a:rPr>
              <a:t> - Sinh ngày 24 tháng 07 n</a:t>
            </a:r>
            <a:r>
              <a:rPr lang="vi-VN" sz="2000" b="1">
                <a:solidFill>
                  <a:srgbClr val="0000FF"/>
                </a:solidFill>
              </a:rPr>
              <a:t>ă</a:t>
            </a:r>
            <a:r>
              <a:rPr lang="en-US" sz="2000" b="1">
                <a:solidFill>
                  <a:srgbClr val="0000FF"/>
                </a:solidFill>
              </a:rPr>
              <a:t>m 1930. Tại Hà Nội. </a:t>
            </a:r>
          </a:p>
          <a:p>
            <a:r>
              <a:rPr lang="en-US" sz="2000" b="1">
                <a:solidFill>
                  <a:srgbClr val="0000FF"/>
                </a:solidFill>
              </a:rPr>
              <a:t> - Một số tác phẩm của ông : Hát ru. Sắp </a:t>
            </a:r>
            <a:r>
              <a:rPr lang="vi-VN" sz="2000" b="1">
                <a:solidFill>
                  <a:srgbClr val="0000FF"/>
                </a:solidFill>
              </a:rPr>
              <a:t>đ</a:t>
            </a:r>
            <a:r>
              <a:rPr lang="en-US" sz="2000" b="1">
                <a:solidFill>
                  <a:srgbClr val="0000FF"/>
                </a:solidFill>
              </a:rPr>
              <a:t>ến Tết rồi. Em yêu tr</a:t>
            </a:r>
            <a:r>
              <a:rPr lang="vi-VN" sz="2000" b="1">
                <a:solidFill>
                  <a:srgbClr val="0000FF"/>
                </a:solidFill>
              </a:rPr>
              <a:t>ư</a:t>
            </a:r>
            <a:r>
              <a:rPr lang="en-US" sz="2000" b="1">
                <a:solidFill>
                  <a:srgbClr val="0000FF"/>
                </a:solidFill>
              </a:rPr>
              <a:t>ờng em. Bài ca ng</a:t>
            </a:r>
            <a:r>
              <a:rPr lang="vi-VN" sz="2000" b="1">
                <a:solidFill>
                  <a:srgbClr val="0000FF"/>
                </a:solidFill>
              </a:rPr>
              <a:t>ư</a:t>
            </a:r>
            <a:r>
              <a:rPr lang="en-US" sz="2000" b="1">
                <a:solidFill>
                  <a:srgbClr val="0000FF"/>
                </a:solidFill>
              </a:rPr>
              <a:t>ời giáo viên nhân dân. Trong </a:t>
            </a:r>
            <a:r>
              <a:rPr lang="vi-VN" sz="2000" b="1">
                <a:solidFill>
                  <a:srgbClr val="0000FF"/>
                </a:solidFill>
              </a:rPr>
              <a:t>đ</a:t>
            </a:r>
            <a:r>
              <a:rPr lang="en-US" sz="2000" b="1">
                <a:solidFill>
                  <a:srgbClr val="0000FF"/>
                </a:solidFill>
              </a:rPr>
              <a:t>ó có bài : Mùa hoa ph</a:t>
            </a:r>
            <a:r>
              <a:rPr lang="vi-VN" sz="2000" b="1">
                <a:solidFill>
                  <a:srgbClr val="0000FF"/>
                </a:solidFill>
              </a:rPr>
              <a:t>ư</a:t>
            </a:r>
            <a:r>
              <a:rPr lang="en-US" sz="2000" b="1">
                <a:solidFill>
                  <a:srgbClr val="0000FF"/>
                </a:solidFill>
              </a:rPr>
              <a:t>ợng nở mà chúng ta sắp tập hát </a:t>
            </a:r>
          </a:p>
          <a:p>
            <a:r>
              <a:rPr lang="en-US" sz="2000" b="1">
                <a:solidFill>
                  <a:srgbClr val="0000FF"/>
                </a:solidFill>
              </a:rPr>
              <a:t> - Ông </a:t>
            </a:r>
            <a:r>
              <a:rPr lang="vi-VN" sz="2000" b="1">
                <a:solidFill>
                  <a:srgbClr val="0000FF"/>
                </a:solidFill>
              </a:rPr>
              <a:t>đư</a:t>
            </a:r>
            <a:r>
              <a:rPr lang="en-US" sz="2000" b="1">
                <a:solidFill>
                  <a:srgbClr val="0000FF"/>
                </a:solidFill>
              </a:rPr>
              <a:t>ợc nhà n</a:t>
            </a:r>
            <a:r>
              <a:rPr lang="vi-VN" sz="2000" b="1">
                <a:solidFill>
                  <a:srgbClr val="0000FF"/>
                </a:solidFill>
              </a:rPr>
              <a:t>ư</a:t>
            </a:r>
            <a:r>
              <a:rPr lang="en-US" sz="2000" b="1">
                <a:solidFill>
                  <a:srgbClr val="0000FF"/>
                </a:solidFill>
              </a:rPr>
              <a:t>ớc tặng giải th</a:t>
            </a:r>
            <a:r>
              <a:rPr lang="vi-VN" sz="2000" b="1">
                <a:solidFill>
                  <a:srgbClr val="0000FF"/>
                </a:solidFill>
              </a:rPr>
              <a:t>ư</a:t>
            </a:r>
            <a:r>
              <a:rPr lang="en-US" sz="2000" b="1">
                <a:solidFill>
                  <a:srgbClr val="0000FF"/>
                </a:solidFill>
              </a:rPr>
              <a:t>ởng Hồ Chí Minh về v</a:t>
            </a:r>
            <a:r>
              <a:rPr lang="vi-VN" sz="2000" b="1">
                <a:solidFill>
                  <a:srgbClr val="0000FF"/>
                </a:solidFill>
              </a:rPr>
              <a:t>ă</a:t>
            </a:r>
            <a:r>
              <a:rPr lang="en-US" sz="2000" b="1">
                <a:solidFill>
                  <a:srgbClr val="0000FF"/>
                </a:solidFill>
              </a:rPr>
              <a:t>n học nghệ thuật .</a:t>
            </a:r>
          </a:p>
        </p:txBody>
      </p:sp>
      <p:sp>
        <p:nvSpPr>
          <p:cNvPr id="5124" name="Rectangle 7"/>
          <p:cNvSpPr>
            <a:spLocks noChangeArrowheads="1"/>
          </p:cNvSpPr>
          <p:nvPr/>
        </p:nvSpPr>
        <p:spPr bwMode="auto">
          <a:xfrm>
            <a:off x="2514600" y="381000"/>
            <a:ext cx="3886200" cy="519113"/>
          </a:xfrm>
          <a:prstGeom prst="rect">
            <a:avLst/>
          </a:prstGeom>
          <a:noFill/>
          <a:ln w="9525">
            <a:noFill/>
            <a:miter lim="800000"/>
            <a:headEnd/>
            <a:tailEnd/>
          </a:ln>
        </p:spPr>
        <p:txBody>
          <a:bodyPr>
            <a:spAutoFit/>
          </a:bodyPr>
          <a:lstStyle/>
          <a:p>
            <a:pPr>
              <a:spcBef>
                <a:spcPct val="50000"/>
              </a:spcBef>
            </a:pPr>
            <a:r>
              <a:rPr lang="en-US" sz="2800" b="1">
                <a:solidFill>
                  <a:srgbClr val="FF0000"/>
                </a:solidFill>
              </a:rPr>
              <a:t>* Đôi nét về tác giả :</a:t>
            </a:r>
          </a:p>
        </p:txBody>
      </p:sp>
      <p:grpSp>
        <p:nvGrpSpPr>
          <p:cNvPr id="5125" name="Group 8"/>
          <p:cNvGrpSpPr>
            <a:grpSpLocks/>
          </p:cNvGrpSpPr>
          <p:nvPr/>
        </p:nvGrpSpPr>
        <p:grpSpPr bwMode="auto">
          <a:xfrm>
            <a:off x="441325" y="288925"/>
            <a:ext cx="1997075" cy="1371600"/>
            <a:chOff x="278" y="182"/>
            <a:chExt cx="1258" cy="864"/>
          </a:xfrm>
        </p:grpSpPr>
        <p:sp>
          <p:nvSpPr>
            <p:cNvPr id="5129" name="Line 9"/>
            <p:cNvSpPr>
              <a:spLocks noChangeShapeType="1"/>
            </p:cNvSpPr>
            <p:nvPr/>
          </p:nvSpPr>
          <p:spPr bwMode="auto">
            <a:xfrm>
              <a:off x="288" y="192"/>
              <a:ext cx="1248" cy="0"/>
            </a:xfrm>
            <a:prstGeom prst="line">
              <a:avLst/>
            </a:prstGeom>
            <a:noFill/>
            <a:ln w="57150" cmpd="thinThick">
              <a:solidFill>
                <a:srgbClr val="FF0000"/>
              </a:solidFill>
              <a:round/>
              <a:headEnd/>
              <a:tailEnd/>
            </a:ln>
          </p:spPr>
          <p:txBody>
            <a:bodyPr/>
            <a:lstStyle/>
            <a:p>
              <a:endParaRPr lang="en-US"/>
            </a:p>
          </p:txBody>
        </p:sp>
        <p:sp>
          <p:nvSpPr>
            <p:cNvPr id="5130" name="Line 10"/>
            <p:cNvSpPr>
              <a:spLocks noChangeShapeType="1"/>
            </p:cNvSpPr>
            <p:nvPr/>
          </p:nvSpPr>
          <p:spPr bwMode="auto">
            <a:xfrm>
              <a:off x="278" y="182"/>
              <a:ext cx="0" cy="864"/>
            </a:xfrm>
            <a:prstGeom prst="line">
              <a:avLst/>
            </a:prstGeom>
            <a:noFill/>
            <a:ln w="57150" cmpd="thinThick">
              <a:solidFill>
                <a:srgbClr val="FF0000"/>
              </a:solidFill>
              <a:round/>
              <a:headEnd/>
              <a:tailEnd/>
            </a:ln>
          </p:spPr>
          <p:txBody>
            <a:bodyPr/>
            <a:lstStyle/>
            <a:p>
              <a:endParaRPr lang="en-US"/>
            </a:p>
          </p:txBody>
        </p:sp>
      </p:grpSp>
      <p:grpSp>
        <p:nvGrpSpPr>
          <p:cNvPr id="5126" name="Group 11"/>
          <p:cNvGrpSpPr>
            <a:grpSpLocks/>
          </p:cNvGrpSpPr>
          <p:nvPr/>
        </p:nvGrpSpPr>
        <p:grpSpPr bwMode="auto">
          <a:xfrm rot="10800000">
            <a:off x="6705600" y="5105400"/>
            <a:ext cx="1997075" cy="1371600"/>
            <a:chOff x="278" y="182"/>
            <a:chExt cx="1258" cy="864"/>
          </a:xfrm>
        </p:grpSpPr>
        <p:sp>
          <p:nvSpPr>
            <p:cNvPr id="5127" name="Line 12"/>
            <p:cNvSpPr>
              <a:spLocks noChangeShapeType="1"/>
            </p:cNvSpPr>
            <p:nvPr/>
          </p:nvSpPr>
          <p:spPr bwMode="auto">
            <a:xfrm>
              <a:off x="288" y="192"/>
              <a:ext cx="1248" cy="0"/>
            </a:xfrm>
            <a:prstGeom prst="line">
              <a:avLst/>
            </a:prstGeom>
            <a:noFill/>
            <a:ln w="57150" cmpd="thinThick">
              <a:solidFill>
                <a:srgbClr val="FF0000"/>
              </a:solidFill>
              <a:round/>
              <a:headEnd/>
              <a:tailEnd/>
            </a:ln>
          </p:spPr>
          <p:txBody>
            <a:bodyPr/>
            <a:lstStyle/>
            <a:p>
              <a:endParaRPr lang="en-US"/>
            </a:p>
          </p:txBody>
        </p:sp>
        <p:sp>
          <p:nvSpPr>
            <p:cNvPr id="5128" name="Line 13"/>
            <p:cNvSpPr>
              <a:spLocks noChangeShapeType="1"/>
            </p:cNvSpPr>
            <p:nvPr/>
          </p:nvSpPr>
          <p:spPr bwMode="auto">
            <a:xfrm>
              <a:off x="278" y="182"/>
              <a:ext cx="0" cy="864"/>
            </a:xfrm>
            <a:prstGeom prst="line">
              <a:avLst/>
            </a:prstGeom>
            <a:noFill/>
            <a:ln w="57150" cmpd="thinThick">
              <a:solidFill>
                <a:srgbClr val="FF0000"/>
              </a:solidFill>
              <a:round/>
              <a:headEnd/>
              <a:tailEnd/>
            </a:ln>
          </p:spPr>
          <p:txBody>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34820"/>
                                        </p:tgtEl>
                                        <p:attrNameLst>
                                          <p:attrName>style.visibility</p:attrName>
                                        </p:attrNameLst>
                                      </p:cBhvr>
                                      <p:to>
                                        <p:strVal val="visible"/>
                                      </p:to>
                                    </p:set>
                                    <p:anim calcmode="lin" valueType="num">
                                      <p:cBhvr>
                                        <p:cTn id="7" dur="2000" fill="hold"/>
                                        <p:tgtEl>
                                          <p:spTgt spid="34820"/>
                                        </p:tgtEl>
                                        <p:attrNameLst>
                                          <p:attrName>ppt_w</p:attrName>
                                        </p:attrNameLst>
                                      </p:cBhvr>
                                      <p:tavLst>
                                        <p:tav tm="0">
                                          <p:val>
                                            <p:fltVal val="0"/>
                                          </p:val>
                                        </p:tav>
                                        <p:tav tm="100000">
                                          <p:val>
                                            <p:strVal val="#ppt_w"/>
                                          </p:val>
                                        </p:tav>
                                      </p:tavLst>
                                    </p:anim>
                                    <p:anim calcmode="lin" valueType="num">
                                      <p:cBhvr>
                                        <p:cTn id="8" dur="2000" fill="hold"/>
                                        <p:tgtEl>
                                          <p:spTgt spid="34820"/>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9" presetClass="entr" presetSubtype="0" fill="hold" grpId="0" nodeType="clickEffect">
                                  <p:stCondLst>
                                    <p:cond delay="0"/>
                                  </p:stCondLst>
                                  <p:childTnLst>
                                    <p:set>
                                      <p:cBhvr>
                                        <p:cTn id="12" dur="1" fill="hold">
                                          <p:stCondLst>
                                            <p:cond delay="0"/>
                                          </p:stCondLst>
                                        </p:cTn>
                                        <p:tgtEl>
                                          <p:spTgt spid="34822"/>
                                        </p:tgtEl>
                                        <p:attrNameLst>
                                          <p:attrName>style.visibility</p:attrName>
                                        </p:attrNameLst>
                                      </p:cBhvr>
                                      <p:to>
                                        <p:strVal val="visible"/>
                                      </p:to>
                                    </p:set>
                                    <p:anim calcmode="lin" valueType="num">
                                      <p:cBhvr>
                                        <p:cTn id="13" dur="2000" fill="hold"/>
                                        <p:tgtEl>
                                          <p:spTgt spid="34822"/>
                                        </p:tgtEl>
                                        <p:attrNameLst>
                                          <p:attrName>ppt_x</p:attrName>
                                        </p:attrNameLst>
                                      </p:cBhvr>
                                      <p:tavLst>
                                        <p:tav tm="0">
                                          <p:val>
                                            <p:strVal val="#ppt_x-.2"/>
                                          </p:val>
                                        </p:tav>
                                        <p:tav tm="100000">
                                          <p:val>
                                            <p:strVal val="#ppt_x"/>
                                          </p:val>
                                        </p:tav>
                                      </p:tavLst>
                                    </p:anim>
                                    <p:anim calcmode="lin" valueType="num">
                                      <p:cBhvr>
                                        <p:cTn id="14" dur="2000" fill="hold"/>
                                        <p:tgtEl>
                                          <p:spTgt spid="34822"/>
                                        </p:tgtEl>
                                        <p:attrNameLst>
                                          <p:attrName>ppt_y</p:attrName>
                                        </p:attrNameLst>
                                      </p:cBhvr>
                                      <p:tavLst>
                                        <p:tav tm="0">
                                          <p:val>
                                            <p:strVal val="#ppt_y"/>
                                          </p:val>
                                        </p:tav>
                                        <p:tav tm="100000">
                                          <p:val>
                                            <p:strVal val="#ppt_y"/>
                                          </p:val>
                                        </p:tav>
                                      </p:tavLst>
                                    </p:anim>
                                    <p:animEffect transition="in" filter="wipe(right)" prLst="gradientSize: 0.1">
                                      <p:cBhvr>
                                        <p:cTn id="15" dur="2000"/>
                                        <p:tgtEl>
                                          <p:spTgt spid="348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4" descr="03"/>
          <p:cNvPicPr>
            <a:picLocks noChangeAspect="1" noChangeArrowheads="1"/>
          </p:cNvPicPr>
          <p:nvPr/>
        </p:nvPicPr>
        <p:blipFill>
          <a:blip r:embed="rId3"/>
          <a:srcRect/>
          <a:stretch>
            <a:fillRect/>
          </a:stretch>
        </p:blipFill>
        <p:spPr bwMode="auto">
          <a:xfrm>
            <a:off x="0" y="0"/>
            <a:ext cx="6858000" cy="6858000"/>
          </a:xfrm>
          <a:prstGeom prst="rect">
            <a:avLst/>
          </a:prstGeom>
          <a:noFill/>
          <a:ln w="9525">
            <a:noFill/>
            <a:miter lim="800000"/>
            <a:headEnd/>
            <a:tailEnd/>
          </a:ln>
        </p:spPr>
      </p:pic>
      <p:pic>
        <p:nvPicPr>
          <p:cNvPr id="37893" name="Picture 5" descr="anh nam"/>
          <p:cNvPicPr>
            <a:picLocks noChangeAspect="1" noChangeArrowheads="1"/>
          </p:cNvPicPr>
          <p:nvPr/>
        </p:nvPicPr>
        <p:blipFill>
          <a:blip r:embed="rId4" cstate="print"/>
          <a:srcRect/>
          <a:stretch>
            <a:fillRect/>
          </a:stretch>
        </p:blipFill>
        <p:spPr bwMode="auto">
          <a:xfrm>
            <a:off x="3962400" y="0"/>
            <a:ext cx="5181600" cy="6858000"/>
          </a:xfrm>
          <a:prstGeom prst="rect">
            <a:avLst/>
          </a:prstGeom>
          <a:noFill/>
          <a:ln w="9525">
            <a:noFill/>
            <a:miter lim="800000"/>
            <a:headEnd/>
            <a:tailEnd/>
          </a:ln>
        </p:spPr>
      </p:pic>
      <p:pic>
        <p:nvPicPr>
          <p:cNvPr id="37894" name="Mua Hoa Phuong No - Various Artists.mp3">
            <a:hlinkClick r:id="" action="ppaction://media"/>
          </p:cNvPr>
          <p:cNvPicPr>
            <a:picLocks noGrp="1" noRot="1" noChangeAspect="1" noChangeArrowheads="1"/>
          </p:cNvPicPr>
          <p:nvPr>
            <p:ph/>
            <a:audioFile r:link="rId1"/>
          </p:nvPr>
        </p:nvPicPr>
        <p:blipFill>
          <a:blip r:embed="rId5"/>
          <a:srcRect/>
          <a:stretch>
            <a:fillRect/>
          </a:stretch>
        </p:blipFill>
        <p:spPr>
          <a:xfrm>
            <a:off x="152400" y="5791200"/>
            <a:ext cx="457200" cy="457200"/>
          </a:xfrm>
        </p:spPr>
      </p:pic>
      <p:sp>
        <p:nvSpPr>
          <p:cNvPr id="6149" name="Text Box 8"/>
          <p:cNvSpPr txBox="1">
            <a:spLocks noChangeArrowheads="1"/>
          </p:cNvSpPr>
          <p:nvPr/>
        </p:nvSpPr>
        <p:spPr bwMode="auto">
          <a:xfrm>
            <a:off x="0" y="152400"/>
            <a:ext cx="2667000" cy="396875"/>
          </a:xfrm>
          <a:prstGeom prst="rect">
            <a:avLst/>
          </a:prstGeom>
          <a:noFill/>
          <a:ln w="9525">
            <a:noFill/>
            <a:miter lim="800000"/>
            <a:headEnd/>
            <a:tailEnd/>
          </a:ln>
        </p:spPr>
        <p:txBody>
          <a:bodyPr>
            <a:spAutoFit/>
          </a:bodyPr>
          <a:lstStyle/>
          <a:p>
            <a:pPr>
              <a:spcBef>
                <a:spcPct val="50000"/>
              </a:spcBef>
            </a:pPr>
            <a:r>
              <a:rPr lang="en-US"/>
              <a:t> </a:t>
            </a:r>
            <a:r>
              <a:rPr lang="en-US" sz="2000" b="1">
                <a:solidFill>
                  <a:srgbClr val="FF3399"/>
                </a:solidFill>
              </a:rPr>
              <a:t>Nghe hát mẫu</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nodeType="clickEffect">
                                  <p:stCondLst>
                                    <p:cond delay="0"/>
                                  </p:stCondLst>
                                  <p:childTnLst>
                                    <p:set>
                                      <p:cBhvr>
                                        <p:cTn id="6" dur="1" fill="hold">
                                          <p:stCondLst>
                                            <p:cond delay="0"/>
                                          </p:stCondLst>
                                        </p:cTn>
                                        <p:tgtEl>
                                          <p:spTgt spid="37893"/>
                                        </p:tgtEl>
                                        <p:attrNameLst>
                                          <p:attrName>style.visibility</p:attrName>
                                        </p:attrNameLst>
                                      </p:cBhvr>
                                      <p:to>
                                        <p:strVal val="visible"/>
                                      </p:to>
                                    </p:set>
                                    <p:anim calcmode="lin" valueType="num">
                                      <p:cBhvr>
                                        <p:cTn id="7" dur="2000" fill="hold"/>
                                        <p:tgtEl>
                                          <p:spTgt spid="37893"/>
                                        </p:tgtEl>
                                        <p:attrNameLst>
                                          <p:attrName>ppt_x</p:attrName>
                                        </p:attrNameLst>
                                      </p:cBhvr>
                                      <p:tavLst>
                                        <p:tav tm="0">
                                          <p:val>
                                            <p:strVal val="#ppt_x-.2"/>
                                          </p:val>
                                        </p:tav>
                                        <p:tav tm="100000">
                                          <p:val>
                                            <p:strVal val="#ppt_x"/>
                                          </p:val>
                                        </p:tav>
                                      </p:tavLst>
                                    </p:anim>
                                    <p:anim calcmode="lin" valueType="num">
                                      <p:cBhvr>
                                        <p:cTn id="8" dur="2000" fill="hold"/>
                                        <p:tgtEl>
                                          <p:spTgt spid="37893"/>
                                        </p:tgtEl>
                                        <p:attrNameLst>
                                          <p:attrName>ppt_y</p:attrName>
                                        </p:attrNameLst>
                                      </p:cBhvr>
                                      <p:tavLst>
                                        <p:tav tm="0">
                                          <p:val>
                                            <p:strVal val="#ppt_y"/>
                                          </p:val>
                                        </p:tav>
                                        <p:tav tm="100000">
                                          <p:val>
                                            <p:strVal val="#ppt_y"/>
                                          </p:val>
                                        </p:tav>
                                      </p:tavLst>
                                    </p:anim>
                                    <p:animEffect transition="in" filter="wipe(right)" prLst="gradientSize: 0.1">
                                      <p:cBhvr>
                                        <p:cTn id="9" dur="2000"/>
                                        <p:tgtEl>
                                          <p:spTgt spid="3789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37894"/>
                    </p:tgtEl>
                  </p:cond>
                </p:stCondLst>
                <p:endSync evt="end" delay="0">
                  <p:rtn val="all"/>
                </p:endSync>
                <p:childTnLst>
                  <p:par>
                    <p:cTn id="11" fill="hold" nodeType="clickPar">
                      <p:stCondLst>
                        <p:cond delay="0"/>
                      </p:stCondLst>
                      <p:childTnLst>
                        <p:par>
                          <p:cTn id="12" fill="hold" nodeType="withGroup">
                            <p:stCondLst>
                              <p:cond delay="0"/>
                            </p:stCondLst>
                            <p:childTnLst>
                              <p:par>
                                <p:cTn id="13" presetID="1" presetClass="mediacall" presetSubtype="0" fill="hold" nodeType="withEffect">
                                  <p:stCondLst>
                                    <p:cond delay="0"/>
                                  </p:stCondLst>
                                  <p:childTnLst>
                                    <p:cmd type="call" cmd="playFrom(0.0)">
                                      <p:cBhvr>
                                        <p:cTn id="14" dur="1" fill="hold"/>
                                        <p:tgtEl>
                                          <p:spTgt spid="37894"/>
                                        </p:tgtEl>
                                      </p:cBhvr>
                                    </p:cmd>
                                  </p:childTnLst>
                                </p:cTn>
                              </p:par>
                            </p:childTnLst>
                          </p:cTn>
                        </p:par>
                      </p:childTnLst>
                    </p:cTn>
                  </p:par>
                </p:childTnLst>
              </p:cTn>
              <p:nextCondLst>
                <p:cond evt="onClick" delay="0">
                  <p:tgtEl>
                    <p:spTgt spid="37894"/>
                  </p:tgtEl>
                </p:cond>
              </p:nextCondLst>
            </p:seq>
            <p:audio>
              <p:cMediaNode>
                <p:cTn id="15" repeatCount="indefinite" fill="hold" display="0">
                  <p:stCondLst>
                    <p:cond delay="indefinite"/>
                  </p:stCondLst>
                  <p:endCondLst>
                    <p:cond evt="onPrev" delay="0">
                      <p:tgtEl>
                        <p:sldTgt/>
                      </p:tgtEl>
                    </p:cond>
                    <p:cond evt="onStopAudio" delay="0">
                      <p:tgtEl>
                        <p:sldTgt/>
                      </p:tgtEl>
                    </p:cond>
                  </p:endCondLst>
                </p:cTn>
                <p:tgtEl>
                  <p:spTgt spid="3789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p:cNvSpPr>
            <a:spLocks noChangeArrowheads="1"/>
          </p:cNvSpPr>
          <p:nvPr/>
        </p:nvSpPr>
        <p:spPr bwMode="auto">
          <a:xfrm>
            <a:off x="0" y="0"/>
            <a:ext cx="9144000" cy="6858000"/>
          </a:xfrm>
          <a:prstGeom prst="rect">
            <a:avLst/>
          </a:prstGeom>
          <a:solidFill>
            <a:srgbClr val="0000FF"/>
          </a:solidFill>
          <a:ln w="9525">
            <a:solidFill>
              <a:schemeClr val="tx1"/>
            </a:solidFill>
            <a:miter lim="800000"/>
            <a:headEnd/>
            <a:tailEnd/>
          </a:ln>
        </p:spPr>
        <p:txBody>
          <a:bodyPr wrap="none" anchor="ctr"/>
          <a:lstStyle/>
          <a:p>
            <a:endParaRPr lang="en-US"/>
          </a:p>
        </p:txBody>
      </p:sp>
      <p:pic>
        <p:nvPicPr>
          <p:cNvPr id="7171" name="Picture 5" descr="luyen giong"/>
          <p:cNvPicPr>
            <a:picLocks noChangeAspect="1" noChangeArrowheads="1"/>
          </p:cNvPicPr>
          <p:nvPr/>
        </p:nvPicPr>
        <p:blipFill>
          <a:blip r:embed="rId2"/>
          <a:srcRect/>
          <a:stretch>
            <a:fillRect/>
          </a:stretch>
        </p:blipFill>
        <p:spPr bwMode="auto">
          <a:xfrm>
            <a:off x="457200" y="3657600"/>
            <a:ext cx="8229600" cy="1219200"/>
          </a:xfrm>
          <a:prstGeom prst="rect">
            <a:avLst/>
          </a:prstGeom>
          <a:solidFill>
            <a:srgbClr val="CC0000"/>
          </a:solidFill>
          <a:ln w="9525">
            <a:solidFill>
              <a:srgbClr val="CC0000"/>
            </a:solidFill>
            <a:miter lim="800000"/>
            <a:headEnd/>
            <a:tailEnd/>
          </a:ln>
        </p:spPr>
      </p:pic>
      <p:pic>
        <p:nvPicPr>
          <p:cNvPr id="7172" name="Picture 6" descr="MUSIC"/>
          <p:cNvPicPr>
            <a:picLocks noChangeAspect="1" noChangeArrowheads="1"/>
          </p:cNvPicPr>
          <p:nvPr/>
        </p:nvPicPr>
        <p:blipFill>
          <a:blip r:embed="rId3"/>
          <a:srcRect/>
          <a:stretch>
            <a:fillRect/>
          </a:stretch>
        </p:blipFill>
        <p:spPr bwMode="auto">
          <a:xfrm rot="-708154">
            <a:off x="2590800" y="609600"/>
            <a:ext cx="3994150" cy="3325813"/>
          </a:xfrm>
          <a:prstGeom prst="rect">
            <a:avLst/>
          </a:prstGeom>
          <a:noFill/>
          <a:ln w="9525">
            <a:noFill/>
            <a:miter lim="800000"/>
            <a:headEnd/>
            <a:tailEnd/>
          </a:ln>
        </p:spPr>
      </p:pic>
      <p:sp>
        <p:nvSpPr>
          <p:cNvPr id="39943" name="Rectangle 7"/>
          <p:cNvSpPr>
            <a:spLocks noChangeArrowheads="1"/>
          </p:cNvSpPr>
          <p:nvPr/>
        </p:nvSpPr>
        <p:spPr bwMode="auto">
          <a:xfrm>
            <a:off x="990600" y="5029200"/>
            <a:ext cx="8153400" cy="519113"/>
          </a:xfrm>
          <a:prstGeom prst="rect">
            <a:avLst/>
          </a:prstGeom>
          <a:noFill/>
          <a:ln w="9525">
            <a:noFill/>
            <a:miter lim="800000"/>
            <a:headEnd/>
            <a:tailEnd/>
          </a:ln>
        </p:spPr>
        <p:txBody>
          <a:bodyPr>
            <a:spAutoFit/>
          </a:bodyPr>
          <a:lstStyle/>
          <a:p>
            <a:pPr>
              <a:spcBef>
                <a:spcPct val="50000"/>
              </a:spcBef>
            </a:pPr>
            <a:r>
              <a:rPr lang="en-US" sz="2000" b="1"/>
              <a:t>      </a:t>
            </a:r>
            <a:r>
              <a:rPr lang="en-US" sz="2800" b="1">
                <a:solidFill>
                  <a:srgbClr val="FFFF00"/>
                </a:solidFill>
              </a:rPr>
              <a:t>Đồ      Rê        Mi       Pha      Son      La</a:t>
            </a:r>
          </a:p>
        </p:txBody>
      </p:sp>
      <p:sp>
        <p:nvSpPr>
          <p:cNvPr id="39944" name="WordArt 8"/>
          <p:cNvSpPr>
            <a:spLocks noChangeArrowheads="1" noChangeShapeType="1" noTextEdit="1"/>
          </p:cNvSpPr>
          <p:nvPr/>
        </p:nvSpPr>
        <p:spPr bwMode="auto">
          <a:xfrm>
            <a:off x="1219200" y="914400"/>
            <a:ext cx="7315200" cy="2133600"/>
          </a:xfrm>
          <a:prstGeom prst="rect">
            <a:avLst/>
          </a:prstGeom>
        </p:spPr>
        <p:txBody>
          <a:bodyPr wrap="none" fromWordArt="1">
            <a:prstTxWarp prst="textWave1">
              <a:avLst>
                <a:gd name="adj1" fmla="val 13005"/>
                <a:gd name="adj2" fmla="val 0"/>
              </a:avLst>
            </a:prstTxWarp>
          </a:bodyPr>
          <a:lstStyle/>
          <a:p>
            <a:pPr algn="ctr"/>
            <a:r>
              <a:rPr lang="en-US" sz="3600" kern="10">
                <a:ln w="9525">
                  <a:solidFill>
                    <a:srgbClr val="000000"/>
                  </a:solidFill>
                  <a:round/>
                  <a:headEnd/>
                  <a:tailEnd/>
                </a:ln>
                <a:solidFill>
                  <a:srgbClr val="FFFF00"/>
                </a:solidFill>
                <a:effectLst>
                  <a:outerShdw dist="107763" dir="2700000" algn="ctr" rotWithShape="0">
                    <a:srgbClr val="868686">
                      <a:alpha val="50000"/>
                    </a:srgbClr>
                  </a:outerShdw>
                </a:effectLst>
                <a:latin typeface="Arial"/>
                <a:cs typeface="Arial"/>
              </a:rPr>
              <a:t>KHỞI ĐỘNG GIỌNG</a:t>
            </a:r>
          </a:p>
        </p:txBody>
      </p:sp>
      <p:pic>
        <p:nvPicPr>
          <p:cNvPr id="7175" name="Picture 6" descr="Bell-04-june"/>
          <p:cNvPicPr>
            <a:picLocks noChangeAspect="1" noChangeArrowheads="1" noCrop="1"/>
          </p:cNvPicPr>
          <p:nvPr/>
        </p:nvPicPr>
        <p:blipFill>
          <a:blip r:embed="rId4"/>
          <a:srcRect/>
          <a:stretch>
            <a:fillRect/>
          </a:stretch>
        </p:blipFill>
        <p:spPr bwMode="auto">
          <a:xfrm>
            <a:off x="0" y="0"/>
            <a:ext cx="1600200" cy="14525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repeatCount="indefinite" fill="hold" grpId="0" nodeType="withEffect">
                                  <p:stCondLst>
                                    <p:cond delay="0"/>
                                  </p:stCondLst>
                                  <p:childTnLst>
                                    <p:set>
                                      <p:cBhvr>
                                        <p:cTn id="6" dur="1" fill="hold">
                                          <p:stCondLst>
                                            <p:cond delay="0"/>
                                          </p:stCondLst>
                                        </p:cTn>
                                        <p:tgtEl>
                                          <p:spTgt spid="39944"/>
                                        </p:tgtEl>
                                        <p:attrNameLst>
                                          <p:attrName>style.visibility</p:attrName>
                                        </p:attrNameLst>
                                      </p:cBhvr>
                                      <p:to>
                                        <p:strVal val="visible"/>
                                      </p:to>
                                    </p:set>
                                    <p:anim calcmode="lin" valueType="num">
                                      <p:cBhvr>
                                        <p:cTn id="7" dur="3000" fill="hold"/>
                                        <p:tgtEl>
                                          <p:spTgt spid="39944"/>
                                        </p:tgtEl>
                                        <p:attrNameLst>
                                          <p:attrName>ppt_x</p:attrName>
                                        </p:attrNameLst>
                                      </p:cBhvr>
                                      <p:tavLst>
                                        <p:tav tm="0">
                                          <p:val>
                                            <p:strVal val="#ppt_x-.2"/>
                                          </p:val>
                                        </p:tav>
                                        <p:tav tm="100000">
                                          <p:val>
                                            <p:strVal val="#ppt_x"/>
                                          </p:val>
                                        </p:tav>
                                      </p:tavLst>
                                    </p:anim>
                                    <p:anim calcmode="lin" valueType="num">
                                      <p:cBhvr>
                                        <p:cTn id="8" dur="3000" fill="hold"/>
                                        <p:tgtEl>
                                          <p:spTgt spid="39944"/>
                                        </p:tgtEl>
                                        <p:attrNameLst>
                                          <p:attrName>ppt_y</p:attrName>
                                        </p:attrNameLst>
                                      </p:cBhvr>
                                      <p:tavLst>
                                        <p:tav tm="0">
                                          <p:val>
                                            <p:strVal val="#ppt_y"/>
                                          </p:val>
                                        </p:tav>
                                        <p:tav tm="100000">
                                          <p:val>
                                            <p:strVal val="#ppt_y"/>
                                          </p:val>
                                        </p:tav>
                                      </p:tavLst>
                                    </p:anim>
                                    <p:animEffect transition="in" filter="wipe(right)" prLst="gradientSize: 0.1">
                                      <p:cBhvr>
                                        <p:cTn id="9" dur="3000"/>
                                        <p:tgtEl>
                                          <p:spTgt spid="39944"/>
                                        </p:tgtEl>
                                      </p:cBhvr>
                                    </p:animEffect>
                                  </p:childTnLst>
                                </p:cTn>
                              </p:par>
                              <p:par>
                                <p:cTn id="10" presetID="29" presetClass="entr" presetSubtype="0" fill="hold" grpId="0" nodeType="withEffect">
                                  <p:stCondLst>
                                    <p:cond delay="0"/>
                                  </p:stCondLst>
                                  <p:childTnLst>
                                    <p:set>
                                      <p:cBhvr>
                                        <p:cTn id="11" dur="1" fill="hold">
                                          <p:stCondLst>
                                            <p:cond delay="0"/>
                                          </p:stCondLst>
                                        </p:cTn>
                                        <p:tgtEl>
                                          <p:spTgt spid="39943"/>
                                        </p:tgtEl>
                                        <p:attrNameLst>
                                          <p:attrName>style.visibility</p:attrName>
                                        </p:attrNameLst>
                                      </p:cBhvr>
                                      <p:to>
                                        <p:strVal val="visible"/>
                                      </p:to>
                                    </p:set>
                                    <p:anim calcmode="lin" valueType="num">
                                      <p:cBhvr>
                                        <p:cTn id="12" dur="2000" fill="hold"/>
                                        <p:tgtEl>
                                          <p:spTgt spid="39943"/>
                                        </p:tgtEl>
                                        <p:attrNameLst>
                                          <p:attrName>ppt_x</p:attrName>
                                        </p:attrNameLst>
                                      </p:cBhvr>
                                      <p:tavLst>
                                        <p:tav tm="0">
                                          <p:val>
                                            <p:strVal val="#ppt_x-.2"/>
                                          </p:val>
                                        </p:tav>
                                        <p:tav tm="100000">
                                          <p:val>
                                            <p:strVal val="#ppt_x"/>
                                          </p:val>
                                        </p:tav>
                                      </p:tavLst>
                                    </p:anim>
                                    <p:anim calcmode="lin" valueType="num">
                                      <p:cBhvr>
                                        <p:cTn id="13" dur="2000" fill="hold"/>
                                        <p:tgtEl>
                                          <p:spTgt spid="39943"/>
                                        </p:tgtEl>
                                        <p:attrNameLst>
                                          <p:attrName>ppt_y</p:attrName>
                                        </p:attrNameLst>
                                      </p:cBhvr>
                                      <p:tavLst>
                                        <p:tav tm="0">
                                          <p:val>
                                            <p:strVal val="#ppt_y"/>
                                          </p:val>
                                        </p:tav>
                                        <p:tav tm="100000">
                                          <p:val>
                                            <p:strVal val="#ppt_y"/>
                                          </p:val>
                                        </p:tav>
                                      </p:tavLst>
                                    </p:anim>
                                    <p:animEffect transition="in" filter="wipe(right)" prLst="gradientSize: 0.1">
                                      <p:cBhvr>
                                        <p:cTn id="14" dur="2000"/>
                                        <p:tgtEl>
                                          <p:spTgt spid="399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3" grpId="0"/>
      <p:bldP spid="3994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4" descr="anh nam"/>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5846" name="Text Box 6"/>
          <p:cNvSpPr txBox="1">
            <a:spLocks noChangeArrowheads="1"/>
          </p:cNvSpPr>
          <p:nvPr/>
        </p:nvSpPr>
        <p:spPr bwMode="auto">
          <a:xfrm>
            <a:off x="0" y="0"/>
            <a:ext cx="2057400" cy="366713"/>
          </a:xfrm>
          <a:prstGeom prst="rect">
            <a:avLst/>
          </a:prstGeom>
          <a:noFill/>
          <a:ln w="9525">
            <a:noFill/>
            <a:miter lim="800000"/>
            <a:headEnd/>
            <a:tailEnd/>
          </a:ln>
        </p:spPr>
        <p:txBody>
          <a:bodyPr>
            <a:spAutoFit/>
          </a:bodyPr>
          <a:lstStyle/>
          <a:p>
            <a:pPr>
              <a:spcBef>
                <a:spcPct val="50000"/>
              </a:spcBef>
            </a:pPr>
            <a:r>
              <a:rPr lang="en-US" b="1"/>
              <a:t> </a:t>
            </a:r>
            <a:r>
              <a:rPr lang="en-US" b="1">
                <a:solidFill>
                  <a:srgbClr val="FF33CC"/>
                </a:solidFill>
              </a:rPr>
              <a:t>Đọc lời ca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35846"/>
                                        </p:tgtEl>
                                        <p:attrNameLst>
                                          <p:attrName>style.visibility</p:attrName>
                                        </p:attrNameLst>
                                      </p:cBhvr>
                                      <p:to>
                                        <p:strVal val="visible"/>
                                      </p:to>
                                    </p:set>
                                    <p:anim calcmode="lin" valueType="num">
                                      <p:cBhvr>
                                        <p:cTn id="7" dur="2000" fill="hold"/>
                                        <p:tgtEl>
                                          <p:spTgt spid="35846"/>
                                        </p:tgtEl>
                                        <p:attrNameLst>
                                          <p:attrName>ppt_x</p:attrName>
                                        </p:attrNameLst>
                                      </p:cBhvr>
                                      <p:tavLst>
                                        <p:tav tm="0">
                                          <p:val>
                                            <p:strVal val="#ppt_x-.2"/>
                                          </p:val>
                                        </p:tav>
                                        <p:tav tm="100000">
                                          <p:val>
                                            <p:strVal val="#ppt_x"/>
                                          </p:val>
                                        </p:tav>
                                      </p:tavLst>
                                    </p:anim>
                                    <p:anim calcmode="lin" valueType="num">
                                      <p:cBhvr>
                                        <p:cTn id="8" dur="2000" fill="hold"/>
                                        <p:tgtEl>
                                          <p:spTgt spid="35846"/>
                                        </p:tgtEl>
                                        <p:attrNameLst>
                                          <p:attrName>ppt_y</p:attrName>
                                        </p:attrNameLst>
                                      </p:cBhvr>
                                      <p:tavLst>
                                        <p:tav tm="0">
                                          <p:val>
                                            <p:strVal val="#ppt_y"/>
                                          </p:val>
                                        </p:tav>
                                        <p:tav tm="100000">
                                          <p:val>
                                            <p:strVal val="#ppt_y"/>
                                          </p:val>
                                        </p:tav>
                                      </p:tavLst>
                                    </p:anim>
                                    <p:animEffect transition="in" filter="wipe(right)" prLst="gradientSize: 0.1">
                                      <p:cBhvr>
                                        <p:cTn id="9" dur="2000"/>
                                        <p:tgtEl>
                                          <p:spTgt spid="358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4" descr="anh nam"/>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9219" name="Text Box 5"/>
          <p:cNvSpPr txBox="1">
            <a:spLocks noChangeArrowheads="1"/>
          </p:cNvSpPr>
          <p:nvPr/>
        </p:nvSpPr>
        <p:spPr bwMode="auto">
          <a:xfrm>
            <a:off x="0" y="0"/>
            <a:ext cx="2209800" cy="366713"/>
          </a:xfrm>
          <a:prstGeom prst="rect">
            <a:avLst/>
          </a:prstGeom>
          <a:noFill/>
          <a:ln w="9525">
            <a:noFill/>
            <a:miter lim="800000"/>
            <a:headEnd/>
            <a:tailEnd/>
          </a:ln>
        </p:spPr>
        <p:txBody>
          <a:bodyPr>
            <a:spAutoFit/>
          </a:bodyPr>
          <a:lstStyle/>
          <a:p>
            <a:pPr>
              <a:spcBef>
                <a:spcPct val="50000"/>
              </a:spcBef>
            </a:pPr>
            <a:endParaRPr lang="en-US"/>
          </a:p>
        </p:txBody>
      </p:sp>
      <p:sp>
        <p:nvSpPr>
          <p:cNvPr id="40966" name="Text Box 6"/>
          <p:cNvSpPr txBox="1">
            <a:spLocks noChangeArrowheads="1"/>
          </p:cNvSpPr>
          <p:nvPr/>
        </p:nvSpPr>
        <p:spPr bwMode="auto">
          <a:xfrm>
            <a:off x="0" y="0"/>
            <a:ext cx="2209800" cy="366713"/>
          </a:xfrm>
          <a:prstGeom prst="rect">
            <a:avLst/>
          </a:prstGeom>
          <a:noFill/>
          <a:ln w="9525">
            <a:noFill/>
            <a:miter lim="800000"/>
            <a:headEnd/>
            <a:tailEnd/>
          </a:ln>
        </p:spPr>
        <p:txBody>
          <a:bodyPr>
            <a:spAutoFit/>
          </a:bodyPr>
          <a:lstStyle/>
          <a:p>
            <a:pPr>
              <a:spcBef>
                <a:spcPct val="50000"/>
              </a:spcBef>
            </a:pPr>
            <a:r>
              <a:rPr lang="en-US"/>
              <a:t> </a:t>
            </a:r>
            <a:r>
              <a:rPr lang="en-US" b="1">
                <a:solidFill>
                  <a:srgbClr val="FF33CC"/>
                </a:solidFill>
              </a:rPr>
              <a:t>Học hát từng câu</a:t>
            </a:r>
          </a:p>
        </p:txBody>
      </p:sp>
      <p:sp>
        <p:nvSpPr>
          <p:cNvPr id="40967" name="Line 7"/>
          <p:cNvSpPr>
            <a:spLocks noChangeShapeType="1"/>
          </p:cNvSpPr>
          <p:nvPr/>
        </p:nvSpPr>
        <p:spPr bwMode="auto">
          <a:xfrm flipH="1">
            <a:off x="8305800" y="2286000"/>
            <a:ext cx="228600" cy="304800"/>
          </a:xfrm>
          <a:prstGeom prst="line">
            <a:avLst/>
          </a:prstGeom>
          <a:noFill/>
          <a:ln w="28575">
            <a:solidFill>
              <a:srgbClr val="0000FF"/>
            </a:solidFill>
            <a:round/>
            <a:headEnd/>
            <a:tailEnd/>
          </a:ln>
        </p:spPr>
        <p:txBody>
          <a:bodyPr/>
          <a:lstStyle/>
          <a:p>
            <a:endParaRPr lang="en-US"/>
          </a:p>
        </p:txBody>
      </p:sp>
      <p:sp>
        <p:nvSpPr>
          <p:cNvPr id="40968" name="Line 8"/>
          <p:cNvSpPr>
            <a:spLocks noChangeShapeType="1"/>
          </p:cNvSpPr>
          <p:nvPr/>
        </p:nvSpPr>
        <p:spPr bwMode="auto">
          <a:xfrm flipH="1">
            <a:off x="1752600" y="4572000"/>
            <a:ext cx="304800" cy="304800"/>
          </a:xfrm>
          <a:prstGeom prst="line">
            <a:avLst/>
          </a:prstGeom>
          <a:noFill/>
          <a:ln w="28575">
            <a:solidFill>
              <a:srgbClr val="0000FF"/>
            </a:solidFill>
            <a:round/>
            <a:headEnd/>
            <a:tailEnd/>
          </a:ln>
        </p:spPr>
        <p:txBody>
          <a:bodyPr/>
          <a:lstStyle/>
          <a:p>
            <a:endParaRPr lang="en-US"/>
          </a:p>
        </p:txBody>
      </p:sp>
      <p:sp>
        <p:nvSpPr>
          <p:cNvPr id="40969" name="Line 9"/>
          <p:cNvSpPr>
            <a:spLocks noChangeShapeType="1"/>
          </p:cNvSpPr>
          <p:nvPr/>
        </p:nvSpPr>
        <p:spPr bwMode="auto">
          <a:xfrm flipH="1">
            <a:off x="4267200" y="6324600"/>
            <a:ext cx="228600" cy="304800"/>
          </a:xfrm>
          <a:prstGeom prst="line">
            <a:avLst/>
          </a:prstGeom>
          <a:noFill/>
          <a:ln w="28575">
            <a:solidFill>
              <a:srgbClr val="0000FF"/>
            </a:solidFill>
            <a:round/>
            <a:headEnd/>
            <a:tailEn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40966"/>
                                        </p:tgtEl>
                                        <p:attrNameLst>
                                          <p:attrName>style.visibility</p:attrName>
                                        </p:attrNameLst>
                                      </p:cBhvr>
                                      <p:to>
                                        <p:strVal val="visible"/>
                                      </p:to>
                                    </p:set>
                                    <p:anim calcmode="lin" valueType="num">
                                      <p:cBhvr>
                                        <p:cTn id="7" dur="2000" fill="hold"/>
                                        <p:tgtEl>
                                          <p:spTgt spid="40966"/>
                                        </p:tgtEl>
                                        <p:attrNameLst>
                                          <p:attrName>ppt_x</p:attrName>
                                        </p:attrNameLst>
                                      </p:cBhvr>
                                      <p:tavLst>
                                        <p:tav tm="0">
                                          <p:val>
                                            <p:strVal val="#ppt_x-.2"/>
                                          </p:val>
                                        </p:tav>
                                        <p:tav tm="100000">
                                          <p:val>
                                            <p:strVal val="#ppt_x"/>
                                          </p:val>
                                        </p:tav>
                                      </p:tavLst>
                                    </p:anim>
                                    <p:anim calcmode="lin" valueType="num">
                                      <p:cBhvr>
                                        <p:cTn id="8" dur="2000" fill="hold"/>
                                        <p:tgtEl>
                                          <p:spTgt spid="40966"/>
                                        </p:tgtEl>
                                        <p:attrNameLst>
                                          <p:attrName>ppt_y</p:attrName>
                                        </p:attrNameLst>
                                      </p:cBhvr>
                                      <p:tavLst>
                                        <p:tav tm="0">
                                          <p:val>
                                            <p:strVal val="#ppt_y"/>
                                          </p:val>
                                        </p:tav>
                                        <p:tav tm="100000">
                                          <p:val>
                                            <p:strVal val="#ppt_y"/>
                                          </p:val>
                                        </p:tav>
                                      </p:tavLst>
                                    </p:anim>
                                    <p:animEffect transition="in" filter="wipe(right)" prLst="gradientSize: 0.1">
                                      <p:cBhvr>
                                        <p:cTn id="9" dur="2000"/>
                                        <p:tgtEl>
                                          <p:spTgt spid="4096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40967"/>
                                        </p:tgtEl>
                                        <p:attrNameLst>
                                          <p:attrName>style.visibility</p:attrName>
                                        </p:attrNameLst>
                                      </p:cBhvr>
                                      <p:to>
                                        <p:strVal val="visible"/>
                                      </p:to>
                                    </p:set>
                                    <p:anim calcmode="lin" valueType="num">
                                      <p:cBhvr>
                                        <p:cTn id="14" dur="1000" fill="hold"/>
                                        <p:tgtEl>
                                          <p:spTgt spid="40967"/>
                                        </p:tgtEl>
                                        <p:attrNameLst>
                                          <p:attrName>ppt_x</p:attrName>
                                        </p:attrNameLst>
                                      </p:cBhvr>
                                      <p:tavLst>
                                        <p:tav tm="0">
                                          <p:val>
                                            <p:strVal val="#ppt_x-.2"/>
                                          </p:val>
                                        </p:tav>
                                        <p:tav tm="100000">
                                          <p:val>
                                            <p:strVal val="#ppt_x"/>
                                          </p:val>
                                        </p:tav>
                                      </p:tavLst>
                                    </p:anim>
                                    <p:anim calcmode="lin" valueType="num">
                                      <p:cBhvr>
                                        <p:cTn id="15" dur="1000" fill="hold"/>
                                        <p:tgtEl>
                                          <p:spTgt spid="40967"/>
                                        </p:tgtEl>
                                        <p:attrNameLst>
                                          <p:attrName>ppt_y</p:attrName>
                                        </p:attrNameLst>
                                      </p:cBhvr>
                                      <p:tavLst>
                                        <p:tav tm="0">
                                          <p:val>
                                            <p:strVal val="#ppt_y"/>
                                          </p:val>
                                        </p:tav>
                                        <p:tav tm="100000">
                                          <p:val>
                                            <p:strVal val="#ppt_y"/>
                                          </p:val>
                                        </p:tav>
                                      </p:tavLst>
                                    </p:anim>
                                    <p:animEffect transition="in" filter="wipe(right)" prLst="gradientSize: 0.1">
                                      <p:cBhvr>
                                        <p:cTn id="16" dur="1000"/>
                                        <p:tgtEl>
                                          <p:spTgt spid="40967"/>
                                        </p:tgtEl>
                                      </p:cBhvr>
                                    </p:animEffect>
                                  </p:childTnLst>
                                </p:cTn>
                              </p:par>
                              <p:par>
                                <p:cTn id="17" presetID="29" presetClass="entr" presetSubtype="0" fill="hold" grpId="0" nodeType="withEffect">
                                  <p:stCondLst>
                                    <p:cond delay="0"/>
                                  </p:stCondLst>
                                  <p:childTnLst>
                                    <p:set>
                                      <p:cBhvr>
                                        <p:cTn id="18" dur="1" fill="hold">
                                          <p:stCondLst>
                                            <p:cond delay="0"/>
                                          </p:stCondLst>
                                        </p:cTn>
                                        <p:tgtEl>
                                          <p:spTgt spid="40968"/>
                                        </p:tgtEl>
                                        <p:attrNameLst>
                                          <p:attrName>style.visibility</p:attrName>
                                        </p:attrNameLst>
                                      </p:cBhvr>
                                      <p:to>
                                        <p:strVal val="visible"/>
                                      </p:to>
                                    </p:set>
                                    <p:anim calcmode="lin" valueType="num">
                                      <p:cBhvr>
                                        <p:cTn id="19" dur="1000" fill="hold"/>
                                        <p:tgtEl>
                                          <p:spTgt spid="40968"/>
                                        </p:tgtEl>
                                        <p:attrNameLst>
                                          <p:attrName>ppt_x</p:attrName>
                                        </p:attrNameLst>
                                      </p:cBhvr>
                                      <p:tavLst>
                                        <p:tav tm="0">
                                          <p:val>
                                            <p:strVal val="#ppt_x-.2"/>
                                          </p:val>
                                        </p:tav>
                                        <p:tav tm="100000">
                                          <p:val>
                                            <p:strVal val="#ppt_x"/>
                                          </p:val>
                                        </p:tav>
                                      </p:tavLst>
                                    </p:anim>
                                    <p:anim calcmode="lin" valueType="num">
                                      <p:cBhvr>
                                        <p:cTn id="20" dur="1000" fill="hold"/>
                                        <p:tgtEl>
                                          <p:spTgt spid="40968"/>
                                        </p:tgtEl>
                                        <p:attrNameLst>
                                          <p:attrName>ppt_y</p:attrName>
                                        </p:attrNameLst>
                                      </p:cBhvr>
                                      <p:tavLst>
                                        <p:tav tm="0">
                                          <p:val>
                                            <p:strVal val="#ppt_y"/>
                                          </p:val>
                                        </p:tav>
                                        <p:tav tm="100000">
                                          <p:val>
                                            <p:strVal val="#ppt_y"/>
                                          </p:val>
                                        </p:tav>
                                      </p:tavLst>
                                    </p:anim>
                                    <p:animEffect transition="in" filter="wipe(right)" prLst="gradientSize: 0.1">
                                      <p:cBhvr>
                                        <p:cTn id="21" dur="1000"/>
                                        <p:tgtEl>
                                          <p:spTgt spid="40968"/>
                                        </p:tgtEl>
                                      </p:cBhvr>
                                    </p:animEffect>
                                  </p:childTnLst>
                                </p:cTn>
                              </p:par>
                              <p:par>
                                <p:cTn id="22" presetID="29" presetClass="entr" presetSubtype="0" fill="hold" grpId="0" nodeType="withEffect">
                                  <p:stCondLst>
                                    <p:cond delay="0"/>
                                  </p:stCondLst>
                                  <p:childTnLst>
                                    <p:set>
                                      <p:cBhvr>
                                        <p:cTn id="23" dur="1" fill="hold">
                                          <p:stCondLst>
                                            <p:cond delay="0"/>
                                          </p:stCondLst>
                                        </p:cTn>
                                        <p:tgtEl>
                                          <p:spTgt spid="40969"/>
                                        </p:tgtEl>
                                        <p:attrNameLst>
                                          <p:attrName>style.visibility</p:attrName>
                                        </p:attrNameLst>
                                      </p:cBhvr>
                                      <p:to>
                                        <p:strVal val="visible"/>
                                      </p:to>
                                    </p:set>
                                    <p:anim calcmode="lin" valueType="num">
                                      <p:cBhvr>
                                        <p:cTn id="24" dur="1000" fill="hold"/>
                                        <p:tgtEl>
                                          <p:spTgt spid="40969"/>
                                        </p:tgtEl>
                                        <p:attrNameLst>
                                          <p:attrName>ppt_x</p:attrName>
                                        </p:attrNameLst>
                                      </p:cBhvr>
                                      <p:tavLst>
                                        <p:tav tm="0">
                                          <p:val>
                                            <p:strVal val="#ppt_x-.2"/>
                                          </p:val>
                                        </p:tav>
                                        <p:tav tm="100000">
                                          <p:val>
                                            <p:strVal val="#ppt_x"/>
                                          </p:val>
                                        </p:tav>
                                      </p:tavLst>
                                    </p:anim>
                                    <p:anim calcmode="lin" valueType="num">
                                      <p:cBhvr>
                                        <p:cTn id="25" dur="1000" fill="hold"/>
                                        <p:tgtEl>
                                          <p:spTgt spid="40969"/>
                                        </p:tgtEl>
                                        <p:attrNameLst>
                                          <p:attrName>ppt_y</p:attrName>
                                        </p:attrNameLst>
                                      </p:cBhvr>
                                      <p:tavLst>
                                        <p:tav tm="0">
                                          <p:val>
                                            <p:strVal val="#ppt_y"/>
                                          </p:val>
                                        </p:tav>
                                        <p:tav tm="100000">
                                          <p:val>
                                            <p:strVal val="#ppt_y"/>
                                          </p:val>
                                        </p:tav>
                                      </p:tavLst>
                                    </p:anim>
                                    <p:animEffect transition="in" filter="wipe(right)" prLst="gradientSize: 0.1">
                                      <p:cBhvr>
                                        <p:cTn id="26" dur="1000"/>
                                        <p:tgtEl>
                                          <p:spTgt spid="409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6" grpId="0"/>
      <p:bldP spid="40967" grpId="0" animBg="1"/>
      <p:bldP spid="40968" grpId="0" animBg="1"/>
      <p:bldP spid="4096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2" name="Rectangle 4"/>
          <p:cNvSpPr>
            <a:spLocks noChangeArrowheads="1"/>
          </p:cNvSpPr>
          <p:nvPr/>
        </p:nvSpPr>
        <p:spPr bwMode="auto">
          <a:xfrm>
            <a:off x="1905000" y="685800"/>
            <a:ext cx="7620000" cy="3597275"/>
          </a:xfrm>
          <a:prstGeom prst="rect">
            <a:avLst/>
          </a:prstGeom>
          <a:noFill/>
          <a:ln w="9525">
            <a:noFill/>
            <a:miter lim="800000"/>
            <a:headEnd/>
            <a:tailEnd/>
          </a:ln>
        </p:spPr>
        <p:txBody>
          <a:bodyPr>
            <a:spAutoFit/>
          </a:bodyPr>
          <a:lstStyle/>
          <a:p>
            <a:r>
              <a:rPr lang="en-US" sz="2000" b="1">
                <a:solidFill>
                  <a:srgbClr val="0000FF"/>
                </a:solidFill>
              </a:rPr>
              <a:t>Tu hú kêu, tu hú kêu, hoa gạo nở hoa phượng đỏ đầy </a:t>
            </a:r>
          </a:p>
          <a:p>
            <a:r>
              <a:rPr lang="en-US" sz="2000" b="1">
                <a:solidFill>
                  <a:srgbClr val="0000FF"/>
                </a:solidFill>
              </a:rPr>
              <a:t>  </a:t>
            </a:r>
            <a:r>
              <a:rPr lang="en-US" sz="2000" b="1">
                <a:solidFill>
                  <a:srgbClr val="CC0000"/>
                </a:solidFill>
              </a:rPr>
              <a:t>x         x     x          x       x            x     x                   x    x</a:t>
            </a:r>
            <a:r>
              <a:rPr lang="en-US" sz="2000" b="1">
                <a:solidFill>
                  <a:srgbClr val="0000FF"/>
                </a:solidFill>
              </a:rPr>
              <a:t>  </a:t>
            </a:r>
          </a:p>
          <a:p>
            <a:r>
              <a:rPr lang="en-US" sz="2000" b="1">
                <a:solidFill>
                  <a:srgbClr val="0000FF"/>
                </a:solidFill>
              </a:rPr>
              <a:t>ước mơ hi vọng. Tu hú kêu, tu hú kêu, mùa quả chín </a:t>
            </a:r>
          </a:p>
          <a:p>
            <a:r>
              <a:rPr lang="en-US" sz="2000" b="1">
                <a:solidFill>
                  <a:srgbClr val="0000FF"/>
                </a:solidFill>
              </a:rPr>
              <a:t>          </a:t>
            </a:r>
            <a:r>
              <a:rPr lang="en-US" sz="2000" b="1">
                <a:solidFill>
                  <a:srgbClr val="CC0000"/>
                </a:solidFill>
              </a:rPr>
              <a:t>x   x    xxx     x         x     x         x       x             x   </a:t>
            </a:r>
          </a:p>
          <a:p>
            <a:r>
              <a:rPr lang="en-US" sz="2000" b="1">
                <a:solidFill>
                  <a:srgbClr val="0000FF"/>
                </a:solidFill>
              </a:rPr>
              <a:t>vào mùa thi, tình bạn trong sáng dưới mái trường. Ve </a:t>
            </a:r>
          </a:p>
          <a:p>
            <a:r>
              <a:rPr lang="en-US" sz="2000" b="1">
                <a:solidFill>
                  <a:srgbClr val="0000FF"/>
                </a:solidFill>
              </a:rPr>
              <a:t>  </a:t>
            </a:r>
            <a:r>
              <a:rPr lang="en-US" sz="2000" b="1">
                <a:solidFill>
                  <a:srgbClr val="CC0000"/>
                </a:solidFill>
              </a:rPr>
              <a:t>x             x    x               x                 x               xxx       x</a:t>
            </a:r>
          </a:p>
          <a:p>
            <a:r>
              <a:rPr lang="en-US" sz="2000" b="1">
                <a:solidFill>
                  <a:srgbClr val="0000FF"/>
                </a:solidFill>
              </a:rPr>
              <a:t>ve ve, hè về, vui vui vui, hè về. Cây xanh xanh rợp bóng </a:t>
            </a:r>
          </a:p>
          <a:p>
            <a:r>
              <a:rPr lang="en-US" sz="2000" b="1">
                <a:solidFill>
                  <a:srgbClr val="0000FF"/>
                </a:solidFill>
              </a:rPr>
              <a:t>      </a:t>
            </a:r>
            <a:r>
              <a:rPr lang="en-US" sz="2000" b="1">
                <a:solidFill>
                  <a:srgbClr val="CC0000"/>
                </a:solidFill>
              </a:rPr>
              <a:t>x    x   x     x          x      x    x     x              x               x </a:t>
            </a:r>
          </a:p>
          <a:p>
            <a:r>
              <a:rPr lang="en-US" sz="2000" b="1">
                <a:solidFill>
                  <a:srgbClr val="0000FF"/>
                </a:solidFill>
              </a:rPr>
              <a:t>ven đường, hương sen thơm tỏa ngát muôn nhà.</a:t>
            </a:r>
          </a:p>
          <a:p>
            <a:r>
              <a:rPr lang="en-US" sz="2000" b="1">
                <a:solidFill>
                  <a:srgbClr val="0000FF"/>
                </a:solidFill>
              </a:rPr>
              <a:t>              </a:t>
            </a:r>
            <a:r>
              <a:rPr lang="en-US" sz="2000" b="1">
                <a:solidFill>
                  <a:srgbClr val="CC0000"/>
                </a:solidFill>
              </a:rPr>
              <a:t>x        x                  x               x               xxx</a:t>
            </a:r>
          </a:p>
          <a:p>
            <a:pPr>
              <a:spcBef>
                <a:spcPct val="50000"/>
              </a:spcBef>
            </a:pPr>
            <a:endParaRPr lang="en-US" sz="2000" b="1">
              <a:solidFill>
                <a:srgbClr val="CC0000"/>
              </a:solidFill>
            </a:endParaRPr>
          </a:p>
        </p:txBody>
      </p:sp>
      <p:sp>
        <p:nvSpPr>
          <p:cNvPr id="43013" name="Rectangle 5"/>
          <p:cNvSpPr>
            <a:spLocks noChangeArrowheads="1"/>
          </p:cNvSpPr>
          <p:nvPr/>
        </p:nvSpPr>
        <p:spPr bwMode="auto">
          <a:xfrm>
            <a:off x="914400" y="4572000"/>
            <a:ext cx="7772400" cy="1616075"/>
          </a:xfrm>
          <a:prstGeom prst="rect">
            <a:avLst/>
          </a:prstGeom>
          <a:noFill/>
          <a:ln w="9525">
            <a:noFill/>
            <a:miter lim="800000"/>
            <a:headEnd/>
            <a:tailEnd/>
          </a:ln>
        </p:spPr>
        <p:txBody>
          <a:bodyPr>
            <a:spAutoFit/>
          </a:bodyPr>
          <a:lstStyle/>
          <a:p>
            <a:r>
              <a:rPr lang="en-US" sz="2000" b="1">
                <a:solidFill>
                  <a:srgbClr val="0000FF"/>
                </a:solidFill>
              </a:rPr>
              <a:t>Tung cánh chim bay khắp nơi,  dưới bầu trời,  với tuổi trẻ  Tổ quốc đang mong chờ.  Ta bước đi trong nắng mai,  ngàn việc tốt giục lòng ta,  học tập gương sáng bao anh hùng. Hãy  nhớ lấy lời Người,  hãy nhớ lấy lời Người.  Mang trong tim màu thắm khăn quàng,  mang trong tim màu thắm hoa phượng.</a:t>
            </a:r>
          </a:p>
        </p:txBody>
      </p:sp>
      <p:sp>
        <p:nvSpPr>
          <p:cNvPr id="10244" name="Text Box 6"/>
          <p:cNvSpPr txBox="1">
            <a:spLocks noChangeArrowheads="1"/>
          </p:cNvSpPr>
          <p:nvPr/>
        </p:nvSpPr>
        <p:spPr bwMode="auto">
          <a:xfrm>
            <a:off x="1066800" y="228600"/>
            <a:ext cx="7772400" cy="457200"/>
          </a:xfrm>
          <a:prstGeom prst="rect">
            <a:avLst/>
          </a:prstGeom>
          <a:noFill/>
          <a:ln w="9525">
            <a:noFill/>
            <a:miter lim="800000"/>
            <a:headEnd/>
            <a:tailEnd/>
          </a:ln>
        </p:spPr>
        <p:txBody>
          <a:bodyPr>
            <a:spAutoFit/>
          </a:bodyPr>
          <a:lstStyle/>
          <a:p>
            <a:pPr algn="ctr">
              <a:spcBef>
                <a:spcPct val="50000"/>
              </a:spcBef>
            </a:pPr>
            <a:r>
              <a:rPr lang="en-US" sz="2000" b="1"/>
              <a:t> </a:t>
            </a:r>
            <a:r>
              <a:rPr lang="en-US" sz="2000" b="1">
                <a:solidFill>
                  <a:srgbClr val="FF3300"/>
                </a:solidFill>
              </a:rPr>
              <a:t>* LỜI 1 :</a:t>
            </a:r>
            <a:r>
              <a:rPr lang="en-US" sz="2400" b="1">
                <a:solidFill>
                  <a:srgbClr val="FF3300"/>
                </a:solidFill>
              </a:rPr>
              <a:t> </a:t>
            </a:r>
            <a:r>
              <a:rPr lang="en-US" sz="2000" b="1">
                <a:solidFill>
                  <a:srgbClr val="FF3300"/>
                </a:solidFill>
              </a:rPr>
              <a:t>HÁT KẾT HỢP GÕ ĐỆM THEO PHÁCH</a:t>
            </a:r>
          </a:p>
        </p:txBody>
      </p:sp>
      <p:sp>
        <p:nvSpPr>
          <p:cNvPr id="43015" name="Rectangle 7"/>
          <p:cNvSpPr>
            <a:spLocks noChangeArrowheads="1"/>
          </p:cNvSpPr>
          <p:nvPr/>
        </p:nvSpPr>
        <p:spPr bwMode="auto">
          <a:xfrm>
            <a:off x="609600" y="4114800"/>
            <a:ext cx="7162800" cy="457200"/>
          </a:xfrm>
          <a:prstGeom prst="rect">
            <a:avLst/>
          </a:prstGeom>
          <a:noFill/>
          <a:ln w="9525">
            <a:noFill/>
            <a:miter lim="800000"/>
            <a:headEnd/>
            <a:tailEnd/>
          </a:ln>
        </p:spPr>
        <p:txBody>
          <a:bodyPr>
            <a:spAutoFit/>
          </a:bodyPr>
          <a:lstStyle/>
          <a:p>
            <a:pPr algn="ctr">
              <a:spcBef>
                <a:spcPct val="50000"/>
              </a:spcBef>
            </a:pPr>
            <a:r>
              <a:rPr lang="en-US" sz="2400" b="1">
                <a:solidFill>
                  <a:srgbClr val="FF3300"/>
                </a:solidFill>
              </a:rPr>
              <a:t>* Lời 2 : Hát và gõ </a:t>
            </a:r>
            <a:r>
              <a:rPr lang="vi-VN" sz="2400" b="1">
                <a:solidFill>
                  <a:srgbClr val="FF3300"/>
                </a:solidFill>
              </a:rPr>
              <a:t>đ</a:t>
            </a:r>
            <a:r>
              <a:rPr lang="en-US" sz="2400" b="1">
                <a:solidFill>
                  <a:srgbClr val="FF3300"/>
                </a:solidFill>
              </a:rPr>
              <a:t>ệm t</a:t>
            </a:r>
            <a:r>
              <a:rPr lang="vi-VN" sz="2400" b="1">
                <a:solidFill>
                  <a:srgbClr val="FF3300"/>
                </a:solidFill>
              </a:rPr>
              <a:t>ươ</a:t>
            </a:r>
            <a:r>
              <a:rPr lang="en-US" sz="2400" b="1">
                <a:solidFill>
                  <a:srgbClr val="FF3300"/>
                </a:solidFill>
              </a:rPr>
              <a:t>ng tự</a:t>
            </a:r>
          </a:p>
        </p:txBody>
      </p:sp>
      <p:pic>
        <p:nvPicPr>
          <p:cNvPr id="43016" name="Picture 5" descr="meo2"/>
          <p:cNvPicPr>
            <a:picLocks noChangeAspect="1" noChangeArrowheads="1" noCrop="1"/>
          </p:cNvPicPr>
          <p:nvPr/>
        </p:nvPicPr>
        <p:blipFill>
          <a:blip r:embed="rId2"/>
          <a:srcRect/>
          <a:stretch>
            <a:fillRect/>
          </a:stretch>
        </p:blipFill>
        <p:spPr bwMode="auto">
          <a:xfrm>
            <a:off x="228600" y="838200"/>
            <a:ext cx="1447800" cy="2667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43012"/>
                                        </p:tgtEl>
                                        <p:attrNameLst>
                                          <p:attrName>style.visibility</p:attrName>
                                        </p:attrNameLst>
                                      </p:cBhvr>
                                      <p:to>
                                        <p:strVal val="visible"/>
                                      </p:to>
                                    </p:set>
                                    <p:anim calcmode="lin" valueType="num">
                                      <p:cBhvr>
                                        <p:cTn id="7" dur="2000" fill="hold"/>
                                        <p:tgtEl>
                                          <p:spTgt spid="43012"/>
                                        </p:tgtEl>
                                        <p:attrNameLst>
                                          <p:attrName>ppt_x</p:attrName>
                                        </p:attrNameLst>
                                      </p:cBhvr>
                                      <p:tavLst>
                                        <p:tav tm="0">
                                          <p:val>
                                            <p:strVal val="#ppt_x-.2"/>
                                          </p:val>
                                        </p:tav>
                                        <p:tav tm="100000">
                                          <p:val>
                                            <p:strVal val="#ppt_x"/>
                                          </p:val>
                                        </p:tav>
                                      </p:tavLst>
                                    </p:anim>
                                    <p:anim calcmode="lin" valueType="num">
                                      <p:cBhvr>
                                        <p:cTn id="8" dur="2000" fill="hold"/>
                                        <p:tgtEl>
                                          <p:spTgt spid="43012"/>
                                        </p:tgtEl>
                                        <p:attrNameLst>
                                          <p:attrName>ppt_y</p:attrName>
                                        </p:attrNameLst>
                                      </p:cBhvr>
                                      <p:tavLst>
                                        <p:tav tm="0">
                                          <p:val>
                                            <p:strVal val="#ppt_y"/>
                                          </p:val>
                                        </p:tav>
                                        <p:tav tm="100000">
                                          <p:val>
                                            <p:strVal val="#ppt_y"/>
                                          </p:val>
                                        </p:tav>
                                      </p:tavLst>
                                    </p:anim>
                                    <p:animEffect transition="in" filter="wipe(right)" prLst="gradientSize: 0.1">
                                      <p:cBhvr>
                                        <p:cTn id="9" dur="2000"/>
                                        <p:tgtEl>
                                          <p:spTgt spid="43012"/>
                                        </p:tgtEl>
                                      </p:cBhvr>
                                    </p:animEffect>
                                  </p:childTnLst>
                                </p:cTn>
                              </p:par>
                              <p:par>
                                <p:cTn id="10" presetID="23" presetClass="entr" presetSubtype="16" repeatCount="indefinite" fill="hold" nodeType="withEffect">
                                  <p:stCondLst>
                                    <p:cond delay="0"/>
                                  </p:stCondLst>
                                  <p:childTnLst>
                                    <p:set>
                                      <p:cBhvr>
                                        <p:cTn id="11" dur="1" fill="hold">
                                          <p:stCondLst>
                                            <p:cond delay="0"/>
                                          </p:stCondLst>
                                        </p:cTn>
                                        <p:tgtEl>
                                          <p:spTgt spid="43016"/>
                                        </p:tgtEl>
                                        <p:attrNameLst>
                                          <p:attrName>style.visibility</p:attrName>
                                        </p:attrNameLst>
                                      </p:cBhvr>
                                      <p:to>
                                        <p:strVal val="visible"/>
                                      </p:to>
                                    </p:set>
                                    <p:anim calcmode="lin" valueType="num">
                                      <p:cBhvr>
                                        <p:cTn id="12" dur="2000" fill="hold"/>
                                        <p:tgtEl>
                                          <p:spTgt spid="43016"/>
                                        </p:tgtEl>
                                        <p:attrNameLst>
                                          <p:attrName>ppt_w</p:attrName>
                                        </p:attrNameLst>
                                      </p:cBhvr>
                                      <p:tavLst>
                                        <p:tav tm="0">
                                          <p:val>
                                            <p:fltVal val="0"/>
                                          </p:val>
                                        </p:tav>
                                        <p:tav tm="100000">
                                          <p:val>
                                            <p:strVal val="#ppt_w"/>
                                          </p:val>
                                        </p:tav>
                                      </p:tavLst>
                                    </p:anim>
                                    <p:anim calcmode="lin" valueType="num">
                                      <p:cBhvr>
                                        <p:cTn id="13" dur="2000" fill="hold"/>
                                        <p:tgtEl>
                                          <p:spTgt spid="43016"/>
                                        </p:tgtEl>
                                        <p:attrNameLst>
                                          <p:attrName>ppt_h</p:attrName>
                                        </p:attrNameLst>
                                      </p:cBhvr>
                                      <p:tavLst>
                                        <p:tav tm="0">
                                          <p:val>
                                            <p:fltVal val="0"/>
                                          </p:val>
                                        </p:tav>
                                        <p:tav tm="100000">
                                          <p:val>
                                            <p:strVal val="#ppt_h"/>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9" presetClass="entr" presetSubtype="0" fill="hold" grpId="0" nodeType="clickEffect">
                                  <p:stCondLst>
                                    <p:cond delay="0"/>
                                  </p:stCondLst>
                                  <p:childTnLst>
                                    <p:set>
                                      <p:cBhvr>
                                        <p:cTn id="17" dur="1" fill="hold">
                                          <p:stCondLst>
                                            <p:cond delay="0"/>
                                          </p:stCondLst>
                                        </p:cTn>
                                        <p:tgtEl>
                                          <p:spTgt spid="43015"/>
                                        </p:tgtEl>
                                        <p:attrNameLst>
                                          <p:attrName>style.visibility</p:attrName>
                                        </p:attrNameLst>
                                      </p:cBhvr>
                                      <p:to>
                                        <p:strVal val="visible"/>
                                      </p:to>
                                    </p:set>
                                    <p:anim calcmode="lin" valueType="num">
                                      <p:cBhvr>
                                        <p:cTn id="18" dur="1000" fill="hold"/>
                                        <p:tgtEl>
                                          <p:spTgt spid="43015"/>
                                        </p:tgtEl>
                                        <p:attrNameLst>
                                          <p:attrName>ppt_x</p:attrName>
                                        </p:attrNameLst>
                                      </p:cBhvr>
                                      <p:tavLst>
                                        <p:tav tm="0">
                                          <p:val>
                                            <p:strVal val="#ppt_x-.2"/>
                                          </p:val>
                                        </p:tav>
                                        <p:tav tm="100000">
                                          <p:val>
                                            <p:strVal val="#ppt_x"/>
                                          </p:val>
                                        </p:tav>
                                      </p:tavLst>
                                    </p:anim>
                                    <p:anim calcmode="lin" valueType="num">
                                      <p:cBhvr>
                                        <p:cTn id="19" dur="1000" fill="hold"/>
                                        <p:tgtEl>
                                          <p:spTgt spid="43015"/>
                                        </p:tgtEl>
                                        <p:attrNameLst>
                                          <p:attrName>ppt_y</p:attrName>
                                        </p:attrNameLst>
                                      </p:cBhvr>
                                      <p:tavLst>
                                        <p:tav tm="0">
                                          <p:val>
                                            <p:strVal val="#ppt_y"/>
                                          </p:val>
                                        </p:tav>
                                        <p:tav tm="100000">
                                          <p:val>
                                            <p:strVal val="#ppt_y"/>
                                          </p:val>
                                        </p:tav>
                                      </p:tavLst>
                                    </p:anim>
                                    <p:animEffect transition="in" filter="wipe(right)" prLst="gradientSize: 0.1">
                                      <p:cBhvr>
                                        <p:cTn id="20" dur="1000"/>
                                        <p:tgtEl>
                                          <p:spTgt spid="43015"/>
                                        </p:tgtEl>
                                      </p:cBhvr>
                                    </p:animEffect>
                                  </p:childTnLst>
                                </p:cTn>
                              </p:par>
                              <p:par>
                                <p:cTn id="21" presetID="23" presetClass="entr" presetSubtype="16" fill="hold" grpId="0" nodeType="withEffect">
                                  <p:stCondLst>
                                    <p:cond delay="0"/>
                                  </p:stCondLst>
                                  <p:childTnLst>
                                    <p:set>
                                      <p:cBhvr>
                                        <p:cTn id="22" dur="1" fill="hold">
                                          <p:stCondLst>
                                            <p:cond delay="0"/>
                                          </p:stCondLst>
                                        </p:cTn>
                                        <p:tgtEl>
                                          <p:spTgt spid="43013"/>
                                        </p:tgtEl>
                                        <p:attrNameLst>
                                          <p:attrName>style.visibility</p:attrName>
                                        </p:attrNameLst>
                                      </p:cBhvr>
                                      <p:to>
                                        <p:strVal val="visible"/>
                                      </p:to>
                                    </p:set>
                                    <p:anim calcmode="lin" valueType="num">
                                      <p:cBhvr>
                                        <p:cTn id="23" dur="1000" fill="hold"/>
                                        <p:tgtEl>
                                          <p:spTgt spid="43013"/>
                                        </p:tgtEl>
                                        <p:attrNameLst>
                                          <p:attrName>ppt_w</p:attrName>
                                        </p:attrNameLst>
                                      </p:cBhvr>
                                      <p:tavLst>
                                        <p:tav tm="0">
                                          <p:val>
                                            <p:fltVal val="0"/>
                                          </p:val>
                                        </p:tav>
                                        <p:tav tm="100000">
                                          <p:val>
                                            <p:strVal val="#ppt_w"/>
                                          </p:val>
                                        </p:tav>
                                      </p:tavLst>
                                    </p:anim>
                                    <p:anim calcmode="lin" valueType="num">
                                      <p:cBhvr>
                                        <p:cTn id="24" dur="1000" fill="hold"/>
                                        <p:tgtEl>
                                          <p:spTgt spid="4301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2" grpId="0"/>
      <p:bldP spid="43013" grpId="0"/>
      <p:bldP spid="43015"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7"/>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632</TotalTime>
  <Words>713</Words>
  <Application>Microsoft Office PowerPoint</Application>
  <PresentationFormat>On-screen Show (4:3)</PresentationFormat>
  <Paragraphs>54</Paragraphs>
  <Slides>13</Slides>
  <Notes>1</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DELL</cp:lastModifiedBy>
  <cp:revision>142</cp:revision>
  <dcterms:created xsi:type="dcterms:W3CDTF">2010-01-01T12:53:53Z</dcterms:created>
  <dcterms:modified xsi:type="dcterms:W3CDTF">2022-05-01T08:03:09Z</dcterms:modified>
</cp:coreProperties>
</file>