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70" r:id="rId2"/>
    <p:sldId id="256" r:id="rId3"/>
    <p:sldId id="299" r:id="rId4"/>
    <p:sldId id="300" r:id="rId5"/>
    <p:sldId id="298" r:id="rId6"/>
    <p:sldId id="301" r:id="rId7"/>
    <p:sldId id="303" r:id="rId8"/>
    <p:sldId id="305" r:id="rId9"/>
    <p:sldId id="306" r:id="rId10"/>
    <p:sldId id="310" r:id="rId11"/>
    <p:sldId id="307" r:id="rId12"/>
    <p:sldId id="308" r:id="rId13"/>
    <p:sldId id="309" r:id="rId14"/>
    <p:sldId id="304" r:id="rId15"/>
    <p:sldId id="312" r:id="rId16"/>
    <p:sldId id="311" r:id="rId17"/>
    <p:sldId id="313" r:id="rId18"/>
    <p:sldId id="314" r:id="rId19"/>
    <p:sldId id="315" r:id="rId20"/>
    <p:sldId id="316" r:id="rId21"/>
    <p:sldId id="317" r:id="rId22"/>
    <p:sldId id="318" r:id="rId23"/>
    <p:sldId id="319" r:id="rId24"/>
    <p:sldId id="320" r:id="rId25"/>
    <p:sldId id="321" r:id="rId26"/>
    <p:sldId id="322" r:id="rId27"/>
    <p:sldId id="323" r:id="rId28"/>
  </p:sldIdLst>
  <p:sldSz cx="9144000" cy="5143500" type="screen16x9"/>
  <p:notesSz cx="6858000" cy="9144000"/>
  <p:embeddedFontLst>
    <p:embeddedFont>
      <p:font typeface="Lao UI" panose="020B0502040204020203" pitchFamily="34" charset="0"/>
      <p:regular r:id="rId30"/>
      <p:bold r:id="rId31"/>
    </p:embeddedFont>
  </p:embeddedFontLst>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D20046"/>
    <a:srgbClr val="FFFF66"/>
    <a:srgbClr val="F8C14A"/>
    <a:srgbClr val="CB4D2F"/>
    <a:srgbClr val="EC6100"/>
    <a:srgbClr val="E60012"/>
    <a:srgbClr val="F7B239"/>
    <a:srgbClr val="FFD779"/>
    <a:srgbClr val="FB9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8950" autoAdjust="0"/>
  </p:normalViewPr>
  <p:slideViewPr>
    <p:cSldViewPr snapToGrid="0">
      <p:cViewPr varScale="1">
        <p:scale>
          <a:sx n="79" d="100"/>
          <a:sy n="79" d="100"/>
        </p:scale>
        <p:origin x="-234"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7ED6E326-7A8B-4A2F-AFB5-FABE8D94FF58}" type="datetimeFigureOut">
              <a:rPr lang="zh-CN" altLang="en-US" smtClean="0"/>
              <a:pPr/>
              <a:t>2022/5/4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6D8B8799-C4E5-4DE5-B743-0D2BA5D54798}" type="slidenum">
              <a:rPr lang="zh-CN" altLang="en-US" smtClean="0"/>
              <a:pPr/>
              <a:t>‹#›</a:t>
            </a:fld>
            <a:endParaRPr lang="zh-CN" altLang="en-US" dirty="0"/>
          </a:p>
        </p:txBody>
      </p:sp>
    </p:spTree>
    <p:extLst>
      <p:ext uri="{BB962C8B-B14F-4D97-AF65-F5344CB8AC3E}">
        <p14:creationId xmlns:p14="http://schemas.microsoft.com/office/powerpoint/2010/main" val="122523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10</a:t>
            </a:fld>
            <a:endParaRPr lang="zh-CN" altLang="en-US"/>
          </a:p>
        </p:txBody>
      </p:sp>
    </p:spTree>
    <p:extLst>
      <p:ext uri="{BB962C8B-B14F-4D97-AF65-F5344CB8AC3E}">
        <p14:creationId xmlns:p14="http://schemas.microsoft.com/office/powerpoint/2010/main" val="397191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11</a:t>
            </a:fld>
            <a:endParaRPr lang="zh-CN" altLang="en-US"/>
          </a:p>
        </p:txBody>
      </p:sp>
    </p:spTree>
    <p:extLst>
      <p:ext uri="{BB962C8B-B14F-4D97-AF65-F5344CB8AC3E}">
        <p14:creationId xmlns:p14="http://schemas.microsoft.com/office/powerpoint/2010/main" val="86915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12</a:t>
            </a:fld>
            <a:endParaRPr lang="zh-CN" altLang="en-US"/>
          </a:p>
        </p:txBody>
      </p:sp>
    </p:spTree>
    <p:extLst>
      <p:ext uri="{BB962C8B-B14F-4D97-AF65-F5344CB8AC3E}">
        <p14:creationId xmlns:p14="http://schemas.microsoft.com/office/powerpoint/2010/main" val="356650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13</a:t>
            </a:fld>
            <a:endParaRPr lang="zh-CN" altLang="en-US"/>
          </a:p>
        </p:txBody>
      </p:sp>
    </p:spTree>
    <p:extLst>
      <p:ext uri="{BB962C8B-B14F-4D97-AF65-F5344CB8AC3E}">
        <p14:creationId xmlns:p14="http://schemas.microsoft.com/office/powerpoint/2010/main" val="109466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14</a:t>
            </a:fld>
            <a:endParaRPr lang="zh-CN" altLang="en-US"/>
          </a:p>
        </p:txBody>
      </p:sp>
    </p:spTree>
    <p:extLst>
      <p:ext uri="{BB962C8B-B14F-4D97-AF65-F5344CB8AC3E}">
        <p14:creationId xmlns:p14="http://schemas.microsoft.com/office/powerpoint/2010/main" val="335338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15</a:t>
            </a:fld>
            <a:endParaRPr lang="zh-CN" altLang="en-US"/>
          </a:p>
        </p:txBody>
      </p:sp>
    </p:spTree>
    <p:extLst>
      <p:ext uri="{BB962C8B-B14F-4D97-AF65-F5344CB8AC3E}">
        <p14:creationId xmlns:p14="http://schemas.microsoft.com/office/powerpoint/2010/main" val="70099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16</a:t>
            </a:fld>
            <a:endParaRPr lang="zh-CN" altLang="en-US"/>
          </a:p>
        </p:txBody>
      </p:sp>
    </p:spTree>
    <p:extLst>
      <p:ext uri="{BB962C8B-B14F-4D97-AF65-F5344CB8AC3E}">
        <p14:creationId xmlns:p14="http://schemas.microsoft.com/office/powerpoint/2010/main" val="288888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17</a:t>
            </a:fld>
            <a:endParaRPr lang="zh-CN" altLang="en-US"/>
          </a:p>
        </p:txBody>
      </p:sp>
    </p:spTree>
    <p:extLst>
      <p:ext uri="{BB962C8B-B14F-4D97-AF65-F5344CB8AC3E}">
        <p14:creationId xmlns:p14="http://schemas.microsoft.com/office/powerpoint/2010/main" val="135320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18</a:t>
            </a:fld>
            <a:endParaRPr lang="zh-CN" altLang="en-US"/>
          </a:p>
        </p:txBody>
      </p:sp>
    </p:spTree>
    <p:extLst>
      <p:ext uri="{BB962C8B-B14F-4D97-AF65-F5344CB8AC3E}">
        <p14:creationId xmlns:p14="http://schemas.microsoft.com/office/powerpoint/2010/main" val="65806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19</a:t>
            </a:fld>
            <a:endParaRPr lang="zh-CN" altLang="en-US"/>
          </a:p>
        </p:txBody>
      </p:sp>
    </p:spTree>
    <p:extLst>
      <p:ext uri="{BB962C8B-B14F-4D97-AF65-F5344CB8AC3E}">
        <p14:creationId xmlns:p14="http://schemas.microsoft.com/office/powerpoint/2010/main" val="3974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20</a:t>
            </a:fld>
            <a:endParaRPr lang="zh-CN" altLang="en-US"/>
          </a:p>
        </p:txBody>
      </p:sp>
    </p:spTree>
    <p:extLst>
      <p:ext uri="{BB962C8B-B14F-4D97-AF65-F5344CB8AC3E}">
        <p14:creationId xmlns:p14="http://schemas.microsoft.com/office/powerpoint/2010/main" val="399934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21</a:t>
            </a:fld>
            <a:endParaRPr lang="zh-CN" altLang="en-US"/>
          </a:p>
        </p:txBody>
      </p:sp>
    </p:spTree>
    <p:extLst>
      <p:ext uri="{BB962C8B-B14F-4D97-AF65-F5344CB8AC3E}">
        <p14:creationId xmlns:p14="http://schemas.microsoft.com/office/powerpoint/2010/main" val="15637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22</a:t>
            </a:fld>
            <a:endParaRPr lang="zh-CN" altLang="en-US"/>
          </a:p>
        </p:txBody>
      </p:sp>
    </p:spTree>
    <p:extLst>
      <p:ext uri="{BB962C8B-B14F-4D97-AF65-F5344CB8AC3E}">
        <p14:creationId xmlns:p14="http://schemas.microsoft.com/office/powerpoint/2010/main" val="55823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23</a:t>
            </a:fld>
            <a:endParaRPr lang="zh-CN" altLang="en-US"/>
          </a:p>
        </p:txBody>
      </p:sp>
    </p:spTree>
    <p:extLst>
      <p:ext uri="{BB962C8B-B14F-4D97-AF65-F5344CB8AC3E}">
        <p14:creationId xmlns:p14="http://schemas.microsoft.com/office/powerpoint/2010/main" val="331989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24</a:t>
            </a:fld>
            <a:endParaRPr lang="zh-CN" altLang="en-US"/>
          </a:p>
        </p:txBody>
      </p:sp>
    </p:spTree>
    <p:extLst>
      <p:ext uri="{BB962C8B-B14F-4D97-AF65-F5344CB8AC3E}">
        <p14:creationId xmlns:p14="http://schemas.microsoft.com/office/powerpoint/2010/main" val="398789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25</a:t>
            </a:fld>
            <a:endParaRPr lang="zh-CN" altLang="en-US"/>
          </a:p>
        </p:txBody>
      </p:sp>
    </p:spTree>
    <p:extLst>
      <p:ext uri="{BB962C8B-B14F-4D97-AF65-F5344CB8AC3E}">
        <p14:creationId xmlns:p14="http://schemas.microsoft.com/office/powerpoint/2010/main" val="98951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26</a:t>
            </a:fld>
            <a:endParaRPr lang="zh-CN" altLang="en-US"/>
          </a:p>
        </p:txBody>
      </p:sp>
    </p:spTree>
    <p:extLst>
      <p:ext uri="{BB962C8B-B14F-4D97-AF65-F5344CB8AC3E}">
        <p14:creationId xmlns:p14="http://schemas.microsoft.com/office/powerpoint/2010/main" val="1034411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27</a:t>
            </a:fld>
            <a:endParaRPr lang="zh-CN" altLang="en-US"/>
          </a:p>
        </p:txBody>
      </p:sp>
    </p:spTree>
    <p:extLst>
      <p:ext uri="{BB962C8B-B14F-4D97-AF65-F5344CB8AC3E}">
        <p14:creationId xmlns:p14="http://schemas.microsoft.com/office/powerpoint/2010/main" val="172079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3</a:t>
            </a:fld>
            <a:endParaRPr lang="zh-CN" altLang="en-US"/>
          </a:p>
        </p:txBody>
      </p:sp>
    </p:spTree>
    <p:extLst>
      <p:ext uri="{BB962C8B-B14F-4D97-AF65-F5344CB8AC3E}">
        <p14:creationId xmlns:p14="http://schemas.microsoft.com/office/powerpoint/2010/main" val="299394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4</a:t>
            </a:fld>
            <a:endParaRPr lang="zh-CN" altLang="en-US"/>
          </a:p>
        </p:txBody>
      </p:sp>
    </p:spTree>
    <p:extLst>
      <p:ext uri="{BB962C8B-B14F-4D97-AF65-F5344CB8AC3E}">
        <p14:creationId xmlns:p14="http://schemas.microsoft.com/office/powerpoint/2010/main" val="104976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5</a:t>
            </a:fld>
            <a:endParaRPr lang="zh-CN" altLang="en-US"/>
          </a:p>
        </p:txBody>
      </p:sp>
    </p:spTree>
    <p:extLst>
      <p:ext uri="{BB962C8B-B14F-4D97-AF65-F5344CB8AC3E}">
        <p14:creationId xmlns:p14="http://schemas.microsoft.com/office/powerpoint/2010/main" val="181644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6</a:t>
            </a:fld>
            <a:endParaRPr lang="zh-CN" altLang="en-US"/>
          </a:p>
        </p:txBody>
      </p:sp>
    </p:spTree>
    <p:extLst>
      <p:ext uri="{BB962C8B-B14F-4D97-AF65-F5344CB8AC3E}">
        <p14:creationId xmlns:p14="http://schemas.microsoft.com/office/powerpoint/2010/main" val="157137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7</a:t>
            </a:fld>
            <a:endParaRPr lang="zh-CN" altLang="en-US"/>
          </a:p>
        </p:txBody>
      </p:sp>
    </p:spTree>
    <p:extLst>
      <p:ext uri="{BB962C8B-B14F-4D97-AF65-F5344CB8AC3E}">
        <p14:creationId xmlns:p14="http://schemas.microsoft.com/office/powerpoint/2010/main" val="121537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8</a:t>
            </a:fld>
            <a:endParaRPr lang="zh-CN" altLang="en-US"/>
          </a:p>
        </p:txBody>
      </p:sp>
    </p:spTree>
    <p:extLst>
      <p:ext uri="{BB962C8B-B14F-4D97-AF65-F5344CB8AC3E}">
        <p14:creationId xmlns:p14="http://schemas.microsoft.com/office/powerpoint/2010/main" val="161909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9</a:t>
            </a:fld>
            <a:endParaRPr lang="zh-CN" altLang="en-US"/>
          </a:p>
        </p:txBody>
      </p:sp>
    </p:spTree>
    <p:extLst>
      <p:ext uri="{BB962C8B-B14F-4D97-AF65-F5344CB8AC3E}">
        <p14:creationId xmlns:p14="http://schemas.microsoft.com/office/powerpoint/2010/main" val="279555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advClick="0" advTm="6000">
        <p15:prstTrans prst="curtains"/>
      </p:transition>
    </mc:Choice>
    <mc:Fallback>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advClick="0" advTm="6000">
        <p15:prstTrans prst="curtains"/>
      </p:transition>
    </mc:Choice>
    <mc:Fallback>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advClick="0" advTm="6000">
        <p15:prstTrans prst="curtains"/>
      </p:transition>
    </mc:Choice>
    <mc:Fallback>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advClick="0" advTm="6000">
        <p15:prstTrans prst="curtains"/>
      </p:transition>
    </mc:Choice>
    <mc:Fallback>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inpin heiti" charset="-122"/>
                <a:ea typeface="inpin heiti" charset="-122"/>
              </a:defRPr>
            </a:lvl1pPr>
          </a:lstStyle>
          <a:p>
            <a:fld id="{4693BFB7-74CA-4FBB-9BAA-4D55F32D716A}" type="datetimeFigureOut">
              <a:rPr lang="zh-CN" altLang="en-US" smtClean="0"/>
              <a:pPr/>
              <a:t>2022/5/4</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inpin heiti" charset="-122"/>
                <a:ea typeface="inpin heiti" charset="-122"/>
              </a:defRPr>
            </a:lvl1pPr>
          </a:lstStyle>
          <a:p>
            <a:fld id="{907E20DE-EFCC-4205-9434-E6F9C9FB4D62}"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5="http://schemas.microsoft.com/office/powerpoint/2012/main" xmlns="" Requires="p15">
      <p:transition xmlns:p14="http://schemas.microsoft.com/office/powerpoint/2010/main" spd="slow" p14:dur="2750" advClick="0" advTm="6000">
        <p15:prstTrans prst="curtains"/>
      </p:transition>
    </mc:Choice>
    <mc:Fallback>
      <p:transition spd="slow" advClick="0" advTm="6000">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inpin heiti" charset="-122"/>
          <a:ea typeface="inpin heiti"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inpin heiti" charset="-122"/>
          <a:ea typeface="inpin heiti"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inpin heiti" charset="-122"/>
          <a:ea typeface="inpin heiti"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8705F436-5F12-4397-A086-0E39672D80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364170" y="2300642"/>
            <a:ext cx="5097626" cy="734708"/>
          </a:xfrm>
          <a:prstGeom prst="rect">
            <a:avLst/>
          </a:prstGeom>
          <a:noFill/>
        </p:spPr>
        <p:txBody>
          <a:bodyPr wrap="square" rtlCol="0">
            <a:prstTxWarp prst="textDoubleWave1">
              <a:avLst/>
            </a:prstTxWarp>
            <a:spAutoFit/>
          </a:bodyPr>
          <a:lstStyle/>
          <a:p>
            <a:pPr algn="ct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a:t>
            </a:r>
            <a:r>
              <a:rPr lang="en-US" altLang="zh-CN"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 </a:t>
            </a: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từ</a:t>
            </a:r>
            <a:r>
              <a:rPr lang="en-US" altLang="zh-CN"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 </a:t>
            </a: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và</a:t>
            </a:r>
            <a:r>
              <a:rPr lang="en-US" altLang="zh-CN"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 </a:t>
            </a:r>
            <a:r>
              <a:rPr lang="en-US" altLang="zh-CN" sz="4000" dirty="0" err="1">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xmlns="" id="{1F79E9B2-8861-4708-9F5E-9482786432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xmlns="" id="{3D68126F-6513-4335-AE78-6739C09AD9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30425" y="418831"/>
            <a:ext cx="2554603" cy="2319451"/>
          </a:xfrm>
          <a:prstGeom prst="rect">
            <a:avLst/>
          </a:prstGeom>
        </p:spPr>
      </p:pic>
      <p:pic>
        <p:nvPicPr>
          <p:cNvPr id="22" name="图片 21">
            <a:extLst>
              <a:ext uri="{FF2B5EF4-FFF2-40B4-BE49-F238E27FC236}">
                <a16:creationId xmlns:a16="http://schemas.microsoft.com/office/drawing/2014/main" xmlns="" id="{A515D47C-7873-4389-B6A4-5F1E6CEC1F5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32491">
            <a:off x="4634237" y="903814"/>
            <a:ext cx="884280" cy="1176755"/>
          </a:xfrm>
          <a:prstGeom prst="rect">
            <a:avLst/>
          </a:prstGeom>
        </p:spPr>
      </p:pic>
      <p:pic>
        <p:nvPicPr>
          <p:cNvPr id="23" name="图片 22">
            <a:extLst>
              <a:ext uri="{FF2B5EF4-FFF2-40B4-BE49-F238E27FC236}">
                <a16:creationId xmlns:a16="http://schemas.microsoft.com/office/drawing/2014/main" xmlns="" id="{7AB9C9BA-B5F9-43DF-8CC2-ADBFC871848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078476">
            <a:off x="5395010" y="669981"/>
            <a:ext cx="2744991" cy="1949286"/>
          </a:xfrm>
          <a:prstGeom prst="rect">
            <a:avLst/>
          </a:prstGeom>
        </p:spPr>
      </p:pic>
      <p:pic>
        <p:nvPicPr>
          <p:cNvPr id="24" name="图片 23">
            <a:extLst>
              <a:ext uri="{FF2B5EF4-FFF2-40B4-BE49-F238E27FC236}">
                <a16:creationId xmlns:a16="http://schemas.microsoft.com/office/drawing/2014/main" xmlns="" id="{F75EBC46-7116-4FAE-B246-C545FC3EBAE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25298" y="842529"/>
            <a:ext cx="1067982" cy="1299322"/>
          </a:xfrm>
          <a:prstGeom prst="rect">
            <a:avLst/>
          </a:prstGeom>
        </p:spPr>
      </p:pic>
      <p:pic>
        <p:nvPicPr>
          <p:cNvPr id="25" name="图片 24">
            <a:extLst>
              <a:ext uri="{FF2B5EF4-FFF2-40B4-BE49-F238E27FC236}">
                <a16:creationId xmlns:a16="http://schemas.microsoft.com/office/drawing/2014/main" xmlns="" id="{A0154EAC-A419-448E-9369-45B682019DC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10700" y="854968"/>
            <a:ext cx="1133955" cy="1274445"/>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17302" y="-18972"/>
            <a:ext cx="812800" cy="812800"/>
          </a:xfrm>
          <a:prstGeom prst="rect">
            <a:avLst/>
          </a:prstGeom>
        </p:spPr>
      </p:pic>
      <p:sp>
        <p:nvSpPr>
          <p:cNvPr id="3" name="Rectangle 2">
            <a:extLst>
              <a:ext uri="{FF2B5EF4-FFF2-40B4-BE49-F238E27FC236}">
                <a16:creationId xmlns:a16="http://schemas.microsoft.com/office/drawing/2014/main" xmlns="" id="{6EA2775C-1942-4318-B5E1-86207CE9B5B7}"/>
              </a:ext>
            </a:extLst>
          </p:cNvPr>
          <p:cNvSpPr/>
          <p:nvPr/>
        </p:nvSpPr>
        <p:spPr>
          <a:xfrm>
            <a:off x="2212106" y="3093515"/>
            <a:ext cx="6548588" cy="923330"/>
          </a:xfrm>
          <a:prstGeom prst="rect">
            <a:avLst/>
          </a:prstGeom>
          <a:noFill/>
        </p:spPr>
        <p:txBody>
          <a:bodyPr wrap="none" lIns="91440" tIns="45720" rIns="91440" bIns="45720">
            <a:spAutoFit/>
          </a:bodyPr>
          <a:lstStyle/>
          <a:p>
            <a:pPr algn="ct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tập</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về</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dấu</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câu</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
        <p:nvSpPr>
          <p:cNvPr id="4" name="Rectangle 3"/>
          <p:cNvSpPr/>
          <p:nvPr/>
        </p:nvSpPr>
        <p:spPr>
          <a:xfrm>
            <a:off x="514775" y="4559"/>
            <a:ext cx="7930377" cy="769441"/>
          </a:xfrm>
          <a:prstGeom prst="rect">
            <a:avLst/>
          </a:prstGeom>
          <a:noFill/>
        </p:spPr>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TRƯỜNG TIỂU HỌC ÁI MỘ A</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4572000" y="4443578"/>
            <a:ext cx="2887579" cy="338554"/>
          </a:xfrm>
          <a:prstGeom prst="rect">
            <a:avLst/>
          </a:prstGeom>
          <a:noFill/>
        </p:spPr>
        <p:txBody>
          <a:bodyPr wrap="square" rtlCol="0">
            <a:spAutoFit/>
          </a:bodyPr>
          <a:lstStyle/>
          <a:p>
            <a:r>
              <a:rPr lang="en-US" sz="1600" b="1" dirty="0" err="1" smtClean="0">
                <a:solidFill>
                  <a:srgbClr val="7030A0"/>
                </a:solidFill>
                <a:latin typeface="Times New Roman" panose="02020603050405020304" pitchFamily="18" charset="0"/>
                <a:cs typeface="Times New Roman" panose="02020603050405020304" pitchFamily="18" charset="0"/>
              </a:rPr>
              <a:t>Giáo</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viên</a:t>
            </a:r>
            <a:r>
              <a:rPr lang="en-US" sz="1600" b="1" dirty="0" smtClean="0">
                <a:solidFill>
                  <a:srgbClr val="7030A0"/>
                </a:solidFill>
                <a:latin typeface="Times New Roman" panose="02020603050405020304" pitchFamily="18" charset="0"/>
                <a:cs typeface="Times New Roman" panose="02020603050405020304" pitchFamily="18" charset="0"/>
              </a:rPr>
              <a:t> : </a:t>
            </a:r>
            <a:r>
              <a:rPr lang="en-US" sz="1600" b="1" dirty="0" err="1" smtClean="0">
                <a:solidFill>
                  <a:srgbClr val="7030A0"/>
                </a:solidFill>
                <a:latin typeface="Times New Roman" panose="02020603050405020304" pitchFamily="18" charset="0"/>
                <a:cs typeface="Times New Roman" panose="02020603050405020304" pitchFamily="18" charset="0"/>
              </a:rPr>
              <a:t>Phạm</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Thúy</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Hồng</a:t>
            </a:r>
            <a:endParaRPr lang="en-US" sz="16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5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6" presetClass="emph" presetSubtype="0" fill="hold" nodeType="afterEffect">
                                  <p:stCondLst>
                                    <p:cond delay="0"/>
                                  </p:st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par>
                                <p:cTn id="41" presetID="26" presetClass="emph" presetSubtype="0" fill="hold" nodeType="withEffect">
                                  <p:stCondLst>
                                    <p:cond delay="1000"/>
                                  </p:stCondLst>
                                  <p:childTnLst>
                                    <p:animEffect transition="out" filter="fade">
                                      <p:cBhvr>
                                        <p:cTn id="42" dur="500" tmFilter="0, 0; .2, .5; .8, .5; 1, 0"/>
                                        <p:tgtEl>
                                          <p:spTgt spid="24"/>
                                        </p:tgtEl>
                                      </p:cBhvr>
                                    </p:animEffect>
                                    <p:animScale>
                                      <p:cBhvr>
                                        <p:cTn id="43" dur="250" autoRev="1" fill="hold"/>
                                        <p:tgtEl>
                                          <p:spTgt spid="24"/>
                                        </p:tgtEl>
                                      </p:cBhvr>
                                      <p:by x="105000" y="105000"/>
                                    </p:animScale>
                                  </p:childTnLst>
                                </p:cTn>
                              </p:par>
                              <p:par>
                                <p:cTn id="44" presetID="26" presetClass="emph" presetSubtype="0" fill="hold" nodeType="withEffect">
                                  <p:stCondLst>
                                    <p:cond delay="150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cTn>
                              </p:par>
                              <p:par>
                                <p:cTn id="47" presetID="26" presetClass="emph" presetSubtype="0" fill="hold" nodeType="withEffect">
                                  <p:stCondLst>
                                    <p:cond delay="2000"/>
                                  </p:stCondLst>
                                  <p:childTnLst>
                                    <p:animEffect transition="out" filter="fade">
                                      <p:cBhvr>
                                        <p:cTn id="48" dur="500" tmFilter="0, 0; .2, .5; .8, .5; 1, 0"/>
                                        <p:tgtEl>
                                          <p:spTgt spid="22"/>
                                        </p:tgtEl>
                                      </p:cBhvr>
                                    </p:animEffect>
                                    <p:animScale>
                                      <p:cBhvr>
                                        <p:cTn id="49" dur="250" autoRev="1" fill="hold"/>
                                        <p:tgtEl>
                                          <p:spTgt spid="22"/>
                                        </p:tgtEl>
                                      </p:cBhvr>
                                      <p:by x="105000" y="105000"/>
                                    </p:animScale>
                                  </p:childTnLst>
                                </p:cTn>
                              </p:par>
                              <p:par>
                                <p:cTn id="50" presetID="26" presetClass="emph" presetSubtype="0" fill="hold" nodeType="withEffect">
                                  <p:stCondLst>
                                    <p:cond delay="250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par>
                          <p:cTn id="53" fill="hold">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1000"/>
                                        <p:tgtEl>
                                          <p:spTgt spid="7"/>
                                        </p:tgtEl>
                                      </p:cBhvr>
                                    </p:animEffect>
                                  </p:childTnLst>
                                </p:cTn>
                              </p:par>
                            </p:childTnLst>
                          </p:cTn>
                        </p:par>
                        <p:par>
                          <p:cTn id="57" fill="hold">
                            <p:stCondLst>
                              <p:cond delay="850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16" presetClass="entr" presetSubtype="37"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outVertical)">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7" repeatCount="indefinite" fill="hold" display="0">
                  <p:stCondLst>
                    <p:cond delay="indefinite"/>
                  </p:stCondLst>
                  <p:endCondLst>
                    <p:cond evt="onStopAudio" delay="0">
                      <p:tgtEl>
                        <p:sldTgt/>
                      </p:tgtEl>
                    </p:cond>
                  </p:endCondLst>
                </p:cTn>
                <p:tgtEl>
                  <p:spTgt spid="2"/>
                </p:tgtEl>
              </p:cMediaNode>
            </p:audio>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55842" y="1571331"/>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xmlns=""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xmlns="" id="{3D68126F-6513-4335-AE78-6739C09AD9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xmlns="" id="{A515D47C-7873-4389-B6A4-5F1E6CEC1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xmlns="" id="{7AB9C9BA-B5F9-43DF-8CC2-ADBFC87184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xmlns="" id="{F75EBC46-7116-4FAE-B246-C545FC3EBA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xmlns="" id="{A0154EAC-A419-448E-9369-45B682019D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sp>
        <p:nvSpPr>
          <p:cNvPr id="3" name="Rectangle 2">
            <a:extLst>
              <a:ext uri="{FF2B5EF4-FFF2-40B4-BE49-F238E27FC236}">
                <a16:creationId xmlns:a16="http://schemas.microsoft.com/office/drawing/2014/main" xmlns="" id="{6EA2775C-1942-4318-B5E1-86207CE9B5B7}"/>
              </a:ext>
            </a:extLst>
          </p:cNvPr>
          <p:cNvSpPr/>
          <p:nvPr/>
        </p:nvSpPr>
        <p:spPr>
          <a:xfrm>
            <a:off x="1747406" y="2346981"/>
            <a:ext cx="6548588"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
        <p:nvSpPr>
          <p:cNvPr id="12" name="Rectangle 11">
            <a:extLst>
              <a:ext uri="{FF2B5EF4-FFF2-40B4-BE49-F238E27FC236}">
                <a16:creationId xmlns:a16="http://schemas.microsoft.com/office/drawing/2014/main" xmlns="" id="{42803A0E-B276-4436-88A2-101B154ABF82}"/>
              </a:ext>
            </a:extLst>
          </p:cNvPr>
          <p:cNvSpPr/>
          <p:nvPr/>
        </p:nvSpPr>
        <p:spPr>
          <a:xfrm>
            <a:off x="2647829" y="3255098"/>
            <a:ext cx="4634090"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a typeface="inpin heiti" charset="-122"/>
              </a:rPr>
              <a:t>(Dấu hai chấm)</a:t>
            </a:r>
            <a:endPar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ndParaRPr>
          </a:p>
        </p:txBody>
      </p:sp>
    </p:spTree>
    <p:extLst>
      <p:ext uri="{BB962C8B-B14F-4D97-AF65-F5344CB8AC3E}">
        <p14:creationId xmlns:p14="http://schemas.microsoft.com/office/powerpoint/2010/main" val="17991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xmlns=""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xmlns=""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xmlns=""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xmlns=""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xmlns=""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xmlns=""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xmlns=""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xmlns="" id="{3F2642CE-2D43-4CBF-A5CA-F27A1172FCDD}"/>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xmlns="" id="{2A252598-7833-4063-A1C8-B02A92D653FF}"/>
                </a:ext>
              </a:extLst>
            </p:cNvPr>
            <p:cNvSpPr txBox="1"/>
            <p:nvPr/>
          </p:nvSpPr>
          <p:spPr>
            <a:xfrm>
              <a:off x="2458419" y="2854647"/>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KHÁM PHÁ</a:t>
              </a:r>
            </a:p>
          </p:txBody>
        </p:sp>
      </p:grpSp>
    </p:spTree>
    <p:extLst>
      <p:ext uri="{BB962C8B-B14F-4D97-AF65-F5344CB8AC3E}">
        <p14:creationId xmlns:p14="http://schemas.microsoft.com/office/powerpoint/2010/main" val="3033063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22935" y="1927781"/>
            <a:ext cx="1464153" cy="1365446"/>
          </a:xfrm>
          <a:prstGeom prst="rect">
            <a:avLst/>
          </a:prstGeom>
        </p:spPr>
      </p:pic>
      <p:grpSp>
        <p:nvGrpSpPr>
          <p:cNvPr id="6" name="Group 5">
            <a:extLst>
              <a:ext uri="{FF2B5EF4-FFF2-40B4-BE49-F238E27FC236}">
                <a16:creationId xmlns:a16="http://schemas.microsoft.com/office/drawing/2014/main" xmlns="" id="{33C74DDF-F74B-4B1C-AFE6-E6B749F3B96B}"/>
              </a:ext>
            </a:extLst>
          </p:cNvPr>
          <p:cNvGrpSpPr/>
          <p:nvPr/>
        </p:nvGrpSpPr>
        <p:grpSpPr>
          <a:xfrm>
            <a:off x="366859" y="135352"/>
            <a:ext cx="482228" cy="1004986"/>
            <a:chOff x="1573955" y="457173"/>
            <a:chExt cx="685154" cy="1427894"/>
          </a:xfrm>
        </p:grpSpPr>
        <p:pic>
          <p:nvPicPr>
            <p:cNvPr id="4" name="Picture 3">
              <a:extLst>
                <a:ext uri="{FF2B5EF4-FFF2-40B4-BE49-F238E27FC236}">
                  <a16:creationId xmlns:a16="http://schemas.microsoft.com/office/drawing/2014/main" xmlns="" id="{3A307B03-3490-4B4C-AE2F-C28FF2EF2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5" name="Oval 4">
              <a:extLst>
                <a:ext uri="{FF2B5EF4-FFF2-40B4-BE49-F238E27FC236}">
                  <a16:creationId xmlns:a16="http://schemas.microsoft.com/office/drawing/2014/main" xmlns="" id="{F922196F-000A-42FF-8B3A-CAD4554B3DDB}"/>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xmlns="" id="{126DC25E-8337-4161-AB7F-43600838A53A}"/>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xmlns=""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xmlns="" id="{263D6591-7B1A-4C16-8E4A-D09E799702D4}"/>
                </a:ext>
              </a:extLst>
            </p:cNvPr>
            <p:cNvSpPr txBox="1"/>
            <p:nvPr/>
          </p:nvSpPr>
          <p:spPr>
            <a:xfrm>
              <a:off x="1185025" y="212874"/>
              <a:ext cx="7469987"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Các bạn ơi, hãy nhớ lại kiến thức cũ để biết mình được sử dụng trong những trường hợp nào nhé!</a:t>
              </a:r>
              <a:endParaRPr lang="en-US" sz="2400" b="1" dirty="0">
                <a:solidFill>
                  <a:srgbClr val="CB4D2F"/>
                </a:solidFill>
                <a:latin typeface="UTM Daxline" panose="02040603050506020204" pitchFamily="18" charset="0"/>
              </a:endParaRPr>
            </a:p>
          </p:txBody>
        </p:sp>
      </p:grpSp>
      <p:sp>
        <p:nvSpPr>
          <p:cNvPr id="19" name="TextBox 8">
            <a:extLst>
              <a:ext uri="{FF2B5EF4-FFF2-40B4-BE49-F238E27FC236}">
                <a16:creationId xmlns:a16="http://schemas.microsoft.com/office/drawing/2014/main" xmlns="" id="{00A2DC4C-BABA-4F8D-A1F1-620597EF67D8}"/>
              </a:ext>
            </a:extLst>
          </p:cNvPr>
          <p:cNvSpPr txBox="1"/>
          <p:nvPr/>
        </p:nvSpPr>
        <p:spPr>
          <a:xfrm>
            <a:off x="108857" y="1291914"/>
            <a:ext cx="9144000"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1. 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ngoặc kép hoặc dấu gạch ngang)</a:t>
            </a:r>
            <a:endParaRPr lang="en-US" sz="2400" b="1" dirty="0">
              <a:solidFill>
                <a:srgbClr val="CB4D2F"/>
              </a:solidFill>
              <a:latin typeface="UTM Daxline" panose="02040603050506020204" pitchFamily="18" charset="0"/>
            </a:endParaRPr>
          </a:p>
        </p:txBody>
      </p:sp>
      <p:sp>
        <p:nvSpPr>
          <p:cNvPr id="20" name="TextBox 8">
            <a:extLst>
              <a:ext uri="{FF2B5EF4-FFF2-40B4-BE49-F238E27FC236}">
                <a16:creationId xmlns:a16="http://schemas.microsoft.com/office/drawing/2014/main" xmlns="" id="{49091260-98DE-4C87-AB0E-227231D56623}"/>
              </a:ext>
            </a:extLst>
          </p:cNvPr>
          <p:cNvSpPr txBox="1"/>
          <p:nvPr/>
        </p:nvSpPr>
        <p:spPr>
          <a:xfrm>
            <a:off x="0" y="2175808"/>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1: </a:t>
            </a:r>
            <a:endParaRPr lang="en-US" sz="24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xmlns="" id="{30A9F440-2984-4115-A31A-6C9A3319CBEE}"/>
              </a:ext>
            </a:extLst>
          </p:cNvPr>
          <p:cNvSpPr txBox="1"/>
          <p:nvPr/>
        </p:nvSpPr>
        <p:spPr>
          <a:xfrm>
            <a:off x="1104346" y="2156554"/>
            <a:ext cx="2760081" cy="395942"/>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UTM Daxline" panose="02040603050506020204" pitchFamily="18" charset="0"/>
              </a:rPr>
              <a:t>Tôi nói với anh</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a:t>
            </a:r>
            <a:endParaRPr lang="en-US" sz="2400" b="1" dirty="0">
              <a:solidFill>
                <a:srgbClr val="002060"/>
              </a:solidFill>
              <a:latin typeface="UTM Daxline" panose="02040603050506020204" pitchFamily="18" charset="0"/>
            </a:endParaRPr>
          </a:p>
        </p:txBody>
      </p:sp>
      <p:sp>
        <p:nvSpPr>
          <p:cNvPr id="22" name="TextBox 8">
            <a:extLst>
              <a:ext uri="{FF2B5EF4-FFF2-40B4-BE49-F238E27FC236}">
                <a16:creationId xmlns:a16="http://schemas.microsoft.com/office/drawing/2014/main" xmlns="" id="{D7EC3ABF-8063-463B-B34B-D502D4C53A90}"/>
              </a:ext>
            </a:extLst>
          </p:cNvPr>
          <p:cNvSpPr txBox="1"/>
          <p:nvPr/>
        </p:nvSpPr>
        <p:spPr>
          <a:xfrm>
            <a:off x="975299" y="2664618"/>
            <a:ext cx="6385026" cy="395942"/>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UTM Daxline" panose="02040603050506020204" pitchFamily="18" charset="0"/>
              </a:rPr>
              <a:t>- Út chỉ muốn làm thật nhiều cho cách mạng.</a:t>
            </a:r>
            <a:endParaRPr lang="en-US" sz="2400" b="1" dirty="0">
              <a:solidFill>
                <a:srgbClr val="002060"/>
              </a:solidFill>
              <a:latin typeface="UTM Daxline" panose="02040603050506020204" pitchFamily="18" charset="0"/>
            </a:endParaRPr>
          </a:p>
        </p:txBody>
      </p:sp>
      <p:sp>
        <p:nvSpPr>
          <p:cNvPr id="23" name="TextBox 8">
            <a:extLst>
              <a:ext uri="{FF2B5EF4-FFF2-40B4-BE49-F238E27FC236}">
                <a16:creationId xmlns:a16="http://schemas.microsoft.com/office/drawing/2014/main" xmlns="" id="{445FCCDC-BE5E-4092-BC60-59FA1DB0B66B}"/>
              </a:ext>
            </a:extLst>
          </p:cNvPr>
          <p:cNvSpPr txBox="1"/>
          <p:nvPr/>
        </p:nvSpPr>
        <p:spPr>
          <a:xfrm>
            <a:off x="0" y="3115727"/>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2: </a:t>
            </a:r>
            <a:endParaRPr lang="en-US" sz="2400" b="1" dirty="0">
              <a:solidFill>
                <a:srgbClr val="CB4D2F"/>
              </a:solidFill>
              <a:latin typeface="UTM Daxline" panose="02040603050506020204" pitchFamily="18" charset="0"/>
            </a:endParaRPr>
          </a:p>
        </p:txBody>
      </p:sp>
      <p:sp>
        <p:nvSpPr>
          <p:cNvPr id="24" name="TextBox 8">
            <a:extLst>
              <a:ext uri="{FF2B5EF4-FFF2-40B4-BE49-F238E27FC236}">
                <a16:creationId xmlns:a16="http://schemas.microsoft.com/office/drawing/2014/main" xmlns="" id="{D389C9C4-AAF5-414F-9305-6C6BF8A7A0FA}"/>
              </a:ext>
            </a:extLst>
          </p:cNvPr>
          <p:cNvSpPr txBox="1"/>
          <p:nvPr/>
        </p:nvSpPr>
        <p:spPr>
          <a:xfrm>
            <a:off x="1464153" y="3217341"/>
            <a:ext cx="7636998"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Một ý nghĩ vụt đến, Ma-ri-ô hét to</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“Giu-li-ét-ta, xuống đi! Bạn còn bố mẹ …”</a:t>
            </a:r>
            <a:endParaRPr lang="en-US" sz="2400" b="1" dirty="0">
              <a:solidFill>
                <a:srgbClr val="002060"/>
              </a:solidFill>
              <a:latin typeface="UTM Daxline" panose="02040603050506020204" pitchFamily="18" charset="0"/>
            </a:endParaRPr>
          </a:p>
        </p:txBody>
      </p:sp>
    </p:spTree>
    <p:extLst>
      <p:ext uri="{BB962C8B-B14F-4D97-AF65-F5344CB8AC3E}">
        <p14:creationId xmlns:p14="http://schemas.microsoft.com/office/powerpoint/2010/main" val="16015197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0693" y="1173579"/>
            <a:ext cx="1464153" cy="1365446"/>
          </a:xfrm>
          <a:prstGeom prst="rect">
            <a:avLst/>
          </a:prstGeom>
        </p:spPr>
      </p:pic>
      <p:grpSp>
        <p:nvGrpSpPr>
          <p:cNvPr id="6" name="Group 5">
            <a:extLst>
              <a:ext uri="{FF2B5EF4-FFF2-40B4-BE49-F238E27FC236}">
                <a16:creationId xmlns:a16="http://schemas.microsoft.com/office/drawing/2014/main" xmlns="" id="{33C74DDF-F74B-4B1C-AFE6-E6B749F3B96B}"/>
              </a:ext>
            </a:extLst>
          </p:cNvPr>
          <p:cNvGrpSpPr/>
          <p:nvPr/>
        </p:nvGrpSpPr>
        <p:grpSpPr>
          <a:xfrm>
            <a:off x="366859" y="135352"/>
            <a:ext cx="482228" cy="1004986"/>
            <a:chOff x="1573955" y="457173"/>
            <a:chExt cx="685154" cy="1427894"/>
          </a:xfrm>
        </p:grpSpPr>
        <p:pic>
          <p:nvPicPr>
            <p:cNvPr id="4" name="Picture 3">
              <a:extLst>
                <a:ext uri="{FF2B5EF4-FFF2-40B4-BE49-F238E27FC236}">
                  <a16:creationId xmlns:a16="http://schemas.microsoft.com/office/drawing/2014/main" xmlns="" id="{3A307B03-3490-4B4C-AE2F-C28FF2EF2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5" name="Oval 4">
              <a:extLst>
                <a:ext uri="{FF2B5EF4-FFF2-40B4-BE49-F238E27FC236}">
                  <a16:creationId xmlns:a16="http://schemas.microsoft.com/office/drawing/2014/main" xmlns="" id="{F922196F-000A-42FF-8B3A-CAD4554B3DDB}"/>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xmlns="" id="{BF676AB6-1DCD-4F6B-8A9D-27027C4947DD}"/>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xmlns=""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xmlns="" id="{263D6591-7B1A-4C16-8E4A-D09E799702D4}"/>
                </a:ext>
              </a:extLst>
            </p:cNvPr>
            <p:cNvSpPr txBox="1"/>
            <p:nvPr/>
          </p:nvSpPr>
          <p:spPr>
            <a:xfrm>
              <a:off x="1185025" y="212874"/>
              <a:ext cx="7469987"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Để nhớ kĩ hơn về tớ, bây giờ, chúng mình cùng tham gia những thử thách sau nhé!</a:t>
              </a:r>
              <a:endParaRPr lang="en-US" sz="2400" b="1" dirty="0">
                <a:solidFill>
                  <a:srgbClr val="CB4D2F"/>
                </a:solidFill>
                <a:latin typeface="UTM Daxline" panose="02040603050506020204" pitchFamily="18" charset="0"/>
              </a:endParaRPr>
            </a:p>
          </p:txBody>
        </p:sp>
      </p:grpSp>
      <p:sp>
        <p:nvSpPr>
          <p:cNvPr id="19" name="TextBox 8">
            <a:extLst>
              <a:ext uri="{FF2B5EF4-FFF2-40B4-BE49-F238E27FC236}">
                <a16:creationId xmlns:a16="http://schemas.microsoft.com/office/drawing/2014/main" xmlns="" id="{00A2DC4C-BABA-4F8D-A1F1-620597EF67D8}"/>
              </a:ext>
            </a:extLst>
          </p:cNvPr>
          <p:cNvSpPr txBox="1"/>
          <p:nvPr/>
        </p:nvSpPr>
        <p:spPr>
          <a:xfrm>
            <a:off x="1135929" y="1304305"/>
            <a:ext cx="7086600"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2. Báo hiệu bộ phận câu đứng sau là lời giải thích cho bộ phận đứng trước.</a:t>
            </a:r>
          </a:p>
        </p:txBody>
      </p:sp>
      <p:sp>
        <p:nvSpPr>
          <p:cNvPr id="20" name="TextBox 8">
            <a:extLst>
              <a:ext uri="{FF2B5EF4-FFF2-40B4-BE49-F238E27FC236}">
                <a16:creationId xmlns:a16="http://schemas.microsoft.com/office/drawing/2014/main" xmlns="" id="{49091260-98DE-4C87-AB0E-227231D56623}"/>
              </a:ext>
            </a:extLst>
          </p:cNvPr>
          <p:cNvSpPr txBox="1"/>
          <p:nvPr/>
        </p:nvSpPr>
        <p:spPr>
          <a:xfrm>
            <a:off x="-149360" y="2113772"/>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a:t>
            </a:r>
            <a:endParaRPr lang="en-US" sz="2400" b="1" dirty="0">
              <a:solidFill>
                <a:srgbClr val="CB4D2F"/>
              </a:solidFill>
              <a:latin typeface="UTM Daxline" panose="02040603050506020204" pitchFamily="18" charset="0"/>
            </a:endParaRPr>
          </a:p>
        </p:txBody>
      </p:sp>
      <p:sp>
        <p:nvSpPr>
          <p:cNvPr id="22" name="TextBox 8">
            <a:extLst>
              <a:ext uri="{FF2B5EF4-FFF2-40B4-BE49-F238E27FC236}">
                <a16:creationId xmlns:a16="http://schemas.microsoft.com/office/drawing/2014/main" xmlns="" id="{D7EC3ABF-8063-463B-B34B-D502D4C53A90}"/>
              </a:ext>
            </a:extLst>
          </p:cNvPr>
          <p:cNvSpPr txBox="1"/>
          <p:nvPr/>
        </p:nvSpPr>
        <p:spPr>
          <a:xfrm>
            <a:off x="366859" y="2568335"/>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	Rồi những cảnh tuyệt đẹp của đất nước hiện ra</a:t>
            </a:r>
            <a:r>
              <a:rPr lang="en-US" sz="2400" b="1">
                <a:solidFill>
                  <a:srgbClr val="CB4D2F"/>
                </a:solidFill>
                <a:latin typeface="UTM Daxline" panose="02040603050506020204" pitchFamily="18" charset="0"/>
              </a:rPr>
              <a:t>:</a:t>
            </a:r>
            <a:r>
              <a:rPr lang="en-US" sz="2400" b="1">
                <a:solidFill>
                  <a:srgbClr val="002060"/>
                </a:solidFill>
                <a:latin typeface="UTM Daxline" panose="02040603050506020204" pitchFamily="18" charset="0"/>
              </a:rPr>
              <a:t> cánh đồng với những đàn trâu thung thăng gặm cỏ; dòng sông với những đoàn thuyền ngược xuôi.</a:t>
            </a:r>
            <a:endParaRPr lang="en-US" sz="2400" b="1" dirty="0">
              <a:solidFill>
                <a:srgbClr val="002060"/>
              </a:solidFill>
              <a:latin typeface="UTM Daxline" panose="02040603050506020204" pitchFamily="18" charset="0"/>
            </a:endParaRPr>
          </a:p>
        </p:txBody>
      </p:sp>
      <p:cxnSp>
        <p:nvCxnSpPr>
          <p:cNvPr id="25" name="Straight Connector 24">
            <a:extLst>
              <a:ext uri="{FF2B5EF4-FFF2-40B4-BE49-F238E27FC236}">
                <a16:creationId xmlns:a16="http://schemas.microsoft.com/office/drawing/2014/main" xmlns="" id="{11367DA4-BE11-4DBC-8F2D-44F515D9135C}"/>
              </a:ext>
            </a:extLst>
          </p:cNvPr>
          <p:cNvCxnSpPr/>
          <p:nvPr/>
        </p:nvCxnSpPr>
        <p:spPr>
          <a:xfrm>
            <a:off x="1654628" y="2971800"/>
            <a:ext cx="457200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9F4DACB-64CA-4C88-9703-D7430979E8B7}"/>
              </a:ext>
            </a:extLst>
          </p:cNvPr>
          <p:cNvCxnSpPr>
            <a:cxnSpLocks/>
          </p:cNvCxnSpPr>
          <p:nvPr/>
        </p:nvCxnSpPr>
        <p:spPr>
          <a:xfrm>
            <a:off x="366859" y="3418115"/>
            <a:ext cx="540257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8E4C6F1-4A64-4013-85F4-F6762FC0B3C0}"/>
              </a:ext>
            </a:extLst>
          </p:cNvPr>
          <p:cNvCxnSpPr>
            <a:cxnSpLocks/>
          </p:cNvCxnSpPr>
          <p:nvPr/>
        </p:nvCxnSpPr>
        <p:spPr>
          <a:xfrm flipV="1">
            <a:off x="366859" y="3850674"/>
            <a:ext cx="3160112"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731E345-2627-4E64-BA8F-F8AA122A13F2}"/>
              </a:ext>
            </a:extLst>
          </p:cNvPr>
          <p:cNvCxnSpPr>
            <a:cxnSpLocks/>
          </p:cNvCxnSpPr>
          <p:nvPr/>
        </p:nvCxnSpPr>
        <p:spPr>
          <a:xfrm flipV="1">
            <a:off x="6139543" y="3404123"/>
            <a:ext cx="2852057" cy="1399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2D762CB-C49D-4232-A4D3-7721F71D47F4}"/>
              </a:ext>
            </a:extLst>
          </p:cNvPr>
          <p:cNvCxnSpPr>
            <a:cxnSpLocks/>
          </p:cNvCxnSpPr>
          <p:nvPr/>
        </p:nvCxnSpPr>
        <p:spPr>
          <a:xfrm flipV="1">
            <a:off x="7641771" y="2986322"/>
            <a:ext cx="1349828" cy="662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750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683686" y="-272689"/>
            <a:ext cx="1562600" cy="1316388"/>
          </a:xfrm>
          <a:prstGeom prst="rect">
            <a:avLst/>
          </a:prstGeom>
        </p:spPr>
      </p:pic>
      <p:grpSp>
        <p:nvGrpSpPr>
          <p:cNvPr id="2" name="Group 1">
            <a:extLst>
              <a:ext uri="{FF2B5EF4-FFF2-40B4-BE49-F238E27FC236}">
                <a16:creationId xmlns:a16="http://schemas.microsoft.com/office/drawing/2014/main" xmlns="" id="{9E3E4C06-BDFD-443F-87B4-930A84900681}"/>
              </a:ext>
            </a:extLst>
          </p:cNvPr>
          <p:cNvGrpSpPr/>
          <p:nvPr/>
        </p:nvGrpSpPr>
        <p:grpSpPr>
          <a:xfrm>
            <a:off x="2939354" y="-384601"/>
            <a:ext cx="3120298" cy="1563128"/>
            <a:chOff x="1170715" y="-384601"/>
            <a:chExt cx="3120298" cy="1563128"/>
          </a:xfrm>
        </p:grpSpPr>
        <p:pic>
          <p:nvPicPr>
            <p:cNvPr id="4" name="Picture 3">
              <a:extLst>
                <a:ext uri="{FF2B5EF4-FFF2-40B4-BE49-F238E27FC236}">
                  <a16:creationId xmlns:a16="http://schemas.microsoft.com/office/drawing/2014/main" xmlns="" id="{1D51A63B-8CC4-4415-A488-2BA9B2CB8C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b="72784"/>
            <a:stretch/>
          </p:blipFill>
          <p:spPr>
            <a:xfrm>
              <a:off x="1170715" y="-384601"/>
              <a:ext cx="3120298" cy="1563128"/>
            </a:xfrm>
            <a:prstGeom prst="rect">
              <a:avLst/>
            </a:prstGeom>
          </p:spPr>
        </p:pic>
        <p:sp>
          <p:nvSpPr>
            <p:cNvPr id="11" name="TextBox 8">
              <a:extLst>
                <a:ext uri="{FF2B5EF4-FFF2-40B4-BE49-F238E27FC236}">
                  <a16:creationId xmlns:a16="http://schemas.microsoft.com/office/drawing/2014/main" xmlns="" id="{40366401-CAFC-498C-833A-CF55E8D5A497}"/>
                </a:ext>
              </a:extLst>
            </p:cNvPr>
            <p:cNvSpPr txBox="1"/>
            <p:nvPr/>
          </p:nvSpPr>
          <p:spPr>
            <a:xfrm>
              <a:off x="1621455" y="330420"/>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1</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xmlns="" id="{DC8F86F1-5759-4098-87D6-24298BDC401F}"/>
              </a:ext>
            </a:extLst>
          </p:cNvPr>
          <p:cNvSpPr txBox="1"/>
          <p:nvPr/>
        </p:nvSpPr>
        <p:spPr>
          <a:xfrm>
            <a:off x="621545" y="1210771"/>
            <a:ext cx="8624741" cy="395942"/>
          </a:xfrm>
          <a:prstGeom prst="rect">
            <a:avLst/>
          </a:prstGeom>
        </p:spPr>
        <p:txBody>
          <a:bodyPr wrap="square" lIns="0" tIns="0" rIns="0" bIns="0" rtlCol="0" anchor="t">
            <a:spAutoFit/>
          </a:bodyPr>
          <a:lstStyle/>
          <a:p>
            <a:pPr algn="just">
              <a:lnSpc>
                <a:spcPct val="120000"/>
              </a:lnSpc>
            </a:pPr>
            <a:r>
              <a:rPr lang="en-US" sz="2400" b="1">
                <a:solidFill>
                  <a:srgbClr val="CB4D2F"/>
                </a:solidFill>
                <a:latin typeface="UTM Daxline" panose="02040603050506020204" pitchFamily="18" charset="0"/>
              </a:rPr>
              <a:t>Trong mỗi trường hợp dưới đây, dấu hai chấm được dùng làm gì?</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xmlns="" id="{9432B9CA-998C-45BD-A191-6C836823A775}"/>
              </a:ext>
            </a:extLst>
          </p:cNvPr>
          <p:cNvSpPr txBox="1"/>
          <p:nvPr/>
        </p:nvSpPr>
        <p:spPr>
          <a:xfrm>
            <a:off x="15432" y="1708841"/>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sp>
        <p:nvSpPr>
          <p:cNvPr id="15" name="TextBox 8">
            <a:extLst>
              <a:ext uri="{FF2B5EF4-FFF2-40B4-BE49-F238E27FC236}">
                <a16:creationId xmlns:a16="http://schemas.microsoft.com/office/drawing/2014/main" xmlns="" id="{123C9BDD-7AF9-4389-8A11-D776911B0B29}"/>
              </a:ext>
            </a:extLst>
          </p:cNvPr>
          <p:cNvSpPr txBox="1"/>
          <p:nvPr/>
        </p:nvSpPr>
        <p:spPr>
          <a:xfrm>
            <a:off x="5607" y="3134573"/>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spTree>
    <p:extLst>
      <p:ext uri="{BB962C8B-B14F-4D97-AF65-F5344CB8AC3E}">
        <p14:creationId xmlns:p14="http://schemas.microsoft.com/office/powerpoint/2010/main" val="29828888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sp>
        <p:nvSpPr>
          <p:cNvPr id="13" name="TextBox 8">
            <a:extLst>
              <a:ext uri="{FF2B5EF4-FFF2-40B4-BE49-F238E27FC236}">
                <a16:creationId xmlns:a16="http://schemas.microsoft.com/office/drawing/2014/main" xmlns="" id="{9432B9CA-998C-45BD-A191-6C836823A775}"/>
              </a:ext>
            </a:extLst>
          </p:cNvPr>
          <p:cNvSpPr txBox="1"/>
          <p:nvPr/>
        </p:nvSpPr>
        <p:spPr>
          <a:xfrm>
            <a:off x="259629" y="1111339"/>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cxnSp>
        <p:nvCxnSpPr>
          <p:cNvPr id="10" name="Straight Connector 9">
            <a:extLst>
              <a:ext uri="{FF2B5EF4-FFF2-40B4-BE49-F238E27FC236}">
                <a16:creationId xmlns:a16="http://schemas.microsoft.com/office/drawing/2014/main" xmlns="" id="{ED441ED9-6200-426C-8673-BBF4CB85DC5E}"/>
              </a:ext>
            </a:extLst>
          </p:cNvPr>
          <p:cNvCxnSpPr>
            <a:cxnSpLocks/>
          </p:cNvCxnSpPr>
          <p:nvPr/>
        </p:nvCxnSpPr>
        <p:spPr>
          <a:xfrm>
            <a:off x="703743" y="2010420"/>
            <a:ext cx="4951099"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xmlns="" id="{39927263-9EB5-403B-8AB9-93D105E6F1A3}"/>
              </a:ext>
            </a:extLst>
          </p:cNvPr>
          <p:cNvSpPr/>
          <p:nvPr/>
        </p:nvSpPr>
        <p:spPr>
          <a:xfrm>
            <a:off x="2887579" y="2117558"/>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xmlns="" id="{9F2F1BE3-D9DE-49F9-B94C-6D2FFF42A4AA}"/>
              </a:ext>
            </a:extLst>
          </p:cNvPr>
          <p:cNvSpPr txBox="1"/>
          <p:nvPr/>
        </p:nvSpPr>
        <p:spPr>
          <a:xfrm>
            <a:off x="974557" y="2666118"/>
            <a:ext cx="3337813"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Đây là lời nói của ai?</a:t>
            </a:r>
            <a:endParaRPr lang="en-US" sz="2400" b="1" i="1" dirty="0">
              <a:solidFill>
                <a:srgbClr val="F8C14A"/>
              </a:solidFill>
              <a:latin typeface="UTM Daxline" panose="02040603050506020204" pitchFamily="18" charset="0"/>
            </a:endParaRPr>
          </a:p>
        </p:txBody>
      </p:sp>
      <p:sp>
        <p:nvSpPr>
          <p:cNvPr id="17" name="TextBox 8">
            <a:extLst>
              <a:ext uri="{FF2B5EF4-FFF2-40B4-BE49-F238E27FC236}">
                <a16:creationId xmlns:a16="http://schemas.microsoft.com/office/drawing/2014/main" xmlns="" id="{B16ACF48-2715-4901-B94C-4552732D8650}"/>
              </a:ext>
            </a:extLst>
          </p:cNvPr>
          <p:cNvSpPr txBox="1"/>
          <p:nvPr/>
        </p:nvSpPr>
        <p:spPr>
          <a:xfrm>
            <a:off x="3566096" y="2666118"/>
            <a:ext cx="1751863" cy="395942"/>
          </a:xfrm>
          <a:prstGeom prst="rect">
            <a:avLst/>
          </a:prstGeom>
          <a:solidFill>
            <a:schemeClr val="bg1"/>
          </a:solidFill>
        </p:spPr>
        <p:txBody>
          <a:bodyPr wrap="square" lIns="0" tIns="0" rIns="0" bIns="0" rtlCol="0" anchor="t">
            <a:spAutoFit/>
          </a:bodyPr>
          <a:lstStyle/>
          <a:p>
            <a:pPr algn="just">
              <a:lnSpc>
                <a:spcPct val="120000"/>
              </a:lnSpc>
            </a:pPr>
            <a:r>
              <a:rPr lang="en-US" sz="2400" b="1">
                <a:solidFill>
                  <a:srgbClr val="EB6100"/>
                </a:solidFill>
                <a:latin typeface="UTM Daxline" panose="02040603050506020204" pitchFamily="18" charset="0"/>
              </a:rPr>
              <a:t>chú công an.</a:t>
            </a:r>
            <a:endParaRPr lang="en-US" sz="2400" b="1" i="1" dirty="0">
              <a:solidFill>
                <a:srgbClr val="EB6100"/>
              </a:solidFill>
              <a:latin typeface="UTM Daxline" panose="02040603050506020204" pitchFamily="18" charset="0"/>
            </a:endParaRPr>
          </a:p>
        </p:txBody>
      </p:sp>
      <p:sp>
        <p:nvSpPr>
          <p:cNvPr id="18" name="TextBox 8">
            <a:extLst>
              <a:ext uri="{FF2B5EF4-FFF2-40B4-BE49-F238E27FC236}">
                <a16:creationId xmlns:a16="http://schemas.microsoft.com/office/drawing/2014/main" xmlns="" id="{F926071B-2413-4AA6-A73A-7E8DDD446B8F}"/>
              </a:ext>
            </a:extLst>
          </p:cNvPr>
          <p:cNvSpPr txBox="1"/>
          <p:nvPr/>
        </p:nvSpPr>
        <p:spPr>
          <a:xfrm>
            <a:off x="974557" y="3221181"/>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xmlns="" id="{5FD5C993-2B74-4DD7-9482-40B81F345392}"/>
              </a:ext>
            </a:extLst>
          </p:cNvPr>
          <p:cNvSpPr txBox="1"/>
          <p:nvPr/>
        </p:nvSpPr>
        <p:spPr>
          <a:xfrm>
            <a:off x="-1" y="3197553"/>
            <a:ext cx="9144000"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gạch ngang)</a:t>
            </a:r>
            <a:endParaRPr lang="en-US" sz="2400" b="1" dirty="0">
              <a:solidFill>
                <a:srgbClr val="CB4D2F"/>
              </a:solidFill>
              <a:latin typeface="UTM Daxline" panose="02040603050506020204" pitchFamily="18" charset="0"/>
            </a:endParaRPr>
          </a:p>
        </p:txBody>
      </p:sp>
    </p:spTree>
    <p:extLst>
      <p:ext uri="{BB962C8B-B14F-4D97-AF65-F5344CB8AC3E}">
        <p14:creationId xmlns:p14="http://schemas.microsoft.com/office/powerpoint/2010/main" val="1378536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6" grpId="0"/>
      <p:bldP spid="17" grpId="0" animBg="1"/>
      <p:bldP spid="18" grpId="0"/>
      <p:bldP spid="18" grpId="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xmlns="" id="{0827E3A7-B1E9-4B09-9D46-55CFA4116DAA}"/>
              </a:ext>
            </a:extLst>
          </p:cNvPr>
          <p:cNvSpPr txBox="1"/>
          <p:nvPr/>
        </p:nvSpPr>
        <p:spPr>
          <a:xfrm>
            <a:off x="0" y="1139742"/>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cxnSp>
        <p:nvCxnSpPr>
          <p:cNvPr id="10" name="Straight Connector 9">
            <a:extLst>
              <a:ext uri="{FF2B5EF4-FFF2-40B4-BE49-F238E27FC236}">
                <a16:creationId xmlns:a16="http://schemas.microsoft.com/office/drawing/2014/main" xmlns="" id="{ED441ED9-6200-426C-8673-BBF4CB85DC5E}"/>
              </a:ext>
            </a:extLst>
          </p:cNvPr>
          <p:cNvCxnSpPr>
            <a:cxnSpLocks/>
          </p:cNvCxnSpPr>
          <p:nvPr/>
        </p:nvCxnSpPr>
        <p:spPr>
          <a:xfrm flipV="1">
            <a:off x="344168" y="1579846"/>
            <a:ext cx="6063915" cy="1589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xmlns="" id="{39927263-9EB5-403B-8AB9-93D105E6F1A3}"/>
              </a:ext>
            </a:extLst>
          </p:cNvPr>
          <p:cNvSpPr/>
          <p:nvPr/>
        </p:nvSpPr>
        <p:spPr>
          <a:xfrm>
            <a:off x="3231747" y="1651225"/>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xmlns="" id="{9F2F1BE3-D9DE-49F9-B94C-6D2FFF42A4AA}"/>
              </a:ext>
            </a:extLst>
          </p:cNvPr>
          <p:cNvSpPr txBox="1"/>
          <p:nvPr/>
        </p:nvSpPr>
        <p:spPr>
          <a:xfrm>
            <a:off x="216568" y="2200481"/>
            <a:ext cx="796490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Vì sao cảnh vật xung quanh tác giả lại có sự thay đổi lớn?</a:t>
            </a:r>
            <a:endParaRPr lang="en-US" sz="2400" b="1" i="1" dirty="0">
              <a:solidFill>
                <a:srgbClr val="F8C14A"/>
              </a:solidFill>
              <a:latin typeface="UTM Daxline" panose="02040603050506020204" pitchFamily="18" charset="0"/>
            </a:endParaRPr>
          </a:p>
        </p:txBody>
      </p:sp>
      <p:sp>
        <p:nvSpPr>
          <p:cNvPr id="18" name="TextBox 8">
            <a:extLst>
              <a:ext uri="{FF2B5EF4-FFF2-40B4-BE49-F238E27FC236}">
                <a16:creationId xmlns:a16="http://schemas.microsoft.com/office/drawing/2014/main" xmlns="" id="{F926071B-2413-4AA6-A73A-7E8DDD446B8F}"/>
              </a:ext>
            </a:extLst>
          </p:cNvPr>
          <p:cNvSpPr txBox="1"/>
          <p:nvPr/>
        </p:nvSpPr>
        <p:spPr>
          <a:xfrm>
            <a:off x="216568" y="2755566"/>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xmlns="" id="{5FD5C993-2B74-4DD7-9482-40B81F345392}"/>
              </a:ext>
            </a:extLst>
          </p:cNvPr>
          <p:cNvSpPr txBox="1"/>
          <p:nvPr/>
        </p:nvSpPr>
        <p:spPr>
          <a:xfrm>
            <a:off x="0" y="2742979"/>
            <a:ext cx="8121316"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giải thích cho bộ phận đứng trước.</a:t>
            </a:r>
            <a:endParaRPr lang="en-US" sz="2400" b="1" dirty="0">
              <a:solidFill>
                <a:srgbClr val="CB4D2F"/>
              </a:solidFill>
              <a:latin typeface="UTM Daxline" panose="02040603050506020204" pitchFamily="18" charset="0"/>
            </a:endParaRPr>
          </a:p>
        </p:txBody>
      </p:sp>
      <p:cxnSp>
        <p:nvCxnSpPr>
          <p:cNvPr id="21" name="Straight Connector 20">
            <a:extLst>
              <a:ext uri="{FF2B5EF4-FFF2-40B4-BE49-F238E27FC236}">
                <a16:creationId xmlns:a16="http://schemas.microsoft.com/office/drawing/2014/main" xmlns="" id="{B33247A1-D724-461F-BC5B-95E5E0D7CD98}"/>
              </a:ext>
            </a:extLst>
          </p:cNvPr>
          <p:cNvCxnSpPr>
            <a:cxnSpLocks/>
          </p:cNvCxnSpPr>
          <p:nvPr/>
        </p:nvCxnSpPr>
        <p:spPr>
          <a:xfrm flipV="1">
            <a:off x="6689556" y="1550138"/>
            <a:ext cx="2406316" cy="1641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xmlns="" id="{137CEE75-13DD-4FCE-97EE-584E8764FDEF}"/>
              </a:ext>
            </a:extLst>
          </p:cNvPr>
          <p:cNvSpPr/>
          <p:nvPr/>
        </p:nvSpPr>
        <p:spPr>
          <a:xfrm>
            <a:off x="1137676" y="575753"/>
            <a:ext cx="6063915" cy="1869397"/>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8">
            <a:extLst>
              <a:ext uri="{FF2B5EF4-FFF2-40B4-BE49-F238E27FC236}">
                <a16:creationId xmlns:a16="http://schemas.microsoft.com/office/drawing/2014/main" xmlns="" id="{F9FD1BCA-825A-47B2-935A-6B1AE6E146CD}"/>
              </a:ext>
            </a:extLst>
          </p:cNvPr>
          <p:cNvSpPr txBox="1"/>
          <p:nvPr/>
        </p:nvSpPr>
        <p:spPr>
          <a:xfrm>
            <a:off x="1120897" y="867788"/>
            <a:ext cx="6063915" cy="1389163"/>
          </a:xfrm>
          <a:prstGeom prst="rect">
            <a:avLst/>
          </a:prstGeom>
        </p:spPr>
        <p:txBody>
          <a:bodyPr wrap="square" lIns="0" tIns="0" rIns="0" bIns="0" rtlCol="0" anchor="t">
            <a:spAutoFit/>
          </a:bodyPr>
          <a:lstStyle/>
          <a:p>
            <a:pPr algn="ctr">
              <a:lnSpc>
                <a:spcPct val="120000"/>
              </a:lnSpc>
            </a:pPr>
            <a:r>
              <a:rPr lang="en-US" sz="2600" b="1">
                <a:solidFill>
                  <a:srgbClr val="0070C0"/>
                </a:solidFill>
                <a:latin typeface="UTM Daxline" panose="02040603050506020204" pitchFamily="18" charset="0"/>
              </a:rPr>
              <a:t>Các bạn đã biết được công dụng của mình rồi đấy. Bây giờ hãy thực hiện Thử thách 2 để biết đặt mình vào vị trí nào nhé!</a:t>
            </a:r>
            <a:endParaRPr lang="en-US" sz="2600" b="1" dirty="0">
              <a:solidFill>
                <a:srgbClr val="0070C0"/>
              </a:solidFill>
              <a:latin typeface="UTM Daxline" panose="02040603050506020204" pitchFamily="18" charset="0"/>
            </a:endParaRPr>
          </a:p>
        </p:txBody>
      </p:sp>
      <p:grpSp>
        <p:nvGrpSpPr>
          <p:cNvPr id="28" name="Group 27">
            <a:extLst>
              <a:ext uri="{FF2B5EF4-FFF2-40B4-BE49-F238E27FC236}">
                <a16:creationId xmlns:a16="http://schemas.microsoft.com/office/drawing/2014/main" xmlns="" id="{E3A8D9ED-5BC7-49BE-BDF7-A67CF81A5114}"/>
              </a:ext>
            </a:extLst>
          </p:cNvPr>
          <p:cNvGrpSpPr/>
          <p:nvPr/>
        </p:nvGrpSpPr>
        <p:grpSpPr>
          <a:xfrm>
            <a:off x="7506022" y="2324244"/>
            <a:ext cx="953512" cy="1987164"/>
            <a:chOff x="1573955" y="457173"/>
            <a:chExt cx="685154" cy="1427894"/>
          </a:xfrm>
        </p:grpSpPr>
        <p:pic>
          <p:nvPicPr>
            <p:cNvPr id="30" name="Picture 29">
              <a:extLst>
                <a:ext uri="{FF2B5EF4-FFF2-40B4-BE49-F238E27FC236}">
                  <a16:creationId xmlns:a16="http://schemas.microsoft.com/office/drawing/2014/main" xmlns="" id="{EB94C659-83F5-4B2A-BD24-826AD3F8C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31" name="Oval 30">
              <a:extLst>
                <a:ext uri="{FF2B5EF4-FFF2-40B4-BE49-F238E27FC236}">
                  <a16:creationId xmlns:a16="http://schemas.microsoft.com/office/drawing/2014/main" xmlns="" id="{CF7AD790-9A6D-4B78-B902-3A2EFF23CF71}"/>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3891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animBg="1"/>
      <p:bldP spid="3" grpId="1" animBg="1"/>
      <p:bldP spid="16" grpId="0"/>
      <p:bldP spid="16" grpId="1"/>
      <p:bldP spid="18" grpId="0"/>
      <p:bldP spid="18" grpId="1"/>
      <p:bldP spid="18" grpId="2"/>
      <p:bldP spid="19" grpId="0"/>
      <p:bldP spid="19" grpId="1"/>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xmlns=""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5" name="Group 4">
            <a:extLst>
              <a:ext uri="{FF2B5EF4-FFF2-40B4-BE49-F238E27FC236}">
                <a16:creationId xmlns:a16="http://schemas.microsoft.com/office/drawing/2014/main" xmlns="" id="{FB1D8AED-9959-4A2F-934F-9562A9D0713E}"/>
              </a:ext>
            </a:extLst>
          </p:cNvPr>
          <p:cNvGrpSpPr/>
          <p:nvPr/>
        </p:nvGrpSpPr>
        <p:grpSpPr>
          <a:xfrm>
            <a:off x="-81531" y="-384601"/>
            <a:ext cx="3120298" cy="1563128"/>
            <a:chOff x="-81531" y="-384601"/>
            <a:chExt cx="3120298" cy="1563128"/>
          </a:xfrm>
        </p:grpSpPr>
        <p:pic>
          <p:nvPicPr>
            <p:cNvPr id="4" name="Picture 3">
              <a:extLst>
                <a:ext uri="{FF2B5EF4-FFF2-40B4-BE49-F238E27FC236}">
                  <a16:creationId xmlns:a16="http://schemas.microsoft.com/office/drawing/2014/main" xmlns=""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81531" y="-384601"/>
              <a:ext cx="3120298" cy="1563128"/>
            </a:xfrm>
            <a:prstGeom prst="rect">
              <a:avLst/>
            </a:prstGeom>
          </p:spPr>
        </p:pic>
        <p:sp>
          <p:nvSpPr>
            <p:cNvPr id="11" name="TextBox 8">
              <a:extLst>
                <a:ext uri="{FF2B5EF4-FFF2-40B4-BE49-F238E27FC236}">
                  <a16:creationId xmlns:a16="http://schemas.microsoft.com/office/drawing/2014/main" xmlns="" id="{40366401-CAFC-498C-833A-CF55E8D5A497}"/>
                </a:ext>
              </a:extLst>
            </p:cNvPr>
            <p:cNvSpPr txBox="1"/>
            <p:nvPr/>
          </p:nvSpPr>
          <p:spPr>
            <a:xfrm>
              <a:off x="369209" y="330420"/>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2</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xmlns="" id="{DC8F86F1-5759-4098-87D6-24298BDC401F}"/>
              </a:ext>
            </a:extLst>
          </p:cNvPr>
          <p:cNvSpPr txBox="1"/>
          <p:nvPr/>
        </p:nvSpPr>
        <p:spPr>
          <a:xfrm>
            <a:off x="3038766" y="174800"/>
            <a:ext cx="6069216"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Có thể đặt dấu hai chấm vào chỗ nào trong các khổ thơ, các câu văn dưới đây?</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xmlns="" id="{9432B9CA-998C-45BD-A191-6C836823A775}"/>
              </a:ext>
            </a:extLst>
          </p:cNvPr>
          <p:cNvSpPr txBox="1"/>
          <p:nvPr/>
        </p:nvSpPr>
        <p:spPr>
          <a:xfrm>
            <a:off x="-209895" y="121764"/>
            <a:ext cx="3784059" cy="5140446"/>
          </a:xfrm>
          <a:prstGeom prst="rect">
            <a:avLst/>
          </a:prstGeom>
        </p:spPr>
        <p:txBody>
          <a:bodyPr wrap="square" lIns="0" tIns="0" rIns="0" bIns="0" rtlCol="0" anchor="t">
            <a:spAutoFit/>
          </a:bodyPr>
          <a:lstStyle/>
          <a:p>
            <a:pPr lvl="1" algn="just">
              <a:lnSpc>
                <a:spcPct val="120000"/>
              </a:lnSpc>
            </a:pPr>
            <a:r>
              <a:rPr lang="en-US" sz="2000" b="1">
                <a:solidFill>
                  <a:srgbClr val="002060"/>
                </a:solidFill>
                <a:latin typeface="UTM Daxline" panose="02040603050506020204" pitchFamily="18" charset="0"/>
              </a:rPr>
              <a:t>a. 	Trận đánh đã bắt đầu</a:t>
            </a:r>
          </a:p>
          <a:p>
            <a:pPr algn="just">
              <a:lnSpc>
                <a:spcPct val="120000"/>
              </a:lnSpc>
            </a:pPr>
            <a:r>
              <a:rPr lang="en-US" sz="2000" b="1">
                <a:solidFill>
                  <a:srgbClr val="002060"/>
                </a:solidFill>
                <a:latin typeface="UTM Daxline" panose="02040603050506020204" pitchFamily="18" charset="0"/>
              </a:rPr>
              <a:t>	Quân ta ào lên trước</a:t>
            </a:r>
          </a:p>
          <a:p>
            <a:pPr algn="just">
              <a:lnSpc>
                <a:spcPct val="120000"/>
              </a:lnSpc>
            </a:pPr>
            <a:r>
              <a:rPr lang="en-US" sz="2000" b="1">
                <a:solidFill>
                  <a:srgbClr val="002060"/>
                </a:solidFill>
                <a:latin typeface="UTM Daxline" panose="02040603050506020204" pitchFamily="18" charset="0"/>
              </a:rPr>
              <a:t>	Một tên giặc ngã nhào</a:t>
            </a:r>
          </a:p>
          <a:p>
            <a:pPr algn="just">
              <a:lnSpc>
                <a:spcPct val="120000"/>
              </a:lnSpc>
            </a:pPr>
            <a:r>
              <a:rPr lang="en-US" sz="2000" b="1">
                <a:solidFill>
                  <a:srgbClr val="002060"/>
                </a:solidFill>
                <a:latin typeface="UTM Daxline" panose="02040603050506020204" pitchFamily="18" charset="0"/>
              </a:rPr>
              <a:t>	Chết rồi, không dậy được.</a:t>
            </a:r>
          </a:p>
          <a:p>
            <a:pPr algn="just">
              <a:lnSpc>
                <a:spcPct val="120000"/>
              </a:lnSpc>
            </a:pPr>
            <a:endParaRPr lang="en-US" sz="700" b="1">
              <a:solidFill>
                <a:srgbClr val="002060"/>
              </a:solidFill>
              <a:latin typeface="UTM Daxline" panose="02040603050506020204" pitchFamily="18" charset="0"/>
            </a:endParaRPr>
          </a:p>
          <a:p>
            <a:pPr algn="just">
              <a:lnSpc>
                <a:spcPct val="120000"/>
              </a:lnSpc>
            </a:pPr>
            <a:r>
              <a:rPr lang="en-US" sz="2000" b="1">
                <a:solidFill>
                  <a:srgbClr val="002060"/>
                </a:solidFill>
                <a:latin typeface="UTM Daxline" panose="02040603050506020204" pitchFamily="18" charset="0"/>
              </a:rPr>
              <a:t>	Chết là không nhúc nhích</a:t>
            </a:r>
          </a:p>
          <a:p>
            <a:pPr algn="just">
              <a:lnSpc>
                <a:spcPct val="120000"/>
              </a:lnSpc>
            </a:pPr>
            <a:r>
              <a:rPr lang="en-US" sz="2000" b="1">
                <a:solidFill>
                  <a:srgbClr val="002060"/>
                </a:solidFill>
                <a:latin typeface="UTM Daxline" panose="02040603050506020204" pitchFamily="18" charset="0"/>
              </a:rPr>
              <a:t>	Sao nó cứ lồm cồm?</a:t>
            </a:r>
          </a:p>
          <a:p>
            <a:pPr algn="just">
              <a:lnSpc>
                <a:spcPct val="120000"/>
              </a:lnSpc>
            </a:pPr>
            <a:r>
              <a:rPr lang="en-US" sz="2000" b="1">
                <a:solidFill>
                  <a:srgbClr val="002060"/>
                </a:solidFill>
                <a:latin typeface="UTM Daxline" panose="02040603050506020204" pitchFamily="18" charset="0"/>
              </a:rPr>
              <a:t>	Tính ăn gian chẳng thích</a:t>
            </a:r>
          </a:p>
          <a:p>
            <a:pPr algn="just">
              <a:lnSpc>
                <a:spcPct val="120000"/>
              </a:lnSpc>
            </a:pPr>
            <a:r>
              <a:rPr lang="en-US" sz="2000" b="1">
                <a:solidFill>
                  <a:srgbClr val="002060"/>
                </a:solidFill>
                <a:latin typeface="UTM Daxline" panose="02040603050506020204" pitchFamily="18" charset="0"/>
              </a:rPr>
              <a:t>	Chơi thật thà vui hơn.</a:t>
            </a:r>
          </a:p>
          <a:p>
            <a:pPr algn="just">
              <a:lnSpc>
                <a:spcPct val="120000"/>
              </a:lnSpc>
            </a:pPr>
            <a:endParaRPr lang="en-US" sz="500" b="1">
              <a:solidFill>
                <a:srgbClr val="002060"/>
              </a:solidFill>
              <a:latin typeface="UTM Daxline" panose="02040603050506020204" pitchFamily="18" charset="0"/>
            </a:endParaRPr>
          </a:p>
          <a:p>
            <a:pPr algn="just">
              <a:lnSpc>
                <a:spcPct val="120000"/>
              </a:lnSpc>
            </a:pPr>
            <a:r>
              <a:rPr lang="en-US" sz="2000" b="1">
                <a:solidFill>
                  <a:srgbClr val="002060"/>
                </a:solidFill>
                <a:latin typeface="UTM Daxline" panose="02040603050506020204" pitchFamily="18" charset="0"/>
              </a:rPr>
              <a:t>	Thằng giặc cuống cả chân</a:t>
            </a:r>
          </a:p>
          <a:p>
            <a:pPr algn="just">
              <a:lnSpc>
                <a:spcPct val="120000"/>
              </a:lnSpc>
            </a:pPr>
            <a:r>
              <a:rPr lang="en-US" sz="2000" b="1">
                <a:solidFill>
                  <a:srgbClr val="002060"/>
                </a:solidFill>
                <a:latin typeface="UTM Daxline" panose="02040603050506020204" pitchFamily="18" charset="0"/>
              </a:rPr>
              <a:t>	Nhăn nhó kêu rối rít</a:t>
            </a:r>
          </a:p>
          <a:p>
            <a:pPr algn="just">
              <a:lnSpc>
                <a:spcPct val="120000"/>
              </a:lnSpc>
            </a:pPr>
            <a:r>
              <a:rPr lang="en-US" sz="2000" b="1">
                <a:solidFill>
                  <a:srgbClr val="002060"/>
                </a:solidFill>
                <a:latin typeface="UTM Daxline" panose="02040603050506020204" pitchFamily="18" charset="0"/>
              </a:rPr>
              <a:t>	- Đồng ý là tao chết</a:t>
            </a:r>
          </a:p>
          <a:p>
            <a:pPr algn="just">
              <a:lnSpc>
                <a:spcPct val="120000"/>
              </a:lnSpc>
            </a:pPr>
            <a:r>
              <a:rPr lang="en-US" sz="2000" b="1">
                <a:solidFill>
                  <a:srgbClr val="002060"/>
                </a:solidFill>
                <a:latin typeface="UTM Daxline" panose="02040603050506020204" pitchFamily="18" charset="0"/>
              </a:rPr>
              <a:t>	Nhưng đây … tổ kiến vàng!</a:t>
            </a:r>
          </a:p>
          <a:p>
            <a:pPr algn="r">
              <a:lnSpc>
                <a:spcPct val="120000"/>
              </a:lnSpc>
            </a:pPr>
            <a:r>
              <a:rPr lang="en-US" sz="2000" b="1" i="1">
                <a:solidFill>
                  <a:srgbClr val="EB6100"/>
                </a:solidFill>
                <a:latin typeface="UTM Daxline" panose="02040603050506020204" pitchFamily="18" charset="0"/>
              </a:rPr>
              <a:t>	Định Hải</a:t>
            </a:r>
            <a:endParaRPr lang="en-US" sz="2000" b="1" i="1" dirty="0">
              <a:solidFill>
                <a:srgbClr val="EB6100"/>
              </a:solidFill>
              <a:latin typeface="UTM Daxline" panose="02040603050506020204" pitchFamily="18" charset="0"/>
            </a:endParaRPr>
          </a:p>
        </p:txBody>
      </p:sp>
      <p:sp>
        <p:nvSpPr>
          <p:cNvPr id="10" name="TextBox 8">
            <a:extLst>
              <a:ext uri="{FF2B5EF4-FFF2-40B4-BE49-F238E27FC236}">
                <a16:creationId xmlns:a16="http://schemas.microsoft.com/office/drawing/2014/main" xmlns="" id="{5D11CC0F-5DF1-4E3C-A439-C54E87B64E8B}"/>
              </a:ext>
            </a:extLst>
          </p:cNvPr>
          <p:cNvSpPr txBox="1"/>
          <p:nvPr/>
        </p:nvSpPr>
        <p:spPr>
          <a:xfrm>
            <a:off x="3675014" y="1169134"/>
            <a:ext cx="5346976" cy="1807226"/>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000" b="1" i="1">
                <a:solidFill>
                  <a:srgbClr val="EB6100"/>
                </a:solidFill>
                <a:latin typeface="UTM Daxline" panose="02040603050506020204" pitchFamily="18" charset="0"/>
              </a:rPr>
              <a:t>				Theo Tạ Duy Anh</a:t>
            </a:r>
            <a:endParaRPr lang="en-US" sz="2000" b="1" i="1" dirty="0">
              <a:solidFill>
                <a:srgbClr val="EB6100"/>
              </a:solidFill>
              <a:latin typeface="UTM Daxline" panose="02040603050506020204" pitchFamily="18" charset="0"/>
            </a:endParaRPr>
          </a:p>
        </p:txBody>
      </p:sp>
      <p:sp>
        <p:nvSpPr>
          <p:cNvPr id="16" name="TextBox 8">
            <a:extLst>
              <a:ext uri="{FF2B5EF4-FFF2-40B4-BE49-F238E27FC236}">
                <a16:creationId xmlns:a16="http://schemas.microsoft.com/office/drawing/2014/main" xmlns="" id="{F1E6CEEB-E973-4AC8-9E7D-6ED20DFAD777}"/>
              </a:ext>
            </a:extLst>
          </p:cNvPr>
          <p:cNvSpPr txBox="1"/>
          <p:nvPr/>
        </p:nvSpPr>
        <p:spPr>
          <a:xfrm>
            <a:off x="3658922" y="2985683"/>
            <a:ext cx="5346976" cy="2176558"/>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000" b="1" i="1">
                <a:solidFill>
                  <a:srgbClr val="EB6100"/>
                </a:solidFill>
                <a:latin typeface="UTM Daxline" panose="02040603050506020204" pitchFamily="18" charset="0"/>
              </a:rPr>
              <a:t>Theo Văn Nhĩ</a:t>
            </a:r>
            <a:endParaRPr lang="en-US" sz="2000" b="1" i="1" dirty="0">
              <a:solidFill>
                <a:srgbClr val="EB6100"/>
              </a:solidFill>
              <a:latin typeface="UTM Daxline" panose="02040603050506020204" pitchFamily="18" charset="0"/>
            </a:endParaRPr>
          </a:p>
        </p:txBody>
      </p:sp>
      <p:sp>
        <p:nvSpPr>
          <p:cNvPr id="17" name="Speech Bubble: Rectangle with Corners Rounded 16">
            <a:extLst>
              <a:ext uri="{FF2B5EF4-FFF2-40B4-BE49-F238E27FC236}">
                <a16:creationId xmlns:a16="http://schemas.microsoft.com/office/drawing/2014/main" xmlns="" id="{AE547811-CE9B-41B7-99D0-CA7F296A7BE9}"/>
              </a:ext>
            </a:extLst>
          </p:cNvPr>
          <p:cNvSpPr/>
          <p:nvPr/>
        </p:nvSpPr>
        <p:spPr>
          <a:xfrm>
            <a:off x="1322280" y="1119709"/>
            <a:ext cx="6063915" cy="1393223"/>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xmlns="" id="{C165A3B9-C487-400B-A37F-B6B386764932}"/>
              </a:ext>
            </a:extLst>
          </p:cNvPr>
          <p:cNvSpPr txBox="1"/>
          <p:nvPr/>
        </p:nvSpPr>
        <p:spPr>
          <a:xfrm>
            <a:off x="1322280" y="1368954"/>
            <a:ext cx="6063915" cy="909031"/>
          </a:xfrm>
          <a:prstGeom prst="rect">
            <a:avLst/>
          </a:prstGeom>
        </p:spPr>
        <p:txBody>
          <a:bodyPr wrap="square" lIns="0" tIns="0" rIns="0" bIns="0" rtlCol="0" anchor="t">
            <a:spAutoFit/>
          </a:bodyPr>
          <a:lstStyle/>
          <a:p>
            <a:pPr algn="ctr">
              <a:lnSpc>
                <a:spcPct val="120000"/>
              </a:lnSpc>
            </a:pPr>
            <a:r>
              <a:rPr lang="en-US" sz="2600" b="1">
                <a:solidFill>
                  <a:srgbClr val="C00000"/>
                </a:solidFill>
                <a:latin typeface="UTM Daxline" panose="02040603050506020204" pitchFamily="18" charset="0"/>
              </a:rPr>
              <a:t>* Gợi ý: </a:t>
            </a:r>
            <a:r>
              <a:rPr lang="en-US" sz="2600" b="1">
                <a:solidFill>
                  <a:srgbClr val="0070C0"/>
                </a:solidFill>
                <a:latin typeface="UTM Daxline" panose="02040603050506020204" pitchFamily="18" charset="0"/>
              </a:rPr>
              <a:t>Hãy dựa vào tác dụng của mình để điền dấu hai chấm vào đúng vị trí nhé!</a:t>
            </a:r>
            <a:endParaRPr lang="en-US" sz="2600" b="1" dirty="0">
              <a:solidFill>
                <a:srgbClr val="0070C0"/>
              </a:solidFill>
              <a:latin typeface="UTM Daxline" panose="02040603050506020204" pitchFamily="18" charset="0"/>
            </a:endParaRPr>
          </a:p>
        </p:txBody>
      </p:sp>
      <p:grpSp>
        <p:nvGrpSpPr>
          <p:cNvPr id="19" name="Group 18">
            <a:extLst>
              <a:ext uri="{FF2B5EF4-FFF2-40B4-BE49-F238E27FC236}">
                <a16:creationId xmlns:a16="http://schemas.microsoft.com/office/drawing/2014/main" xmlns="" id="{8775B83F-B911-499B-A8FC-8D89E866654E}"/>
              </a:ext>
            </a:extLst>
          </p:cNvPr>
          <p:cNvGrpSpPr/>
          <p:nvPr/>
        </p:nvGrpSpPr>
        <p:grpSpPr>
          <a:xfrm>
            <a:off x="7660773" y="2685297"/>
            <a:ext cx="953512" cy="1987164"/>
            <a:chOff x="1573955" y="457173"/>
            <a:chExt cx="685154" cy="1427894"/>
          </a:xfrm>
        </p:grpSpPr>
        <p:pic>
          <p:nvPicPr>
            <p:cNvPr id="20" name="Picture 19">
              <a:extLst>
                <a:ext uri="{FF2B5EF4-FFF2-40B4-BE49-F238E27FC236}">
                  <a16:creationId xmlns:a16="http://schemas.microsoft.com/office/drawing/2014/main" xmlns="" id="{02D7B4FC-2311-4935-81B7-D34073711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xmlns=""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DDF7DE85-2176-4536-83C3-8E06398391A4}"/>
              </a:ext>
            </a:extLst>
          </p:cNvPr>
          <p:cNvGrpSpPr/>
          <p:nvPr/>
        </p:nvGrpSpPr>
        <p:grpSpPr>
          <a:xfrm>
            <a:off x="1065206" y="2818350"/>
            <a:ext cx="3947118" cy="2019731"/>
            <a:chOff x="1065206" y="2818350"/>
            <a:chExt cx="3947118" cy="2019731"/>
          </a:xfrm>
        </p:grpSpPr>
        <p:pic>
          <p:nvPicPr>
            <p:cNvPr id="3" name="Picture 2">
              <a:extLst>
                <a:ext uri="{FF2B5EF4-FFF2-40B4-BE49-F238E27FC236}">
                  <a16:creationId xmlns:a16="http://schemas.microsoft.com/office/drawing/2014/main" xmlns="" id="{F56D593B-30B3-4478-B9FE-AF5E57590D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2280" y="2818350"/>
              <a:ext cx="3432971" cy="2019731"/>
            </a:xfrm>
            <a:prstGeom prst="rect">
              <a:avLst/>
            </a:prstGeom>
          </p:spPr>
        </p:pic>
        <p:sp>
          <p:nvSpPr>
            <p:cNvPr id="22" name="TextBox 21">
              <a:extLst>
                <a:ext uri="{FF2B5EF4-FFF2-40B4-BE49-F238E27FC236}">
                  <a16:creationId xmlns:a16="http://schemas.microsoft.com/office/drawing/2014/main" xmlns="" id="{BAE09827-0571-4EFD-A11E-24B3CB687A29}"/>
                </a:ext>
              </a:extLst>
            </p:cNvPr>
            <p:cNvSpPr txBox="1"/>
            <p:nvPr/>
          </p:nvSpPr>
          <p:spPr>
            <a:xfrm>
              <a:off x="1065206" y="3201258"/>
              <a:ext cx="3947118" cy="1446550"/>
            </a:xfrm>
            <a:prstGeom prst="rect">
              <a:avLst/>
            </a:prstGeom>
            <a:noFill/>
          </p:spPr>
          <p:txBody>
            <a:bodyPr wrap="square" rtlCol="0">
              <a:spAutoFit/>
            </a:bodyPr>
            <a:lstStyle/>
            <a:p>
              <a:pPr algn="ctr"/>
              <a:r>
                <a:rPr lang="en-US" sz="4400">
                  <a:solidFill>
                    <a:schemeClr val="bg1"/>
                  </a:solidFill>
                  <a:latin typeface="UVN Banh Mi" pitchFamily="2" charset="0"/>
                </a:rPr>
                <a:t>THẢO LUẬN NHÓM 4</a:t>
              </a:r>
            </a:p>
          </p:txBody>
        </p:sp>
      </p:grpSp>
    </p:spTree>
    <p:extLst>
      <p:ext uri="{BB962C8B-B14F-4D97-AF65-F5344CB8AC3E}">
        <p14:creationId xmlns:p14="http://schemas.microsoft.com/office/powerpoint/2010/main" val="1738907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4"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out)">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0" grpId="0"/>
      <p:bldP spid="10" grpId="1"/>
      <p:bldP spid="16" grpId="0"/>
      <p:bldP spid="16" grpId="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xmlns=""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xmlns="" id="{8775B83F-B911-499B-A8FC-8D89E866654E}"/>
              </a:ext>
            </a:extLst>
          </p:cNvPr>
          <p:cNvGrpSpPr/>
          <p:nvPr/>
        </p:nvGrpSpPr>
        <p:grpSpPr>
          <a:xfrm>
            <a:off x="1096748" y="2456531"/>
            <a:ext cx="953512" cy="1987164"/>
            <a:chOff x="1573955" y="457173"/>
            <a:chExt cx="685154" cy="1427894"/>
          </a:xfrm>
        </p:grpSpPr>
        <p:pic>
          <p:nvPicPr>
            <p:cNvPr id="20" name="Picture 19">
              <a:extLst>
                <a:ext uri="{FF2B5EF4-FFF2-40B4-BE49-F238E27FC236}">
                  <a16:creationId xmlns:a16="http://schemas.microsoft.com/office/drawing/2014/main" xmlns=""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xmlns=""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xmlns="" id="{664D83D3-B1A3-4BA1-8E4D-317BBF071E26}"/>
              </a:ext>
            </a:extLst>
          </p:cNvPr>
          <p:cNvGrpSpPr/>
          <p:nvPr/>
        </p:nvGrpSpPr>
        <p:grpSpPr>
          <a:xfrm>
            <a:off x="2404149" y="793639"/>
            <a:ext cx="4816966" cy="2833981"/>
            <a:chOff x="1187092" y="868058"/>
            <a:chExt cx="4816966" cy="2833981"/>
          </a:xfrm>
        </p:grpSpPr>
        <p:pic>
          <p:nvPicPr>
            <p:cNvPr id="3" name="Picture 2">
              <a:extLst>
                <a:ext uri="{FF2B5EF4-FFF2-40B4-BE49-F238E27FC236}">
                  <a16:creationId xmlns:a16="http://schemas.microsoft.com/office/drawing/2014/main" xmlns="" id="{F56D593B-30B3-4478-B9FE-AF5E57590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092" y="868058"/>
              <a:ext cx="4816966" cy="2833981"/>
            </a:xfrm>
            <a:prstGeom prst="rect">
              <a:avLst/>
            </a:prstGeom>
          </p:spPr>
        </p:pic>
        <p:sp>
          <p:nvSpPr>
            <p:cNvPr id="22" name="TextBox 21">
              <a:extLst>
                <a:ext uri="{FF2B5EF4-FFF2-40B4-BE49-F238E27FC236}">
                  <a16:creationId xmlns:a16="http://schemas.microsoft.com/office/drawing/2014/main" xmlns="" id="{BAE09827-0571-4EFD-A11E-24B3CB687A29}"/>
                </a:ext>
              </a:extLst>
            </p:cNvPr>
            <p:cNvSpPr txBox="1"/>
            <p:nvPr/>
          </p:nvSpPr>
          <p:spPr>
            <a:xfrm>
              <a:off x="1314467" y="1731050"/>
              <a:ext cx="4562216" cy="1107996"/>
            </a:xfrm>
            <a:prstGeom prst="rect">
              <a:avLst/>
            </a:prstGeom>
            <a:noFill/>
          </p:spPr>
          <p:txBody>
            <a:bodyPr wrap="square" rtlCol="0">
              <a:spAutoFit/>
            </a:bodyPr>
            <a:lstStyle/>
            <a:p>
              <a:pPr algn="ctr"/>
              <a:r>
                <a:rPr lang="en-US" sz="6600">
                  <a:solidFill>
                    <a:schemeClr val="bg1"/>
                  </a:solidFill>
                  <a:latin typeface="UVN Banh Mi" pitchFamily="2" charset="0"/>
                </a:rPr>
                <a:t>CHIA SẺ</a:t>
              </a:r>
            </a:p>
          </p:txBody>
        </p:sp>
      </p:grpSp>
      <p:pic>
        <p:nvPicPr>
          <p:cNvPr id="24" name="图片 6">
            <a:extLst>
              <a:ext uri="{FF2B5EF4-FFF2-40B4-BE49-F238E27FC236}">
                <a16:creationId xmlns:a16="http://schemas.microsoft.com/office/drawing/2014/main" xmlns="" id="{95F9A5E5-3F5C-4DD3-A6C6-5D1F347639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pic>
        <p:nvPicPr>
          <p:cNvPr id="25" name="图片 28">
            <a:extLst>
              <a:ext uri="{FF2B5EF4-FFF2-40B4-BE49-F238E27FC236}">
                <a16:creationId xmlns:a16="http://schemas.microsoft.com/office/drawing/2014/main" xmlns="" id="{60BC8EEF-6EBE-4C33-B9AD-3FC49B52AD5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53108" y="496166"/>
            <a:ext cx="2218817" cy="1572956"/>
          </a:xfrm>
          <a:prstGeom prst="rect">
            <a:avLst/>
          </a:prstGeom>
        </p:spPr>
      </p:pic>
    </p:spTree>
    <p:extLst>
      <p:ext uri="{BB962C8B-B14F-4D97-AF65-F5344CB8AC3E}">
        <p14:creationId xmlns:p14="http://schemas.microsoft.com/office/powerpoint/2010/main" val="390572101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xmlns="" id="{A7B42B28-3116-4F3F-AC5C-59246E54D902}"/>
              </a:ext>
            </a:extLst>
          </p:cNvPr>
          <p:cNvSpPr txBox="1"/>
          <p:nvPr/>
        </p:nvSpPr>
        <p:spPr>
          <a:xfrm>
            <a:off x="3900259" y="-81673"/>
            <a:ext cx="4381647" cy="2611933"/>
          </a:xfrm>
          <a:prstGeom prst="rect">
            <a:avLst/>
          </a:prstGeom>
        </p:spPr>
        <p:txBody>
          <a:bodyPr wrap="square" lIns="0" tIns="0" rIns="0" bIns="0" rtlCol="0" anchor="t">
            <a:spAutoFit/>
          </a:bodyPr>
          <a:lstStyle/>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Thằng giặc cuống cả chân</a:t>
            </a:r>
          </a:p>
          <a:p>
            <a:pPr algn="just">
              <a:lnSpc>
                <a:spcPct val="120000"/>
              </a:lnSpc>
            </a:pPr>
            <a:r>
              <a:rPr lang="en-US" sz="2400" b="1">
                <a:solidFill>
                  <a:srgbClr val="002060"/>
                </a:solidFill>
                <a:latin typeface="UTM Daxline" panose="02040603050506020204" pitchFamily="18" charset="0"/>
              </a:rPr>
              <a:t>	Nhăn nhó kêu rối rít</a:t>
            </a:r>
          </a:p>
          <a:p>
            <a:pPr algn="just">
              <a:lnSpc>
                <a:spcPct val="120000"/>
              </a:lnSpc>
            </a:pPr>
            <a:r>
              <a:rPr lang="en-US" sz="2400" b="1">
                <a:solidFill>
                  <a:srgbClr val="002060"/>
                </a:solidFill>
                <a:latin typeface="UTM Daxline" panose="02040603050506020204" pitchFamily="18" charset="0"/>
              </a:rPr>
              <a:t>	- Đồng ý là tao chết</a:t>
            </a:r>
          </a:p>
          <a:p>
            <a:pPr algn="just">
              <a:lnSpc>
                <a:spcPct val="120000"/>
              </a:lnSpc>
            </a:pPr>
            <a:r>
              <a:rPr lang="en-US" sz="2400" b="1">
                <a:solidFill>
                  <a:srgbClr val="002060"/>
                </a:solidFill>
                <a:latin typeface="UTM Daxline" panose="02040603050506020204" pitchFamily="18" charset="0"/>
              </a:rPr>
              <a:t>	Nhưng đây … tổ kiến vàng!</a:t>
            </a:r>
          </a:p>
          <a:p>
            <a:pPr algn="just">
              <a:lnSpc>
                <a:spcPct val="120000"/>
              </a:lnSpc>
            </a:pPr>
            <a:r>
              <a:rPr lang="en-US" sz="2400" b="1" i="1">
                <a:solidFill>
                  <a:srgbClr val="002060"/>
                </a:solidFill>
                <a:latin typeface="UTM Daxline" panose="02040603050506020204" pitchFamily="18" charset="0"/>
              </a:rPr>
              <a:t>			       </a:t>
            </a:r>
            <a:r>
              <a:rPr lang="en-US" sz="2400" b="1" i="1">
                <a:solidFill>
                  <a:srgbClr val="EB6100"/>
                </a:solidFill>
                <a:latin typeface="UTM Daxline" panose="02040603050506020204" pitchFamily="18" charset="0"/>
              </a:rPr>
              <a:t>Định Hải</a:t>
            </a:r>
            <a:endParaRPr lang="en-US" sz="2400" b="1" i="1" dirty="0">
              <a:solidFill>
                <a:srgbClr val="EB6100"/>
              </a:solidFill>
              <a:latin typeface="UTM Daxline" panose="02040603050506020204" pitchFamily="18" charset="0"/>
            </a:endParaRPr>
          </a:p>
        </p:txBody>
      </p:sp>
      <p:pic>
        <p:nvPicPr>
          <p:cNvPr id="23" name="图片 13">
            <a:extLst>
              <a:ext uri="{FF2B5EF4-FFF2-40B4-BE49-F238E27FC236}">
                <a16:creationId xmlns:a16="http://schemas.microsoft.com/office/drawing/2014/main" xmlns=""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1" name="TextBox 8">
            <a:extLst>
              <a:ext uri="{FF2B5EF4-FFF2-40B4-BE49-F238E27FC236}">
                <a16:creationId xmlns:a16="http://schemas.microsoft.com/office/drawing/2014/main" xmlns="" id="{702461A0-F42F-4D4E-BE1C-D37EB056FBE6}"/>
              </a:ext>
            </a:extLst>
          </p:cNvPr>
          <p:cNvSpPr txBox="1"/>
          <p:nvPr/>
        </p:nvSpPr>
        <p:spPr>
          <a:xfrm>
            <a:off x="-156947" y="351669"/>
            <a:ext cx="4145229" cy="4827925"/>
          </a:xfrm>
          <a:prstGeom prst="rect">
            <a:avLst/>
          </a:prstGeom>
        </p:spPr>
        <p:txBody>
          <a:bodyPr wrap="square" lIns="0" tIns="0" rIns="0" bIns="0" rtlCol="0" anchor="t">
            <a:spAutoFit/>
          </a:bodyPr>
          <a:lstStyle/>
          <a:p>
            <a:pPr lvl="1" algn="just">
              <a:lnSpc>
                <a:spcPct val="120000"/>
              </a:lnSpc>
            </a:pPr>
            <a:r>
              <a:rPr lang="en-US" sz="2400" b="1">
                <a:solidFill>
                  <a:srgbClr val="002060"/>
                </a:solidFill>
                <a:latin typeface="UTM Daxline" panose="02040603050506020204" pitchFamily="18" charset="0"/>
              </a:rPr>
              <a:t>a. 	Trận đánh đã bắt đầu</a:t>
            </a:r>
          </a:p>
          <a:p>
            <a:pPr algn="just">
              <a:lnSpc>
                <a:spcPct val="120000"/>
              </a:lnSpc>
            </a:pPr>
            <a:r>
              <a:rPr lang="en-US" sz="2400" b="1">
                <a:solidFill>
                  <a:srgbClr val="002060"/>
                </a:solidFill>
                <a:latin typeface="UTM Daxline" panose="02040603050506020204" pitchFamily="18" charset="0"/>
              </a:rPr>
              <a:t>	Quân ta ào lên trước</a:t>
            </a:r>
          </a:p>
          <a:p>
            <a:pPr algn="just">
              <a:lnSpc>
                <a:spcPct val="120000"/>
              </a:lnSpc>
            </a:pPr>
            <a:r>
              <a:rPr lang="en-US" sz="2400" b="1">
                <a:solidFill>
                  <a:srgbClr val="002060"/>
                </a:solidFill>
                <a:latin typeface="UTM Daxline" panose="02040603050506020204" pitchFamily="18" charset="0"/>
              </a:rPr>
              <a:t>	Một tên giặc ngã nhào</a:t>
            </a:r>
          </a:p>
          <a:p>
            <a:pPr algn="just">
              <a:lnSpc>
                <a:spcPct val="120000"/>
              </a:lnSpc>
            </a:pPr>
            <a:r>
              <a:rPr lang="en-US" sz="2400" b="1">
                <a:solidFill>
                  <a:srgbClr val="002060"/>
                </a:solidFill>
                <a:latin typeface="UTM Daxline" panose="02040603050506020204" pitchFamily="18" charset="0"/>
              </a:rPr>
              <a:t>	Chết rồi, không dậy được.</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Chết là không nhúc nhích</a:t>
            </a:r>
          </a:p>
          <a:p>
            <a:pPr algn="just">
              <a:lnSpc>
                <a:spcPct val="120000"/>
              </a:lnSpc>
            </a:pPr>
            <a:r>
              <a:rPr lang="en-US" sz="2400" b="1">
                <a:solidFill>
                  <a:srgbClr val="002060"/>
                </a:solidFill>
                <a:latin typeface="UTM Daxline" panose="02040603050506020204" pitchFamily="18" charset="0"/>
              </a:rPr>
              <a:t>	Sao nó cứ lồm cồm?</a:t>
            </a:r>
          </a:p>
          <a:p>
            <a:pPr algn="just">
              <a:lnSpc>
                <a:spcPct val="120000"/>
              </a:lnSpc>
            </a:pPr>
            <a:r>
              <a:rPr lang="en-US" sz="2400" b="1">
                <a:solidFill>
                  <a:srgbClr val="002060"/>
                </a:solidFill>
                <a:latin typeface="UTM Daxline" panose="02040603050506020204" pitchFamily="18" charset="0"/>
              </a:rPr>
              <a:t>	Tính ăn gian chẳng thích</a:t>
            </a:r>
          </a:p>
          <a:p>
            <a:pPr algn="just">
              <a:lnSpc>
                <a:spcPct val="120000"/>
              </a:lnSpc>
            </a:pPr>
            <a:r>
              <a:rPr lang="en-US" sz="2400" b="1">
                <a:solidFill>
                  <a:srgbClr val="002060"/>
                </a:solidFill>
                <a:latin typeface="UTM Daxline" panose="02040603050506020204" pitchFamily="18" charset="0"/>
              </a:rPr>
              <a:t>	Chơi thật thà vui hơn.</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a:t>
            </a:r>
            <a:endParaRPr lang="en-US" sz="2400" b="1" i="1" dirty="0">
              <a:solidFill>
                <a:srgbClr val="EB6100"/>
              </a:solidFill>
              <a:latin typeface="UTM Daxline" panose="02040603050506020204" pitchFamily="18" charset="0"/>
            </a:endParaRPr>
          </a:p>
        </p:txBody>
      </p:sp>
      <p:sp>
        <p:nvSpPr>
          <p:cNvPr id="12" name="TextBox 8">
            <a:extLst>
              <a:ext uri="{FF2B5EF4-FFF2-40B4-BE49-F238E27FC236}">
                <a16:creationId xmlns:a16="http://schemas.microsoft.com/office/drawing/2014/main" xmlns="" id="{88E55491-A364-4237-B356-76176DDEEF9A}"/>
              </a:ext>
            </a:extLst>
          </p:cNvPr>
          <p:cNvSpPr txBox="1"/>
          <p:nvPr/>
        </p:nvSpPr>
        <p:spPr>
          <a:xfrm>
            <a:off x="6912935" y="78895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xmlns="" id="{B4F52ED0-D772-4C3F-ADD8-F9A604DF6BDE}"/>
              </a:ext>
            </a:extLst>
          </p:cNvPr>
          <p:cNvSpPr txBox="1"/>
          <p:nvPr/>
        </p:nvSpPr>
        <p:spPr>
          <a:xfrm>
            <a:off x="3608923" y="2597023"/>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xmlns="" id="{33151E3A-AA54-436E-B26F-B910198EE268}"/>
              </a:ext>
            </a:extLst>
          </p:cNvPr>
          <p:cNvCxnSpPr>
            <a:cxnSpLocks/>
          </p:cNvCxnSpPr>
          <p:nvPr/>
        </p:nvCxnSpPr>
        <p:spPr>
          <a:xfrm>
            <a:off x="4749915" y="1664334"/>
            <a:ext cx="234871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8" name="TextBox 8">
            <a:extLst>
              <a:ext uri="{FF2B5EF4-FFF2-40B4-BE49-F238E27FC236}">
                <a16:creationId xmlns:a16="http://schemas.microsoft.com/office/drawing/2014/main" xmlns="" id="{428D13D7-2F3A-4E7B-988D-7409515C3F2E}"/>
              </a:ext>
            </a:extLst>
          </p:cNvPr>
          <p:cNvSpPr txBox="1"/>
          <p:nvPr/>
        </p:nvSpPr>
        <p:spPr>
          <a:xfrm>
            <a:off x="3870368" y="3277977"/>
            <a:ext cx="5052343" cy="839140"/>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0070C0"/>
              </a:solidFill>
              <a:latin typeface="UTM Daxline" panose="02040603050506020204" pitchFamily="18" charset="0"/>
            </a:endParaRPr>
          </a:p>
        </p:txBody>
      </p:sp>
      <p:cxnSp>
        <p:nvCxnSpPr>
          <p:cNvPr id="26" name="Straight Connector 25">
            <a:extLst>
              <a:ext uri="{FF2B5EF4-FFF2-40B4-BE49-F238E27FC236}">
                <a16:creationId xmlns:a16="http://schemas.microsoft.com/office/drawing/2014/main" xmlns="" id="{87FAE2A2-FDD0-4A11-A42F-AF5DB2E31CEC}"/>
              </a:ext>
            </a:extLst>
          </p:cNvPr>
          <p:cNvCxnSpPr>
            <a:cxnSpLocks/>
          </p:cNvCxnSpPr>
          <p:nvPr/>
        </p:nvCxnSpPr>
        <p:spPr>
          <a:xfrm>
            <a:off x="4636407" y="2121534"/>
            <a:ext cx="3208182"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1967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1+#ppt_w/2"/>
                                          </p:val>
                                        </p:tav>
                                        <p:tav tm="100000">
                                          <p:val>
                                            <p:strVal val="#ppt_x"/>
                                          </p:val>
                                        </p:tav>
                                      </p:tavLst>
                                    </p:anim>
                                    <p:anim calcmode="lin" valueType="num">
                                      <p:cBhvr additive="base">
                                        <p:cTn id="3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xmlns=""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xmlns=""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xmlns=""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xmlns=""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D524B82-9A0B-4B6E-B2BF-D0E3D7C612D0}"/>
              </a:ext>
            </a:extLst>
          </p:cNvPr>
          <p:cNvSpPr txBox="1"/>
          <p:nvPr/>
        </p:nvSpPr>
        <p:spPr>
          <a:xfrm>
            <a:off x="108283" y="2426037"/>
            <a:ext cx="8927431"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400" b="1" i="1">
                <a:solidFill>
                  <a:srgbClr val="EB6100"/>
                </a:solidFill>
                <a:latin typeface="UTM Daxline" panose="02040603050506020204" pitchFamily="18" charset="0"/>
              </a:rPr>
              <a:t>Theo Văn Nhĩ</a:t>
            </a:r>
            <a:endParaRPr lang="en-US" sz="2400" b="1" i="1" dirty="0">
              <a:solidFill>
                <a:srgbClr val="EB6100"/>
              </a:solidFill>
              <a:latin typeface="UTM Daxline" panose="02040603050506020204" pitchFamily="18" charset="0"/>
            </a:endParaRPr>
          </a:p>
        </p:txBody>
      </p:sp>
      <p:sp>
        <p:nvSpPr>
          <p:cNvPr id="7" name="TextBox 8">
            <a:extLst>
              <a:ext uri="{FF2B5EF4-FFF2-40B4-BE49-F238E27FC236}">
                <a16:creationId xmlns:a16="http://schemas.microsoft.com/office/drawing/2014/main" xmlns="" id="{D431CA1B-B48E-456C-AA29-1473110FDEBE}"/>
              </a:ext>
            </a:extLst>
          </p:cNvPr>
          <p:cNvSpPr txBox="1"/>
          <p:nvPr/>
        </p:nvSpPr>
        <p:spPr>
          <a:xfrm>
            <a:off x="216568" y="197653"/>
            <a:ext cx="8710863"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400" b="1" i="1">
                <a:solidFill>
                  <a:srgbClr val="EB6100"/>
                </a:solidFill>
                <a:latin typeface="UTM Daxline" panose="02040603050506020204" pitchFamily="18" charset="0"/>
              </a:rPr>
              <a:t>				Theo Tạ Duy Anh</a:t>
            </a:r>
            <a:endParaRPr lang="en-US" sz="2400" b="1" i="1" dirty="0">
              <a:solidFill>
                <a:srgbClr val="EB6100"/>
              </a:solidFill>
              <a:latin typeface="UTM Daxline" panose="02040603050506020204" pitchFamily="18" charset="0"/>
            </a:endParaRPr>
          </a:p>
        </p:txBody>
      </p:sp>
      <p:pic>
        <p:nvPicPr>
          <p:cNvPr id="23" name="图片 13">
            <a:extLst>
              <a:ext uri="{FF2B5EF4-FFF2-40B4-BE49-F238E27FC236}">
                <a16:creationId xmlns:a16="http://schemas.microsoft.com/office/drawing/2014/main" xmlns=""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2" name="TextBox 8">
            <a:extLst>
              <a:ext uri="{FF2B5EF4-FFF2-40B4-BE49-F238E27FC236}">
                <a16:creationId xmlns:a16="http://schemas.microsoft.com/office/drawing/2014/main" xmlns="" id="{88E55491-A364-4237-B356-76176DDEEF9A}"/>
              </a:ext>
            </a:extLst>
          </p:cNvPr>
          <p:cNvSpPr txBox="1"/>
          <p:nvPr/>
        </p:nvSpPr>
        <p:spPr>
          <a:xfrm>
            <a:off x="8698830" y="629952"/>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xmlns="" id="{33151E3A-AA54-436E-B26F-B910198EE268}"/>
              </a:ext>
            </a:extLst>
          </p:cNvPr>
          <p:cNvCxnSpPr>
            <a:cxnSpLocks/>
          </p:cNvCxnSpPr>
          <p:nvPr/>
        </p:nvCxnSpPr>
        <p:spPr>
          <a:xfrm>
            <a:off x="293004" y="1519953"/>
            <a:ext cx="288333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xmlns="" id="{20849E59-60B9-446B-BD86-C4BEFD9A3286}"/>
              </a:ext>
            </a:extLst>
          </p:cNvPr>
          <p:cNvSpPr txBox="1"/>
          <p:nvPr/>
        </p:nvSpPr>
        <p:spPr>
          <a:xfrm>
            <a:off x="2018801" y="2866360"/>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xmlns="" id="{0F13C0A7-88AF-4B32-A8C1-738510D5A5F4}"/>
              </a:ext>
            </a:extLst>
          </p:cNvPr>
          <p:cNvSpPr txBox="1"/>
          <p:nvPr/>
        </p:nvSpPr>
        <p:spPr>
          <a:xfrm>
            <a:off x="3061482" y="1085412"/>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sp>
        <p:nvSpPr>
          <p:cNvPr id="16" name="TextBox 8">
            <a:extLst>
              <a:ext uri="{FF2B5EF4-FFF2-40B4-BE49-F238E27FC236}">
                <a16:creationId xmlns:a16="http://schemas.microsoft.com/office/drawing/2014/main" xmlns="" id="{7D4880E3-F105-483C-8582-55443CB148F3}"/>
              </a:ext>
            </a:extLst>
          </p:cNvPr>
          <p:cNvSpPr txBox="1"/>
          <p:nvPr/>
        </p:nvSpPr>
        <p:spPr>
          <a:xfrm>
            <a:off x="0" y="1889686"/>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7030A0"/>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xmlns="" id="{8B473AF3-941A-45FC-B279-E57607483720}"/>
              </a:ext>
            </a:extLst>
          </p:cNvPr>
          <p:cNvCxnSpPr>
            <a:cxnSpLocks/>
          </p:cNvCxnSpPr>
          <p:nvPr/>
        </p:nvCxnSpPr>
        <p:spPr>
          <a:xfrm>
            <a:off x="7495674" y="2865331"/>
            <a:ext cx="143175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F2A3DC5-ECD3-46CD-A8FF-DCC662F85C84}"/>
              </a:ext>
            </a:extLst>
          </p:cNvPr>
          <p:cNvCxnSpPr>
            <a:cxnSpLocks/>
          </p:cNvCxnSpPr>
          <p:nvPr/>
        </p:nvCxnSpPr>
        <p:spPr>
          <a:xfrm flipV="1">
            <a:off x="108283" y="3285337"/>
            <a:ext cx="2129591"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B373A31-EEF4-43EE-8293-1383DEB397AE}"/>
              </a:ext>
            </a:extLst>
          </p:cNvPr>
          <p:cNvCxnSpPr>
            <a:cxnSpLocks/>
            <a:endCxn id="9" idx="3"/>
          </p:cNvCxnSpPr>
          <p:nvPr/>
        </p:nvCxnSpPr>
        <p:spPr>
          <a:xfrm>
            <a:off x="2442407" y="3285338"/>
            <a:ext cx="6593307" cy="346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CDBAA75-AAAD-4DEF-908A-48D2AF601B1C}"/>
              </a:ext>
            </a:extLst>
          </p:cNvPr>
          <p:cNvCxnSpPr>
            <a:cxnSpLocks/>
          </p:cNvCxnSpPr>
          <p:nvPr/>
        </p:nvCxnSpPr>
        <p:spPr>
          <a:xfrm>
            <a:off x="138361" y="3747637"/>
            <a:ext cx="860859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xmlns="" id="{7C3A3358-A195-4A54-B090-9983A4486756}"/>
              </a:ext>
            </a:extLst>
          </p:cNvPr>
          <p:cNvSpPr txBox="1"/>
          <p:nvPr/>
        </p:nvSpPr>
        <p:spPr>
          <a:xfrm>
            <a:off x="0" y="4164032"/>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bộ phận phía sau là lời giải thích cho bộ phận đứng trước</a:t>
            </a:r>
            <a:endParaRPr lang="en-US" sz="2400" b="1" dirty="0">
              <a:solidFill>
                <a:srgbClr val="7030A0"/>
              </a:solidFill>
              <a:latin typeface="UTM Daxline" panose="02040603050506020204" pitchFamily="18" charset="0"/>
            </a:endParaRPr>
          </a:p>
        </p:txBody>
      </p:sp>
    </p:spTree>
    <p:extLst>
      <p:ext uri="{BB962C8B-B14F-4D97-AF65-F5344CB8AC3E}">
        <p14:creationId xmlns:p14="http://schemas.microsoft.com/office/powerpoint/2010/main" val="31713266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2000" fill="hold"/>
                                        <p:tgtEl>
                                          <p:spTgt spid="10"/>
                                        </p:tgtEl>
                                        <p:attrNameLst>
                                          <p:attrName>ppt_x</p:attrName>
                                        </p:attrNameLst>
                                      </p:cBhvr>
                                      <p:tavLst>
                                        <p:tav tm="0">
                                          <p:val>
                                            <p:strVal val="#ppt_x"/>
                                          </p:val>
                                        </p:tav>
                                        <p:tav tm="100000">
                                          <p:val>
                                            <p:strVal val="#ppt_x"/>
                                          </p:val>
                                        </p:tav>
                                      </p:tavLst>
                                    </p:anim>
                                    <p:anim calcmode="lin" valueType="num">
                                      <p:cBhvr additive="base">
                                        <p:cTn id="5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0" grpId="0"/>
      <p:bldP spid="15" grpId="0"/>
      <p:bldP spid="16"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xmlns="" id="{4B899984-0FC4-4131-BA09-E2EFAE7CDB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0836"/>
            <a:ext cx="9071807" cy="662480"/>
          </a:xfrm>
          <a:prstGeom prst="rect">
            <a:avLst/>
          </a:prstGeom>
        </p:spPr>
      </p:pic>
      <p:grpSp>
        <p:nvGrpSpPr>
          <p:cNvPr id="2" name="Group 1">
            <a:extLst>
              <a:ext uri="{FF2B5EF4-FFF2-40B4-BE49-F238E27FC236}">
                <a16:creationId xmlns:a16="http://schemas.microsoft.com/office/drawing/2014/main" xmlns="" id="{3FBEE9B9-59C6-482E-864D-0731E84AFBB0}"/>
              </a:ext>
            </a:extLst>
          </p:cNvPr>
          <p:cNvGrpSpPr/>
          <p:nvPr/>
        </p:nvGrpSpPr>
        <p:grpSpPr>
          <a:xfrm>
            <a:off x="3011851" y="-352357"/>
            <a:ext cx="3120298" cy="1563128"/>
            <a:chOff x="3011851" y="-352357"/>
            <a:chExt cx="3120298" cy="1563128"/>
          </a:xfrm>
        </p:grpSpPr>
        <p:pic>
          <p:nvPicPr>
            <p:cNvPr id="4" name="Picture 3">
              <a:extLst>
                <a:ext uri="{FF2B5EF4-FFF2-40B4-BE49-F238E27FC236}">
                  <a16:creationId xmlns:a16="http://schemas.microsoft.com/office/drawing/2014/main" xmlns=""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3011851" y="-352357"/>
              <a:ext cx="3120298" cy="1563128"/>
            </a:xfrm>
            <a:prstGeom prst="rect">
              <a:avLst/>
            </a:prstGeom>
          </p:spPr>
        </p:pic>
        <p:sp>
          <p:nvSpPr>
            <p:cNvPr id="11" name="TextBox 8">
              <a:extLst>
                <a:ext uri="{FF2B5EF4-FFF2-40B4-BE49-F238E27FC236}">
                  <a16:creationId xmlns:a16="http://schemas.microsoft.com/office/drawing/2014/main" xmlns="" id="{40366401-CAFC-498C-833A-CF55E8D5A497}"/>
                </a:ext>
              </a:extLst>
            </p:cNvPr>
            <p:cNvSpPr txBox="1"/>
            <p:nvPr/>
          </p:nvSpPr>
          <p:spPr>
            <a:xfrm>
              <a:off x="3462591" y="362664"/>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3</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xmlns="" id="{DC8F86F1-5759-4098-87D6-24298BDC401F}"/>
              </a:ext>
            </a:extLst>
          </p:cNvPr>
          <p:cNvSpPr txBox="1"/>
          <p:nvPr/>
        </p:nvSpPr>
        <p:spPr>
          <a:xfrm>
            <a:off x="50664" y="86166"/>
            <a:ext cx="8999621" cy="1175450"/>
          </a:xfrm>
          <a:prstGeom prst="rect">
            <a:avLst/>
          </a:prstGeom>
        </p:spPr>
        <p:txBody>
          <a:bodyPr wrap="square" lIns="0" tIns="0" rIns="0" bIns="0" rtlCol="0" anchor="t">
            <a:spAutoFit/>
          </a:bodyPr>
          <a:lstStyle/>
          <a:p>
            <a:pPr algn="just">
              <a:lnSpc>
                <a:spcPct val="120000"/>
              </a:lnSpc>
            </a:pPr>
            <a:r>
              <a:rPr lang="en-US" sz="2200" b="1">
                <a:solidFill>
                  <a:srgbClr val="CB4D2F"/>
                </a:solidFill>
                <a:latin typeface="UTM Daxline" panose="02040603050506020204" pitchFamily="18" charset="0"/>
              </a:rPr>
              <a:t>	Trong mẩu chuyện vui dưới đây, người bán hàng hiểu lầm ý của khách như thế nào? Để người bán hang khỏi hiểu lầm, ông khách cần thêm dấu gì vào tin nhắn của mình, dấu đó đặt sau chữ nào?</a:t>
            </a:r>
            <a:endParaRPr lang="en-US" sz="22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xmlns="" id="{9432B9CA-998C-45BD-A191-6C836823A775}"/>
              </a:ext>
            </a:extLst>
          </p:cNvPr>
          <p:cNvSpPr txBox="1"/>
          <p:nvPr/>
        </p:nvSpPr>
        <p:spPr>
          <a:xfrm>
            <a:off x="93715" y="1261616"/>
            <a:ext cx="8884375" cy="3836628"/>
          </a:xfrm>
          <a:prstGeom prst="rect">
            <a:avLst/>
          </a:prstGeom>
        </p:spPr>
        <p:txBody>
          <a:bodyPr wrap="square" lIns="0" tIns="0" rIns="0" bIns="0" rtlCol="0" anchor="t">
            <a:spAutoFit/>
          </a:bodyPr>
          <a:lstStyle/>
          <a:p>
            <a:pPr algn="ctr">
              <a:lnSpc>
                <a:spcPct val="120000"/>
              </a:lnSpc>
            </a:pPr>
            <a:r>
              <a:rPr lang="en-US" sz="2100" b="1">
                <a:solidFill>
                  <a:srgbClr val="7030A0"/>
                </a:solidFill>
                <a:latin typeface="UTM Daxline" panose="02040603050506020204" pitchFamily="18" charset="0"/>
              </a:rPr>
              <a:t>Chỉ vì quên một dấu câu</a:t>
            </a:r>
          </a:p>
          <a:p>
            <a:pPr algn="just">
              <a:lnSpc>
                <a:spcPct val="120000"/>
              </a:lnSpc>
            </a:pPr>
            <a:r>
              <a:rPr lang="en-US" sz="2100" b="1" i="1">
                <a:solidFill>
                  <a:srgbClr val="002060"/>
                </a:solidFill>
                <a:latin typeface="UTM Daxline" panose="02040603050506020204" pitchFamily="18" charset="0"/>
              </a:rPr>
              <a:t>	</a:t>
            </a:r>
            <a:r>
              <a:rPr lang="en-US" sz="2100" b="1">
                <a:solidFill>
                  <a:srgbClr val="002060"/>
                </a:solidFill>
                <a:latin typeface="UTM Daxline" panose="02040603050506020204" pitchFamily="18" charset="0"/>
              </a:rPr>
              <a:t>Có ông khác nọ đến cửa hàng đặt vòng hoa viếng bạn. Ông dặn người bán hàng ghi lên băng tang: “Kính viếng bác X.” Nhưng về đến nhà, nghĩ lại, thấy lời phúng còn đơn giản quá, ông bèn sai con chuyển cho người bán hàng một tin nhắn, lời lẽ như sau: “Xin ông làm ơn ghi thêm nếu còn chỗ linh hồn bác sẽ được lên thiên đàng.”</a:t>
            </a:r>
          </a:p>
          <a:p>
            <a:pPr algn="just">
              <a:lnSpc>
                <a:spcPct val="120000"/>
              </a:lnSpc>
            </a:pPr>
            <a:r>
              <a:rPr lang="en-US" sz="2100" b="1">
                <a:solidFill>
                  <a:srgbClr val="002060"/>
                </a:solidFill>
                <a:latin typeface="UTM Daxline" panose="02040603050506020204" pitchFamily="18" charset="0"/>
              </a:rPr>
              <a:t>	Lúc vòng hoa được đem tới đám tang, ông khách mới giật mình. Trên vòng hoa cài một dải băng đen với dòng chữ thật là nắn nót: “Kính viếng bác X. Nếu còn chỗ, linh hồn bác sẽ được lên thiên đàng.”</a:t>
            </a:r>
          </a:p>
          <a:p>
            <a:pPr algn="just">
              <a:lnSpc>
                <a:spcPct val="120000"/>
              </a:lnSpc>
            </a:pPr>
            <a:r>
              <a:rPr lang="en-US" sz="2100" b="1" i="1">
                <a:solidFill>
                  <a:srgbClr val="002060"/>
                </a:solidFill>
                <a:latin typeface="UTM Daxline" panose="02040603050506020204" pitchFamily="18" charset="0"/>
              </a:rPr>
              <a:t>								</a:t>
            </a:r>
            <a:r>
              <a:rPr lang="en-US" sz="2100" b="1" i="1">
                <a:solidFill>
                  <a:srgbClr val="EB6100"/>
                </a:solidFill>
                <a:latin typeface="UTM Daxline" panose="02040603050506020204" pitchFamily="18" charset="0"/>
              </a:rPr>
              <a:t>Theo tạp chí Ngôn ngữ</a:t>
            </a:r>
            <a:endParaRPr lang="en-US" sz="2100" b="1" i="1" dirty="0">
              <a:solidFill>
                <a:srgbClr val="EB6100"/>
              </a:solidFill>
              <a:latin typeface="UTM Daxline" panose="02040603050506020204" pitchFamily="18" charset="0"/>
            </a:endParaRPr>
          </a:p>
        </p:txBody>
      </p:sp>
    </p:spTree>
    <p:extLst>
      <p:ext uri="{BB962C8B-B14F-4D97-AF65-F5344CB8AC3E}">
        <p14:creationId xmlns:p14="http://schemas.microsoft.com/office/powerpoint/2010/main" val="39826812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left)">
                                      <p:cBhvr>
                                        <p:cTn id="31" dur="500"/>
                                        <p:tgtEl>
                                          <p:spTgt spid="13">
                                            <p:txEl>
                                              <p:pRg st="2" end="2"/>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wipe(left)">
                                      <p:cBhvr>
                                        <p:cTn id="3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xmlns="" id="{4B899984-0FC4-4131-BA09-E2EFAE7CDB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0836"/>
            <a:ext cx="9071807" cy="662480"/>
          </a:xfrm>
          <a:prstGeom prst="rect">
            <a:avLst/>
          </a:prstGeom>
        </p:spPr>
      </p:pic>
      <p:sp>
        <p:nvSpPr>
          <p:cNvPr id="12" name="TextBox 8">
            <a:extLst>
              <a:ext uri="{FF2B5EF4-FFF2-40B4-BE49-F238E27FC236}">
                <a16:creationId xmlns:a16="http://schemas.microsoft.com/office/drawing/2014/main" xmlns="" id="{DC8F86F1-5759-4098-87D6-24298BDC401F}"/>
              </a:ext>
            </a:extLst>
          </p:cNvPr>
          <p:cNvSpPr txBox="1"/>
          <p:nvPr/>
        </p:nvSpPr>
        <p:spPr>
          <a:xfrm>
            <a:off x="156411" y="121179"/>
            <a:ext cx="5293895"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Tin nhắn của ông khách là gì?</a:t>
            </a:r>
            <a:endParaRPr lang="en-US" sz="2400" b="1" dirty="0">
              <a:solidFill>
                <a:srgbClr val="CB4D2F"/>
              </a:solidFill>
              <a:latin typeface="UTM Daxline" panose="02040603050506020204" pitchFamily="18" charset="0"/>
            </a:endParaRPr>
          </a:p>
        </p:txBody>
      </p:sp>
      <p:sp>
        <p:nvSpPr>
          <p:cNvPr id="7" name="TextBox 8">
            <a:extLst>
              <a:ext uri="{FF2B5EF4-FFF2-40B4-BE49-F238E27FC236}">
                <a16:creationId xmlns:a16="http://schemas.microsoft.com/office/drawing/2014/main" xmlns="" id="{0F11F95D-C7DE-4544-A65F-8E3952FA00B6}"/>
              </a:ext>
            </a:extLst>
          </p:cNvPr>
          <p:cNvSpPr txBox="1"/>
          <p:nvPr/>
        </p:nvSpPr>
        <p:spPr>
          <a:xfrm>
            <a:off x="445165" y="572323"/>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a:t>
            </a:r>
            <a:r>
              <a:rPr lang="en-US" sz="2400" b="1">
                <a:solidFill>
                  <a:srgbClr val="002060"/>
                </a:solidFill>
                <a:latin typeface="UTM Daxline" panose="02040603050506020204" pitchFamily="18" charset="0"/>
              </a:rPr>
              <a:t>Xin ông làm ơn ghi thêm nếu còn chỗ linh hồn bác sẽ được lên thiên đàng. (hiểu là nếu còn chỗ viết trên băng tang)</a:t>
            </a:r>
            <a:endParaRPr lang="en-US" sz="2400" b="1" dirty="0">
              <a:solidFill>
                <a:srgbClr val="CB4D2F"/>
              </a:solidFill>
              <a:latin typeface="UTM Daxline" panose="02040603050506020204" pitchFamily="18" charset="0"/>
            </a:endParaRPr>
          </a:p>
        </p:txBody>
      </p:sp>
      <p:sp>
        <p:nvSpPr>
          <p:cNvPr id="8" name="TextBox 8">
            <a:extLst>
              <a:ext uri="{FF2B5EF4-FFF2-40B4-BE49-F238E27FC236}">
                <a16:creationId xmlns:a16="http://schemas.microsoft.com/office/drawing/2014/main" xmlns="" id="{B4885521-F1BC-4BC7-885F-2833FB960340}"/>
              </a:ext>
            </a:extLst>
          </p:cNvPr>
          <p:cNvSpPr txBox="1"/>
          <p:nvPr/>
        </p:nvSpPr>
        <p:spPr>
          <a:xfrm>
            <a:off x="156411" y="1485993"/>
            <a:ext cx="891539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Người bán hàng hiểu lầm ý của ông khách như thế nào?</a:t>
            </a:r>
            <a:endParaRPr lang="en-US" sz="2400" b="1" dirty="0">
              <a:solidFill>
                <a:srgbClr val="CB4D2F"/>
              </a:solidFill>
              <a:latin typeface="UTM Daxline" panose="02040603050506020204" pitchFamily="18" charset="0"/>
            </a:endParaRPr>
          </a:p>
        </p:txBody>
      </p:sp>
      <p:sp>
        <p:nvSpPr>
          <p:cNvPr id="9" name="TextBox 8">
            <a:extLst>
              <a:ext uri="{FF2B5EF4-FFF2-40B4-BE49-F238E27FC236}">
                <a16:creationId xmlns:a16="http://schemas.microsoft.com/office/drawing/2014/main" xmlns="" id="{A21961D5-C77D-4835-B714-B95A9FA932C1}"/>
              </a:ext>
            </a:extLst>
          </p:cNvPr>
          <p:cNvSpPr txBox="1"/>
          <p:nvPr/>
        </p:nvSpPr>
        <p:spPr>
          <a:xfrm>
            <a:off x="445165" y="1956465"/>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Kính viếng bác X. N</a:t>
            </a:r>
            <a:r>
              <a:rPr lang="en-US" sz="2400" b="1">
                <a:solidFill>
                  <a:srgbClr val="002060"/>
                </a:solidFill>
                <a:latin typeface="UTM Daxline" panose="02040603050506020204" pitchFamily="18" charset="0"/>
              </a:rPr>
              <a:t>ếu còn chỗ linh hồn bác sẽ được lên thiên đàng. </a:t>
            </a:r>
            <a:endParaRPr lang="en-US" sz="2400" b="1" dirty="0">
              <a:solidFill>
                <a:srgbClr val="CB4D2F"/>
              </a:solidFill>
              <a:latin typeface="UTM Daxline" panose="02040603050506020204" pitchFamily="18" charset="0"/>
            </a:endParaRPr>
          </a:p>
        </p:txBody>
      </p:sp>
      <p:sp>
        <p:nvSpPr>
          <p:cNvPr id="14" name="TextBox 8">
            <a:extLst>
              <a:ext uri="{FF2B5EF4-FFF2-40B4-BE49-F238E27FC236}">
                <a16:creationId xmlns:a16="http://schemas.microsoft.com/office/drawing/2014/main" xmlns="" id="{2AEF0B19-88C9-4974-B335-2AF6A70D5EC2}"/>
              </a:ext>
            </a:extLst>
          </p:cNvPr>
          <p:cNvSpPr txBox="1"/>
          <p:nvPr/>
        </p:nvSpPr>
        <p:spPr>
          <a:xfrm>
            <a:off x="114302" y="2870135"/>
            <a:ext cx="8915396" cy="839140"/>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Để người bán hàng khỏi hiểu lầm, ông khách cần đặt thêm dấu gì vào tin nhắn của mình, dấu đó đặt sau chữ nào?</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xmlns="" id="{7C108AFA-CE09-4399-8064-0117AE7BF11B}"/>
              </a:ext>
            </a:extLst>
          </p:cNvPr>
          <p:cNvSpPr txBox="1"/>
          <p:nvPr/>
        </p:nvSpPr>
        <p:spPr>
          <a:xfrm>
            <a:off x="445165" y="3747837"/>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a:t>
            </a:r>
            <a:r>
              <a:rPr lang="en-US" sz="2400" b="1">
                <a:solidFill>
                  <a:srgbClr val="002060"/>
                </a:solidFill>
                <a:latin typeface="UTM Daxline" panose="02040603050506020204" pitchFamily="18" charset="0"/>
              </a:rPr>
              <a:t>Xin ông làm ơn ghi thêm nếu còn chỗ  linh hồn bác sẽ được lên thiên đàng. </a:t>
            </a:r>
            <a:endParaRPr lang="en-US" sz="2400" b="1" dirty="0">
              <a:solidFill>
                <a:srgbClr val="CB4D2F"/>
              </a:solidFill>
              <a:latin typeface="UTM Daxline" panose="02040603050506020204" pitchFamily="18" charset="0"/>
            </a:endParaRPr>
          </a:p>
        </p:txBody>
      </p:sp>
      <p:sp>
        <p:nvSpPr>
          <p:cNvPr id="16" name="TextBox 8">
            <a:extLst>
              <a:ext uri="{FF2B5EF4-FFF2-40B4-BE49-F238E27FC236}">
                <a16:creationId xmlns:a16="http://schemas.microsoft.com/office/drawing/2014/main" xmlns="" id="{B43D477B-CD1C-4D75-AF08-4C7A8599E606}"/>
              </a:ext>
            </a:extLst>
          </p:cNvPr>
          <p:cNvSpPr txBox="1"/>
          <p:nvPr/>
        </p:nvSpPr>
        <p:spPr>
          <a:xfrm>
            <a:off x="5498434" y="373580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xmlns="" id="{E0527E63-2D5C-43A8-9B83-504881700B5B}"/>
              </a:ext>
            </a:extLst>
          </p:cNvPr>
          <p:cNvCxnSpPr>
            <a:cxnSpLocks/>
          </p:cNvCxnSpPr>
          <p:nvPr/>
        </p:nvCxnSpPr>
        <p:spPr>
          <a:xfrm>
            <a:off x="5907505" y="4240931"/>
            <a:ext cx="3122193"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55CA2DF-038C-4B10-A539-A200DE57427F}"/>
              </a:ext>
            </a:extLst>
          </p:cNvPr>
          <p:cNvCxnSpPr>
            <a:cxnSpLocks/>
          </p:cNvCxnSpPr>
          <p:nvPr/>
        </p:nvCxnSpPr>
        <p:spPr>
          <a:xfrm>
            <a:off x="445165" y="4611041"/>
            <a:ext cx="1455824"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1891C7B9-9AA3-4A08-BAEF-F7DA2BB15B6D}"/>
              </a:ext>
            </a:extLst>
          </p:cNvPr>
          <p:cNvSpPr txBox="1"/>
          <p:nvPr/>
        </p:nvSpPr>
        <p:spPr>
          <a:xfrm>
            <a:off x="4463712" y="4401038"/>
            <a:ext cx="4680288" cy="395942"/>
          </a:xfrm>
          <a:prstGeom prst="rect">
            <a:avLst/>
          </a:prstGeom>
          <a:solidFill>
            <a:srgbClr val="FFFF66"/>
          </a:solidFill>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Đây là câu cần viết trên băng tang.</a:t>
            </a:r>
            <a:endParaRPr lang="en-US" sz="2400" b="1" dirty="0">
              <a:solidFill>
                <a:srgbClr val="7030A0"/>
              </a:solidFill>
              <a:latin typeface="UTM Daxline" panose="02040603050506020204" pitchFamily="18" charset="0"/>
            </a:endParaRPr>
          </a:p>
        </p:txBody>
      </p:sp>
      <p:cxnSp>
        <p:nvCxnSpPr>
          <p:cNvPr id="20" name="Straight Connector 19">
            <a:extLst>
              <a:ext uri="{FF2B5EF4-FFF2-40B4-BE49-F238E27FC236}">
                <a16:creationId xmlns:a16="http://schemas.microsoft.com/office/drawing/2014/main" xmlns="" id="{C7ED913B-FA20-478B-B049-55DF6B485F9C}"/>
              </a:ext>
            </a:extLst>
          </p:cNvPr>
          <p:cNvCxnSpPr>
            <a:cxnSpLocks/>
            <a:endCxn id="7" idx="3"/>
          </p:cNvCxnSpPr>
          <p:nvPr/>
        </p:nvCxnSpPr>
        <p:spPr>
          <a:xfrm flipV="1">
            <a:off x="4247147" y="991893"/>
            <a:ext cx="4824660" cy="12544"/>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20A0DDC-633F-43B8-A1BC-79F4B55818A2}"/>
              </a:ext>
            </a:extLst>
          </p:cNvPr>
          <p:cNvCxnSpPr>
            <a:cxnSpLocks/>
          </p:cNvCxnSpPr>
          <p:nvPr/>
        </p:nvCxnSpPr>
        <p:spPr>
          <a:xfrm flipV="1">
            <a:off x="445165" y="1430867"/>
            <a:ext cx="1455824" cy="627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61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000" fill="hold"/>
                                        <p:tgtEl>
                                          <p:spTgt spid="16"/>
                                        </p:tgtEl>
                                        <p:attrNameLst>
                                          <p:attrName>ppt_x</p:attrName>
                                        </p:attrNameLst>
                                      </p:cBhvr>
                                      <p:tavLst>
                                        <p:tav tm="0">
                                          <p:val>
                                            <p:strVal val="#ppt_x"/>
                                          </p:val>
                                        </p:tav>
                                        <p:tav tm="100000">
                                          <p:val>
                                            <p:strVal val="#ppt_x"/>
                                          </p:val>
                                        </p:tav>
                                      </p:tavLst>
                                    </p:anim>
                                    <p:anim calcmode="lin" valueType="num">
                                      <p:cBhvr additive="base">
                                        <p:cTn id="47"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4" grpId="0"/>
      <p:bldP spid="15" grpId="0"/>
      <p:bldP spid="16"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xmlns=""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xmlns="" id="{8775B83F-B911-499B-A8FC-8D89E866654E}"/>
              </a:ext>
            </a:extLst>
          </p:cNvPr>
          <p:cNvGrpSpPr/>
          <p:nvPr/>
        </p:nvGrpSpPr>
        <p:grpSpPr>
          <a:xfrm>
            <a:off x="642876" y="2556189"/>
            <a:ext cx="953512" cy="1987164"/>
            <a:chOff x="1573955" y="457173"/>
            <a:chExt cx="685154" cy="1427894"/>
          </a:xfrm>
        </p:grpSpPr>
        <p:pic>
          <p:nvPicPr>
            <p:cNvPr id="20" name="Picture 19">
              <a:extLst>
                <a:ext uri="{FF2B5EF4-FFF2-40B4-BE49-F238E27FC236}">
                  <a16:creationId xmlns:a16="http://schemas.microsoft.com/office/drawing/2014/main" xmlns=""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xmlns=""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图片 6">
            <a:extLst>
              <a:ext uri="{FF2B5EF4-FFF2-40B4-BE49-F238E27FC236}">
                <a16:creationId xmlns:a16="http://schemas.microsoft.com/office/drawing/2014/main" xmlns="" id="{95F9A5E5-3F5C-4DD3-A6C6-5D1F3476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pic>
        <p:nvPicPr>
          <p:cNvPr id="25" name="图片 28">
            <a:extLst>
              <a:ext uri="{FF2B5EF4-FFF2-40B4-BE49-F238E27FC236}">
                <a16:creationId xmlns:a16="http://schemas.microsoft.com/office/drawing/2014/main" xmlns="" id="{60BC8EEF-6EBE-4C33-B9AD-3FC49B52AD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5812" y="2863349"/>
            <a:ext cx="2218817" cy="1572956"/>
          </a:xfrm>
          <a:prstGeom prst="rect">
            <a:avLst/>
          </a:prstGeom>
        </p:spPr>
      </p:pic>
      <p:sp>
        <p:nvSpPr>
          <p:cNvPr id="11" name="Speech Bubble: Rectangle with Corners Rounded 10">
            <a:extLst>
              <a:ext uri="{FF2B5EF4-FFF2-40B4-BE49-F238E27FC236}">
                <a16:creationId xmlns:a16="http://schemas.microsoft.com/office/drawing/2014/main" xmlns="" id="{02347BE8-C036-4667-BF82-2A1B710A1CBE}"/>
              </a:ext>
            </a:extLst>
          </p:cNvPr>
          <p:cNvSpPr/>
          <p:nvPr/>
        </p:nvSpPr>
        <p:spPr>
          <a:xfrm>
            <a:off x="1697647" y="549687"/>
            <a:ext cx="6880869" cy="2253671"/>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xmlns="" id="{8D3AB17F-7097-4836-A48E-A031CE1E92B7}"/>
              </a:ext>
            </a:extLst>
          </p:cNvPr>
          <p:cNvSpPr txBox="1"/>
          <p:nvPr/>
        </p:nvSpPr>
        <p:spPr>
          <a:xfrm>
            <a:off x="1964154" y="669996"/>
            <a:ext cx="6347854" cy="2013052"/>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UTM Daxline" panose="02040603050506020204" pitchFamily="18" charset="0"/>
              </a:rPr>
              <a:t>Các bạn thấy không, chỉ vì thiếu tớ mà mọi người hiểu sai ý nhau. Các bạn hãy nhớ những tác dụng của tớ để sử dụng đúng cách nhé!  </a:t>
            </a:r>
            <a:endParaRPr lang="en-US" sz="28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860220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xmlns=""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xmlns=""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xmlns=""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xmlns=""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xmlns=""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xmlns=""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xmlns=""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xmlns="" id="{C540D172-353C-4F66-BAF3-326D38CF9E07}"/>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xmlns="" id="{2A252598-7833-4063-A1C8-B02A92D653FF}"/>
                </a:ext>
              </a:extLst>
            </p:cNvPr>
            <p:cNvSpPr txBox="1"/>
            <p:nvPr/>
          </p:nvSpPr>
          <p:spPr>
            <a:xfrm>
              <a:off x="2458419" y="2793433"/>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VẬN DỤNG</a:t>
              </a:r>
            </a:p>
          </p:txBody>
        </p:sp>
      </p:grpSp>
    </p:spTree>
    <p:extLst>
      <p:ext uri="{BB962C8B-B14F-4D97-AF65-F5344CB8AC3E}">
        <p14:creationId xmlns:p14="http://schemas.microsoft.com/office/powerpoint/2010/main" val="2945692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xmlns=""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xmlns="" id="{8775B83F-B911-499B-A8FC-8D89E866654E}"/>
              </a:ext>
            </a:extLst>
          </p:cNvPr>
          <p:cNvGrpSpPr/>
          <p:nvPr/>
        </p:nvGrpSpPr>
        <p:grpSpPr>
          <a:xfrm>
            <a:off x="642876" y="2982844"/>
            <a:ext cx="953512" cy="1987164"/>
            <a:chOff x="1573955" y="457173"/>
            <a:chExt cx="685154" cy="1427894"/>
          </a:xfrm>
        </p:grpSpPr>
        <p:pic>
          <p:nvPicPr>
            <p:cNvPr id="20" name="Picture 19">
              <a:extLst>
                <a:ext uri="{FF2B5EF4-FFF2-40B4-BE49-F238E27FC236}">
                  <a16:creationId xmlns:a16="http://schemas.microsoft.com/office/drawing/2014/main" xmlns=""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xmlns=""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图片 6">
            <a:extLst>
              <a:ext uri="{FF2B5EF4-FFF2-40B4-BE49-F238E27FC236}">
                <a16:creationId xmlns:a16="http://schemas.microsoft.com/office/drawing/2014/main" xmlns="" id="{95F9A5E5-3F5C-4DD3-A6C6-5D1F3476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sp>
        <p:nvSpPr>
          <p:cNvPr id="11" name="Speech Bubble: Rectangle with Corners Rounded 10">
            <a:extLst>
              <a:ext uri="{FF2B5EF4-FFF2-40B4-BE49-F238E27FC236}">
                <a16:creationId xmlns:a16="http://schemas.microsoft.com/office/drawing/2014/main" xmlns="" id="{02347BE8-C036-4667-BF82-2A1B710A1CBE}"/>
              </a:ext>
            </a:extLst>
          </p:cNvPr>
          <p:cNvSpPr/>
          <p:nvPr/>
        </p:nvSpPr>
        <p:spPr>
          <a:xfrm>
            <a:off x="1697647" y="549687"/>
            <a:ext cx="6880869" cy="2746966"/>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xmlns="" id="{8D3AB17F-7097-4836-A48E-A031CE1E92B7}"/>
              </a:ext>
            </a:extLst>
          </p:cNvPr>
          <p:cNvSpPr txBox="1"/>
          <p:nvPr/>
        </p:nvSpPr>
        <p:spPr>
          <a:xfrm>
            <a:off x="1964154" y="669996"/>
            <a:ext cx="6347854" cy="2530116"/>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UTM Daxline" panose="02040603050506020204" pitchFamily="18" charset="0"/>
              </a:rPr>
              <a:t>Viết một đoạn văn hoặc một đoạn hội thoại nói về việc học tập của mình trong đó có sử dụng dấu hai chấm. Nêu tác dụng của từng dấu hai chấm trong đoạn văn hoặc đoạn hội thoại đó.</a:t>
            </a:r>
            <a:endParaRPr lang="en-US" sz="2800" b="1" dirty="0">
              <a:solidFill>
                <a:srgbClr val="0070C0"/>
              </a:solidFill>
              <a:latin typeface="UTM Daxline" panose="02040603050506020204" pitchFamily="18" charset="0"/>
            </a:endParaRPr>
          </a:p>
        </p:txBody>
      </p:sp>
      <p:pic>
        <p:nvPicPr>
          <p:cNvPr id="25" name="图片 28">
            <a:extLst>
              <a:ext uri="{FF2B5EF4-FFF2-40B4-BE49-F238E27FC236}">
                <a16:creationId xmlns:a16="http://schemas.microsoft.com/office/drawing/2014/main" xmlns="" id="{60BC8EEF-6EBE-4C33-B9AD-3FC49B52AD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5812" y="2730318"/>
            <a:ext cx="2218817" cy="1572956"/>
          </a:xfrm>
          <a:prstGeom prst="rect">
            <a:avLst/>
          </a:prstGeom>
        </p:spPr>
      </p:pic>
    </p:spTree>
    <p:extLst>
      <p:ext uri="{BB962C8B-B14F-4D97-AF65-F5344CB8AC3E}">
        <p14:creationId xmlns:p14="http://schemas.microsoft.com/office/powerpoint/2010/main" val="29754980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2847BCD-065B-452F-846A-B5A477540672}"/>
              </a:ext>
            </a:extLst>
          </p:cNvPr>
          <p:cNvPicPr>
            <a:picLocks noChangeAspect="1"/>
          </p:cNvPicPr>
          <p:nvPr/>
        </p:nvPicPr>
        <p:blipFill rotWithShape="1">
          <a:blip r:embed="rId4">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xmlns=""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xmlns="" id="{D398442F-6526-4F66-A28F-2164DC29F2D0}"/>
              </a:ext>
            </a:extLst>
          </p:cNvPr>
          <p:cNvPicPr>
            <a:picLocks noChangeAspect="1"/>
          </p:cNvPicPr>
          <p:nvPr/>
        </p:nvPicPr>
        <p:blipFill rotWithShape="1">
          <a:blip r:embed="rId4">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xmlns=""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xmlns=""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pic>
        <p:nvPicPr>
          <p:cNvPr id="12" name="Picture 11">
            <a:extLst>
              <a:ext uri="{FF2B5EF4-FFF2-40B4-BE49-F238E27FC236}">
                <a16:creationId xmlns:a16="http://schemas.microsoft.com/office/drawing/2014/main" xmlns="" id="{10A6C31C-2961-4202-A3A6-9A0539257DAB}"/>
              </a:ext>
            </a:extLst>
          </p:cNvPr>
          <p:cNvPicPr>
            <a:picLocks noChangeAspect="1"/>
          </p:cNvPicPr>
          <p:nvPr/>
        </p:nvPicPr>
        <p:blipFill>
          <a:blip r:embed="rId8">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6352484" y="-178849"/>
            <a:ext cx="1219200" cy="1219200"/>
          </a:xfrm>
          <a:prstGeom prst="rect">
            <a:avLst/>
          </a:prstGeom>
        </p:spPr>
      </p:pic>
      <p:pic>
        <p:nvPicPr>
          <p:cNvPr id="13" name="Picture 12">
            <a:extLst>
              <a:ext uri="{FF2B5EF4-FFF2-40B4-BE49-F238E27FC236}">
                <a16:creationId xmlns:a16="http://schemas.microsoft.com/office/drawing/2014/main" xmlns="" id="{4ADB1AA8-77D4-4B9A-8AD6-C9251297AC42}"/>
              </a:ext>
            </a:extLst>
          </p:cNvPr>
          <p:cNvPicPr>
            <a:picLocks noChangeAspect="1"/>
          </p:cNvPicPr>
          <p:nvPr/>
        </p:nvPicPr>
        <p:blipFill>
          <a:blip r:embed="rId8">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27479" y="1616778"/>
            <a:ext cx="1219200" cy="1219200"/>
          </a:xfrm>
          <a:prstGeom prst="rect">
            <a:avLst/>
          </a:prstGeom>
        </p:spPr>
      </p:pic>
    </p:spTree>
    <p:extLst>
      <p:ext uri="{BB962C8B-B14F-4D97-AF65-F5344CB8AC3E}">
        <p14:creationId xmlns:p14="http://schemas.microsoft.com/office/powerpoint/2010/main" val="300815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xmlns=""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Dặn dò</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xmlns=""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xmlns="" id="{D088EF33-9B05-4176-BD48-C6EA0F8F7511}"/>
              </a:ext>
            </a:extLst>
          </p:cNvPr>
          <p:cNvSpPr txBox="1"/>
          <p:nvPr/>
        </p:nvSpPr>
        <p:spPr>
          <a:xfrm>
            <a:off x="5477022" y="1004770"/>
            <a:ext cx="2970125" cy="1289584"/>
          </a:xfrm>
          <a:prstGeom prst="rect">
            <a:avLst/>
          </a:prstGeom>
        </p:spPr>
        <p:txBody>
          <a:bodyPr wrap="square" lIns="0" tIns="0" rIns="0" bIns="0" rtlCol="0" anchor="t">
            <a:spAutoFit/>
          </a:bodyPr>
          <a:lstStyle/>
          <a:p>
            <a:pPr algn="ctr">
              <a:lnSpc>
                <a:spcPct val="120000"/>
              </a:lnSpc>
            </a:pPr>
            <a:r>
              <a:rPr lang="en-US" sz="3600" b="1">
                <a:solidFill>
                  <a:srgbClr val="CB4D2F"/>
                </a:solidFill>
                <a:latin typeface="UTM Duepuntozero" panose="02040603050506020204" pitchFamily="18" charset="0"/>
              </a:rPr>
              <a:t>Xem lại nội dung bài học.</a:t>
            </a:r>
            <a:endParaRPr lang="en-US" sz="36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xmlns="" id="{12A03EEE-7F50-4019-A710-DE763B526E58}"/>
              </a:ext>
            </a:extLst>
          </p:cNvPr>
          <p:cNvSpPr txBox="1"/>
          <p:nvPr/>
        </p:nvSpPr>
        <p:spPr>
          <a:xfrm>
            <a:off x="1912815" y="2679724"/>
            <a:ext cx="4113027" cy="1289584"/>
          </a:xfrm>
          <a:prstGeom prst="rect">
            <a:avLst/>
          </a:prstGeom>
        </p:spPr>
        <p:txBody>
          <a:bodyPr wrap="square" lIns="0" tIns="0" rIns="0" bIns="0" rtlCol="0" anchor="t">
            <a:spAutoFit/>
          </a:bodyPr>
          <a:lstStyle/>
          <a:p>
            <a:pPr algn="ctr">
              <a:lnSpc>
                <a:spcPct val="120000"/>
              </a:lnSpc>
            </a:pPr>
            <a:r>
              <a:rPr lang="en-US" sz="3500" b="1">
                <a:solidFill>
                  <a:srgbClr val="CB4D2F"/>
                </a:solidFill>
                <a:latin typeface="UTM Duepuntozero" panose="02040603050506020204" pitchFamily="18" charset="0"/>
              </a:rPr>
              <a:t>Chuẩn bị bài sau: </a:t>
            </a:r>
          </a:p>
          <a:p>
            <a:pPr algn="ctr">
              <a:lnSpc>
                <a:spcPct val="120000"/>
              </a:lnSpc>
            </a:pPr>
            <a:r>
              <a:rPr lang="en-US" sz="3500" b="1">
                <a:solidFill>
                  <a:srgbClr val="CB4D2F"/>
                </a:solidFill>
                <a:latin typeface="UTM Duepuntozero" panose="02040603050506020204" pitchFamily="18" charset="0"/>
              </a:rPr>
              <a:t>Mở rộng vốn từ: Trẻ em</a:t>
            </a:r>
            <a:endParaRPr lang="en-US" sz="3500" b="1" dirty="0">
              <a:solidFill>
                <a:srgbClr val="CB4D2F"/>
              </a:solidFill>
              <a:latin typeface="UTM Duepuntozero" panose="02040603050506020204" pitchFamily="18" charset="0"/>
            </a:endParaRPr>
          </a:p>
        </p:txBody>
      </p:sp>
    </p:spTree>
    <p:extLst>
      <p:ext uri="{BB962C8B-B14F-4D97-AF65-F5344CB8AC3E}">
        <p14:creationId xmlns:p14="http://schemas.microsoft.com/office/powerpoint/2010/main" val="116837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2000"/>
                                        <p:tgtEl>
                                          <p:spTgt spid="1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xmlns=""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xmlns=""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xmlns=""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xmlns=""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xmlns=""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xmlns=""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xmlns=""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xmlns="" id="{DAAB27DA-4B2F-4AA7-8E01-4372F742072E}"/>
              </a:ext>
            </a:extLst>
          </p:cNvPr>
          <p:cNvGrpSpPr/>
          <p:nvPr/>
        </p:nvGrpSpPr>
        <p:grpSpPr>
          <a:xfrm>
            <a:off x="2321671" y="1719716"/>
            <a:ext cx="4305406" cy="2269862"/>
            <a:chOff x="2321671" y="1719716"/>
            <a:chExt cx="4305406"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xmlns="" id="{2A252598-7833-4063-A1C8-B02A92D653FF}"/>
                </a:ext>
              </a:extLst>
            </p:cNvPr>
            <p:cNvSpPr txBox="1"/>
            <p:nvPr/>
          </p:nvSpPr>
          <p:spPr>
            <a:xfrm>
              <a:off x="2679959" y="2838282"/>
              <a:ext cx="3947118" cy="923330"/>
            </a:xfrm>
            <a:prstGeom prst="rect">
              <a:avLst/>
            </a:prstGeom>
            <a:noFill/>
          </p:spPr>
          <p:txBody>
            <a:bodyPr wrap="square" rtlCol="0">
              <a:spAutoFit/>
            </a:bodyPr>
            <a:lstStyle/>
            <a:p>
              <a:r>
                <a:rPr lang="en-US" sz="5400">
                  <a:solidFill>
                    <a:srgbClr val="C00000"/>
                  </a:solidFill>
                  <a:latin typeface="UVN Banh Mi" pitchFamily="2" charset="0"/>
                </a:rPr>
                <a:t>KHỞI ĐỘNG</a:t>
              </a:r>
            </a:p>
          </p:txBody>
        </p:sp>
      </p:grpSp>
    </p:spTree>
    <p:extLst>
      <p:ext uri="{BB962C8B-B14F-4D97-AF65-F5344CB8AC3E}">
        <p14:creationId xmlns:p14="http://schemas.microsoft.com/office/powerpoint/2010/main" val="2463858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7687" y="1630982"/>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171281"/>
            <a:ext cx="2218817" cy="1572956"/>
          </a:xfrm>
          <a:prstGeom prst="rect">
            <a:avLst/>
          </a:prstGeom>
        </p:spPr>
      </p:pic>
      <p:pic>
        <p:nvPicPr>
          <p:cNvPr id="3" name="Picture 2">
            <a:extLst>
              <a:ext uri="{FF2B5EF4-FFF2-40B4-BE49-F238E27FC236}">
                <a16:creationId xmlns:a16="http://schemas.microsoft.com/office/drawing/2014/main" xmlns="" id="{6B9E2E4A-12D3-4893-B1CB-D6C8026CA69C}"/>
              </a:ext>
            </a:extLst>
          </p:cNvPr>
          <p:cNvPicPr>
            <a:picLocks noChangeAspect="1"/>
          </p:cNvPicPr>
          <p:nvPr/>
        </p:nvPicPr>
        <p:blipFill rotWithShape="1">
          <a:blip r:embed="rId6">
            <a:extLst>
              <a:ext uri="{28A0092B-C50C-407E-A947-70E740481C1C}">
                <a14:useLocalDpi xmlns:a14="http://schemas.microsoft.com/office/drawing/2010/main" val="0"/>
              </a:ext>
            </a:extLst>
          </a:blip>
          <a:srcRect r="53090" b="66477"/>
          <a:stretch/>
        </p:blipFill>
        <p:spPr>
          <a:xfrm>
            <a:off x="210402" y="1116262"/>
            <a:ext cx="3044712" cy="2910975"/>
          </a:xfrm>
          <a:prstGeom prst="rect">
            <a:avLst/>
          </a:prstGeom>
        </p:spPr>
      </p:pic>
      <p:sp>
        <p:nvSpPr>
          <p:cNvPr id="2" name="Speech Bubble: Rectangle with Corners Rounded 1">
            <a:extLst>
              <a:ext uri="{FF2B5EF4-FFF2-40B4-BE49-F238E27FC236}">
                <a16:creationId xmlns:a16="http://schemas.microsoft.com/office/drawing/2014/main" xmlns="" id="{B6730CEB-C912-40AC-92F4-9D0F2CFB99C8}"/>
              </a:ext>
            </a:extLst>
          </p:cNvPr>
          <p:cNvSpPr/>
          <p:nvPr/>
        </p:nvSpPr>
        <p:spPr>
          <a:xfrm>
            <a:off x="3465516" y="432830"/>
            <a:ext cx="5227435" cy="1869397"/>
          </a:xfrm>
          <a:prstGeom prst="wedgeRoundRectCallout">
            <a:avLst>
              <a:gd name="adj1" fmla="val -52655"/>
              <a:gd name="adj2" fmla="val 97230"/>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xmlns="" id="{E8AFEDD7-B392-46D0-A5D2-482365C5538E}"/>
              </a:ext>
            </a:extLst>
          </p:cNvPr>
          <p:cNvSpPr txBox="1"/>
          <p:nvPr/>
        </p:nvSpPr>
        <p:spPr>
          <a:xfrm>
            <a:off x="4252994" y="756946"/>
            <a:ext cx="3783723"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Chào các bạn, mình là dấu phẩy đây.</a:t>
            </a:r>
            <a:endParaRPr lang="en-US" sz="2800" b="1" dirty="0">
              <a:solidFill>
                <a:srgbClr val="0070C0"/>
              </a:solidFill>
              <a:latin typeface="UTM Daxline" panose="02040603050506020204" pitchFamily="18" charset="0"/>
            </a:endParaRPr>
          </a:p>
        </p:txBody>
      </p:sp>
      <p:sp>
        <p:nvSpPr>
          <p:cNvPr id="12" name="TextBox 8">
            <a:extLst>
              <a:ext uri="{FF2B5EF4-FFF2-40B4-BE49-F238E27FC236}">
                <a16:creationId xmlns:a16="http://schemas.microsoft.com/office/drawing/2014/main" xmlns="" id="{70A2C4BD-7969-4DEA-AF99-BD5EAE9C076E}"/>
              </a:ext>
            </a:extLst>
          </p:cNvPr>
          <p:cNvSpPr txBox="1"/>
          <p:nvPr/>
        </p:nvSpPr>
        <p:spPr>
          <a:xfrm>
            <a:off x="3531137" y="726358"/>
            <a:ext cx="5227435" cy="1282339"/>
          </a:xfrm>
          <a:prstGeom prst="rect">
            <a:avLst/>
          </a:prstGeom>
        </p:spPr>
        <p:txBody>
          <a:bodyPr wrap="square" lIns="0" tIns="0" rIns="0" bIns="0" rtlCol="0" anchor="t">
            <a:spAutoFit/>
          </a:bodyPr>
          <a:lstStyle/>
          <a:p>
            <a:pPr algn="ctr">
              <a:lnSpc>
                <a:spcPct val="120000"/>
              </a:lnSpc>
            </a:pPr>
            <a:r>
              <a:rPr lang="en-US" sz="2400" b="1">
                <a:solidFill>
                  <a:srgbClr val="0070C0"/>
                </a:solidFill>
                <a:latin typeface="UTM Daxline" panose="02040603050506020204" pitchFamily="18" charset="0"/>
              </a:rPr>
              <a:t>Ở tiết học trước, các bạn đã tìm hiểu về mình, bây giờ mình có vài câu hỏi để xem các bạn có nhớ mình không nhé!</a:t>
            </a:r>
            <a:endParaRPr lang="en-US" sz="24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30063988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28">
            <a:extLst>
              <a:ext uri="{FF2B5EF4-FFF2-40B4-BE49-F238E27FC236}">
                <a16:creationId xmlns:a16="http://schemas.microsoft.com/office/drawing/2014/main" xmlns="" id="{35186D34-E08B-4E8E-A373-298AD7164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8357" y="204296"/>
            <a:ext cx="2218817" cy="1572956"/>
          </a:xfrm>
          <a:prstGeom prst="rect">
            <a:avLst/>
          </a:prstGeom>
        </p:spPr>
      </p:pic>
      <p:pic>
        <p:nvPicPr>
          <p:cNvPr id="35" name="图片 13">
            <a:extLst>
              <a:ext uri="{FF2B5EF4-FFF2-40B4-BE49-F238E27FC236}">
                <a16:creationId xmlns:a16="http://schemas.microsoft.com/office/drawing/2014/main" xmlns="" id="{6502F64B-8781-4054-8321-D95C9E1B29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20" name="TextBox 8">
            <a:extLst>
              <a:ext uri="{FF2B5EF4-FFF2-40B4-BE49-F238E27FC236}">
                <a16:creationId xmlns:a16="http://schemas.microsoft.com/office/drawing/2014/main" xmlns="" id="{A82FFED8-E02F-4C10-B4CE-BFD7D12FC7A7}"/>
              </a:ext>
            </a:extLst>
          </p:cNvPr>
          <p:cNvSpPr txBox="1"/>
          <p:nvPr/>
        </p:nvSpPr>
        <p:spPr>
          <a:xfrm>
            <a:off x="1637171" y="28392"/>
            <a:ext cx="6315585" cy="461858"/>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axline" panose="02040603050506020204" pitchFamily="18" charset="0"/>
              </a:rPr>
              <a:t>Dấu phẩy trong câu sau có tác dụng gì?</a:t>
            </a:r>
            <a:endParaRPr lang="en-US" sz="28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xmlns="" id="{CEFD7C08-13C2-417B-A6EA-79C6C7D703BE}"/>
              </a:ext>
            </a:extLst>
          </p:cNvPr>
          <p:cNvSpPr txBox="1"/>
          <p:nvPr/>
        </p:nvSpPr>
        <p:spPr>
          <a:xfrm>
            <a:off x="1010125" y="581469"/>
            <a:ext cx="7345598" cy="461858"/>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Mấy năm nay, đoạn đường này thường có sự cố.</a:t>
            </a:r>
            <a:endParaRPr lang="en-US" sz="2800" b="1" dirty="0">
              <a:solidFill>
                <a:srgbClr val="0070C0"/>
              </a:solidFill>
              <a:latin typeface="UTM Daxline" panose="02040603050506020204" pitchFamily="18" charset="0"/>
            </a:endParaRPr>
          </a:p>
        </p:txBody>
      </p:sp>
      <p:grpSp>
        <p:nvGrpSpPr>
          <p:cNvPr id="23" name="Group 22">
            <a:extLst>
              <a:ext uri="{FF2B5EF4-FFF2-40B4-BE49-F238E27FC236}">
                <a16:creationId xmlns:a16="http://schemas.microsoft.com/office/drawing/2014/main" xmlns="" id="{CCF68FB1-275A-4DB6-8E37-77E9BA977C6C}"/>
              </a:ext>
            </a:extLst>
          </p:cNvPr>
          <p:cNvGrpSpPr/>
          <p:nvPr/>
        </p:nvGrpSpPr>
        <p:grpSpPr>
          <a:xfrm>
            <a:off x="331452" y="1238683"/>
            <a:ext cx="8338458" cy="1239188"/>
            <a:chOff x="402771" y="1224563"/>
            <a:chExt cx="8338458" cy="1239188"/>
          </a:xfrm>
        </p:grpSpPr>
        <p:pic>
          <p:nvPicPr>
            <p:cNvPr id="13" name="Picture 12">
              <a:extLst>
                <a:ext uri="{FF2B5EF4-FFF2-40B4-BE49-F238E27FC236}">
                  <a16:creationId xmlns:a16="http://schemas.microsoft.com/office/drawing/2014/main" xmlns="" id="{DC532747-D6A8-4336-9DBF-1CA8CB19A28D}"/>
                </a:ext>
              </a:extLst>
            </p:cNvPr>
            <p:cNvPicPr>
              <a:picLocks noChangeAspect="1"/>
            </p:cNvPicPr>
            <p:nvPr/>
          </p:nvPicPr>
          <p:blipFill rotWithShape="1">
            <a:blip r:embed="rId6">
              <a:extLst>
                <a:ext uri="{28A0092B-C50C-407E-A947-70E740481C1C}">
                  <a14:useLocalDpi xmlns:a14="http://schemas.microsoft.com/office/drawing/2010/main" val="0"/>
                </a:ext>
              </a:extLst>
            </a:blip>
            <a:srcRect l="13295" t="7134" r="14664" b="71415"/>
            <a:stretch/>
          </p:blipFill>
          <p:spPr>
            <a:xfrm>
              <a:off x="402771" y="1224563"/>
              <a:ext cx="8338458" cy="1239188"/>
            </a:xfrm>
            <a:prstGeom prst="rect">
              <a:avLst/>
            </a:prstGeom>
          </p:spPr>
        </p:pic>
        <p:sp>
          <p:nvSpPr>
            <p:cNvPr id="24" name="TextBox 23">
              <a:extLst>
                <a:ext uri="{FF2B5EF4-FFF2-40B4-BE49-F238E27FC236}">
                  <a16:creationId xmlns:a16="http://schemas.microsoft.com/office/drawing/2014/main" xmlns="" id="{D8F8FAC7-4D28-498F-8CAF-FD745BFC4016}"/>
                </a:ext>
              </a:extLst>
            </p:cNvPr>
            <p:cNvSpPr txBox="1"/>
            <p:nvPr/>
          </p:nvSpPr>
          <p:spPr>
            <a:xfrm>
              <a:off x="1336694" y="1725087"/>
              <a:ext cx="6762275" cy="492443"/>
            </a:xfrm>
            <a:prstGeom prst="rect">
              <a:avLst/>
            </a:prstGeom>
            <a:noFill/>
          </p:spPr>
          <p:txBody>
            <a:bodyPr wrap="square">
              <a:spAutoFit/>
            </a:bodyPr>
            <a:lstStyle/>
            <a:p>
              <a:r>
                <a:rPr lang="en-US" sz="2600" b="1">
                  <a:solidFill>
                    <a:srgbClr val="EC6100"/>
                  </a:solidFill>
                  <a:latin typeface="UTM Daxline" panose="02040603050506020204" pitchFamily="18" charset="0"/>
                </a:rPr>
                <a:t>Ngăn cách các bộ phận cùng chức vụ trong câu</a:t>
              </a:r>
            </a:p>
          </p:txBody>
        </p:sp>
      </p:grpSp>
      <p:grpSp>
        <p:nvGrpSpPr>
          <p:cNvPr id="33" name="Group 32">
            <a:extLst>
              <a:ext uri="{FF2B5EF4-FFF2-40B4-BE49-F238E27FC236}">
                <a16:creationId xmlns:a16="http://schemas.microsoft.com/office/drawing/2014/main" xmlns="" id="{F8A3B9B3-4DC0-4B27-AE35-C55856326980}"/>
              </a:ext>
            </a:extLst>
          </p:cNvPr>
          <p:cNvGrpSpPr/>
          <p:nvPr/>
        </p:nvGrpSpPr>
        <p:grpSpPr>
          <a:xfrm>
            <a:off x="805542" y="2491992"/>
            <a:ext cx="8338458" cy="1239188"/>
            <a:chOff x="342338" y="2507293"/>
            <a:chExt cx="8338458" cy="1239188"/>
          </a:xfrm>
        </p:grpSpPr>
        <p:pic>
          <p:nvPicPr>
            <p:cNvPr id="31" name="Picture 30">
              <a:extLst>
                <a:ext uri="{FF2B5EF4-FFF2-40B4-BE49-F238E27FC236}">
                  <a16:creationId xmlns:a16="http://schemas.microsoft.com/office/drawing/2014/main" xmlns="" id="{FC245825-ECEE-4D43-9097-E04A6548CFA5}"/>
                </a:ext>
              </a:extLst>
            </p:cNvPr>
            <p:cNvPicPr>
              <a:picLocks noChangeAspect="1"/>
            </p:cNvPicPr>
            <p:nvPr/>
          </p:nvPicPr>
          <p:blipFill rotWithShape="1">
            <a:blip r:embed="rId6">
              <a:extLst>
                <a:ext uri="{28A0092B-C50C-407E-A947-70E740481C1C}">
                  <a14:useLocalDpi xmlns:a14="http://schemas.microsoft.com/office/drawing/2010/main" val="0"/>
                </a:ext>
              </a:extLst>
            </a:blip>
            <a:srcRect l="13021" t="28804" r="14938" b="49745"/>
            <a:stretch/>
          </p:blipFill>
          <p:spPr>
            <a:xfrm>
              <a:off x="342338" y="2507293"/>
              <a:ext cx="8338458" cy="1239188"/>
            </a:xfrm>
            <a:prstGeom prst="rect">
              <a:avLst/>
            </a:prstGeom>
          </p:spPr>
        </p:pic>
        <p:sp>
          <p:nvSpPr>
            <p:cNvPr id="26" name="TextBox 25">
              <a:extLst>
                <a:ext uri="{FF2B5EF4-FFF2-40B4-BE49-F238E27FC236}">
                  <a16:creationId xmlns:a16="http://schemas.microsoft.com/office/drawing/2014/main" xmlns="" id="{2FBA217C-0B70-469E-AAE6-C48EA98FA538}"/>
                </a:ext>
              </a:extLst>
            </p:cNvPr>
            <p:cNvSpPr txBox="1"/>
            <p:nvPr/>
          </p:nvSpPr>
          <p:spPr>
            <a:xfrm>
              <a:off x="1479333" y="2967134"/>
              <a:ext cx="6185333" cy="492443"/>
            </a:xfrm>
            <a:prstGeom prst="rect">
              <a:avLst/>
            </a:prstGeom>
            <a:noFill/>
          </p:spPr>
          <p:txBody>
            <a:bodyPr wrap="square">
              <a:spAutoFit/>
            </a:bodyPr>
            <a:lstStyle/>
            <a:p>
              <a:r>
                <a:rPr lang="en-US" sz="2600" b="1">
                  <a:solidFill>
                    <a:srgbClr val="F1A544"/>
                  </a:solidFill>
                  <a:latin typeface="UTM Daxline" panose="02040603050506020204" pitchFamily="18" charset="0"/>
                </a:rPr>
                <a:t>Ngăn cách trạng ngữ với chủ ngữ và vị ngữ</a:t>
              </a:r>
            </a:p>
          </p:txBody>
        </p:sp>
      </p:grpSp>
      <p:grpSp>
        <p:nvGrpSpPr>
          <p:cNvPr id="34" name="Group 33">
            <a:extLst>
              <a:ext uri="{FF2B5EF4-FFF2-40B4-BE49-F238E27FC236}">
                <a16:creationId xmlns:a16="http://schemas.microsoft.com/office/drawing/2014/main" xmlns="" id="{768541F9-E891-4653-85D4-0906FE50C264}"/>
              </a:ext>
            </a:extLst>
          </p:cNvPr>
          <p:cNvGrpSpPr/>
          <p:nvPr/>
        </p:nvGrpSpPr>
        <p:grpSpPr>
          <a:xfrm>
            <a:off x="331452" y="3831486"/>
            <a:ext cx="8338458" cy="1239188"/>
            <a:chOff x="331452" y="3831486"/>
            <a:chExt cx="8338458" cy="1239188"/>
          </a:xfrm>
        </p:grpSpPr>
        <p:pic>
          <p:nvPicPr>
            <p:cNvPr id="32" name="Picture 31">
              <a:extLst>
                <a:ext uri="{FF2B5EF4-FFF2-40B4-BE49-F238E27FC236}">
                  <a16:creationId xmlns:a16="http://schemas.microsoft.com/office/drawing/2014/main" xmlns="" id="{66113112-1A94-4C6B-865C-FFACC5AFB16E}"/>
                </a:ext>
              </a:extLst>
            </p:cNvPr>
            <p:cNvPicPr>
              <a:picLocks noChangeAspect="1"/>
            </p:cNvPicPr>
            <p:nvPr/>
          </p:nvPicPr>
          <p:blipFill rotWithShape="1">
            <a:blip r:embed="rId6">
              <a:extLst>
                <a:ext uri="{28A0092B-C50C-407E-A947-70E740481C1C}">
                  <a14:useLocalDpi xmlns:a14="http://schemas.microsoft.com/office/drawing/2010/main" val="0"/>
                </a:ext>
              </a:extLst>
            </a:blip>
            <a:srcRect l="13364" t="51472" r="14595" b="27077"/>
            <a:stretch/>
          </p:blipFill>
          <p:spPr>
            <a:xfrm>
              <a:off x="331452" y="3831486"/>
              <a:ext cx="8338458" cy="1239188"/>
            </a:xfrm>
            <a:prstGeom prst="rect">
              <a:avLst/>
            </a:prstGeom>
          </p:spPr>
        </p:pic>
        <p:sp>
          <p:nvSpPr>
            <p:cNvPr id="27" name="TextBox 26">
              <a:extLst>
                <a:ext uri="{FF2B5EF4-FFF2-40B4-BE49-F238E27FC236}">
                  <a16:creationId xmlns:a16="http://schemas.microsoft.com/office/drawing/2014/main" xmlns="" id="{6D18CC56-66C9-43F6-A807-48B8ADE2CFCA}"/>
                </a:ext>
              </a:extLst>
            </p:cNvPr>
            <p:cNvSpPr txBox="1"/>
            <p:nvPr/>
          </p:nvSpPr>
          <p:spPr>
            <a:xfrm>
              <a:off x="2016490" y="4224066"/>
              <a:ext cx="5402684" cy="492443"/>
            </a:xfrm>
            <a:prstGeom prst="rect">
              <a:avLst/>
            </a:prstGeom>
            <a:noFill/>
          </p:spPr>
          <p:txBody>
            <a:bodyPr wrap="square">
              <a:spAutoFit/>
            </a:bodyPr>
            <a:lstStyle/>
            <a:p>
              <a:r>
                <a:rPr lang="en-US" sz="2600" b="1">
                  <a:solidFill>
                    <a:srgbClr val="E60012"/>
                  </a:solidFill>
                  <a:latin typeface="UTM Daxline" panose="02040603050506020204" pitchFamily="18" charset="0"/>
                </a:rPr>
                <a:t>Ngăn cách các vế câu trong câu ghép</a:t>
              </a:r>
            </a:p>
          </p:txBody>
        </p:sp>
      </p:grpSp>
      <p:pic>
        <p:nvPicPr>
          <p:cNvPr id="22" name="Picture 21">
            <a:extLst>
              <a:ext uri="{FF2B5EF4-FFF2-40B4-BE49-F238E27FC236}">
                <a16:creationId xmlns:a16="http://schemas.microsoft.com/office/drawing/2014/main" xmlns="" id="{EB7483A7-19BA-444E-9193-9A13BC3357DF}"/>
              </a:ext>
            </a:extLst>
          </p:cNvPr>
          <p:cNvPicPr>
            <a:picLocks noChangeAspect="1"/>
          </p:cNvPicPr>
          <p:nvPr/>
        </p:nvPicPr>
        <p:blipFill>
          <a:blip r:embed="rId7">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1452" y="2463750"/>
            <a:ext cx="1219200" cy="1219200"/>
          </a:xfrm>
          <a:prstGeom prst="rect">
            <a:avLst/>
          </a:prstGeom>
        </p:spPr>
      </p:pic>
      <p:pic>
        <p:nvPicPr>
          <p:cNvPr id="37" name="图片 6">
            <a:extLst>
              <a:ext uri="{FF2B5EF4-FFF2-40B4-BE49-F238E27FC236}">
                <a16:creationId xmlns:a16="http://schemas.microsoft.com/office/drawing/2014/main" xmlns="" id="{528D9883-B139-4E74-827C-095E2DE972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78625" y="737777"/>
            <a:ext cx="1464153" cy="1365446"/>
          </a:xfrm>
          <a:prstGeom prst="rect">
            <a:avLst/>
          </a:prstGeom>
        </p:spPr>
      </p:pic>
    </p:spTree>
    <p:extLst>
      <p:ext uri="{BB962C8B-B14F-4D97-AF65-F5344CB8AC3E}">
        <p14:creationId xmlns:p14="http://schemas.microsoft.com/office/powerpoint/2010/main" val="40520386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3AF79C7-B94F-4DC0-AE45-A1979B914E24}"/>
              </a:ext>
            </a:extLst>
          </p:cNvPr>
          <p:cNvGrpSpPr/>
          <p:nvPr/>
        </p:nvGrpSpPr>
        <p:grpSpPr>
          <a:xfrm>
            <a:off x="1411592" y="-32487"/>
            <a:ext cx="5969113" cy="2417197"/>
            <a:chOff x="1411592" y="-32487"/>
            <a:chExt cx="5969113" cy="2417197"/>
          </a:xfrm>
        </p:grpSpPr>
        <p:pic>
          <p:nvPicPr>
            <p:cNvPr id="5" name="Picture 4">
              <a:extLst>
                <a:ext uri="{FF2B5EF4-FFF2-40B4-BE49-F238E27FC236}">
                  <a16:creationId xmlns:a16="http://schemas.microsoft.com/office/drawing/2014/main" xmlns="" id="{91797EC3-80A3-4B32-933A-F8EF5FB5EFC9}"/>
                </a:ext>
              </a:extLst>
            </p:cNvPr>
            <p:cNvPicPr>
              <a:picLocks noChangeAspect="1"/>
            </p:cNvPicPr>
            <p:nvPr/>
          </p:nvPicPr>
          <p:blipFill rotWithShape="1">
            <a:blip r:embed="rId4">
              <a:extLst>
                <a:ext uri="{28A0092B-C50C-407E-A947-70E740481C1C}">
                  <a14:useLocalDpi xmlns:a14="http://schemas.microsoft.com/office/drawing/2010/main" val="0"/>
                </a:ext>
              </a:extLst>
            </a:blip>
            <a:srcRect l="59932" t="64984" r="6597" b="24878"/>
            <a:stretch/>
          </p:blipFill>
          <p:spPr>
            <a:xfrm rot="10800000">
              <a:off x="1411592" y="-32487"/>
              <a:ext cx="5969113" cy="2417197"/>
            </a:xfrm>
            <a:prstGeom prst="rect">
              <a:avLst/>
            </a:prstGeom>
          </p:spPr>
        </p:pic>
        <p:sp>
          <p:nvSpPr>
            <p:cNvPr id="20" name="TextBox 8">
              <a:extLst>
                <a:ext uri="{FF2B5EF4-FFF2-40B4-BE49-F238E27FC236}">
                  <a16:creationId xmlns:a16="http://schemas.microsoft.com/office/drawing/2014/main" xmlns="" id="{A82FFED8-E02F-4C10-B4CE-BFD7D12FC7A7}"/>
                </a:ext>
              </a:extLst>
            </p:cNvPr>
            <p:cNvSpPr txBox="1"/>
            <p:nvPr/>
          </p:nvSpPr>
          <p:spPr>
            <a:xfrm>
              <a:off x="1796333" y="555904"/>
              <a:ext cx="5584372" cy="978922"/>
            </a:xfrm>
            <a:prstGeom prst="rect">
              <a:avLst/>
            </a:prstGeom>
          </p:spPr>
          <p:txBody>
            <a:bodyPr wrap="square" lIns="0" tIns="0" rIns="0" bIns="0" rtlCol="0" anchor="t">
              <a:spAutoFit/>
            </a:bodyPr>
            <a:lstStyle/>
            <a:p>
              <a:pPr algn="ctr">
                <a:lnSpc>
                  <a:spcPct val="120000"/>
                </a:lnSpc>
              </a:pPr>
              <a:r>
                <a:rPr lang="en-US" sz="2800" b="1">
                  <a:solidFill>
                    <a:schemeClr val="bg1"/>
                  </a:solidFill>
                  <a:latin typeface="UTM Daxline" panose="02040603050506020204" pitchFamily="18" charset="0"/>
                </a:rPr>
                <a:t>Đặt dấu phẩy vào chỗ thích hợp trong câu sau:</a:t>
              </a:r>
              <a:endParaRPr lang="en-US" sz="2800" b="1" dirty="0">
                <a:solidFill>
                  <a:schemeClr val="bg1"/>
                </a:solidFill>
                <a:latin typeface="UTM Daxline" panose="02040603050506020204" pitchFamily="18" charset="0"/>
              </a:endParaRPr>
            </a:p>
          </p:txBody>
        </p:sp>
      </p:grpSp>
      <p:grpSp>
        <p:nvGrpSpPr>
          <p:cNvPr id="3" name="Group 2">
            <a:extLst>
              <a:ext uri="{FF2B5EF4-FFF2-40B4-BE49-F238E27FC236}">
                <a16:creationId xmlns:a16="http://schemas.microsoft.com/office/drawing/2014/main" xmlns="" id="{11B1C81E-8CF8-44D0-87D5-2DA43B04F5D2}"/>
              </a:ext>
            </a:extLst>
          </p:cNvPr>
          <p:cNvGrpSpPr/>
          <p:nvPr/>
        </p:nvGrpSpPr>
        <p:grpSpPr>
          <a:xfrm>
            <a:off x="1117932" y="1759757"/>
            <a:ext cx="7359032" cy="2981342"/>
            <a:chOff x="1117932" y="1759757"/>
            <a:chExt cx="7359032" cy="2981342"/>
          </a:xfrm>
        </p:grpSpPr>
        <p:pic>
          <p:nvPicPr>
            <p:cNvPr id="25" name="Picture 24">
              <a:extLst>
                <a:ext uri="{FF2B5EF4-FFF2-40B4-BE49-F238E27FC236}">
                  <a16:creationId xmlns:a16="http://schemas.microsoft.com/office/drawing/2014/main" xmlns="" id="{F408D97D-66AF-494E-8391-03F56A82DAA8}"/>
                </a:ext>
              </a:extLst>
            </p:cNvPr>
            <p:cNvPicPr>
              <a:picLocks noChangeAspect="1"/>
            </p:cNvPicPr>
            <p:nvPr/>
          </p:nvPicPr>
          <p:blipFill rotWithShape="1">
            <a:blip r:embed="rId4">
              <a:extLst>
                <a:ext uri="{28A0092B-C50C-407E-A947-70E740481C1C}">
                  <a14:useLocalDpi xmlns:a14="http://schemas.microsoft.com/office/drawing/2010/main" val="0"/>
                </a:ext>
              </a:extLst>
            </a:blip>
            <a:srcRect l="57053" t="74095" r="6348" b="13401"/>
            <a:stretch/>
          </p:blipFill>
          <p:spPr>
            <a:xfrm rot="10800000">
              <a:off x="1117932" y="1759757"/>
              <a:ext cx="7359032" cy="2981342"/>
            </a:xfrm>
            <a:prstGeom prst="rect">
              <a:avLst/>
            </a:prstGeom>
          </p:spPr>
        </p:pic>
        <p:sp>
          <p:nvSpPr>
            <p:cNvPr id="21" name="TextBox 8">
              <a:extLst>
                <a:ext uri="{FF2B5EF4-FFF2-40B4-BE49-F238E27FC236}">
                  <a16:creationId xmlns:a16="http://schemas.microsoft.com/office/drawing/2014/main" xmlns="" id="{CEFD7C08-13C2-417B-A6EA-79C6C7D703BE}"/>
                </a:ext>
              </a:extLst>
            </p:cNvPr>
            <p:cNvSpPr txBox="1"/>
            <p:nvPr/>
          </p:nvSpPr>
          <p:spPr>
            <a:xfrm>
              <a:off x="2014502" y="2826186"/>
              <a:ext cx="6038952" cy="978922"/>
            </a:xfrm>
            <a:prstGeom prst="rect">
              <a:avLst/>
            </a:prstGeom>
          </p:spPr>
          <p:txBody>
            <a:bodyPr wrap="square" lIns="0" tIns="0" rIns="0" bIns="0" rtlCol="0" anchor="t">
              <a:spAutoFit/>
            </a:bodyPr>
            <a:lstStyle/>
            <a:p>
              <a:pPr algn="ctr">
                <a:lnSpc>
                  <a:spcPct val="120000"/>
                </a:lnSpc>
              </a:pPr>
              <a:r>
                <a:rPr lang="en-US" sz="2800" b="1">
                  <a:solidFill>
                    <a:schemeClr val="bg1"/>
                  </a:solidFill>
                  <a:latin typeface="UTM Daxline" panose="02040603050506020204" pitchFamily="18" charset="0"/>
                </a:rPr>
                <a:t>Sáng nay trên đường từ nhà đến trường tôi đã gặp một chú mèo rất dễ thương.</a:t>
              </a:r>
              <a:endParaRPr lang="en-US" sz="2800" b="1" dirty="0">
                <a:solidFill>
                  <a:schemeClr val="bg1"/>
                </a:solidFill>
                <a:latin typeface="UTM Daxline" panose="02040603050506020204" pitchFamily="18" charset="0"/>
              </a:endParaRPr>
            </a:p>
          </p:txBody>
        </p:sp>
      </p:grpSp>
      <p:pic>
        <p:nvPicPr>
          <p:cNvPr id="14" name="图片 13">
            <a:extLst>
              <a:ext uri="{FF2B5EF4-FFF2-40B4-BE49-F238E27FC236}">
                <a16:creationId xmlns:a16="http://schemas.microsoft.com/office/drawing/2014/main" xmlns="" id="{A2EE7845-6858-420E-9F5D-ACC4E51A9A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xmlns="" id="{09F21971-50FF-416A-92CF-59783FE7B3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16" name="图片 28">
            <a:extLst>
              <a:ext uri="{FF2B5EF4-FFF2-40B4-BE49-F238E27FC236}">
                <a16:creationId xmlns:a16="http://schemas.microsoft.com/office/drawing/2014/main" xmlns="" id="{6F93F87E-E2DD-4BC6-8FBD-B99CC4AC81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7" name="TextBox 8">
            <a:extLst>
              <a:ext uri="{FF2B5EF4-FFF2-40B4-BE49-F238E27FC236}">
                <a16:creationId xmlns:a16="http://schemas.microsoft.com/office/drawing/2014/main" xmlns="" id="{3024CB8E-6CFA-49E3-A4F2-91209CEAAA11}"/>
              </a:ext>
            </a:extLst>
          </p:cNvPr>
          <p:cNvSpPr txBox="1"/>
          <p:nvPr/>
        </p:nvSpPr>
        <p:spPr>
          <a:xfrm>
            <a:off x="7803183" y="2914062"/>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
        <p:nvSpPr>
          <p:cNvPr id="18" name="TextBox 8">
            <a:extLst>
              <a:ext uri="{FF2B5EF4-FFF2-40B4-BE49-F238E27FC236}">
                <a16:creationId xmlns:a16="http://schemas.microsoft.com/office/drawing/2014/main" xmlns="" id="{FE658AA8-EE2E-4056-BA6C-C4ECA164CC93}"/>
              </a:ext>
            </a:extLst>
          </p:cNvPr>
          <p:cNvSpPr txBox="1"/>
          <p:nvPr/>
        </p:nvSpPr>
        <p:spPr>
          <a:xfrm>
            <a:off x="3269073" y="2897395"/>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Tree>
    <p:extLst>
      <p:ext uri="{BB962C8B-B14F-4D97-AF65-F5344CB8AC3E}">
        <p14:creationId xmlns:p14="http://schemas.microsoft.com/office/powerpoint/2010/main" val="39323598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A2EE7845-6858-420E-9F5D-ACC4E51A9A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xmlns="" id="{09F21971-50FF-416A-92CF-59783FE7B3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8743" y="1809729"/>
            <a:ext cx="1464153" cy="1365446"/>
          </a:xfrm>
          <a:prstGeom prst="rect">
            <a:avLst/>
          </a:prstGeom>
        </p:spPr>
      </p:pic>
      <p:pic>
        <p:nvPicPr>
          <p:cNvPr id="16" name="图片 28">
            <a:extLst>
              <a:ext uri="{FF2B5EF4-FFF2-40B4-BE49-F238E27FC236}">
                <a16:creationId xmlns:a16="http://schemas.microsoft.com/office/drawing/2014/main" xmlns="" id="{6F93F87E-E2DD-4BC6-8FBD-B99CC4AC81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850" y="2896104"/>
            <a:ext cx="2218817" cy="1572956"/>
          </a:xfrm>
          <a:prstGeom prst="rect">
            <a:avLst/>
          </a:prstGeom>
        </p:spPr>
      </p:pic>
      <p:sp>
        <p:nvSpPr>
          <p:cNvPr id="13" name="TextBox 8">
            <a:extLst>
              <a:ext uri="{FF2B5EF4-FFF2-40B4-BE49-F238E27FC236}">
                <a16:creationId xmlns:a16="http://schemas.microsoft.com/office/drawing/2014/main" xmlns="" id="{2CE355D4-8F22-4145-BAFE-4DE379CCF529}"/>
              </a:ext>
            </a:extLst>
          </p:cNvPr>
          <p:cNvSpPr txBox="1"/>
          <p:nvPr/>
        </p:nvSpPr>
        <p:spPr>
          <a:xfrm>
            <a:off x="252248" y="371141"/>
            <a:ext cx="8639504" cy="461858"/>
          </a:xfrm>
          <a:prstGeom prst="rect">
            <a:avLst/>
          </a:prstGeom>
        </p:spPr>
        <p:txBody>
          <a:bodyPr wrap="square" lIns="0" tIns="0" rIns="0" bIns="0" rtlCol="0" anchor="t">
            <a:spAutoFit/>
          </a:bodyPr>
          <a:lstStyle/>
          <a:p>
            <a:pPr algn="ctr">
              <a:lnSpc>
                <a:spcPct val="120000"/>
              </a:lnSpc>
            </a:pPr>
            <a:r>
              <a:rPr lang="en-US" sz="2800" b="1">
                <a:solidFill>
                  <a:srgbClr val="E60012"/>
                </a:solidFill>
                <a:latin typeface="UTM Daxline" panose="02040603050506020204" pitchFamily="18" charset="0"/>
              </a:rPr>
              <a:t>Dấu phẩy mà em vừa đặt trong câu trên có tác dụng gì?</a:t>
            </a:r>
            <a:endParaRPr lang="en-US" sz="2800" b="1" dirty="0">
              <a:solidFill>
                <a:srgbClr val="E60012"/>
              </a:solidFill>
              <a:latin typeface="UTM Daxline" panose="02040603050506020204" pitchFamily="18" charset="0"/>
            </a:endParaRPr>
          </a:p>
        </p:txBody>
      </p:sp>
      <p:sp>
        <p:nvSpPr>
          <p:cNvPr id="19" name="TextBox 8">
            <a:extLst>
              <a:ext uri="{FF2B5EF4-FFF2-40B4-BE49-F238E27FC236}">
                <a16:creationId xmlns:a16="http://schemas.microsoft.com/office/drawing/2014/main" xmlns="" id="{B6C70B7F-1C8F-4302-A3B6-35B817190D6A}"/>
              </a:ext>
            </a:extLst>
          </p:cNvPr>
          <p:cNvSpPr txBox="1"/>
          <p:nvPr/>
        </p:nvSpPr>
        <p:spPr>
          <a:xfrm>
            <a:off x="438502" y="980496"/>
            <a:ext cx="8168278"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Sáng nay</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trên đường từ nhà đến trường</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tôi đã gặp một chú mèo rất dễ thương.</a:t>
            </a:r>
            <a:endParaRPr lang="en-US" sz="2800" b="1" dirty="0">
              <a:solidFill>
                <a:srgbClr val="0070C0"/>
              </a:solidFill>
              <a:latin typeface="UTM Daxline" panose="02040603050506020204" pitchFamily="18" charset="0"/>
            </a:endParaRPr>
          </a:p>
        </p:txBody>
      </p:sp>
      <p:grpSp>
        <p:nvGrpSpPr>
          <p:cNvPr id="2" name="Group 1">
            <a:extLst>
              <a:ext uri="{FF2B5EF4-FFF2-40B4-BE49-F238E27FC236}">
                <a16:creationId xmlns:a16="http://schemas.microsoft.com/office/drawing/2014/main" xmlns="" id="{8F82BE3F-A257-4B1A-83E6-CEFDA1EC1FEA}"/>
              </a:ext>
            </a:extLst>
          </p:cNvPr>
          <p:cNvGrpSpPr/>
          <p:nvPr/>
        </p:nvGrpSpPr>
        <p:grpSpPr>
          <a:xfrm>
            <a:off x="438502" y="1959418"/>
            <a:ext cx="9775855" cy="2333520"/>
            <a:chOff x="438502" y="1959418"/>
            <a:chExt cx="9775855" cy="2333520"/>
          </a:xfrm>
        </p:grpSpPr>
        <p:pic>
          <p:nvPicPr>
            <p:cNvPr id="10" name="Picture 9">
              <a:extLst>
                <a:ext uri="{FF2B5EF4-FFF2-40B4-BE49-F238E27FC236}">
                  <a16:creationId xmlns:a16="http://schemas.microsoft.com/office/drawing/2014/main" xmlns="" id="{15459205-C614-46DF-B92D-3B521BA107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5911"/>
            <a:stretch/>
          </p:blipFill>
          <p:spPr>
            <a:xfrm>
              <a:off x="438502" y="1959418"/>
              <a:ext cx="9775855" cy="2333520"/>
            </a:xfrm>
            <a:prstGeom prst="rect">
              <a:avLst/>
            </a:prstGeom>
          </p:spPr>
        </p:pic>
        <p:sp>
          <p:nvSpPr>
            <p:cNvPr id="22" name="TextBox 8">
              <a:extLst>
                <a:ext uri="{FF2B5EF4-FFF2-40B4-BE49-F238E27FC236}">
                  <a16:creationId xmlns:a16="http://schemas.microsoft.com/office/drawing/2014/main" xmlns="" id="{300BF8F1-ABA6-40BB-80B9-B272B1B250F2}"/>
                </a:ext>
              </a:extLst>
            </p:cNvPr>
            <p:cNvSpPr txBox="1"/>
            <p:nvPr/>
          </p:nvSpPr>
          <p:spPr>
            <a:xfrm>
              <a:off x="488164" y="2847158"/>
              <a:ext cx="8453250" cy="461858"/>
            </a:xfrm>
            <a:prstGeom prst="rect">
              <a:avLst/>
            </a:prstGeom>
          </p:spPr>
          <p:txBody>
            <a:bodyPr wrap="square" lIns="0" tIns="0" rIns="0" bIns="0" rtlCol="0" anchor="t">
              <a:spAutoFit/>
            </a:bodyPr>
            <a:lstStyle/>
            <a:p>
              <a:pPr algn="ctr">
                <a:lnSpc>
                  <a:spcPct val="120000"/>
                </a:lnSpc>
              </a:pPr>
              <a:r>
                <a:rPr lang="en-US" sz="2700" b="1">
                  <a:solidFill>
                    <a:srgbClr val="0070C0"/>
                  </a:solidFill>
                  <a:latin typeface="UTM Daxline" panose="02040603050506020204" pitchFamily="18" charset="0"/>
                </a:rPr>
                <a:t>Ngăn cách trạng ngữ với chủ ngữ và vị ngữ</a:t>
              </a:r>
              <a:endParaRPr lang="en-US" sz="2700" b="1" dirty="0">
                <a:solidFill>
                  <a:srgbClr val="0070C0"/>
                </a:solidFill>
                <a:latin typeface="UTM Daxline" panose="02040603050506020204" pitchFamily="18" charset="0"/>
              </a:endParaRPr>
            </a:p>
          </p:txBody>
        </p:sp>
      </p:grpSp>
    </p:spTree>
    <p:extLst>
      <p:ext uri="{BB962C8B-B14F-4D97-AF65-F5344CB8AC3E}">
        <p14:creationId xmlns:p14="http://schemas.microsoft.com/office/powerpoint/2010/main" val="2524636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6733" y="475333"/>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59" y="97274"/>
            <a:ext cx="2218817" cy="1572956"/>
          </a:xfrm>
          <a:prstGeom prst="rect">
            <a:avLst/>
          </a:prstGeom>
        </p:spPr>
      </p:pic>
      <p:pic>
        <p:nvPicPr>
          <p:cNvPr id="3" name="Picture 2">
            <a:extLst>
              <a:ext uri="{FF2B5EF4-FFF2-40B4-BE49-F238E27FC236}">
                <a16:creationId xmlns:a16="http://schemas.microsoft.com/office/drawing/2014/main" xmlns="" id="{6B9E2E4A-12D3-4893-B1CB-D6C8026CA69C}"/>
              </a:ext>
            </a:extLst>
          </p:cNvPr>
          <p:cNvPicPr>
            <a:picLocks noChangeAspect="1"/>
          </p:cNvPicPr>
          <p:nvPr/>
        </p:nvPicPr>
        <p:blipFill rotWithShape="1">
          <a:blip r:embed="rId6">
            <a:extLst>
              <a:ext uri="{28A0092B-C50C-407E-A947-70E740481C1C}">
                <a14:useLocalDpi xmlns:a14="http://schemas.microsoft.com/office/drawing/2010/main" val="0"/>
              </a:ext>
            </a:extLst>
          </a:blip>
          <a:srcRect r="53090" b="66477"/>
          <a:stretch/>
        </p:blipFill>
        <p:spPr>
          <a:xfrm>
            <a:off x="-194100" y="1557794"/>
            <a:ext cx="3044273" cy="2910555"/>
          </a:xfrm>
          <a:prstGeom prst="rect">
            <a:avLst/>
          </a:prstGeom>
        </p:spPr>
      </p:pic>
      <p:sp>
        <p:nvSpPr>
          <p:cNvPr id="2" name="Speech Bubble: Rectangle with Corners Rounded 1">
            <a:extLst>
              <a:ext uri="{FF2B5EF4-FFF2-40B4-BE49-F238E27FC236}">
                <a16:creationId xmlns:a16="http://schemas.microsoft.com/office/drawing/2014/main" xmlns="" id="{B6730CEB-C912-40AC-92F4-9D0F2CFB99C8}"/>
              </a:ext>
            </a:extLst>
          </p:cNvPr>
          <p:cNvSpPr/>
          <p:nvPr/>
        </p:nvSpPr>
        <p:spPr>
          <a:xfrm>
            <a:off x="2711185" y="292515"/>
            <a:ext cx="5227435" cy="1869397"/>
          </a:xfrm>
          <a:prstGeom prst="wedgeRoundRectCallout">
            <a:avLst>
              <a:gd name="adj1" fmla="val -52655"/>
              <a:gd name="adj2" fmla="val 97230"/>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xmlns="" id="{E8AFEDD7-B392-46D0-A5D2-482365C5538E}"/>
              </a:ext>
            </a:extLst>
          </p:cNvPr>
          <p:cNvSpPr txBox="1"/>
          <p:nvPr/>
        </p:nvSpPr>
        <p:spPr>
          <a:xfrm>
            <a:off x="3121137" y="475333"/>
            <a:ext cx="4407530" cy="1495987"/>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Các bạn giỏi thật đấy! Mình rất vui khi các bạn hiểu về mình nhiều như vậy.</a:t>
            </a:r>
            <a:endParaRPr lang="en-US" sz="2800" b="1" dirty="0">
              <a:solidFill>
                <a:srgbClr val="0070C0"/>
              </a:solidFill>
              <a:latin typeface="UTM Daxline" panose="02040603050506020204" pitchFamily="18" charset="0"/>
            </a:endParaRPr>
          </a:p>
        </p:txBody>
      </p:sp>
      <p:sp>
        <p:nvSpPr>
          <p:cNvPr id="12" name="TextBox 8">
            <a:extLst>
              <a:ext uri="{FF2B5EF4-FFF2-40B4-BE49-F238E27FC236}">
                <a16:creationId xmlns:a16="http://schemas.microsoft.com/office/drawing/2014/main" xmlns="" id="{70A2C4BD-7969-4DEA-AF99-BD5EAE9C076E}"/>
              </a:ext>
            </a:extLst>
          </p:cNvPr>
          <p:cNvSpPr txBox="1"/>
          <p:nvPr/>
        </p:nvSpPr>
        <p:spPr>
          <a:xfrm>
            <a:off x="3452707" y="699922"/>
            <a:ext cx="4062140"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Kìa, hai chấm, sao trông cậu buồn thế?</a:t>
            </a:r>
            <a:endParaRPr lang="en-US" sz="2800" b="1" dirty="0">
              <a:solidFill>
                <a:srgbClr val="0070C0"/>
              </a:solidFill>
              <a:latin typeface="UTM Daxline" panose="02040603050506020204" pitchFamily="18" charset="0"/>
            </a:endParaRPr>
          </a:p>
        </p:txBody>
      </p:sp>
      <p:grpSp>
        <p:nvGrpSpPr>
          <p:cNvPr id="8" name="Group 7">
            <a:extLst>
              <a:ext uri="{FF2B5EF4-FFF2-40B4-BE49-F238E27FC236}">
                <a16:creationId xmlns:a16="http://schemas.microsoft.com/office/drawing/2014/main" xmlns="" id="{3D8B8F81-623D-4A43-A52A-42998A681745}"/>
              </a:ext>
            </a:extLst>
          </p:cNvPr>
          <p:cNvGrpSpPr/>
          <p:nvPr/>
        </p:nvGrpSpPr>
        <p:grpSpPr>
          <a:xfrm>
            <a:off x="6218981" y="1746907"/>
            <a:ext cx="1719638" cy="2513353"/>
            <a:chOff x="5804784" y="2024021"/>
            <a:chExt cx="1719638" cy="2513353"/>
          </a:xfrm>
        </p:grpSpPr>
        <p:pic>
          <p:nvPicPr>
            <p:cNvPr id="5" name="Picture 4">
              <a:extLst>
                <a:ext uri="{FF2B5EF4-FFF2-40B4-BE49-F238E27FC236}">
                  <a16:creationId xmlns:a16="http://schemas.microsoft.com/office/drawing/2014/main" xmlns="" id="{AD2372CA-2605-4D23-9C81-013D5DE4A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784" y="2024021"/>
              <a:ext cx="1719638" cy="1719638"/>
            </a:xfrm>
            <a:prstGeom prst="rect">
              <a:avLst/>
            </a:prstGeom>
          </p:spPr>
        </p:pic>
        <p:sp>
          <p:nvSpPr>
            <p:cNvPr id="6" name="Oval 5">
              <a:extLst>
                <a:ext uri="{FF2B5EF4-FFF2-40B4-BE49-F238E27FC236}">
                  <a16:creationId xmlns:a16="http://schemas.microsoft.com/office/drawing/2014/main" xmlns="" id="{777FCA8B-F954-4FD1-BEDE-CC9B7BD8EBB8}"/>
                </a:ext>
              </a:extLst>
            </p:cNvPr>
            <p:cNvSpPr/>
            <p:nvPr/>
          </p:nvSpPr>
          <p:spPr>
            <a:xfrm>
              <a:off x="6155920" y="3520008"/>
              <a:ext cx="1017366" cy="1017366"/>
            </a:xfrm>
            <a:prstGeom prst="ellipse">
              <a:avLst/>
            </a:prstGeom>
            <a:solidFill>
              <a:srgbClr val="FF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peech Bubble: Rectangle with Corners Rounded 12">
            <a:extLst>
              <a:ext uri="{FF2B5EF4-FFF2-40B4-BE49-F238E27FC236}">
                <a16:creationId xmlns:a16="http://schemas.microsoft.com/office/drawing/2014/main" xmlns="" id="{57F6D2D9-02A4-4206-A8A8-3B9DF8D22C20}"/>
              </a:ext>
            </a:extLst>
          </p:cNvPr>
          <p:cNvSpPr/>
          <p:nvPr/>
        </p:nvSpPr>
        <p:spPr>
          <a:xfrm>
            <a:off x="931461" y="292515"/>
            <a:ext cx="5227435" cy="1869397"/>
          </a:xfrm>
          <a:prstGeom prst="wedgeRoundRectCallout">
            <a:avLst>
              <a:gd name="adj1" fmla="val 43969"/>
              <a:gd name="adj2" fmla="val 93736"/>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xmlns="" id="{DFD65082-CF35-4358-BE7D-D4B9C7892C2A}"/>
              </a:ext>
            </a:extLst>
          </p:cNvPr>
          <p:cNvSpPr txBox="1"/>
          <p:nvPr/>
        </p:nvSpPr>
        <p:spPr>
          <a:xfrm>
            <a:off x="933615" y="460925"/>
            <a:ext cx="5189562" cy="1495987"/>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Các bạn học sinh vẫn chưa hiểu về mình, ít khi sử dụng mình trong câu văn nên mình buồn lắm!</a:t>
            </a:r>
            <a:endParaRPr lang="en-US" sz="28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244519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xit" presetSubtype="0" fill="hold" grpId="1"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p:bldP spid="11" grpId="1"/>
      <p:bldP spid="12" grpId="0"/>
      <p:bldP spid="12" grpId="1"/>
      <p:bldP spid="1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xmlns=""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6733" y="475333"/>
            <a:ext cx="1464153" cy="1365446"/>
          </a:xfrm>
          <a:prstGeom prst="rect">
            <a:avLst/>
          </a:prstGeom>
        </p:spPr>
      </p:pic>
      <p:pic>
        <p:nvPicPr>
          <p:cNvPr id="29" name="图片 28">
            <a:extLst>
              <a:ext uri="{FF2B5EF4-FFF2-40B4-BE49-F238E27FC236}">
                <a16:creationId xmlns:a16="http://schemas.microsoft.com/office/drawing/2014/main" xmlns=""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59" y="97274"/>
            <a:ext cx="2218817" cy="1572956"/>
          </a:xfrm>
          <a:prstGeom prst="rect">
            <a:avLst/>
          </a:prstGeom>
        </p:spPr>
      </p:pic>
      <p:pic>
        <p:nvPicPr>
          <p:cNvPr id="3" name="Picture 2">
            <a:extLst>
              <a:ext uri="{FF2B5EF4-FFF2-40B4-BE49-F238E27FC236}">
                <a16:creationId xmlns:a16="http://schemas.microsoft.com/office/drawing/2014/main" xmlns="" id="{6B9E2E4A-12D3-4893-B1CB-D6C8026CA69C}"/>
              </a:ext>
            </a:extLst>
          </p:cNvPr>
          <p:cNvPicPr>
            <a:picLocks noChangeAspect="1"/>
          </p:cNvPicPr>
          <p:nvPr/>
        </p:nvPicPr>
        <p:blipFill rotWithShape="1">
          <a:blip r:embed="rId6">
            <a:extLst>
              <a:ext uri="{28A0092B-C50C-407E-A947-70E740481C1C}">
                <a14:useLocalDpi xmlns:a14="http://schemas.microsoft.com/office/drawing/2010/main" val="0"/>
              </a:ext>
            </a:extLst>
          </a:blip>
          <a:srcRect r="53090" b="66477"/>
          <a:stretch/>
        </p:blipFill>
        <p:spPr>
          <a:xfrm>
            <a:off x="-194100" y="1557794"/>
            <a:ext cx="3044273" cy="2910555"/>
          </a:xfrm>
          <a:prstGeom prst="rect">
            <a:avLst/>
          </a:prstGeom>
        </p:spPr>
      </p:pic>
      <p:sp>
        <p:nvSpPr>
          <p:cNvPr id="2" name="Speech Bubble: Rectangle with Corners Rounded 1">
            <a:extLst>
              <a:ext uri="{FF2B5EF4-FFF2-40B4-BE49-F238E27FC236}">
                <a16:creationId xmlns:a16="http://schemas.microsoft.com/office/drawing/2014/main" xmlns="" id="{B6730CEB-C912-40AC-92F4-9D0F2CFB99C8}"/>
              </a:ext>
            </a:extLst>
          </p:cNvPr>
          <p:cNvSpPr/>
          <p:nvPr/>
        </p:nvSpPr>
        <p:spPr>
          <a:xfrm>
            <a:off x="2492829" y="292515"/>
            <a:ext cx="5445791" cy="1869397"/>
          </a:xfrm>
          <a:prstGeom prst="wedgeRoundRectCallout">
            <a:avLst>
              <a:gd name="adj1" fmla="val -52655"/>
              <a:gd name="adj2" fmla="val 97230"/>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xmlns="" id="{E8AFEDD7-B392-46D0-A5D2-482365C5538E}"/>
              </a:ext>
            </a:extLst>
          </p:cNvPr>
          <p:cNvSpPr txBox="1"/>
          <p:nvPr/>
        </p:nvSpPr>
        <p:spPr>
          <a:xfrm>
            <a:off x="2574582" y="460146"/>
            <a:ext cx="5326165" cy="1495987"/>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Các bạn học sinh lớp 5/_ ơi, hãy giúp hai chấm vui lên bằng cách thực hiện những thử thách sau nhé!</a:t>
            </a:r>
            <a:endParaRPr lang="en-US" sz="2800" b="1" dirty="0">
              <a:solidFill>
                <a:srgbClr val="0070C0"/>
              </a:solidFill>
              <a:latin typeface="UTM Daxline" panose="02040603050506020204" pitchFamily="18" charset="0"/>
            </a:endParaRPr>
          </a:p>
        </p:txBody>
      </p:sp>
      <p:grpSp>
        <p:nvGrpSpPr>
          <p:cNvPr id="8" name="Group 7">
            <a:extLst>
              <a:ext uri="{FF2B5EF4-FFF2-40B4-BE49-F238E27FC236}">
                <a16:creationId xmlns:a16="http://schemas.microsoft.com/office/drawing/2014/main" xmlns="" id="{3D8B8F81-623D-4A43-A52A-42998A681745}"/>
              </a:ext>
            </a:extLst>
          </p:cNvPr>
          <p:cNvGrpSpPr/>
          <p:nvPr/>
        </p:nvGrpSpPr>
        <p:grpSpPr>
          <a:xfrm>
            <a:off x="6181109" y="1840779"/>
            <a:ext cx="1719638" cy="2513353"/>
            <a:chOff x="5804784" y="2024021"/>
            <a:chExt cx="1719638" cy="2513353"/>
          </a:xfrm>
        </p:grpSpPr>
        <p:pic>
          <p:nvPicPr>
            <p:cNvPr id="5" name="Picture 4">
              <a:extLst>
                <a:ext uri="{FF2B5EF4-FFF2-40B4-BE49-F238E27FC236}">
                  <a16:creationId xmlns:a16="http://schemas.microsoft.com/office/drawing/2014/main" xmlns="" id="{AD2372CA-2605-4D23-9C81-013D5DE4A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784" y="2024021"/>
              <a:ext cx="1719638" cy="1719638"/>
            </a:xfrm>
            <a:prstGeom prst="rect">
              <a:avLst/>
            </a:prstGeom>
          </p:spPr>
        </p:pic>
        <p:sp>
          <p:nvSpPr>
            <p:cNvPr id="6" name="Oval 5">
              <a:extLst>
                <a:ext uri="{FF2B5EF4-FFF2-40B4-BE49-F238E27FC236}">
                  <a16:creationId xmlns:a16="http://schemas.microsoft.com/office/drawing/2014/main" xmlns="" id="{777FCA8B-F954-4FD1-BEDE-CC9B7BD8EBB8}"/>
                </a:ext>
              </a:extLst>
            </p:cNvPr>
            <p:cNvSpPr/>
            <p:nvPr/>
          </p:nvSpPr>
          <p:spPr>
            <a:xfrm>
              <a:off x="6155920" y="3520008"/>
              <a:ext cx="1017366" cy="1017366"/>
            </a:xfrm>
            <a:prstGeom prst="ellipse">
              <a:avLst/>
            </a:prstGeom>
            <a:solidFill>
              <a:srgbClr val="FF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6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1272</Words>
  <Application>Microsoft Office PowerPoint</Application>
  <PresentationFormat>On-screen Show (16:9)</PresentationFormat>
  <Paragraphs>169</Paragraphs>
  <Slides>27</Slides>
  <Notes>27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方正卡通简体</vt:lpstr>
      <vt:lpstr>UTM Showcard</vt:lpstr>
      <vt:lpstr>UVN Banh Mi</vt:lpstr>
      <vt:lpstr>inpin heiti</vt:lpstr>
      <vt:lpstr>UTM Daxline</vt:lpstr>
      <vt:lpstr>UTM Flamenco</vt:lpstr>
      <vt:lpstr>Times New Roman</vt:lpstr>
      <vt:lpstr>Lao UI</vt:lpstr>
      <vt:lpstr>Wingdings</vt:lpstr>
      <vt:lpstr>UTM Duepuntozero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M0</cp:lastModifiedBy>
  <cp:revision>113</cp:revision>
  <dcterms:created xsi:type="dcterms:W3CDTF">2015-05-21T02:05:00Z</dcterms:created>
  <dcterms:modified xsi:type="dcterms:W3CDTF">2022-05-04T05:45:05Z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