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8" r:id="rId4"/>
    <p:sldId id="260" r:id="rId5"/>
    <p:sldId id="261" r:id="rId6"/>
    <p:sldId id="264" r:id="rId7"/>
    <p:sldId id="266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-400" y="-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B1238-6E07-48A6-BDB9-10714869ECC9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FEF21-AE9C-4FB0-995A-74840842AA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5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BFAC48-F2B3-4192-AE10-1BA95F76F0D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64847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041A5-C807-4132-8C30-53E26615307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05723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9F839-428C-4E08-92FF-31B1D10F96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167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  <p:sldLayoutId id="2147483669" r:id="rId18"/>
    <p:sldLayoutId id="214748367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8.png"/><Relationship Id="rId5" Type="http://schemas.openxmlformats.org/officeDocument/2006/relationships/image" Target="../media/image3.wmf"/><Relationship Id="rId10" Type="http://schemas.openxmlformats.org/officeDocument/2006/relationships/slide" Target="slide4.xml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Chi%20Van\giao%20an%20chuyen%20de\Giao%20vien%20nhan%20dan.wav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5.png"/><Relationship Id="rId2" Type="http://schemas.openxmlformats.org/officeDocument/2006/relationships/audio" Target="file:///D:\Documents%20and%20Settings\T.H%20Le%20Loi\My%20Documents\HOI%20%20GIANG8\Luungay1-11\truong%20lang%20toi.wma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jpeg"/><Relationship Id="rId9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55110" y="3767287"/>
            <a:ext cx="11599081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en-US" sz="6600" b="1" dirty="0" smtClean="0">
                <a:solidFill>
                  <a:srgbClr val="660066"/>
                </a:solidFill>
              </a:rPr>
              <a:t>   </a:t>
            </a:r>
            <a:r>
              <a:rPr lang="en-US" altLang="vi-VN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9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vi-VN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 </a:t>
            </a:r>
            <a:r>
              <a:rPr lang="en-US" altLang="vi-VN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altLang="vi-VN" sz="9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21"/>
          <p:cNvSpPr>
            <a:spLocks noChangeArrowheads="1" noChangeShapeType="1" noTextEdit="1"/>
          </p:cNvSpPr>
          <p:nvPr/>
        </p:nvSpPr>
        <p:spPr bwMode="auto">
          <a:xfrm>
            <a:off x="2438400" y="1076324"/>
            <a:ext cx="8339205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</a:t>
            </a:r>
            <a:endParaRPr lang="en-US" sz="44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478369" y="152400"/>
            <a:ext cx="8460346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TRƯỜNG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TIỂU HỌC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6929438" y="2433677"/>
            <a:ext cx="4597682" cy="8854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3"/>
              </a:avLst>
            </a:prstTxWarp>
          </a:bodyPr>
          <a:lstStyle/>
          <a:p>
            <a:pPr algn="ctr"/>
            <a:r>
              <a:rPr lang="en-US" sz="7200" b="1" i="1" kern="10" dirty="0" smtClean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</a:t>
            </a:r>
            <a:r>
              <a:rPr lang="vi-VN" sz="7200" b="1" i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7200" b="1" i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7200" b="1" i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708245qq9tddsw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792" y="5283806"/>
            <a:ext cx="2125014" cy="173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16425" y="3139318"/>
            <a:ext cx="953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kern="10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MÔN : </a:t>
            </a:r>
            <a:r>
              <a:rPr lang="en-US" sz="32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2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8896081" y="5849634"/>
            <a:ext cx="3207913" cy="936215"/>
            <a:chOff x="5225" y="9335"/>
            <a:chExt cx="2520" cy="1750"/>
          </a:xfrm>
        </p:grpSpPr>
        <p:sp>
          <p:nvSpPr>
            <p:cNvPr id="11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2" name="Picture 26" descr="cosmo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BOOK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4" descr="BOOK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QUILLPE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algn="r"/>
              <a:r>
                <a:rPr lang="en-US" sz="800" b="1">
                  <a:latin typeface="VnBangkok"/>
                  <a:cs typeface="Times New Roman" pitchFamily="18" charset="0"/>
                </a:rPr>
                <a:t> </a:t>
              </a:r>
              <a:endParaRPr lang="en-US" sz="48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endParaRPr lang="en-US" sz="4800">
                <a:latin typeface="Calibri" pitchFamily="34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endParaRPr lang="en-US" sz="4800">
                <a:latin typeface="Calibri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427965" y="6426025"/>
            <a:ext cx="42874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Giáo</a:t>
            </a:r>
            <a:r>
              <a:rPr lang="en-US" sz="24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2400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viên</a:t>
            </a:r>
            <a:r>
              <a:rPr lang="en-US" sz="24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 </a:t>
            </a:r>
            <a:r>
              <a:rPr lang="en-US" sz="2400" b="1" i="1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HP001 5 hàng" pitchFamily="34" charset="0"/>
                <a:cs typeface="Times New Roman"/>
              </a:rPr>
              <a:t>: </a:t>
            </a:r>
            <a:endParaRPr lang="en-US" sz="2400" b="1" i="1" dirty="0">
              <a:solidFill>
                <a:srgbClr val="00B0F0"/>
              </a:solidFill>
              <a:latin typeface="HP001 5 hàng" pitchFamily="34" charset="0"/>
            </a:endParaRPr>
          </a:p>
        </p:txBody>
      </p:sp>
      <p:pic>
        <p:nvPicPr>
          <p:cNvPr id="21" name="Picture 20" descr="979B5B5D2A124BE19ACD5CCEE1BA279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6" y="5834874"/>
            <a:ext cx="1075050" cy="91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Bauernbar">
            <a:hlinkClick r:id="rId10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6" y="1938024"/>
            <a:ext cx="4572000" cy="131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8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1188876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vi-VN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066799" y="3276600"/>
            <a:ext cx="1050174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18257 + 64439                12475 + 73820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0" y="315913"/>
            <a:ext cx="1188876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-1" y="2590800"/>
            <a:ext cx="713326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Đặt tính rồi tính: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219200" y="4267200"/>
            <a:ext cx="208053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18257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219199" y="4876800"/>
            <a:ext cx="217960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64439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838199" y="4572000"/>
            <a:ext cx="49536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>
            <a:off x="1371599" y="5486400"/>
            <a:ext cx="138702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34"/>
          <p:cNvSpPr txBox="1">
            <a:spLocks noChangeArrowheads="1"/>
          </p:cNvSpPr>
          <p:nvPr/>
        </p:nvSpPr>
        <p:spPr bwMode="auto">
          <a:xfrm>
            <a:off x="1219199" y="5562600"/>
            <a:ext cx="198146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72696</a:t>
            </a:r>
          </a:p>
        </p:txBody>
      </p:sp>
      <p:sp>
        <p:nvSpPr>
          <p:cNvPr id="13" name="WordArt 35"/>
          <p:cNvSpPr>
            <a:spLocks noChangeArrowheads="1" noChangeShapeType="1" noTextEdit="1"/>
          </p:cNvSpPr>
          <p:nvPr/>
        </p:nvSpPr>
        <p:spPr bwMode="auto">
          <a:xfrm>
            <a:off x="228599" y="1685625"/>
            <a:ext cx="396292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KIỂM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CŨ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Text Box 36"/>
          <p:cNvSpPr txBox="1">
            <a:spLocks noChangeArrowheads="1"/>
          </p:cNvSpPr>
          <p:nvPr/>
        </p:nvSpPr>
        <p:spPr bwMode="auto">
          <a:xfrm>
            <a:off x="5943600" y="4343400"/>
            <a:ext cx="208053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12475</a:t>
            </a:r>
          </a:p>
        </p:txBody>
      </p:sp>
      <p:sp>
        <p:nvSpPr>
          <p:cNvPr id="15" name="Text Box 37"/>
          <p:cNvSpPr txBox="1">
            <a:spLocks noChangeArrowheads="1"/>
          </p:cNvSpPr>
          <p:nvPr/>
        </p:nvSpPr>
        <p:spPr bwMode="auto">
          <a:xfrm>
            <a:off x="5943599" y="4953000"/>
            <a:ext cx="217960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73820</a:t>
            </a:r>
          </a:p>
        </p:txBody>
      </p:sp>
      <p:sp>
        <p:nvSpPr>
          <p:cNvPr id="16" name="Text Box 38"/>
          <p:cNvSpPr txBox="1">
            <a:spLocks noChangeArrowheads="1"/>
          </p:cNvSpPr>
          <p:nvPr/>
        </p:nvSpPr>
        <p:spPr bwMode="auto">
          <a:xfrm>
            <a:off x="5562599" y="4648200"/>
            <a:ext cx="49536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17" name="Line 39"/>
          <p:cNvSpPr>
            <a:spLocks noChangeShapeType="1"/>
          </p:cNvSpPr>
          <p:nvPr/>
        </p:nvSpPr>
        <p:spPr bwMode="auto">
          <a:xfrm>
            <a:off x="6095999" y="5562600"/>
            <a:ext cx="138702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 Box 40"/>
          <p:cNvSpPr txBox="1">
            <a:spLocks noChangeArrowheads="1"/>
          </p:cNvSpPr>
          <p:nvPr/>
        </p:nvSpPr>
        <p:spPr bwMode="auto">
          <a:xfrm>
            <a:off x="5943599" y="5638800"/>
            <a:ext cx="1981461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86295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04812" y="1656627"/>
            <a:ext cx="426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</a:rPr>
              <a:t>85674 – 58329 =?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239457" y="2374176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</a:rPr>
              <a:t>85674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247776" y="3024764"/>
            <a:ext cx="1595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</a:rPr>
              <a:t>58329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862012" y="2610426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</a:rPr>
              <a:t>-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3323821" y="2222052"/>
            <a:ext cx="82553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. </a:t>
            </a:r>
            <a:r>
              <a:rPr lang="en-US" altLang="vi-VN" sz="3200" b="1" dirty="0">
                <a:solidFill>
                  <a:srgbClr val="FF0000"/>
                </a:solidFill>
                <a:latin typeface=".VnTime" panose="020B7200000000000000" pitchFamily="34" charset="0"/>
              </a:rPr>
              <a:t>4</a:t>
            </a:r>
            <a:r>
              <a:rPr lang="en-US" altLang="vi-VN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14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1243012" y="3696276"/>
            <a:ext cx="1371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3280022" y="3224840"/>
            <a:ext cx="8255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.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3301486" y="3826852"/>
            <a:ext cx="8255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.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3323822" y="4468154"/>
            <a:ext cx="82553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.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8,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15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7,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</a:t>
            </a:r>
            <a:r>
              <a:rPr lang="en-US" altLang="vi-VN" sz="32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3323823" y="5519103"/>
            <a:ext cx="82553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.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trừ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2196049" y="3760979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cs typeface="Arial" panose="020B0604020202020204" pitchFamily="34" charset="0"/>
              </a:rPr>
              <a:t>5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1928812" y="3772476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>
                <a:cs typeface="Arial" panose="020B0604020202020204" pitchFamily="34" charset="0"/>
              </a:rPr>
              <a:t>4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1700212" y="3772476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cs typeface="Arial" panose="020B0604020202020204" pitchFamily="34" charset="0"/>
              </a:rPr>
              <a:t>3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395412" y="3772476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cs typeface="Arial" panose="020B0604020202020204" pitchFamily="34" charset="0"/>
              </a:rPr>
              <a:t>7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1166812" y="3772476"/>
            <a:ext cx="60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cs typeface="Arial" panose="020B0604020202020204" pitchFamily="34" charset="0"/>
              </a:rPr>
              <a:t>2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733023" y="6278562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</a:rPr>
              <a:t>85674 – 58329 = 27345</a:t>
            </a:r>
          </a:p>
        </p:txBody>
      </p:sp>
      <p:sp>
        <p:nvSpPr>
          <p:cNvPr id="5138" name="Rectangle 30"/>
          <p:cNvSpPr>
            <a:spLocks noChangeArrowheads="1"/>
          </p:cNvSpPr>
          <p:nvPr/>
        </p:nvSpPr>
        <p:spPr bwMode="auto">
          <a:xfrm>
            <a:off x="1524000" y="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1524000" y="990601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100 000</a:t>
            </a:r>
          </a:p>
        </p:txBody>
      </p:sp>
    </p:spTree>
    <p:extLst>
      <p:ext uri="{BB962C8B-B14F-4D97-AF65-F5344CB8AC3E}">
        <p14:creationId xmlns:p14="http://schemas.microsoft.com/office/powerpoint/2010/main" val="356259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/>
      <p:bldP spid="4110" grpId="0"/>
      <p:bldP spid="4111" grpId="0"/>
      <p:bldP spid="4112" grpId="0"/>
      <p:bldP spid="4113" grpId="0"/>
      <p:bldP spid="4114" grpId="0" animBg="1"/>
      <p:bldP spid="4115" grpId="0"/>
      <p:bldP spid="4116" grpId="0"/>
      <p:bldP spid="4117" grpId="0"/>
      <p:bldP spid="4118" grpId="0"/>
      <p:bldP spid="4119" grpId="0"/>
      <p:bldP spid="4120" grpId="0"/>
      <p:bldP spid="4121" grpId="0"/>
      <p:bldP spid="4122" grpId="0"/>
      <p:bldP spid="4123" grpId="0"/>
      <p:bldP spid="4125" grpId="0"/>
      <p:bldP spid="41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0" name="Object 1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02185080"/>
              </p:ext>
            </p:extLst>
          </p:nvPr>
        </p:nvGraphicFramePr>
        <p:xfrm>
          <a:off x="1081741" y="3092451"/>
          <a:ext cx="2404627" cy="2104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723586" imgH="660113" progId="">
                  <p:embed/>
                </p:oleObj>
              </mc:Choice>
              <mc:Fallback>
                <p:oleObj name="Equation" r:id="rId3" imgW="723586" imgH="660113" progId="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741" y="3092451"/>
                        <a:ext cx="2404627" cy="2104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2" name="Object 18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33434969"/>
              </p:ext>
            </p:extLst>
          </p:nvPr>
        </p:nvGraphicFramePr>
        <p:xfrm>
          <a:off x="4427180" y="2981200"/>
          <a:ext cx="2566115" cy="23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723586" imgH="660113" progId="">
                  <p:embed/>
                </p:oleObj>
              </mc:Choice>
              <mc:Fallback>
                <p:oleObj name="Equation" r:id="rId5" imgW="723586" imgH="660113" progId="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180" y="2981200"/>
                        <a:ext cx="2566115" cy="23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1713762" y="4469570"/>
            <a:ext cx="1879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dirty="0"/>
              <a:t>45234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079240" y="4488614"/>
            <a:ext cx="19140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dirty="0"/>
              <a:t>38056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8525814" y="4299006"/>
            <a:ext cx="2389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dirty="0"/>
              <a:t>43518</a:t>
            </a:r>
            <a:endParaRPr lang="en-US" altLang="vi-VN" sz="2400" dirty="0"/>
          </a:p>
        </p:txBody>
      </p:sp>
      <p:sp>
        <p:nvSpPr>
          <p:cNvPr id="1032" name="Rectangle 28"/>
          <p:cNvSpPr>
            <a:spLocks noChangeArrowheads="1"/>
          </p:cNvSpPr>
          <p:nvPr/>
        </p:nvSpPr>
        <p:spPr bwMode="auto">
          <a:xfrm>
            <a:off x="1524000" y="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3" name="Text Box 30"/>
          <p:cNvSpPr txBox="1">
            <a:spLocks noChangeArrowheads="1"/>
          </p:cNvSpPr>
          <p:nvPr/>
        </p:nvSpPr>
        <p:spPr bwMode="auto">
          <a:xfrm>
            <a:off x="1524000" y="9906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100 000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1524000" y="1676401"/>
            <a:ext cx="541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2: Đặt tính rồi tính:</a:t>
            </a: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1524000" y="2354264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</a:rPr>
              <a:t>63780 – 18546     91462 – 53406     49283 - 5756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25814" y="2981200"/>
            <a:ext cx="2142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4000" b="1" dirty="0">
                <a:solidFill>
                  <a:srgbClr val="0000FF"/>
                </a:solidFill>
              </a:rPr>
              <a:t>49283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8773498" y="3591120"/>
            <a:ext cx="2142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</a:rPr>
              <a:t>5756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7780" y="3092451"/>
            <a:ext cx="1056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70C0"/>
                </a:solidFill>
              </a:rPr>
              <a:t>-</a:t>
            </a:r>
            <a:endParaRPr lang="en-US" sz="6600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525814" y="4299006"/>
            <a:ext cx="172576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72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8" grpId="0"/>
      <p:bldP spid="6169" grpId="0"/>
      <p:bldP spid="6170" grpId="0"/>
      <p:bldP spid="6175" grpId="0"/>
      <p:bldP spid="6176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44583" y="1676400"/>
            <a:ext cx="1118180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25 850 m,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9850 m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nhựa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mét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chưa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trải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nhựa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1215118" y="3800169"/>
            <a:ext cx="18578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 u="sng" dirty="0" err="1">
                <a:latin typeface="Times New Roman" panose="02020603050405020304" pitchFamily="18" charset="0"/>
              </a:rPr>
              <a:t>Tóm</a:t>
            </a:r>
            <a:r>
              <a:rPr lang="en-US" altLang="vi-VN" sz="3600" b="1" i="1" u="sng" dirty="0">
                <a:latin typeface="Times New Roman" panose="02020603050405020304" pitchFamily="18" charset="0"/>
              </a:rPr>
              <a:t> </a:t>
            </a:r>
            <a:r>
              <a:rPr lang="en-US" altLang="vi-VN" sz="3600" b="1" i="1" u="sng" dirty="0" err="1">
                <a:latin typeface="Times New Roman" panose="02020603050405020304" pitchFamily="18" charset="0"/>
              </a:rPr>
              <a:t>tắt</a:t>
            </a:r>
            <a:r>
              <a:rPr lang="en-US" altLang="vi-VN" sz="3600" b="1" i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7834855" y="3443287"/>
            <a:ext cx="166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u="sng" dirty="0" err="1">
                <a:solidFill>
                  <a:schemeClr val="hlink"/>
                </a:solidFill>
              </a:rPr>
              <a:t>Bài</a:t>
            </a:r>
            <a:r>
              <a:rPr lang="en-US" altLang="vi-VN" sz="2800" b="1" u="sng" dirty="0">
                <a:solidFill>
                  <a:schemeClr val="hlink"/>
                </a:solidFill>
              </a:rPr>
              <a:t> </a:t>
            </a:r>
            <a:r>
              <a:rPr lang="en-US" altLang="vi-VN" sz="2800" b="1" u="sng" dirty="0" err="1">
                <a:solidFill>
                  <a:schemeClr val="hlink"/>
                </a:solidFill>
              </a:rPr>
              <a:t>giải</a:t>
            </a:r>
            <a:r>
              <a:rPr lang="en-US" altLang="vi-VN" sz="2800" b="1" u="sng" dirty="0">
                <a:solidFill>
                  <a:schemeClr val="hlink"/>
                </a:solidFill>
              </a:rPr>
              <a:t>:</a:t>
            </a:r>
            <a:r>
              <a:rPr lang="en-US" altLang="vi-VN" sz="2800" b="1" dirty="0"/>
              <a:t> </a:t>
            </a: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H="1" flipV="1">
            <a:off x="5143499" y="3790262"/>
            <a:ext cx="16329" cy="287179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 b="1" i="1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05096" y="4600303"/>
            <a:ext cx="44587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latin typeface="Times New Roman" panose="02020603050405020304" pitchFamily="18" charset="0"/>
              </a:rPr>
              <a:t>Quãng đường</a:t>
            </a:r>
            <a:r>
              <a:rPr lang="en-US" altLang="vi-VN" sz="3600" b="1" i="1">
                <a:latin typeface="Times New Roman" panose="02020603050405020304" pitchFamily="18" charset="0"/>
              </a:rPr>
              <a:t> : </a:t>
            </a:r>
            <a:r>
              <a:rPr lang="en-US" altLang="vi-VN" sz="3200" b="1" i="1">
                <a:latin typeface="Times New Roman" panose="02020603050405020304" pitchFamily="18" charset="0"/>
              </a:rPr>
              <a:t>25 850 m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05096" y="5133703"/>
            <a:ext cx="44587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latin typeface="Times New Roman" panose="02020603050405020304" pitchFamily="18" charset="0"/>
              </a:rPr>
              <a:t>Đã trải nhựa</a:t>
            </a:r>
            <a:r>
              <a:rPr lang="en-US" altLang="vi-VN" sz="3600" b="1" i="1">
                <a:latin typeface="Times New Roman" panose="02020603050405020304" pitchFamily="18" charset="0"/>
              </a:rPr>
              <a:t>   : </a:t>
            </a:r>
            <a:r>
              <a:rPr lang="en-US" altLang="vi-VN" sz="3200" b="1" i="1">
                <a:latin typeface="Times New Roman" panose="02020603050405020304" pitchFamily="18" charset="0"/>
              </a:rPr>
              <a:t>9850 m</a:t>
            </a: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505096" y="5667103"/>
            <a:ext cx="44587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latin typeface="Times New Roman" panose="02020603050405020304" pitchFamily="18" charset="0"/>
              </a:rPr>
              <a:t>Chưa trải nhựa</a:t>
            </a:r>
            <a:r>
              <a:rPr lang="en-US" altLang="vi-VN" sz="2400" b="1" i="1"/>
              <a:t> </a:t>
            </a:r>
            <a:r>
              <a:rPr lang="en-US" altLang="vi-VN" sz="3600" b="1" i="1">
                <a:latin typeface="Times New Roman" panose="02020603050405020304" pitchFamily="18" charset="0"/>
              </a:rPr>
              <a:t>: </a:t>
            </a:r>
            <a:r>
              <a:rPr lang="en-US" altLang="vi-VN" sz="3200" b="1" i="1">
                <a:latin typeface="Times New Roman" panose="02020603050405020304" pitchFamily="18" charset="0"/>
              </a:rPr>
              <a:t>… km?</a:t>
            </a:r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5410199" y="3962400"/>
            <a:ext cx="6516189" cy="28956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latin typeface="Times New Roman" panose="02020603050405020304" pitchFamily="18" charset="0"/>
              </a:rPr>
              <a:t>Đoạn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chưa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trải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nhựa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vi-VN" sz="3600" b="1" dirty="0">
                <a:latin typeface="Times New Roman" panose="02020603050405020304" pitchFamily="18" charset="0"/>
              </a:rPr>
              <a:t>   </a:t>
            </a:r>
            <a:r>
              <a:rPr lang="en-US" altLang="vi-VN" sz="3200" b="1" dirty="0">
                <a:latin typeface="Times New Roman" panose="02020603050405020304" pitchFamily="18" charset="0"/>
              </a:rPr>
              <a:t>25850 – 9850 = 16000 (m)</a:t>
            </a:r>
          </a:p>
          <a:p>
            <a:pPr eaLnBrk="1" hangingPunct="1"/>
            <a:r>
              <a:rPr lang="en-US" altLang="vi-VN" sz="3200" b="1" dirty="0">
                <a:latin typeface="Times New Roman" panose="02020603050405020304" pitchFamily="18" charset="0"/>
              </a:rPr>
              <a:t>   16000 m = 16 km</a:t>
            </a:r>
          </a:p>
          <a:p>
            <a:pPr eaLnBrk="1" hangingPunct="1"/>
            <a:r>
              <a:rPr lang="en-US" altLang="vi-VN" sz="3600" b="1" dirty="0">
                <a:latin typeface="Times New Roman" panose="02020603050405020304" pitchFamily="18" charset="0"/>
              </a:rPr>
              <a:t>           </a:t>
            </a:r>
            <a:r>
              <a:rPr lang="en-US" altLang="vi-VN" sz="3200" b="1" u="sng" dirty="0" err="1">
                <a:latin typeface="Times New Roman" panose="02020603050405020304" pitchFamily="18" charset="0"/>
              </a:rPr>
              <a:t>Đáp</a:t>
            </a:r>
            <a:r>
              <a:rPr lang="en-US" altLang="vi-VN" sz="3200" b="1" u="sng" dirty="0">
                <a:latin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latin typeface="Times New Roman" panose="02020603050405020304" pitchFamily="18" charset="0"/>
              </a:rPr>
              <a:t>số</a:t>
            </a:r>
            <a:r>
              <a:rPr lang="en-US" altLang="vi-VN" sz="3200" b="1" dirty="0">
                <a:latin typeface="Times New Roman" panose="02020603050405020304" pitchFamily="18" charset="0"/>
              </a:rPr>
              <a:t>: 16 km</a:t>
            </a:r>
          </a:p>
        </p:txBody>
      </p:sp>
      <p:sp>
        <p:nvSpPr>
          <p:cNvPr id="7178" name="Rectangle 26"/>
          <p:cNvSpPr>
            <a:spLocks noChangeArrowheads="1"/>
          </p:cNvSpPr>
          <p:nvPr/>
        </p:nvSpPr>
        <p:spPr bwMode="auto">
          <a:xfrm>
            <a:off x="1524000" y="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</a:t>
            </a:r>
            <a:r>
              <a:rPr lang="vi-VN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1524000" y="9906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39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5" grpId="0"/>
      <p:bldP spid="7187" grpId="0"/>
      <p:bldP spid="7188" grpId="0" animBg="1"/>
      <p:bldP spid="7190" grpId="0"/>
      <p:bldP spid="7191" grpId="0"/>
      <p:bldP spid="7192" grpId="0"/>
      <p:bldP spid="71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52400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 eaLnBrk="1" hangingPunct="1"/>
            <a:r>
              <a:rPr lang="en-US" altLang="vi-VN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vi-VN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1524000" y="99060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100 000</a:t>
            </a: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295400" y="2133600"/>
            <a:ext cx="6705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1608C8"/>
                </a:solidFill>
                <a:latin typeface="Times New Roman"/>
                <a:cs typeface="Times New Roman"/>
              </a:rPr>
              <a:t>CỦNG</a:t>
            </a:r>
            <a:r>
              <a:rPr lang="en-US" sz="60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1608C8"/>
                </a:soli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1608C8"/>
                </a:solidFill>
                <a:latin typeface="Times New Roman"/>
                <a:cs typeface="Times New Roman"/>
              </a:rPr>
              <a:t>CỐ</a:t>
            </a:r>
            <a:r>
              <a:rPr lang="en-US" sz="60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1608C8"/>
                </a:solidFill>
                <a:latin typeface="Times New Roman"/>
                <a:cs typeface="Times New Roman"/>
              </a:rPr>
              <a:t> - </a:t>
            </a:r>
            <a:r>
              <a:rPr lang="en-US" sz="6000" b="1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1608C8"/>
                </a:solidFill>
                <a:latin typeface="Times New Roman"/>
                <a:cs typeface="Times New Roman"/>
              </a:rPr>
              <a:t>DẶN</a:t>
            </a:r>
            <a:r>
              <a:rPr lang="en-US" sz="6000" b="1" i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1608C8"/>
                </a:solidFill>
                <a:latin typeface="Times New Roman"/>
                <a:cs typeface="Times New Roman"/>
              </a:rPr>
              <a:t> </a:t>
            </a:r>
            <a:r>
              <a:rPr lang="en-US" sz="6000" b="1" i="1" kern="10" dirty="0" err="1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1608C8"/>
                </a:solidFill>
                <a:latin typeface="Times New Roman"/>
                <a:cs typeface="Times New Roman"/>
              </a:rPr>
              <a:t>DÒ</a:t>
            </a:r>
            <a:endParaRPr lang="en-US" sz="6000" b="1" i="1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1608C8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025496C7027947D3B35DBDE323EE4ED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188913"/>
            <a:ext cx="11747500" cy="651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FD839701183B4F23BC06D24A33D8446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8768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FD839701183B4F23BC06D24A33D8446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48768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F9849DCFA90C473196ECD16214E7700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463748">
            <a:off x="7543800" y="3352800"/>
            <a:ext cx="1809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F9849DCFA90C473196ECD16214E7700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00528" flipH="1">
            <a:off x="2643188" y="2976563"/>
            <a:ext cx="1752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24B7B706E50845DBA94FBF4F7A0FBF9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213512">
            <a:off x="5410200" y="3429000"/>
            <a:ext cx="742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iao vien nhan dan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363200" y="6172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13"/>
          <p:cNvSpPr>
            <a:spLocks noChangeArrowheads="1" noChangeShapeType="1" noTextEdit="1"/>
          </p:cNvSpPr>
          <p:nvPr/>
        </p:nvSpPr>
        <p:spPr bwMode="auto">
          <a:xfrm>
            <a:off x="1905000" y="990600"/>
            <a:ext cx="8496300" cy="647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78276"/>
              </a:avLst>
            </a:prstTxWarp>
          </a:bodyPr>
          <a:lstStyle/>
          <a:p>
            <a:pPr algn="ctr"/>
            <a:r>
              <a:rPr lang="en-US" sz="4800" b="1" kern="10">
                <a:ln w="9525" cap="sq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Kính chúc các thầy giáo, cô giáo mạnh khoẻ.</a:t>
            </a:r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5334000" y="3505200"/>
            <a:ext cx="1036638" cy="1470025"/>
            <a:chOff x="2448" y="1680"/>
            <a:chExt cx="653" cy="926"/>
          </a:xfrm>
        </p:grpSpPr>
        <p:pic>
          <p:nvPicPr>
            <p:cNvPr id="13" name="Picture 15" descr="24B7B706E50845DBA94FBF4F7A0FBF9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469341">
              <a:off x="2496" y="1680"/>
              <a:ext cx="60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6" descr="24B7B706E50845DBA94FBF4F7A0FBF9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2386488">
              <a:off x="2448" y="2160"/>
              <a:ext cx="46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WordArt 19"/>
          <p:cNvSpPr>
            <a:spLocks noChangeArrowheads="1" noChangeShapeType="1" noTextEdit="1"/>
          </p:cNvSpPr>
          <p:nvPr/>
        </p:nvSpPr>
        <p:spPr bwMode="auto">
          <a:xfrm>
            <a:off x="3786188" y="3143250"/>
            <a:ext cx="541020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giỏi.</a:t>
            </a:r>
            <a:endParaRPr lang="en-US" sz="48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8" descr="dreamsky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477000" y="4648200"/>
            <a:ext cx="584200" cy="533400"/>
            <a:chOff x="2256" y="672"/>
            <a:chExt cx="525" cy="480"/>
          </a:xfrm>
        </p:grpSpPr>
        <p:sp>
          <p:nvSpPr>
            <p:cNvPr id="2133" name="Freeform 11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34" name="Freeform 12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35" name="Freeform 13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36" name="Freeform 14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9372600" y="1143000"/>
            <a:ext cx="584200" cy="533400"/>
            <a:chOff x="2256" y="672"/>
            <a:chExt cx="525" cy="480"/>
          </a:xfrm>
        </p:grpSpPr>
        <p:sp>
          <p:nvSpPr>
            <p:cNvPr id="2129" name="Freeform 16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30" name="Freeform 17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31" name="Freeform 18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32" name="Freeform 19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696200" y="838200"/>
            <a:ext cx="584200" cy="533400"/>
            <a:chOff x="2256" y="672"/>
            <a:chExt cx="525" cy="480"/>
          </a:xfrm>
        </p:grpSpPr>
        <p:sp>
          <p:nvSpPr>
            <p:cNvPr id="2125" name="Freeform 21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26" name="Freeform 22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27" name="Freeform 23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28" name="Freeform 24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400800" y="685800"/>
            <a:ext cx="584200" cy="533400"/>
            <a:chOff x="2256" y="672"/>
            <a:chExt cx="525" cy="480"/>
          </a:xfrm>
        </p:grpSpPr>
        <p:sp>
          <p:nvSpPr>
            <p:cNvPr id="2121" name="Freeform 26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22" name="Freeform 27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23" name="Freeform 28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24" name="Freeform 29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648200" y="685800"/>
            <a:ext cx="584200" cy="533400"/>
            <a:chOff x="2256" y="672"/>
            <a:chExt cx="525" cy="480"/>
          </a:xfrm>
        </p:grpSpPr>
        <p:sp>
          <p:nvSpPr>
            <p:cNvPr id="2117" name="Freeform 31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18" name="Freeform 32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19" name="Freeform 33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20" name="Freeform 34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209800" y="2057400"/>
            <a:ext cx="584200" cy="533400"/>
            <a:chOff x="2256" y="672"/>
            <a:chExt cx="525" cy="480"/>
          </a:xfrm>
        </p:grpSpPr>
        <p:sp>
          <p:nvSpPr>
            <p:cNvPr id="2113" name="Freeform 36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14" name="Freeform 37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15" name="Freeform 38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16" name="Freeform 39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9372600" y="3200400"/>
            <a:ext cx="584200" cy="533400"/>
            <a:chOff x="2256" y="672"/>
            <a:chExt cx="525" cy="480"/>
          </a:xfrm>
        </p:grpSpPr>
        <p:sp>
          <p:nvSpPr>
            <p:cNvPr id="2109" name="Freeform 41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10" name="Freeform 42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11" name="Freeform 43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12" name="Freeform 44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8305800" y="4572000"/>
            <a:ext cx="584200" cy="533400"/>
            <a:chOff x="2256" y="672"/>
            <a:chExt cx="525" cy="480"/>
          </a:xfrm>
        </p:grpSpPr>
        <p:sp>
          <p:nvSpPr>
            <p:cNvPr id="2105" name="Freeform 46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06" name="Freeform 47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07" name="Freeform 48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08" name="Freeform 49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9067800" y="5181600"/>
            <a:ext cx="584200" cy="533400"/>
            <a:chOff x="2256" y="672"/>
            <a:chExt cx="525" cy="480"/>
          </a:xfrm>
        </p:grpSpPr>
        <p:sp>
          <p:nvSpPr>
            <p:cNvPr id="2101" name="Freeform 51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02" name="Freeform 52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03" name="Freeform 53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04" name="Freeform 54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6477000" y="2438400"/>
            <a:ext cx="584200" cy="533400"/>
            <a:chOff x="2256" y="672"/>
            <a:chExt cx="525" cy="480"/>
          </a:xfrm>
        </p:grpSpPr>
        <p:sp>
          <p:nvSpPr>
            <p:cNvPr id="2097" name="Freeform 56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98" name="Freeform 57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99" name="Freeform 58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00" name="Freeform 59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2286000" y="3429000"/>
            <a:ext cx="584200" cy="533400"/>
            <a:chOff x="2256" y="672"/>
            <a:chExt cx="525" cy="480"/>
          </a:xfrm>
        </p:grpSpPr>
        <p:sp>
          <p:nvSpPr>
            <p:cNvPr id="2093" name="Freeform 61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94" name="Freeform 62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95" name="Freeform 63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96" name="Freeform 64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" name="Group 65"/>
          <p:cNvGrpSpPr>
            <a:grpSpLocks/>
          </p:cNvGrpSpPr>
          <p:nvPr/>
        </p:nvGrpSpPr>
        <p:grpSpPr bwMode="auto">
          <a:xfrm>
            <a:off x="3352800" y="4191000"/>
            <a:ext cx="584200" cy="533400"/>
            <a:chOff x="2256" y="672"/>
            <a:chExt cx="525" cy="480"/>
          </a:xfrm>
        </p:grpSpPr>
        <p:sp>
          <p:nvSpPr>
            <p:cNvPr id="2089" name="Freeform 66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90" name="Freeform 67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91" name="Freeform 68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92" name="Freeform 69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4419600" y="5105400"/>
            <a:ext cx="584200" cy="533400"/>
            <a:chOff x="2256" y="672"/>
            <a:chExt cx="525" cy="480"/>
          </a:xfrm>
        </p:grpSpPr>
        <p:sp>
          <p:nvSpPr>
            <p:cNvPr id="2085" name="Freeform 71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6" name="Freeform 72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7" name="Freeform 73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8" name="Freeform 74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5" name="Group 75"/>
          <p:cNvGrpSpPr>
            <a:grpSpLocks/>
          </p:cNvGrpSpPr>
          <p:nvPr/>
        </p:nvGrpSpPr>
        <p:grpSpPr bwMode="auto">
          <a:xfrm>
            <a:off x="2209800" y="5257800"/>
            <a:ext cx="584200" cy="533400"/>
            <a:chOff x="2256" y="672"/>
            <a:chExt cx="525" cy="480"/>
          </a:xfrm>
        </p:grpSpPr>
        <p:sp>
          <p:nvSpPr>
            <p:cNvPr id="2081" name="Freeform 76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2" name="Freeform 77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3" name="Freeform 78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4" name="Freeform 79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6" name="Group 80"/>
          <p:cNvGrpSpPr>
            <a:grpSpLocks/>
          </p:cNvGrpSpPr>
          <p:nvPr/>
        </p:nvGrpSpPr>
        <p:grpSpPr bwMode="auto">
          <a:xfrm>
            <a:off x="3352800" y="5791200"/>
            <a:ext cx="584200" cy="533400"/>
            <a:chOff x="2256" y="672"/>
            <a:chExt cx="525" cy="480"/>
          </a:xfrm>
        </p:grpSpPr>
        <p:sp>
          <p:nvSpPr>
            <p:cNvPr id="2077" name="Freeform 81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8" name="Freeform 82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9" name="Freeform 83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80" name="Freeform 84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7" name="Group 85"/>
          <p:cNvGrpSpPr>
            <a:grpSpLocks/>
          </p:cNvGrpSpPr>
          <p:nvPr/>
        </p:nvGrpSpPr>
        <p:grpSpPr bwMode="auto">
          <a:xfrm>
            <a:off x="2057400" y="533400"/>
            <a:ext cx="584200" cy="533400"/>
            <a:chOff x="2256" y="672"/>
            <a:chExt cx="525" cy="480"/>
          </a:xfrm>
        </p:grpSpPr>
        <p:sp>
          <p:nvSpPr>
            <p:cNvPr id="2073" name="Freeform 86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4" name="Freeform 87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5" name="Freeform 88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6" name="Freeform 89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69" name="Rectangle 115"/>
          <p:cNvSpPr>
            <a:spLocks noGrp="1" noChangeArrowheads="1"/>
          </p:cNvSpPr>
          <p:nvPr>
            <p:ph type="title" sz="quarter"/>
          </p:nvPr>
        </p:nvSpPr>
        <p:spPr>
          <a:xfrm>
            <a:off x="9525000" y="6019800"/>
            <a:ext cx="381000" cy="304800"/>
          </a:xfrm>
        </p:spPr>
        <p:txBody>
          <a:bodyPr>
            <a:normAutofit fontScale="90000"/>
          </a:bodyPr>
          <a:lstStyle/>
          <a:p>
            <a:pPr eaLnBrk="1" hangingPunct="1"/>
            <a:endParaRPr lang="vi-VN" altLang="vi-VN" sz="4000"/>
          </a:p>
        </p:txBody>
      </p:sp>
      <p:graphicFrame>
        <p:nvGraphicFramePr>
          <p:cNvPr id="2050" name="Object 10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400425" y="2449514"/>
          <a:ext cx="12001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ackage" r:id="rId5" imgW="1203158" imgH="481263" progId="Package">
                  <p:embed/>
                </p:oleObj>
              </mc:Choice>
              <mc:Fallback>
                <p:oleObj name="Package" r:id="rId5" imgW="1203158" imgH="481263" progId="Package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2449514"/>
                        <a:ext cx="12001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16" name="truong lang toi.wma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9100" y="2540000"/>
            <a:ext cx="304800" cy="304800"/>
          </a:xfrm>
        </p:spPr>
      </p:pic>
      <p:pic>
        <p:nvPicPr>
          <p:cNvPr id="13419" name="truong lang toi.wma">
            <a:hlinkClick r:id="" action="ppaction://media"/>
          </p:cNvPr>
          <p:cNvPicPr>
            <a:picLocks noGrp="1" noRot="1" noChangeAspect="1" noChangeArrowheads="1"/>
          </p:cNvPicPr>
          <p:nvPr>
            <p:ph sz="quarter" idx="3"/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25000" y="6019800"/>
            <a:ext cx="304800" cy="304800"/>
          </a:xfrm>
        </p:spPr>
      </p:pic>
      <p:graphicFrame>
        <p:nvGraphicFramePr>
          <p:cNvPr id="2051" name="Object 11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9525000" y="6019800"/>
          <a:ext cx="38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Package" r:id="rId8" imgW="1203158" imgH="481263" progId="Package">
                  <p:embed/>
                </p:oleObj>
              </mc:Choice>
              <mc:Fallback>
                <p:oleObj name="Package" r:id="rId8" imgW="1203158" imgH="481263" progId="Package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0" y="6019800"/>
                        <a:ext cx="38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WordArt 118"/>
          <p:cNvSpPr>
            <a:spLocks noChangeArrowheads="1" noChangeShapeType="1" noTextEdit="1"/>
          </p:cNvSpPr>
          <p:nvPr/>
        </p:nvSpPr>
        <p:spPr bwMode="auto">
          <a:xfrm>
            <a:off x="2209800" y="685800"/>
            <a:ext cx="7239000" cy="4876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CHÀO CÁC EM!</a:t>
            </a:r>
          </a:p>
        </p:txBody>
      </p:sp>
    </p:spTree>
    <p:extLst>
      <p:ext uri="{BB962C8B-B14F-4D97-AF65-F5344CB8AC3E}">
        <p14:creationId xmlns:p14="http://schemas.microsoft.com/office/powerpoint/2010/main" val="264961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16"/>
                </p:tgtEl>
              </p:cMediaNode>
            </p:audio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1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385</Words>
  <Application>Microsoft Office PowerPoint</Application>
  <PresentationFormat>Custom</PresentationFormat>
  <Paragraphs>69</Paragraphs>
  <Slides>8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Facet</vt:lpstr>
      <vt:lpstr>Equation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BKV</cp:lastModifiedBy>
  <cp:revision>12</cp:revision>
  <dcterms:created xsi:type="dcterms:W3CDTF">2022-03-28T07:33:31Z</dcterms:created>
  <dcterms:modified xsi:type="dcterms:W3CDTF">2022-05-02T16:10:32Z</dcterms:modified>
</cp:coreProperties>
</file>