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  <p:sldMasterId id="2147484204" r:id="rId2"/>
    <p:sldMasterId id="2147484219" r:id="rId3"/>
    <p:sldMasterId id="2147484231" r:id="rId4"/>
    <p:sldMasterId id="2147484243" r:id="rId5"/>
  </p:sldMasterIdLst>
  <p:notesMasterIdLst>
    <p:notesMasterId r:id="rId25"/>
  </p:notesMasterIdLst>
  <p:sldIdLst>
    <p:sldId id="11088558" r:id="rId6"/>
    <p:sldId id="287" r:id="rId7"/>
    <p:sldId id="258" r:id="rId8"/>
    <p:sldId id="259" r:id="rId9"/>
    <p:sldId id="260" r:id="rId10"/>
    <p:sldId id="261" r:id="rId11"/>
    <p:sldId id="306" r:id="rId12"/>
    <p:sldId id="11088581" r:id="rId13"/>
    <p:sldId id="11088582" r:id="rId14"/>
    <p:sldId id="11088584" r:id="rId15"/>
    <p:sldId id="11088583" r:id="rId16"/>
    <p:sldId id="11088585" r:id="rId17"/>
    <p:sldId id="11088586" r:id="rId18"/>
    <p:sldId id="11088587" r:id="rId19"/>
    <p:sldId id="11088577" r:id="rId20"/>
    <p:sldId id="11088574" r:id="rId21"/>
    <p:sldId id="11088588" r:id="rId22"/>
    <p:sldId id="11088578" r:id="rId23"/>
    <p:sldId id="1108858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57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036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714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422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07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72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371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40E"/>
    <a:srgbClr val="385723"/>
    <a:srgbClr val="009900"/>
    <a:srgbClr val="FFFFCC"/>
    <a:srgbClr val="CCCCFF"/>
    <a:srgbClr val="FFCCFF"/>
    <a:srgbClr val="CCFFCC"/>
    <a:srgbClr val="CCFFFF"/>
    <a:srgbClr val="CC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>
        <p:scale>
          <a:sx n="75" d="100"/>
          <a:sy n="75" d="100"/>
        </p:scale>
        <p:origin x="-328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57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36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14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22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2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71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94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295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3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8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1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16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2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45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8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0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3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0" y="13918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4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1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DA9F50-8F14-4044-835A-D401F0436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4B0A26-E565-41CC-AEF3-39411AAE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39067F-1F4E-46C1-8834-1FA0E7BE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75A604-C020-4BEE-8324-3E25615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1E39-02AA-45E0-82A9-E2E65687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8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1B90BA-E76B-4CB3-9CB4-2079E41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D429E0-9C33-4948-BDE5-92B41248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7A5DC9-8397-4911-B741-C0F126A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28D48D-B258-4E0B-9F2E-19309BE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9BDDB-B719-4FF6-A219-30DDC860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5E0B39-5814-4509-A359-F4DF39DA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BDCFA8-D372-49F2-8700-F3BDA1F8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B11AC7-2BAD-48D0-9377-E1338FA1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41E421-0251-4C8B-917E-E8A3E5C7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024617-B40B-413A-825B-26E48CC4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0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66559E-1E34-42AD-9C40-2DAC309D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4F00ACE-AC3D-40E7-BCD1-94837DA1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96CBF9D-AA12-4BC4-AEC9-05A6235F6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824209B-4B70-4622-8ED7-14227BF2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B11191D-7025-467E-8F0D-3F0551AC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01B5E55-3A86-4D52-A85D-68574FAC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FE9D88-F4E5-41FE-95DC-CA11D89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D550A71-AD90-4290-B3FD-429E1363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428313-02C4-4E35-8877-762B280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F3D701D-0CAA-4DD0-B810-AABFAA3B5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F4C2FAB-3990-4774-B756-F50899C97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047236F-214C-492B-9861-F8F8934A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706CDCF-E369-4646-939D-3F505463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CF7BDFA-94D8-4C1C-9A7F-78D17D3F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1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2DDC1D-D760-433E-9BC2-581FE7EA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FCD8C61-FB3C-46D3-9FB5-4C35561F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BCB085D-9D15-4D0F-9AC9-834541F9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0BB21C4-DC0F-414B-B780-D3E9EE0F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1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CFB52DA-3E8A-4E57-85C2-BF9657EF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E445A1D-5B12-40DD-A1CE-84BA5E2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08B5151-692E-4624-ABB5-2AC82EB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8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B630C9-6FA2-48E0-B953-A122132F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8DAAF6B-3BCA-41FA-BF6B-28D153A7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5946EB-5D02-47EB-B9EE-35C7C1BD9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F30BD2C-6952-4379-BF3D-815A8E65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DE12664-40DB-4223-89F0-1BE753E2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CA18DA-FC78-4728-852A-8229CED2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1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D5913C-BAF3-4DCD-8626-A3B77CB5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F190B-2C4C-448A-8B2A-D3FDF2E3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CAED8A7-1323-481A-9794-8E19C7896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3C867FF-F784-4970-86CE-92B011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450FB7A-4BA9-4D8D-9DB3-04A698BB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FA0F801-BB50-421B-B887-837C59F4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CBA5D-7FE8-4488-B1BB-09213DC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233F1B5-26D7-412E-AF0F-CB50B85B8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0F846B-9C31-45A7-8225-E34EEC27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4E5BD9-B880-4099-B43B-ECE6A17F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01A6B96-DB3E-4C44-8F96-7CEF55CC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AFD379-E6F9-4815-8148-0DE5170FA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D223E13-A933-4799-B4A7-3D25780B8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B6EFF6D-0991-42C9-B163-B3A9AEF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6BE54B-90C3-4BD8-B305-D477EDE5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7E7AEE-0361-461E-8350-E28268D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7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4" y="18995"/>
            <a:ext cx="1463708" cy="1401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1" y="4243171"/>
            <a:ext cx="1311375" cy="26148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1" y="4243171"/>
            <a:ext cx="1585588" cy="1592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6" y="5550585"/>
            <a:ext cx="3758194" cy="13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4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3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9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0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25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66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4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4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39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9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1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F4DA-7902-464B-8FEB-E4832B71F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4F0E-5950-487F-9F29-A1EAD8060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75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0E69-F159-4221-9124-AF595BB36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38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F4461-C49E-44EB-BAB8-D8BCC5469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166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73DBE-2D17-4289-91E8-30DE129B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216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43B4-C9F3-48C7-8B83-0C4A6968D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652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C601-E97B-4C1D-A08C-6CAE22D20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689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26EE-6FDE-4FBB-8F60-7EA1E25E2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99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3BF45-9A63-4E63-8D74-641D1DFBD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601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4B0B-A3FB-4849-84D8-36C79CEB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361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89DE-000E-4B3A-B8E6-D848B3409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56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6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B8773-B456-6B40-F0F5-4845EFEA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57CC5E-D5A4-201F-B1B4-A1B39321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4E4DF3-A6DC-F796-FBDD-24E6EACC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6BE4-01A3-46E9-B82F-9EBEB9C109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2913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E23420-00DF-2543-C25B-8D9A5301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6549B8-D3D8-F2B1-D090-E21022EA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08F3DB-3E86-EE02-4DF6-1039E6BB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4CAD-F214-4985-80CA-7F4EE7179AD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527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D9FFFE-CC15-DCAF-F1DC-561D054A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4C7F71-0357-7318-FFE6-8FE08AE1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4F4361-7395-61CD-A41E-3FB66D7C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3E12-056E-4904-A767-798B31A7ED4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686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AA6F69B-ECCC-8758-FD70-3D2BAB9D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557ED4A-BF35-8F01-1A7F-2385A817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3B722E3-6DD1-418B-94DF-E34ED2BD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1390-3753-4C7B-B071-B66158D280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1166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B166E5-E70A-2767-5599-1C067E82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ECEBE98-4BB1-337B-BE77-C84EC487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34BC260-986C-FAA1-1E7A-9E651B04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4C1F-7F0A-4323-86EB-A1AA0D3DC6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0133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0177CDC-5969-2888-2466-F307A44D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27F49A6-4E85-1E8D-E341-C1B5841C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6FCF552-3409-6981-28CD-80F0F305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95F3-E34A-4343-B115-F2B411C664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3819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A8B634A-A3AB-280B-F8E5-627EE5A2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C36A27E-ADBF-E072-34B8-A9D17954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5CE9C4D-BD11-9E6B-82E0-770692FF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650C-A4DE-43B7-82CD-395572595C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2202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06DF47B-6ADE-2626-E242-66ED23F6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C7D1385-1151-2DC6-77A3-CA7FD0B5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A53B8A3-27D6-66CF-B9CE-8EFE6213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ACB1-317F-4EDB-B4CD-D06CF312A8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5311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7B5DFA0-41E4-0AD0-F52D-9C16E359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287304-E850-3770-19CB-4D24846A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7D6998B-74CC-12A1-F101-04EA575E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1832-9D08-4AE2-B72B-7B9896E94A7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9638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E19B5-A310-EEB6-A189-0A6A0625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19409F-E4C9-7959-4C55-553FC805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5E8602-3D79-FF10-1254-5EA272F1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5F39-7E9E-4B82-8576-5EFD2B41DCB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906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B5C6A5-C8FC-6ABF-A914-9E3F0A5C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A3ED8-BDF3-4718-FC9E-9E5EC22C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DBFC75-6A04-E2A1-8910-40E4709C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069C-B574-47EB-A557-71DE3D5458B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833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3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0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0ACE8A9-EB49-472A-A710-3EF18B3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8B44506-AD7D-422D-9DC0-0F4E33A8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1FAA17-C4A6-49C4-BD36-73E21F7F8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DAC2-186E-4964-AFBF-DCF0482D2A66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1AAD58-BCB8-4A74-89AB-FF6BAA71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A81653-4CDA-4CAC-8B48-491749B19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7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22C92-5491-4E21-A9A0-F8CF92A8C9B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0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5BF61B7-15C3-2AB9-A415-CC7929346A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08B192C9-1DE1-9BE8-5F91-83C1D39573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E34CB8-4A20-DB92-054A-73A537E05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F3ECEA-CA50-6351-DF21-5388CBABF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826464-E369-30F5-A046-4492A32E8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CFBB94-2681-4C60-AD25-AC7BC94A2C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186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4.wav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4.wav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283234CB-4591-471B-968F-14185F1B5B07}"/>
              </a:ext>
            </a:extLst>
          </p:cNvPr>
          <p:cNvSpPr/>
          <p:nvPr/>
        </p:nvSpPr>
        <p:spPr>
          <a:xfrm>
            <a:off x="3471975" y="2283541"/>
            <a:ext cx="5035921" cy="1852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967D7B2-FEC5-4A4B-A445-00D2BB9B9750}"/>
              </a:ext>
            </a:extLst>
          </p:cNvPr>
          <p:cNvSpPr/>
          <p:nvPr/>
        </p:nvSpPr>
        <p:spPr>
          <a:xfrm>
            <a:off x="4295938" y="2477433"/>
            <a:ext cx="34676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365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字魂17号-萌趣果冻体" panose="02000000000000000000" pitchFamily="2" charset="-122"/>
              </a:rPr>
              <a:t>TOÁN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531" y="110066"/>
            <a:ext cx="446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TRƯỜNG TIỂU HỌC ÁI MỘ A</a:t>
            </a:r>
            <a:endParaRPr lang="en-US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251" y="990526"/>
            <a:ext cx="7933215" cy="1066874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vi-VN" sz="2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ED540E"/>
                </a:solidFill>
                <a:latin typeface="+mj-lt"/>
              </a:rPr>
              <a:t>BÀI GIẢNG </a:t>
            </a:r>
            <a:r>
              <a:rPr lang="vi-VN" sz="2800" b="1" dirty="0" smtClean="0">
                <a:solidFill>
                  <a:srgbClr val="ED540E"/>
                </a:solidFill>
                <a:latin typeface="+mj-lt"/>
              </a:rPr>
              <a:t>ĐIỆN TỬ LỚP 3</a:t>
            </a:r>
            <a:endParaRPr lang="en-US" sz="2800" b="1" dirty="0">
              <a:solidFill>
                <a:srgbClr val="ED540E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6597" y="4379223"/>
            <a:ext cx="5233229" cy="1007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Ôn tập về đại lượng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8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>
            <a:extLst>
              <a:ext uri="{FF2B5EF4-FFF2-40B4-BE49-F238E27FC236}">
                <a16:creationId xmlns:a16="http://schemas.microsoft.com/office/drawing/2014/main" xmlns="" id="{D0F7387C-8C9F-E52C-3F83-014D7998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64" y="935485"/>
            <a:ext cx="11035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</a:rPr>
              <a:t>Bài 1: Khoanh vào chữ đặt trước câu trả lời đúng:</a:t>
            </a:r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xmlns="" id="{A7312E6D-4AB3-4EEE-3AA9-75A04397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3" y="2105324"/>
            <a:ext cx="31275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4400" b="1">
                <a:solidFill>
                  <a:srgbClr val="FFFF00"/>
                </a:solidFill>
                <a:latin typeface="Times New Roman" panose="02020603050405020304" pitchFamily="18" charset="0"/>
              </a:rPr>
              <a:t>7m 3cm = ?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xmlns="" id="{38D59CBF-3BDD-6189-793D-4938FF3C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2" y="1782158"/>
            <a:ext cx="3588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prstClr val="white"/>
                </a:solidFill>
                <a:latin typeface="Times New Roman" panose="02020603050405020304" pitchFamily="18" charset="0"/>
              </a:rPr>
              <a:t>A.     73 cm</a:t>
            </a:r>
          </a:p>
        </p:txBody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xmlns="" id="{9AA48399-823D-CE93-DBC4-DA212F1D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753" y="2418578"/>
            <a:ext cx="3911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prstClr val="white"/>
                </a:solidFill>
                <a:latin typeface="Times New Roman" panose="02020603050405020304" pitchFamily="18" charset="0"/>
              </a:rPr>
              <a:t>    B.    703 cm</a:t>
            </a:r>
          </a:p>
        </p:txBody>
      </p:sp>
      <p:sp>
        <p:nvSpPr>
          <p:cNvPr id="205833" name="Text Box 9">
            <a:extLst>
              <a:ext uri="{FF2B5EF4-FFF2-40B4-BE49-F238E27FC236}">
                <a16:creationId xmlns:a16="http://schemas.microsoft.com/office/drawing/2014/main" xmlns="" id="{905C8C07-138B-00F4-5CC9-A1F80F53E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2" y="2963258"/>
            <a:ext cx="4187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prstClr val="white"/>
                </a:solidFill>
                <a:latin typeface="Times New Roman" panose="02020603050405020304" pitchFamily="18" charset="0"/>
              </a:rPr>
              <a:t>C.     730 cm</a:t>
            </a:r>
          </a:p>
        </p:txBody>
      </p:sp>
      <p:sp>
        <p:nvSpPr>
          <p:cNvPr id="205834" name="Text Box 10">
            <a:extLst>
              <a:ext uri="{FF2B5EF4-FFF2-40B4-BE49-F238E27FC236}">
                <a16:creationId xmlns:a16="http://schemas.microsoft.com/office/drawing/2014/main" xmlns="" id="{E0F79B91-46B5-38E5-4C97-06AC4D961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2" y="3509358"/>
            <a:ext cx="4187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prstClr val="white"/>
                </a:solidFill>
                <a:latin typeface="Times New Roman" panose="02020603050405020304" pitchFamily="18" charset="0"/>
              </a:rPr>
              <a:t>D.     7 003 cm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9EA39794-7BEE-A119-B3F1-2642EE5CD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753" y="2423534"/>
            <a:ext cx="3911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B.    703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9A90620-320B-6A1C-21E5-4065A261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1061"/>
            <a:ext cx="1158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 2. Quan sát hình vẽ dưới đây rồi trả lời các câu hỏi: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8132B93-23B1-0321-BCEA-C6973DA8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55" y="4121423"/>
            <a:ext cx="9306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>
                <a:latin typeface="Times New Roman" panose="02020603050405020304" pitchFamily="18" charset="0"/>
              </a:rPr>
              <a:t>a) Quả cam cân nặng bao nhiêu gam ?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4B4B525-B5B8-3D8E-DE7C-6EC2AC09C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4853607"/>
            <a:ext cx="9306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>
                <a:latin typeface="Times New Roman" panose="02020603050405020304" pitchFamily="18" charset="0"/>
              </a:rPr>
              <a:t>b) Quả đu đủ cân nặng bao nhiêu gam ?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6C02C70D-98F3-10C9-5E64-822059847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5572539"/>
            <a:ext cx="9306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>
                <a:latin typeface="Times New Roman" panose="02020603050405020304" pitchFamily="18" charset="0"/>
              </a:rPr>
              <a:t>c) Quả đu đủ nặng hơn quả cam bao nhiêu gam ?</a:t>
            </a:r>
          </a:p>
        </p:txBody>
      </p:sp>
      <p:pic>
        <p:nvPicPr>
          <p:cNvPr id="8" name="Picture 20" descr="CD q2">
            <a:extLst>
              <a:ext uri="{FF2B5EF4-FFF2-40B4-BE49-F238E27FC236}">
                <a16:creationId xmlns:a16="http://schemas.microsoft.com/office/drawing/2014/main" xmlns="" id="{72A41B50-8891-5756-B9A3-2D52B5FC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1" y="1441841"/>
            <a:ext cx="3617845" cy="2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CD q1">
            <a:extLst>
              <a:ext uri="{FF2B5EF4-FFF2-40B4-BE49-F238E27FC236}">
                <a16:creationId xmlns:a16="http://schemas.microsoft.com/office/drawing/2014/main" xmlns="" id="{3F64A99A-CCB5-F973-5934-8897E946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24" y="1441840"/>
            <a:ext cx="3617845" cy="2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8073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9A90620-320B-6A1C-21E5-4065A261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1061"/>
            <a:ext cx="1158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 2. Quan sát hình vẽ dưới đây rồi trả lời các câu hỏi: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8132B93-23B1-0321-BCEA-C6973DA8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55" y="4426223"/>
            <a:ext cx="9306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>
                <a:latin typeface="Times New Roman" panose="02020603050405020304" pitchFamily="18" charset="0"/>
              </a:rPr>
              <a:t>a) Quả cam cân nặng bao nhiêu gam ?</a:t>
            </a:r>
          </a:p>
        </p:txBody>
      </p:sp>
      <p:pic>
        <p:nvPicPr>
          <p:cNvPr id="8" name="Picture 20" descr="CD q2">
            <a:extLst>
              <a:ext uri="{FF2B5EF4-FFF2-40B4-BE49-F238E27FC236}">
                <a16:creationId xmlns:a16="http://schemas.microsoft.com/office/drawing/2014/main" xmlns="" id="{72A41B50-8891-5756-B9A3-2D52B5FC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01" y="1401411"/>
            <a:ext cx="3617845" cy="2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F52D0703-9DC9-4D90-EC32-748DAF08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55" y="5227989"/>
            <a:ext cx="893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Quả cam cân nặng 300 g.</a:t>
            </a:r>
          </a:p>
        </p:txBody>
      </p:sp>
    </p:spTree>
    <p:extLst>
      <p:ext uri="{BB962C8B-B14F-4D97-AF65-F5344CB8AC3E}">
        <p14:creationId xmlns:p14="http://schemas.microsoft.com/office/powerpoint/2010/main" val="3390098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9A90620-320B-6A1C-21E5-4065A261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1061"/>
            <a:ext cx="1158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 2. Quan sát hình vẽ dưới đây rồi trả lời các câu hỏi: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4B4B525-B5B8-3D8E-DE7C-6EC2AC09C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30" y="4383160"/>
            <a:ext cx="9306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>
                <a:latin typeface="Times New Roman" panose="02020603050405020304" pitchFamily="18" charset="0"/>
              </a:rPr>
              <a:t>b) Quả đu đủ cân nặng bao nhiêu gam ?</a:t>
            </a:r>
          </a:p>
        </p:txBody>
      </p:sp>
      <p:pic>
        <p:nvPicPr>
          <p:cNvPr id="10" name="Picture 21" descr="CD q1">
            <a:extLst>
              <a:ext uri="{FF2B5EF4-FFF2-40B4-BE49-F238E27FC236}">
                <a16:creationId xmlns:a16="http://schemas.microsoft.com/office/drawing/2014/main" xmlns="" id="{3F64A99A-CCB5-F973-5934-8897E946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33" y="1547193"/>
            <a:ext cx="3617845" cy="2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D4DB89D7-2902-901D-30C1-8CED9F3B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55" y="5227989"/>
            <a:ext cx="893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Quả đu đủ cân nặng 700 g.</a:t>
            </a:r>
          </a:p>
        </p:txBody>
      </p:sp>
    </p:spTree>
    <p:extLst>
      <p:ext uri="{BB962C8B-B14F-4D97-AF65-F5344CB8AC3E}">
        <p14:creationId xmlns:p14="http://schemas.microsoft.com/office/powerpoint/2010/main" val="2774596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9A90620-320B-6A1C-21E5-4065A261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1061"/>
            <a:ext cx="1158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 2. Quan sát hình vẽ dưới đây rồi trả lời các câu hỏi: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6C02C70D-98F3-10C9-5E64-822059847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54" y="4401054"/>
            <a:ext cx="9306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600">
                <a:latin typeface="Times New Roman" panose="02020603050405020304" pitchFamily="18" charset="0"/>
              </a:rPr>
              <a:t>c) Quả đu đủ nặng hơn quả cam bao nhiêu gam ?</a:t>
            </a:r>
          </a:p>
        </p:txBody>
      </p:sp>
      <p:pic>
        <p:nvPicPr>
          <p:cNvPr id="8" name="Picture 20" descr="CD q2">
            <a:extLst>
              <a:ext uri="{FF2B5EF4-FFF2-40B4-BE49-F238E27FC236}">
                <a16:creationId xmlns:a16="http://schemas.microsoft.com/office/drawing/2014/main" xmlns="" id="{72A41B50-8891-5756-B9A3-2D52B5FC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1" y="1441841"/>
            <a:ext cx="3617845" cy="2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CD q1">
            <a:extLst>
              <a:ext uri="{FF2B5EF4-FFF2-40B4-BE49-F238E27FC236}">
                <a16:creationId xmlns:a16="http://schemas.microsoft.com/office/drawing/2014/main" xmlns="" id="{3F64A99A-CCB5-F973-5934-8897E946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24" y="1441840"/>
            <a:ext cx="3617845" cy="2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78CB2616-13FA-2142-AF9C-0B43411E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55" y="5227989"/>
            <a:ext cx="893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Quả đu đủ nặng hơn quả cam 400 g.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4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xmlns="" id="{F6882484-BE02-F207-3CC1-F686FF337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0" y="427383"/>
            <a:ext cx="37205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xmlns="" id="{3C8A9504-A7E0-CD19-F017-8AB5044F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0" y="5380382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>
                <a:latin typeface="Times New Roman" panose="02020603050405020304" pitchFamily="18" charset="0"/>
              </a:rPr>
              <a:t>a) Gắn thêm kim phút vào các đồng hồ.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xmlns="" id="{51582F9E-9D68-69E3-88B4-375E6BC0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0" y="5968127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>
                <a:latin typeface="Times New Roman" panose="02020603050405020304" pitchFamily="18" charset="0"/>
              </a:rPr>
              <a:t>b) Lan đi từ nhà đến trường hết bao nhiêu phút ?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xmlns="" id="{146FA060-6E12-10A9-AE8B-12D98414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0" y="914402"/>
            <a:ext cx="583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Lan đi từ nhà lúc 7 giờ kém 5 phút. 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xmlns="" id="{6CE839EA-15A2-843A-FB0B-D0ED36B3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919" y="1063489"/>
            <a:ext cx="47674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Tới trường lúc 7 giờ 10 phút.</a:t>
            </a:r>
          </a:p>
        </p:txBody>
      </p:sp>
      <p:pic>
        <p:nvPicPr>
          <p:cNvPr id="47" name="Hình ảnh 3">
            <a:extLst>
              <a:ext uri="{FF2B5EF4-FFF2-40B4-BE49-F238E27FC236}">
                <a16:creationId xmlns:a16="http://schemas.microsoft.com/office/drawing/2014/main" xmlns="" id="{945D41FE-2120-4E82-E400-9896E1A67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6" t="33333" r="22787" b="40000"/>
          <a:stretch/>
        </p:blipFill>
        <p:spPr>
          <a:xfrm>
            <a:off x="480389" y="1513901"/>
            <a:ext cx="11327297" cy="381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4391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xmlns="" id="{5FF96E0F-F50F-333C-988F-F2370D04907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133600"/>
            <a:ext cx="2133600" cy="2286000"/>
            <a:chOff x="336" y="240"/>
            <a:chExt cx="1296" cy="1296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xmlns="" id="{4688FD8E-0B58-5726-B13F-3306FB267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35" name="Group 8">
                <a:extLst>
                  <a:ext uri="{FF2B5EF4-FFF2-40B4-BE49-F238E27FC236}">
                    <a16:creationId xmlns:a16="http://schemas.microsoft.com/office/drawing/2014/main" xmlns="" id="{A9948945-DF95-D182-9B6D-3AC5ACABC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37" name="Oval 9">
                  <a:extLst>
                    <a:ext uri="{FF2B5EF4-FFF2-40B4-BE49-F238E27FC236}">
                      <a16:creationId xmlns:a16="http://schemas.microsoft.com/office/drawing/2014/main" xmlns="" id="{14D6156C-5663-9F09-6CEE-A54685FF1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" name="Oval 10">
                  <a:extLst>
                    <a:ext uri="{FF2B5EF4-FFF2-40B4-BE49-F238E27FC236}">
                      <a16:creationId xmlns:a16="http://schemas.microsoft.com/office/drawing/2014/main" xmlns="" id="{A0111BD7-FF21-15AF-5F0E-D440E0868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xmlns="" id="{4921398D-8FA3-5B1D-2E21-A5AFA6A92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xmlns="" id="{818E95CB-60F2-D2AF-C167-653CDBD7A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xmlns="" id="{7878658C-760D-A089-5006-5B900EA33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xmlns="" id="{C47347E6-87FD-133A-5A8B-4BAFBD666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xmlns="" id="{394AAB6B-524A-74B5-B2DC-97CC044A2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xmlns="" id="{BCC60824-93B3-7447-A7DB-AF4219E46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xmlns="" id="{96BF96FF-F164-C04E-CA4A-02DB5E754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xmlns="" id="{AF3AE498-EBE6-2793-E3BD-97DD290DB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xmlns="" id="{B2B7052D-37F8-4507-8B95-A7D3B2B17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 Box 20">
              <a:extLst>
                <a:ext uri="{FF2B5EF4-FFF2-40B4-BE49-F238E27FC236}">
                  <a16:creationId xmlns:a16="http://schemas.microsoft.com/office/drawing/2014/main" xmlns="" id="{62DB500B-3E4A-25C8-5137-21ED243CE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xmlns="" id="{5377C556-1CF7-6872-8856-C899D2299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3" name="Text Box 22">
              <a:extLst>
                <a:ext uri="{FF2B5EF4-FFF2-40B4-BE49-F238E27FC236}">
                  <a16:creationId xmlns:a16="http://schemas.microsoft.com/office/drawing/2014/main" xmlns="" id="{2E81E50F-D59D-1D43-C028-61572D7A3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" y="542"/>
              <a:ext cx="2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xmlns="" id="{4AE2DC9C-E29E-EBE2-5A1B-560002781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39" name="AutoShape 24">
            <a:extLst>
              <a:ext uri="{FF2B5EF4-FFF2-40B4-BE49-F238E27FC236}">
                <a16:creationId xmlns:a16="http://schemas.microsoft.com/office/drawing/2014/main" xmlns="" id="{E94469F5-8D60-ED96-2E20-30A39B99A34D}"/>
              </a:ext>
            </a:extLst>
          </p:cNvPr>
          <p:cNvSpPr>
            <a:spLocks noChangeArrowheads="1"/>
          </p:cNvSpPr>
          <p:nvPr/>
        </p:nvSpPr>
        <p:spPr bwMode="auto">
          <a:xfrm rot="7669968">
            <a:off x="2305165" y="3383630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>
              <a:solidFill>
                <a:schemeClr val="bg2"/>
              </a:solidFill>
            </a:endParaRPr>
          </a:p>
        </p:txBody>
      </p:sp>
      <p:sp>
        <p:nvSpPr>
          <p:cNvPr id="40" name="AutoShape 25">
            <a:extLst>
              <a:ext uri="{FF2B5EF4-FFF2-40B4-BE49-F238E27FC236}">
                <a16:creationId xmlns:a16="http://schemas.microsoft.com/office/drawing/2014/main" xmlns="" id="{7D542165-5523-17D7-8756-37DF2F4FBA46}"/>
              </a:ext>
            </a:extLst>
          </p:cNvPr>
          <p:cNvSpPr>
            <a:spLocks noChangeArrowheads="1"/>
          </p:cNvSpPr>
          <p:nvPr/>
        </p:nvSpPr>
        <p:spPr bwMode="auto">
          <a:xfrm rot="13902590">
            <a:off x="2210425" y="288555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>
              <a:solidFill>
                <a:schemeClr val="bg2"/>
              </a:solidFill>
            </a:endParaRPr>
          </a:p>
        </p:txBody>
      </p:sp>
      <p:grpSp>
        <p:nvGrpSpPr>
          <p:cNvPr id="41" name="Group 26">
            <a:extLst>
              <a:ext uri="{FF2B5EF4-FFF2-40B4-BE49-F238E27FC236}">
                <a16:creationId xmlns:a16="http://schemas.microsoft.com/office/drawing/2014/main" xmlns="" id="{F6175C24-C0A7-EF05-DE76-B81F6C2BCA8E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7117"/>
            <a:ext cx="2133600" cy="2286000"/>
            <a:chOff x="336" y="240"/>
            <a:chExt cx="1296" cy="1296"/>
          </a:xfrm>
        </p:grpSpPr>
        <p:grpSp>
          <p:nvGrpSpPr>
            <p:cNvPr id="42" name="Group 27">
              <a:extLst>
                <a:ext uri="{FF2B5EF4-FFF2-40B4-BE49-F238E27FC236}">
                  <a16:creationId xmlns:a16="http://schemas.microsoft.com/office/drawing/2014/main" xmlns="" id="{A61E53CF-B648-DA3D-5DCB-8738C3077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55" name="Group 28">
                <a:extLst>
                  <a:ext uri="{FF2B5EF4-FFF2-40B4-BE49-F238E27FC236}">
                    <a16:creationId xmlns:a16="http://schemas.microsoft.com/office/drawing/2014/main" xmlns="" id="{92D42830-338F-AE6D-12A4-252DA95CA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7" name="Oval 29">
                  <a:extLst>
                    <a:ext uri="{FF2B5EF4-FFF2-40B4-BE49-F238E27FC236}">
                      <a16:creationId xmlns:a16="http://schemas.microsoft.com/office/drawing/2014/main" xmlns="" id="{16A904B6-79D4-9272-4E34-5278F9323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8" name="Oval 30">
                  <a:extLst>
                    <a:ext uri="{FF2B5EF4-FFF2-40B4-BE49-F238E27FC236}">
                      <a16:creationId xmlns:a16="http://schemas.microsoft.com/office/drawing/2014/main" xmlns="" id="{AC07F0E0-0994-E49C-A0A0-999FF5B5F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" y="71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56" name="Oval 31">
                <a:extLst>
                  <a:ext uri="{FF2B5EF4-FFF2-40B4-BE49-F238E27FC236}">
                    <a16:creationId xmlns:a16="http://schemas.microsoft.com/office/drawing/2014/main" xmlns="" id="{03D00E38-6BEA-F73C-492B-715104E67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3" name="Text Box 32">
              <a:extLst>
                <a:ext uri="{FF2B5EF4-FFF2-40B4-BE49-F238E27FC236}">
                  <a16:creationId xmlns:a16="http://schemas.microsoft.com/office/drawing/2014/main" xmlns="" id="{03CE53DB-444A-3BBE-69F8-66E922293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" name="Text Box 33">
              <a:extLst>
                <a:ext uri="{FF2B5EF4-FFF2-40B4-BE49-F238E27FC236}">
                  <a16:creationId xmlns:a16="http://schemas.microsoft.com/office/drawing/2014/main" xmlns="" id="{EEF569E3-92B8-26C0-4CFC-89DEDF165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45" name="Text Box 34">
              <a:extLst>
                <a:ext uri="{FF2B5EF4-FFF2-40B4-BE49-F238E27FC236}">
                  <a16:creationId xmlns:a16="http://schemas.microsoft.com/office/drawing/2014/main" xmlns="" id="{B26E91C3-5543-F6A5-331D-B6CAB4A50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46" name="Text Box 35">
              <a:extLst>
                <a:ext uri="{FF2B5EF4-FFF2-40B4-BE49-F238E27FC236}">
                  <a16:creationId xmlns:a16="http://schemas.microsoft.com/office/drawing/2014/main" xmlns="" id="{6BFFABAC-0CF9-8676-5B8D-9E260EA5B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7" name="Text Box 36">
              <a:extLst>
                <a:ext uri="{FF2B5EF4-FFF2-40B4-BE49-F238E27FC236}">
                  <a16:creationId xmlns:a16="http://schemas.microsoft.com/office/drawing/2014/main" xmlns="" id="{17767904-E480-7D4B-B54B-778A0C4C9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48" name="Text Box 37">
              <a:extLst>
                <a:ext uri="{FF2B5EF4-FFF2-40B4-BE49-F238E27FC236}">
                  <a16:creationId xmlns:a16="http://schemas.microsoft.com/office/drawing/2014/main" xmlns="" id="{5AA129F6-3725-63CA-089D-289EF52D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802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9" name="Text Box 38">
              <a:extLst>
                <a:ext uri="{FF2B5EF4-FFF2-40B4-BE49-F238E27FC236}">
                  <a16:creationId xmlns:a16="http://schemas.microsoft.com/office/drawing/2014/main" xmlns="" id="{8FFD9F05-D3BB-1F60-3FF4-A305C3D6C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50" name="Text Box 39">
              <a:extLst>
                <a:ext uri="{FF2B5EF4-FFF2-40B4-BE49-F238E27FC236}">
                  <a16:creationId xmlns:a16="http://schemas.microsoft.com/office/drawing/2014/main" xmlns="" id="{FB7EDAEA-2EA1-4D13-A4D1-C3E6EAE9A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51" name="Text Box 40">
              <a:extLst>
                <a:ext uri="{FF2B5EF4-FFF2-40B4-BE49-F238E27FC236}">
                  <a16:creationId xmlns:a16="http://schemas.microsoft.com/office/drawing/2014/main" xmlns="" id="{1A1CCA9A-CA7B-444A-40A3-C914E619C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2" name="Text Box 41">
              <a:extLst>
                <a:ext uri="{FF2B5EF4-FFF2-40B4-BE49-F238E27FC236}">
                  <a16:creationId xmlns:a16="http://schemas.microsoft.com/office/drawing/2014/main" xmlns="" id="{C26A9BFA-F99F-14C7-F073-A60B6AEA0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3" name="Text Box 42">
              <a:extLst>
                <a:ext uri="{FF2B5EF4-FFF2-40B4-BE49-F238E27FC236}">
                  <a16:creationId xmlns:a16="http://schemas.microsoft.com/office/drawing/2014/main" xmlns="" id="{62E6FBEF-B349-4DF9-004C-BDC05FA7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4" name="Text Box 43">
              <a:extLst>
                <a:ext uri="{FF2B5EF4-FFF2-40B4-BE49-F238E27FC236}">
                  <a16:creationId xmlns:a16="http://schemas.microsoft.com/office/drawing/2014/main" xmlns="" id="{C1F22588-D153-FBD0-A4EB-795D0AB72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13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59" name="AutoShape 44">
            <a:extLst>
              <a:ext uri="{FF2B5EF4-FFF2-40B4-BE49-F238E27FC236}">
                <a16:creationId xmlns:a16="http://schemas.microsoft.com/office/drawing/2014/main" xmlns="" id="{A28649E1-1D0C-0DBD-1032-72B2B72C956B}"/>
              </a:ext>
            </a:extLst>
          </p:cNvPr>
          <p:cNvSpPr>
            <a:spLocks noChangeArrowheads="1"/>
          </p:cNvSpPr>
          <p:nvPr/>
        </p:nvSpPr>
        <p:spPr bwMode="auto">
          <a:xfrm rot="7669968">
            <a:off x="8799989" y="3360309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>
              <a:solidFill>
                <a:schemeClr val="bg2"/>
              </a:solidFill>
            </a:endParaRPr>
          </a:p>
        </p:txBody>
      </p:sp>
      <p:sp>
        <p:nvSpPr>
          <p:cNvPr id="60" name="AutoShape 45">
            <a:extLst>
              <a:ext uri="{FF2B5EF4-FFF2-40B4-BE49-F238E27FC236}">
                <a16:creationId xmlns:a16="http://schemas.microsoft.com/office/drawing/2014/main" xmlns="" id="{63D42621-7FC4-C257-2697-FF2092EAE2E0}"/>
              </a:ext>
            </a:extLst>
          </p:cNvPr>
          <p:cNvSpPr>
            <a:spLocks noChangeArrowheads="1"/>
          </p:cNvSpPr>
          <p:nvPr/>
        </p:nvSpPr>
        <p:spPr bwMode="auto">
          <a:xfrm rot="9306680" flipH="1">
            <a:off x="9217026" y="2991193"/>
            <a:ext cx="612775" cy="136525"/>
          </a:xfrm>
          <a:prstGeom prst="rightArrow">
            <a:avLst>
              <a:gd name="adj1" fmla="val 50000"/>
              <a:gd name="adj2" fmla="val 11220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>
              <a:solidFill>
                <a:schemeClr val="bg2"/>
              </a:solidFill>
            </a:endParaRPr>
          </a:p>
        </p:txBody>
      </p:sp>
      <p:sp>
        <p:nvSpPr>
          <p:cNvPr id="61" name="Text Box 46">
            <a:extLst>
              <a:ext uri="{FF2B5EF4-FFF2-40B4-BE49-F238E27FC236}">
                <a16:creationId xmlns:a16="http://schemas.microsoft.com/office/drawing/2014/main" xmlns="" id="{9FFED416-8DC3-9E88-B246-E40ABED9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11" y="670293"/>
            <a:ext cx="5105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" name="Text Box 47">
            <a:extLst>
              <a:ext uri="{FF2B5EF4-FFF2-40B4-BE49-F238E27FC236}">
                <a16:creationId xmlns:a16="http://schemas.microsoft.com/office/drawing/2014/main" xmlns="" id="{8F1507F0-6C00-28C3-136B-5D38C1DE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527518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solidFill>
                <a:schemeClr val="bg2"/>
              </a:solidFill>
            </a:endParaRPr>
          </a:p>
        </p:txBody>
      </p:sp>
      <p:sp>
        <p:nvSpPr>
          <p:cNvPr id="63" name="Text Box 48">
            <a:extLst>
              <a:ext uri="{FF2B5EF4-FFF2-40B4-BE49-F238E27FC236}">
                <a16:creationId xmlns:a16="http://schemas.microsoft.com/office/drawing/2014/main" xmlns="" id="{9D69BCF3-BC0A-2AEC-E5BA-680BC55EA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157" y="609267"/>
            <a:ext cx="52408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9">
            <a:extLst>
              <a:ext uri="{FF2B5EF4-FFF2-40B4-BE49-F238E27FC236}">
                <a16:creationId xmlns:a16="http://schemas.microsoft.com/office/drawing/2014/main" xmlns="" id="{0E3E2582-924E-418B-2492-85F5DB42C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75" y="4915059"/>
            <a:ext cx="1089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48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xmlns="" id="{F6882484-BE02-F207-3CC1-F686FF337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0" y="427383"/>
            <a:ext cx="37205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xmlns="" id="{51582F9E-9D68-69E3-88B4-375E6BC0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816" y="546967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>
                <a:latin typeface="Times New Roman" panose="02020603050405020304" pitchFamily="18" charset="0"/>
              </a:rPr>
              <a:t>b) Lan đi từ nhà đến trường hết bao nhiêu phút ?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xmlns="" id="{146FA060-6E12-10A9-AE8B-12D98414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0" y="914402"/>
            <a:ext cx="583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Lan đi từ nhà lúc 7 giờ kém 5 phút. 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xmlns="" id="{6CE839EA-15A2-843A-FB0B-D0ED36B3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919" y="1063489"/>
            <a:ext cx="47674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Tới trường lúc 7 giờ 10 phút.</a:t>
            </a:r>
          </a:p>
        </p:txBody>
      </p:sp>
      <p:pic>
        <p:nvPicPr>
          <p:cNvPr id="47" name="Hình ảnh 3">
            <a:extLst>
              <a:ext uri="{FF2B5EF4-FFF2-40B4-BE49-F238E27FC236}">
                <a16:creationId xmlns:a16="http://schemas.microsoft.com/office/drawing/2014/main" xmlns="" id="{945D41FE-2120-4E82-E400-9896E1A67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6" t="33333" r="22787" b="40000"/>
          <a:stretch/>
        </p:blipFill>
        <p:spPr>
          <a:xfrm>
            <a:off x="480389" y="1513901"/>
            <a:ext cx="11327297" cy="381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51">
            <a:extLst>
              <a:ext uri="{FF2B5EF4-FFF2-40B4-BE49-F238E27FC236}">
                <a16:creationId xmlns:a16="http://schemas.microsoft.com/office/drawing/2014/main" xmlns="" id="{A1C25EBF-0CBA-ED2F-3146-519FC432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998261"/>
            <a:ext cx="10318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</a:t>
            </a:r>
            <a:r>
              <a:rPr lang="en-US" sz="3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82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22BADC7-BB4D-4752-BA81-60BD7DC5A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30" y="455781"/>
            <a:ext cx="1145722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Bình có hai tờ giấy bạc loại 2000 đồng. Bình mua bút chì hết 2700 đồng. Hỏi Bình còn lại bao nhiêu tiền?</a:t>
            </a:r>
            <a:endParaRPr lang="vi-VN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7A5479-0180-4B43-DA65-3EEC0E9B2186}"/>
              </a:ext>
            </a:extLst>
          </p:cNvPr>
          <p:cNvCxnSpPr/>
          <p:nvPr/>
        </p:nvCxnSpPr>
        <p:spPr>
          <a:xfrm>
            <a:off x="1855304" y="1020418"/>
            <a:ext cx="4240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D09DB88-43E8-BFD6-7D67-CB637FAC9D75}"/>
              </a:ext>
            </a:extLst>
          </p:cNvPr>
          <p:cNvCxnSpPr>
            <a:cxnSpLocks/>
          </p:cNvCxnSpPr>
          <p:nvPr/>
        </p:nvCxnSpPr>
        <p:spPr>
          <a:xfrm>
            <a:off x="7182678" y="103367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7AC3820-3DF0-B048-57B5-5D87B80743D0}"/>
              </a:ext>
            </a:extLst>
          </p:cNvPr>
          <p:cNvCxnSpPr>
            <a:cxnSpLocks/>
          </p:cNvCxnSpPr>
          <p:nvPr/>
        </p:nvCxnSpPr>
        <p:spPr>
          <a:xfrm>
            <a:off x="2014330" y="1616350"/>
            <a:ext cx="2716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8BFE4B5-D75C-20A4-AE75-3B8FCFD6C35E}"/>
              </a:ext>
            </a:extLst>
          </p:cNvPr>
          <p:cNvCxnSpPr>
            <a:cxnSpLocks/>
          </p:cNvCxnSpPr>
          <p:nvPr/>
        </p:nvCxnSpPr>
        <p:spPr>
          <a:xfrm>
            <a:off x="6891130" y="1656106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F0FBAE6D-873F-025F-FA05-4178EB7F8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69" y="3015873"/>
            <a:ext cx="49795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Có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         : 2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tờ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 2 000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đồng</a:t>
            </a:r>
            <a:endParaRPr lang="en-US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Mua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hết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 : 2 700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đồng</a:t>
            </a:r>
            <a:endParaRPr lang="en-US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Còn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   : …..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15F2AAD-49C9-AA4E-A57D-B35B9E282DA0}"/>
              </a:ext>
            </a:extLst>
          </p:cNvPr>
          <p:cNvSpPr/>
          <p:nvPr/>
        </p:nvSpPr>
        <p:spPr>
          <a:xfrm>
            <a:off x="1456768" y="2057020"/>
            <a:ext cx="1915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Tóm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tắt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A82570-2C06-A89A-7F97-896D33FFBFCF}"/>
              </a:ext>
            </a:extLst>
          </p:cNvPr>
          <p:cNvSpPr/>
          <p:nvPr/>
        </p:nvSpPr>
        <p:spPr>
          <a:xfrm>
            <a:off x="7976787" y="2142333"/>
            <a:ext cx="1685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Bài giải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0F1DE1F-C0F8-CFE9-F94E-3ABB2C9986E3}"/>
              </a:ext>
            </a:extLst>
          </p:cNvPr>
          <p:cNvCxnSpPr/>
          <p:nvPr/>
        </p:nvCxnSpPr>
        <p:spPr>
          <a:xfrm>
            <a:off x="5632176" y="2057020"/>
            <a:ext cx="0" cy="4563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86B94D7-DDC1-E266-FF4A-52DD09D860AF}"/>
                  </a:ext>
                </a:extLst>
              </p:cNvPr>
              <p:cNvSpPr txBox="1"/>
              <p:nvPr/>
            </p:nvSpPr>
            <p:spPr>
              <a:xfrm>
                <a:off x="5632174" y="3041429"/>
                <a:ext cx="609600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Số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tiền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Bình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có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là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buFontTx/>
                  <a:buAutoNum type="arabicPlain" startAt="2000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 2  =  4 000 (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)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Số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tiền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Bình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còn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lại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là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4 000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2 700  = 1 300 (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)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Đápsố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: 1 300 </a:t>
                </a:r>
                <a:r>
                  <a:rPr lang="en-US" sz="3200" dirty="0" err="1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</a:rPr>
                  <a:t>đồng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6B94D7-DDC1-E266-FF4A-52DD09D86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74" y="3041429"/>
                <a:ext cx="6096000" cy="2862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546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/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5E82A89-9F68-4CDA-8D3F-BDB5D4C4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8762" r="17960" b="17186"/>
          <a:stretch/>
        </p:blipFill>
        <p:spPr>
          <a:xfrm>
            <a:off x="10395687" y="4441153"/>
            <a:ext cx="1569660" cy="1524016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7476FFCC-FB3D-4FB8-A4DC-16578F22335D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84" y="333105"/>
            <a:ext cx="2693176" cy="6191789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4B96FC22-77BD-45E5-9B34-24CC88BECD40}"/>
              </a:ext>
            </a:extLst>
          </p:cNvPr>
          <p:cNvSpPr txBox="1"/>
          <p:nvPr/>
        </p:nvSpPr>
        <p:spPr>
          <a:xfrm>
            <a:off x="4707908" y="512416"/>
            <a:ext cx="3655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 w="317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Dặn dò</a:t>
            </a:r>
            <a:endParaRPr kumimoji="0" lang="zh-CN" altLang="en-US" sz="8000" b="1" i="0" u="none" strike="noStrike" kern="1200" cap="none" spc="0" normalizeH="0" baseline="0" noProof="0" dirty="0">
              <a:ln w="317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CECE88DA-1928-40C8-AFA8-CA0AAD8D3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59" y="4213975"/>
            <a:ext cx="2379931" cy="2347007"/>
          </a:xfrm>
          <a:prstGeom prst="rect">
            <a:avLst/>
          </a:prstGeom>
        </p:spPr>
      </p:pic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4AF61F5C-03A1-4238-82FD-F8CBBBBC22E1}"/>
              </a:ext>
            </a:extLst>
          </p:cNvPr>
          <p:cNvSpPr/>
          <p:nvPr/>
        </p:nvSpPr>
        <p:spPr>
          <a:xfrm rot="18900000">
            <a:off x="2923774" y="3955413"/>
            <a:ext cx="396000" cy="396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F6871E6F-B712-4561-9E49-8BA4266D523D}"/>
              </a:ext>
            </a:extLst>
          </p:cNvPr>
          <p:cNvSpPr/>
          <p:nvPr/>
        </p:nvSpPr>
        <p:spPr>
          <a:xfrm rot="18900000">
            <a:off x="2942361" y="4013164"/>
            <a:ext cx="288000" cy="288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" name="组合 51">
            <a:extLst>
              <a:ext uri="{FF2B5EF4-FFF2-40B4-BE49-F238E27FC236}">
                <a16:creationId xmlns:a16="http://schemas.microsoft.com/office/drawing/2014/main" xmlns="" id="{18F87623-9324-4EF5-B98E-55E58EB49813}"/>
              </a:ext>
            </a:extLst>
          </p:cNvPr>
          <p:cNvGrpSpPr/>
          <p:nvPr/>
        </p:nvGrpSpPr>
        <p:grpSpPr>
          <a:xfrm>
            <a:off x="2841758" y="2191910"/>
            <a:ext cx="7964565" cy="3122211"/>
            <a:chOff x="4541358" y="2033536"/>
            <a:chExt cx="5422059" cy="1141425"/>
          </a:xfrm>
        </p:grpSpPr>
        <p:pic>
          <p:nvPicPr>
            <p:cNvPr id="41" name="图片 56">
              <a:extLst>
                <a:ext uri="{FF2B5EF4-FFF2-40B4-BE49-F238E27FC236}">
                  <a16:creationId xmlns:a16="http://schemas.microsoft.com/office/drawing/2014/main" xmlns="" id="{C238E4FB-B28D-4FA4-A9BB-60476B50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58" y="2033536"/>
              <a:ext cx="5389200" cy="1141425"/>
            </a:xfrm>
            <a:prstGeom prst="rect">
              <a:avLst/>
            </a:prstGeom>
          </p:spPr>
        </p:pic>
        <p:sp>
          <p:nvSpPr>
            <p:cNvPr id="42" name="文本框 77"/>
            <p:cNvSpPr txBox="1"/>
            <p:nvPr/>
          </p:nvSpPr>
          <p:spPr>
            <a:xfrm>
              <a:off x="4810103" y="2260658"/>
              <a:ext cx="5153314" cy="4388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经典趣体简" panose="02010609000101010101" pitchFamily="49" charset="-122"/>
                  <a:cs typeface="Times New Roman" panose="02020603050405020304" pitchFamily="18" charset="0"/>
                </a:rPr>
                <a:t>- Hoàn thiện các bài tập.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经典趣体简" panose="02010609000101010101" pitchFamily="49" charset="-122"/>
                  <a:cs typeface="Times New Roman" panose="02020603050405020304" pitchFamily="18" charset="0"/>
                </a:rPr>
                <a:t>- Xem trước bài: </a:t>
              </a:r>
              <a:r>
                <a:rPr lang="en-US" altLang="zh-CN" sz="3600" kern="0">
                  <a:solidFill>
                    <a:prstClr val="black"/>
                  </a:solidFill>
                  <a:latin typeface="Times New Roman" panose="02020603050405020304" pitchFamily="18" charset="0"/>
                  <a:ea typeface="经典趣体简" panose="02010609000101010101" pitchFamily="49" charset="-122"/>
                  <a:cs typeface="Times New Roman" panose="02020603050405020304" pitchFamily="18" charset="0"/>
                </a:rPr>
                <a:t>Ôn tập về hình học</a:t>
              </a:r>
              <a:r>
                <a:rPr kumimoji="0" lang="en-US" altLang="zh-CN" sz="36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经典趣体简" panose="02010609000101010101" pitchFamily="49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经典趣体简" panose="0201060900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1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ordArt 12">
            <a:extLst>
              <a:ext uri="{FF2B5EF4-FFF2-40B4-BE49-F238E27FC236}">
                <a16:creationId xmlns:a16="http://schemas.microsoft.com/office/drawing/2014/main" xmlns="" id="{E9AB9A4E-A266-3AD2-3A08-68833BBD51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13840" y="2157205"/>
            <a:ext cx="8670235" cy="2216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8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vi-VN" sz="6000" b="1" i="1" kern="10">
                <a:ln w="12700">
                  <a:solidFill>
                    <a:srgbClr val="CAFFE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“Đánh bay Covid”</a:t>
            </a:r>
            <a:endParaRPr kumimoji="1" lang="en-US" sz="6000" b="1" i="1" kern="10">
              <a:ln w="12700">
                <a:solidFill>
                  <a:srgbClr val="CAFFE2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WordArt 12">
            <a:extLst>
              <a:ext uri="{FF2B5EF4-FFF2-40B4-BE49-F238E27FC236}">
                <a16:creationId xmlns:a16="http://schemas.microsoft.com/office/drawing/2014/main" xmlns="" id="{2AF21420-6C12-3190-0A47-82C5B3F92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4227" y="704574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6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1" lang="en-US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6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1" lang="en-US" sz="6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3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1" y="3292475"/>
            <a:ext cx="1298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2970213" y="3190876"/>
            <a:ext cx="1109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1" y="3908425"/>
            <a:ext cx="1298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5724526" y="3228976"/>
            <a:ext cx="1109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6" y="2187576"/>
            <a:ext cx="1298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8837613" y="1873251"/>
            <a:ext cx="1109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524001" y="2768601"/>
            <a:ext cx="7413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9926638" y="2768601"/>
            <a:ext cx="7413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1423987" y="4041776"/>
            <a:ext cx="15128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Content Placeholder 24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5284789" y="5480051"/>
            <a:ext cx="1622425" cy="576263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0" y="3927362"/>
            <a:ext cx="7749381" cy="326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Đáp án 1-LV1"/>
          <p:cNvSpPr/>
          <p:nvPr/>
        </p:nvSpPr>
        <p:spPr>
          <a:xfrm>
            <a:off x="1577721" y="5188758"/>
            <a:ext cx="1149350" cy="48422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2686" y="422226"/>
            <a:ext cx="82780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2m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……. cm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1661347" y="6116478"/>
            <a:ext cx="1149350" cy="48282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3743609" y="5197218"/>
            <a:ext cx="1149350" cy="42714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20" name="Đáp án 4-LV1"/>
          <p:cNvSpPr/>
          <p:nvPr/>
        </p:nvSpPr>
        <p:spPr>
          <a:xfrm>
            <a:off x="3790951" y="6113022"/>
            <a:ext cx="1149350" cy="48025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</a:t>
            </a:r>
          </a:p>
        </p:txBody>
      </p:sp>
      <p:pic>
        <p:nvPicPr>
          <p:cNvPr id="2" name="Tieng-vo-tay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41730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64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47084 3.7037E-7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68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68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18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918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18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68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668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918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198939"/>
            <a:ext cx="13001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5353051" y="4097339"/>
            <a:ext cx="1109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633539"/>
            <a:ext cx="1298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2932113" y="1285876"/>
            <a:ext cx="1109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1285876"/>
            <a:ext cx="1298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8816976" y="971551"/>
            <a:ext cx="1109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524001" y="2768601"/>
            <a:ext cx="7413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9926638" y="2768601"/>
            <a:ext cx="7413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1423987" y="4041776"/>
            <a:ext cx="15128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Content Placeholder 24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5284789" y="5480051"/>
            <a:ext cx="1622425" cy="576263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64" y="3302002"/>
            <a:ext cx="7910152" cy="4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Đáp án 1-LV1"/>
          <p:cNvSpPr/>
          <p:nvPr/>
        </p:nvSpPr>
        <p:spPr>
          <a:xfrm>
            <a:off x="6512502" y="4861909"/>
            <a:ext cx="1149350" cy="42068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6476612" y="5507416"/>
            <a:ext cx="1149350" cy="47073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8099450" y="4822478"/>
            <a:ext cx="1149350" cy="4210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8105778" y="5532816"/>
            <a:ext cx="1149350" cy="47073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072188" y="5557839"/>
            <a:ext cx="71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463180" y="122723"/>
            <a:ext cx="8219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44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1kg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……. g</a:t>
            </a:r>
          </a:p>
        </p:txBody>
      </p:sp>
      <p:sp>
        <p:nvSpPr>
          <p:cNvPr id="21" name="Đáp án 4-LV1"/>
          <p:cNvSpPr/>
          <p:nvPr/>
        </p:nvSpPr>
        <p:spPr>
          <a:xfrm>
            <a:off x="8105778" y="5550344"/>
            <a:ext cx="1149350" cy="47073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</a:t>
            </a:r>
          </a:p>
        </p:txBody>
      </p:sp>
      <p:pic>
        <p:nvPicPr>
          <p:cNvPr id="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621838" y="6353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2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47083 -2.96296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51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2516189"/>
            <a:ext cx="13001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3362326" y="2416175"/>
            <a:ext cx="11096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05" y="4926502"/>
            <a:ext cx="13001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4339083" y="3810641"/>
            <a:ext cx="11096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6" y="1954214"/>
            <a:ext cx="1298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8296275" y="1639889"/>
            <a:ext cx="11112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524001" y="2768601"/>
            <a:ext cx="7413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9926638" y="2768601"/>
            <a:ext cx="7413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1423987" y="4041776"/>
            <a:ext cx="15128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Content Placeholder 24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4235450" y="5836173"/>
            <a:ext cx="1622425" cy="576263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7" y="3417096"/>
            <a:ext cx="7000875" cy="40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Đáp án 1-LV1"/>
          <p:cNvSpPr/>
          <p:nvPr/>
        </p:nvSpPr>
        <p:spPr>
          <a:xfrm>
            <a:off x="6423341" y="4853628"/>
            <a:ext cx="1149350" cy="4068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6462553" y="5549636"/>
            <a:ext cx="1149350" cy="33496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7915042" y="4870389"/>
            <a:ext cx="1149350" cy="40683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7893337" y="5528954"/>
            <a:ext cx="1149350" cy="38114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963176" y="5874428"/>
            <a:ext cx="71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6528" y="300891"/>
            <a:ext cx="8834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1ngày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…….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4-LV1"/>
          <p:cNvSpPr/>
          <p:nvPr/>
        </p:nvSpPr>
        <p:spPr>
          <a:xfrm>
            <a:off x="7895628" y="5534236"/>
            <a:ext cx="1149350" cy="36684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926638" y="6287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8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51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1176339"/>
            <a:ext cx="1298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3059113" y="1074739"/>
            <a:ext cx="1109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6" y="2647950"/>
            <a:ext cx="13001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5514976" y="2300289"/>
            <a:ext cx="1109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9" y="1263650"/>
            <a:ext cx="1298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8396288" y="947739"/>
            <a:ext cx="1109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524001" y="2768601"/>
            <a:ext cx="7413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9926638" y="2768601"/>
            <a:ext cx="7413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1423987" y="4041776"/>
            <a:ext cx="15128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Content Placeholder 24"/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5284789" y="5480051"/>
            <a:ext cx="1622425" cy="576263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1" y="3109913"/>
            <a:ext cx="8986836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Đáp án 1-LV1"/>
          <p:cNvSpPr/>
          <p:nvPr/>
        </p:nvSpPr>
        <p:spPr>
          <a:xfrm>
            <a:off x="7453313" y="4735513"/>
            <a:ext cx="1149350" cy="5134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453313" y="5387975"/>
            <a:ext cx="1149350" cy="47307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8822532" y="4738458"/>
            <a:ext cx="1149350" cy="5134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8822532" y="5358518"/>
            <a:ext cx="1149350" cy="50253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072188" y="5557839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2500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13944" y="369730"/>
            <a:ext cx="8370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4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tuần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…….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4-LV1"/>
          <p:cNvSpPr/>
          <p:nvPr/>
        </p:nvSpPr>
        <p:spPr>
          <a:xfrm>
            <a:off x="8839787" y="5345377"/>
            <a:ext cx="1149350" cy="50253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0191751" y="6275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88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47084 1.85185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51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D207BFA5-69BB-C2F3-DA90-94B63E18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78" y="245396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độ dài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FF3AB821-F438-5361-B1C4-EA64D516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78" y="3408891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khối lượng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8A9C7445-0660-35BC-BF9C-ABF91BCC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78" y="4549501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thời gian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91577A4B-1B45-B79E-3E14-810E17D2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56" y="5915349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Tiền Việt Nam</a:t>
            </a:r>
          </a:p>
        </p:txBody>
      </p:sp>
      <p:sp>
        <p:nvSpPr>
          <p:cNvPr id="23" name="Rectangle 111">
            <a:extLst>
              <a:ext uri="{FF2B5EF4-FFF2-40B4-BE49-F238E27FC236}">
                <a16:creationId xmlns:a16="http://schemas.microsoft.com/office/drawing/2014/main" xmlns="" id="{E7ECF814-E52A-02A3-88F3-F1E33665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78" y="3826796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1 kg = 1000 g</a:t>
            </a:r>
          </a:p>
        </p:txBody>
      </p:sp>
      <p:sp>
        <p:nvSpPr>
          <p:cNvPr id="24" name="Rectangle 113">
            <a:extLst>
              <a:ext uri="{FF2B5EF4-FFF2-40B4-BE49-F238E27FC236}">
                <a16:creationId xmlns:a16="http://schemas.microsoft.com/office/drawing/2014/main" xmlns="" id="{51844962-768B-725F-D6A3-3982D805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808" y="3418833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114">
            <a:extLst>
              <a:ext uri="{FF2B5EF4-FFF2-40B4-BE49-F238E27FC236}">
                <a16:creationId xmlns:a16="http://schemas.microsoft.com/office/drawing/2014/main" xmlns="" id="{BCB14FCF-66EB-8569-338A-622D6D17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820" y="341552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kg ; g</a:t>
            </a:r>
          </a:p>
        </p:txBody>
      </p:sp>
      <p:graphicFrame>
        <p:nvGraphicFramePr>
          <p:cNvPr id="26" name="Group 161">
            <a:extLst>
              <a:ext uri="{FF2B5EF4-FFF2-40B4-BE49-F238E27FC236}">
                <a16:creationId xmlns:a16="http://schemas.microsoft.com/office/drawing/2014/main" xmlns="" id="{18540823-B26F-5E0D-A719-7610981C5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777452"/>
              </p:ext>
            </p:extLst>
          </p:nvPr>
        </p:nvGraphicFramePr>
        <p:xfrm>
          <a:off x="629478" y="778797"/>
          <a:ext cx="8229600" cy="2530475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290">
                <a:tc gridSpan="3"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ớn hơn mét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Mét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ỏ hơn mét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15"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870"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1km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=10hm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=1000m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1hm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=10dam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1dam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=10dm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=100cm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1dm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=10cm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1cm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71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4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25614D-D064-9F6D-ACE6-6558EAF4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478" y="4191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độ dài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9C3401-EA1B-FAAE-21F0-47CD283B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478" y="359539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khối lượng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5F7CA8-7F72-3F0F-6708-15BA3F9B7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478" y="44577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thời gian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E4B8F6-B576-DD83-E17A-38F47278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295" y="5905499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Tiền Việt Nam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6F6CE0-B926-7017-1682-DBD24A705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478" y="40005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1 kg = 1000 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1C26F4-3805-C6A8-1825-ED9804E8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878" y="36195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391631E8-1E06-58F6-33CC-FD756ED2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556" y="3607445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kg ; g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51E7D9F0-9471-1D39-0A87-C5E61214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078" y="44577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Group 15">
            <a:extLst>
              <a:ext uri="{FF2B5EF4-FFF2-40B4-BE49-F238E27FC236}">
                <a16:creationId xmlns:a16="http://schemas.microsoft.com/office/drawing/2014/main" xmlns="" id="{5671D0CB-944F-B4B0-3EF7-BD3334379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810773"/>
              </p:ext>
            </p:extLst>
          </p:nvPr>
        </p:nvGraphicFramePr>
        <p:xfrm>
          <a:off x="553278" y="952501"/>
          <a:ext cx="8229600" cy="2530475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290">
                <a:tc gridSpan="3"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ớn hơn mét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Mét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ỏ hơn mét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15"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870"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1km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=10hm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=1000m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1hm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=10dam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1dm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=10dm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=100cm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1dm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=10cm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1cm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Rectangle 47">
            <a:extLst>
              <a:ext uri="{FF2B5EF4-FFF2-40B4-BE49-F238E27FC236}">
                <a16:creationId xmlns:a16="http://schemas.microsoft.com/office/drawing/2014/main" xmlns="" id="{D2E158A6-45DD-E829-F5FC-E26797AC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078" y="320677"/>
            <a:ext cx="688257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năm ; tháng ; tuần ; ngày ; giờ ; phút</a:t>
            </a:r>
          </a:p>
        </p:txBody>
      </p:sp>
    </p:spTree>
    <p:extLst>
      <p:ext uri="{BB962C8B-B14F-4D97-AF65-F5344CB8AC3E}">
        <p14:creationId xmlns:p14="http://schemas.microsoft.com/office/powerpoint/2010/main" val="2711193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3.7037E-7 L -0.01341 0.6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8EBC5A-4A3F-41BC-9545-CA704CF6DA59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2C1A66-CE78-094B-6EA5-D250D0ED2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39" y="2286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độ dài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77B748-9AAB-15E9-D1CB-955440A1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39" y="34290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khối lượng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582F9D-6645-5D5A-EA27-7B6E05D2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39" y="42672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Đơn vị đo thời gian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A6C358-06B8-3062-0EE1-E7186039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39" y="617089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* Tiền Việt Nam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03B77B-A2DF-8411-3122-588B75028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739" y="38100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1 kg = 1000 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B79F3E-A935-196C-A3F2-73B4E7B53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139" y="3429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442D1463-9822-CEF9-2029-648042983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539" y="34290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kg ; g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AA0EA016-0FBC-BFFA-4EFB-F041EC99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339" y="42672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8D637599-3C21-1495-E9A1-232F0D00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939" y="4305300"/>
            <a:ext cx="5029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năm ; tháng ; tuần ; ngày ; giờ ; phút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97F7AA1E-ECFA-E036-CA64-0A4F37B3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739" y="56388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 ngày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 24 giờ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B40AE34D-FC9C-A452-7632-DE0B24C3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939" y="56388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 giờ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 60 phút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8B7299B4-4C0F-5000-A2B6-6009B78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962" y="613952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D015F74-41A9-2352-AAE5-7F6B4E37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072" y="6170890"/>
            <a:ext cx="238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đồng</a:t>
            </a:r>
          </a:p>
        </p:txBody>
      </p:sp>
      <p:graphicFrame>
        <p:nvGraphicFramePr>
          <p:cNvPr id="17" name="Group 15">
            <a:extLst>
              <a:ext uri="{FF2B5EF4-FFF2-40B4-BE49-F238E27FC236}">
                <a16:creationId xmlns:a16="http://schemas.microsoft.com/office/drawing/2014/main" xmlns="" id="{30F33DD1-3EAF-B3F9-F2EC-6AD3A98BF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178814"/>
              </p:ext>
            </p:extLst>
          </p:nvPr>
        </p:nvGraphicFramePr>
        <p:xfrm>
          <a:off x="619539" y="788988"/>
          <a:ext cx="8229600" cy="2530475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290">
                <a:tc gridSpan="3"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ớn hơn mét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Mét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ỏ hơn mét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15"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870"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1km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=10hm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=1000m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1hm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=10dam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1dm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=10dm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=100cm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1dm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=10cm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1cm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=10mm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2pPr>
                      <a:lvl3pPr algn="l"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4pPr>
                      <a:lvl5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1mm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Rectangle 45">
            <a:extLst>
              <a:ext uri="{FF2B5EF4-FFF2-40B4-BE49-F238E27FC236}">
                <a16:creationId xmlns:a16="http://schemas.microsoft.com/office/drawing/2014/main" xmlns="" id="{4AF5C013-D6E0-0D64-136F-D81115EB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739" y="47244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 năm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= 12 tháng</a:t>
            </a: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xmlns="" id="{F3357ECA-F775-2A40-4868-C26EDC38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939" y="47244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 tháng thường có 30 hoặc 31 ngày ; riêng tháng 2 có 28 hoặc 29 ngày.</a:t>
            </a: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86FF9359-E84B-C77A-88E2-3A93B6F9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739" y="51816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 tuần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= 7 ngày</a:t>
            </a:r>
          </a:p>
        </p:txBody>
      </p:sp>
    </p:spTree>
    <p:extLst>
      <p:ext uri="{BB962C8B-B14F-4D97-AF65-F5344CB8AC3E}">
        <p14:creationId xmlns:p14="http://schemas.microsoft.com/office/powerpoint/2010/main" val="4173722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8" grpId="0" autoUpdateAnimBg="0"/>
      <p:bldP spid="19" grpId="0" autoUpdateAnimBg="0"/>
      <p:bldP spid="2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842</Words>
  <Application>Microsoft Office PowerPoint</Application>
  <PresentationFormat>Custom</PresentationFormat>
  <Paragraphs>232</Paragraphs>
  <Slides>19</Slides>
  <Notes>13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Office 主题</vt:lpstr>
      <vt:lpstr>Office 主题​​</vt:lpstr>
      <vt:lpstr>1_Office Theme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BKV</cp:lastModifiedBy>
  <cp:revision>209</cp:revision>
  <dcterms:created xsi:type="dcterms:W3CDTF">2017-07-28T06:53:08Z</dcterms:created>
  <dcterms:modified xsi:type="dcterms:W3CDTF">2022-05-24T02:01:16Z</dcterms:modified>
</cp:coreProperties>
</file>