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80" r:id="rId5"/>
    <p:sldId id="285" r:id="rId6"/>
    <p:sldId id="279" r:id="rId7"/>
    <p:sldId id="282" r:id="rId8"/>
    <p:sldId id="275" r:id="rId9"/>
    <p:sldId id="261" r:id="rId10"/>
    <p:sldId id="262" r:id="rId11"/>
    <p:sldId id="277" r:id="rId12"/>
    <p:sldId id="263" r:id="rId13"/>
    <p:sldId id="267" r:id="rId14"/>
    <p:sldId id="283" r:id="rId15"/>
    <p:sldId id="265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10" y="78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1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0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6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5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4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9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64" y="304801"/>
            <a:ext cx="866775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1" y="17526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0391" y="39624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EF45-6106-4A1D-BEE2-080F13F4E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4BD5-E9D1-4A1B-942B-D83BB0BB8A47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6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35021" y="1151113"/>
            <a:ext cx="90078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Tiểu</a:t>
            </a: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5400" b="1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5400" b="1">
                <a:solidFill>
                  <a:srgbClr val="FF0000"/>
                </a:solidFill>
                <a:cs typeface="Times New Roman" panose="02020603050405020304" pitchFamily="18" charset="0"/>
              </a:rPr>
              <a:t> Ái Mộ A</a:t>
            </a:r>
            <a:endParaRPr lang="en-US" alt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u="sng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0000CC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VỀ ĐẠI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170)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9503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" y="329523"/>
            <a:ext cx="9906000" cy="1295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kg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00g.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-gam?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54163" y="2242328"/>
            <a:ext cx="63118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72" y="3217982"/>
            <a:ext cx="1520032" cy="115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39" y="1614655"/>
            <a:ext cx="1941342" cy="9485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15390" y="801860"/>
            <a:ext cx="4366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97830" y="801865"/>
            <a:ext cx="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0735" y="760644"/>
            <a:ext cx="3589021" cy="1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6798" y="2636133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1kg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2212" y="4523712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>
            <a:off x="1865522" y="1772535"/>
            <a:ext cx="557977" cy="31474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3159" y="3064899"/>
            <a:ext cx="9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 kg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01642" y="2950248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: 1 kg </a:t>
            </a:r>
            <a:r>
              <a:rPr lang="vi-VN" sz="2800" b="1" dirty="0"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latin typeface="Times New Roman" panose="02020603050405020304" pitchFamily="18" charset="0"/>
              </a:rPr>
              <a:t>00g = 1</a:t>
            </a:r>
            <a:r>
              <a:rPr lang="vi-VN" sz="2800" b="1" dirty="0"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latin typeface="Times New Roman" panose="02020603050405020304" pitchFamily="18" charset="0"/>
              </a:rPr>
              <a:t>00g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54042" y="3515600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</a:t>
            </a:r>
            <a:r>
              <a:rPr lang="en-US" sz="2800" dirty="0"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</a:rPr>
              <a:t>lô</a:t>
            </a:r>
            <a:r>
              <a:rPr lang="en-US" sz="2800" dirty="0">
                <a:latin typeface="Times New Roman" panose="02020603050405020304" pitchFamily="18" charset="0"/>
              </a:rPr>
              <a:t>-gam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2485" y="4095709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   1</a:t>
            </a:r>
            <a:r>
              <a:rPr lang="vi-VN" sz="2800" b="1" dirty="0"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+ </a:t>
            </a:r>
            <a:r>
              <a:rPr lang="vi-VN" sz="2800" b="1" dirty="0">
                <a:latin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= </a:t>
            </a:r>
            <a:r>
              <a:rPr lang="vi-VN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2000 (g)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98411" y="4646315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Times New Roman" panose="02020603050405020304" pitchFamily="18" charset="0"/>
              </a:rPr>
              <a:t>2000g = 2kg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57285" y="5196926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anose="02020603050405020304" pitchFamily="18" charset="0"/>
              </a:rPr>
              <a:t>Đáp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:  2 kg</a:t>
            </a:r>
          </a:p>
        </p:txBody>
      </p:sp>
    </p:spTree>
    <p:extLst>
      <p:ext uri="{BB962C8B-B14F-4D97-AF65-F5344CB8AC3E}">
        <p14:creationId xmlns:p14="http://schemas.microsoft.com/office/powerpoint/2010/main" val="23459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1" grpId="0"/>
      <p:bldP spid="13" grpId="0" animBg="1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39" y="196950"/>
            <a:ext cx="9544051" cy="16881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Bài 5: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Một xe ô tô chở được 32 bao gạo, mỗi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bao cân nặng 50kg. Hỏi chiếc xe đó chở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được tất cả bao nhiêu tạ gạo?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" y="2053921"/>
            <a:ext cx="3345474" cy="198354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Tóm tắt:</a:t>
            </a:r>
          </a:p>
          <a:p>
            <a:r>
              <a:rPr lang="vi-VN" sz="3600" b="1" dirty="0">
                <a:latin typeface="+mj-lt"/>
              </a:rPr>
              <a:t>1 bao</a:t>
            </a:r>
            <a:r>
              <a:rPr lang="en-US" sz="3600" b="1" dirty="0">
                <a:latin typeface="+mj-lt"/>
              </a:rPr>
              <a:t>   </a:t>
            </a:r>
            <a:r>
              <a:rPr lang="vi-VN" sz="3600" b="1" dirty="0">
                <a:latin typeface="+mj-lt"/>
              </a:rPr>
              <a:t>: 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50 kg</a:t>
            </a:r>
          </a:p>
          <a:p>
            <a:r>
              <a:rPr lang="vi-VN" sz="3600" b="1" dirty="0">
                <a:latin typeface="+mj-lt"/>
              </a:rPr>
              <a:t>32 bao: ...</a:t>
            </a:r>
            <a:r>
              <a:rPr lang="en-US" sz="3600" b="1" dirty="0">
                <a:latin typeface="+mj-lt"/>
              </a:rPr>
              <a:t>  </a:t>
            </a:r>
            <a:r>
              <a:rPr lang="en-US" sz="3600" b="1" dirty="0" err="1">
                <a:latin typeface="+mj-lt"/>
              </a:rPr>
              <a:t>tạ</a:t>
            </a:r>
            <a:r>
              <a:rPr lang="vi-VN" sz="3600" b="1" dirty="0">
                <a:latin typeface="+mj-lt"/>
              </a:rPr>
              <a:t>?</a:t>
            </a:r>
            <a:endParaRPr lang="en-US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07" y="3682823"/>
            <a:ext cx="178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Bài giải</a:t>
            </a:r>
            <a:r>
              <a:rPr lang="en-US" sz="3200" b="1" dirty="0">
                <a:latin typeface="+mj-lt"/>
              </a:rPr>
              <a:t>:</a:t>
            </a:r>
            <a:endParaRPr lang="vi-VN" sz="32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4747" y="4243262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Chiếc xe đó chở được 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gạo </a:t>
            </a:r>
            <a:r>
              <a:rPr lang="vi-VN" sz="3200" b="1" dirty="0">
                <a:latin typeface="+mj-lt"/>
              </a:rPr>
              <a:t>là: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039" y="4823367"/>
            <a:ext cx="403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50 x 32 = 1600 (kg)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79" y="5501552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1600 kg = 16 tạ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078" y="6155393"/>
            <a:ext cx="3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Đáp số : 16 tạ gạo 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297" y="2489987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297" y="77373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297" y="4469145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10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5502" y="1051772"/>
            <a:ext cx="6120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CỦNG CỐ - DẶN DÒ: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26929" y="2395177"/>
            <a:ext cx="83172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Chuẩn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bài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sau</a:t>
            </a:r>
            <a:r>
              <a:rPr lang="en-US" sz="4800" b="1" dirty="0">
                <a:solidFill>
                  <a:srgbClr val="0000FF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Ôn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lượng</a:t>
            </a:r>
            <a:r>
              <a:rPr lang="en-US" sz="4800" b="1" dirty="0">
                <a:solidFill>
                  <a:srgbClr val="FF0000"/>
                </a:solidFill>
              </a:rPr>
              <a:t> (</a:t>
            </a:r>
            <a:r>
              <a:rPr lang="en-US" sz="4800" b="1" dirty="0" err="1">
                <a:solidFill>
                  <a:srgbClr val="FF0000"/>
                </a:solidFill>
              </a:rPr>
              <a:t>tiếp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theo</a:t>
            </a:r>
            <a:r>
              <a:rPr lang="en-US" sz="4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0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8295169" y="4331856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501508" y="616465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4224" y="3672241"/>
            <a:ext cx="8061820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kg, hg, dag, g.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8320336" y="4331856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566221" y="904564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2279" y="3429006"/>
            <a:ext cx="822805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g, dag, hg, kg,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" action="ppaction://noaction"/>
          </p:cNvPr>
          <p:cNvSpPr/>
          <p:nvPr/>
        </p:nvSpPr>
        <p:spPr>
          <a:xfrm rot="10800000">
            <a:off x="5461827" y="4950547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46551" y="835745"/>
            <a:ext cx="83348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2kg = … 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546551" y="4340948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𝟐𝟎𝟎𝟎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vi-VN" sz="48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51" y="4340942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 rotWithShape="1">
                <a:blip r:embed="rId3"/>
                <a:stretch>
                  <a:fillRect t="-7722" b="-19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2730370" y="2828925"/>
            <a:ext cx="538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 MỚI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86" y="152401"/>
            <a:ext cx="948321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BẢNG ĐƠN VỊ ĐO KHỐI LƯỢNG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64084"/>
              </p:ext>
            </p:extLst>
          </p:nvPr>
        </p:nvGraphicFramePr>
        <p:xfrm>
          <a:off x="176986" y="1066800"/>
          <a:ext cx="9483214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Ki-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-gam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1000kg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kg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1000g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10dag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1dag = 10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985" y="4876807"/>
            <a:ext cx="948321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</a:rPr>
              <a:t>Mỗi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khối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lượng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gấp</a:t>
            </a:r>
            <a:r>
              <a:rPr lang="en-US" sz="3600" b="1" dirty="0">
                <a:solidFill>
                  <a:srgbClr val="FFFF00"/>
                </a:solidFill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</a:rPr>
              <a:t>lần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hơn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liền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nó</a:t>
            </a:r>
            <a:r>
              <a:rPr lang="en-US" sz="36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2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67289" y="460752"/>
            <a:ext cx="8947052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1yến = ……kg              1tạ  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1tạ  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1tấn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961" y="2066601"/>
            <a:ext cx="66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887" y="3236624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307" y="4450916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730" y="2037094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9654" y="3251381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63" y="4436173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609600" indent="-609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</a:t>
                </a:r>
                <a:r>
                  <a:rPr kumimoji="0" lang="vi-VN" sz="36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2.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Viết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thích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hợp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vào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chỗ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a)    10yến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                              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50 kg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=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…….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1yến 8kg =……. kg</a:t>
                </a:r>
                <a:endPara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blipFill>
                <a:blip r:embed="rId3"/>
                <a:stretch>
                  <a:fillRect l="-2086" t="-11218" r="-5451" b="-52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-126615" y="3245333"/>
            <a:ext cx="977704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b)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5tạ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1500kg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AutoNum type="alphaLcParenR" startAt="2"/>
            </a:pP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30yến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7tạ 20kg =…….kg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-964896" y="5112434"/>
            <a:ext cx="103902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c)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32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4000 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AutoNum type="alphaLcParenR" startAt="3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230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3 tấn25 kg =……...kg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4898" y="1270181"/>
            <a:ext cx="84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629" y="1255437"/>
            <a:ext cx="65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083" y="2321187"/>
            <a:ext cx="62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2621" y="2321188"/>
            <a:ext cx="77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18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128" y="3123045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8236" y="4065582"/>
            <a:ext cx="45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692" y="3108978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4358" y="4121855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720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176" y="5008116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2605" y="5992857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23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326" y="4994050"/>
            <a:ext cx="5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3308" y="5964719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3025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8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AFB2375-6C23-454E-80A6-DBDAFB6CDD9E}"/>
              </a:ext>
            </a:extLst>
          </p:cNvPr>
          <p:cNvSpPr/>
          <p:nvPr/>
        </p:nvSpPr>
        <p:spPr>
          <a:xfrm>
            <a:off x="353964" y="634187"/>
            <a:ext cx="9232491" cy="35568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&gt;; &lt;; = 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thích hợp vào chỗ chấm: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2kg7hg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2700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60kg 7g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6007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5035g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2 500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200g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A15D5-49B2-46D6-8067-6D4238FED51E}"/>
              </a:ext>
            </a:extLst>
          </p:cNvPr>
          <p:cNvSpPr txBox="1"/>
          <p:nvPr/>
        </p:nvSpPr>
        <p:spPr>
          <a:xfrm>
            <a:off x="459868" y="2145230"/>
            <a:ext cx="146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2 700g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418C-E506-47FC-9FEC-53D99984FAD0}"/>
              </a:ext>
            </a:extLst>
          </p:cNvPr>
          <p:cNvSpPr txBox="1"/>
          <p:nvPr/>
        </p:nvSpPr>
        <p:spPr>
          <a:xfrm>
            <a:off x="2040580" y="1488608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9A3C-57A5-4D0D-BA19-1F2A27E9226C}"/>
              </a:ext>
            </a:extLst>
          </p:cNvPr>
          <p:cNvSpPr txBox="1"/>
          <p:nvPr/>
        </p:nvSpPr>
        <p:spPr>
          <a:xfrm>
            <a:off x="7018163" y="1473819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AA410-DAA9-4790-B5EF-6BAEDFDE5E56}"/>
              </a:ext>
            </a:extLst>
          </p:cNvPr>
          <p:cNvSpPr txBox="1"/>
          <p:nvPr/>
        </p:nvSpPr>
        <p:spPr>
          <a:xfrm>
            <a:off x="5220364" y="2159323"/>
            <a:ext cx="17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60 007g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49FB1-9358-410D-B868-3931260E1B16}"/>
              </a:ext>
            </a:extLst>
          </p:cNvPr>
          <p:cNvSpPr txBox="1"/>
          <p:nvPr/>
        </p:nvSpPr>
        <p:spPr>
          <a:xfrm>
            <a:off x="2131291" y="2950317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36ECB-5E02-42EC-ADA2-2227761D2F3F}"/>
              </a:ext>
            </a:extLst>
          </p:cNvPr>
          <p:cNvSpPr txBox="1"/>
          <p:nvPr/>
        </p:nvSpPr>
        <p:spPr>
          <a:xfrm>
            <a:off x="6923519" y="2935566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B0E66-B490-4C93-9C51-1070FF092A56}"/>
              </a:ext>
            </a:extLst>
          </p:cNvPr>
          <p:cNvSpPr txBox="1"/>
          <p:nvPr/>
        </p:nvSpPr>
        <p:spPr>
          <a:xfrm>
            <a:off x="395505" y="3658024"/>
            <a:ext cx="1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5 003g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9094-6798-417E-8EE5-9A2F2CF80D6F}"/>
              </a:ext>
            </a:extLst>
          </p:cNvPr>
          <p:cNvSpPr txBox="1"/>
          <p:nvPr/>
        </p:nvSpPr>
        <p:spPr>
          <a:xfrm>
            <a:off x="7835484" y="3577703"/>
            <a:ext cx="1609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12 200g</a:t>
            </a:r>
          </a:p>
        </p:txBody>
      </p:sp>
      <p:sp>
        <p:nvSpPr>
          <p:cNvPr id="14" name="AutoShape 72"/>
          <p:cNvSpPr>
            <a:spLocks/>
          </p:cNvSpPr>
          <p:nvPr/>
        </p:nvSpPr>
        <p:spPr bwMode="auto">
          <a:xfrm rot="16200000" flipH="1">
            <a:off x="1011165" y="1525167"/>
            <a:ext cx="163096" cy="1177206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78"/>
          <p:cNvSpPr>
            <a:spLocks/>
          </p:cNvSpPr>
          <p:nvPr/>
        </p:nvSpPr>
        <p:spPr bwMode="auto">
          <a:xfrm rot="16200000" flipH="1">
            <a:off x="8416803" y="2817237"/>
            <a:ext cx="144759" cy="15621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2"/>
          <p:cNvSpPr>
            <a:spLocks/>
          </p:cNvSpPr>
          <p:nvPr/>
        </p:nvSpPr>
        <p:spPr bwMode="auto">
          <a:xfrm rot="16200000" flipH="1">
            <a:off x="5865740" y="1423930"/>
            <a:ext cx="208162" cy="1439929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86"/>
          <p:cNvSpPr>
            <a:spLocks/>
          </p:cNvSpPr>
          <p:nvPr/>
        </p:nvSpPr>
        <p:spPr bwMode="auto">
          <a:xfrm rot="16200000" flipH="1">
            <a:off x="989817" y="2949922"/>
            <a:ext cx="163798" cy="121920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611</Words>
  <Application>Microsoft Office PowerPoint</Application>
  <PresentationFormat>A4 Paper (210x297 mm)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Aaril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Win10Pro</cp:lastModifiedBy>
  <cp:revision>88</cp:revision>
  <dcterms:created xsi:type="dcterms:W3CDTF">2019-04-24T15:32:27Z</dcterms:created>
  <dcterms:modified xsi:type="dcterms:W3CDTF">2022-05-08T15:25:00Z</dcterms:modified>
</cp:coreProperties>
</file>