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7" r:id="rId3"/>
    <p:sldId id="258" r:id="rId4"/>
    <p:sldId id="259" r:id="rId5"/>
    <p:sldId id="260" r:id="rId6"/>
    <p:sldId id="261" r:id="rId7"/>
    <p:sldId id="266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320" y="-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E6561-FFC9-44A9-9069-CCF6C435EEA6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C184A-EA1C-4176-AED8-C59C88A39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552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134DD4-FC4C-4C83-9390-9AF71FA96CE3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64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6C9404C-5903-4D5A-AC54-F0081C20C6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362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B3641-80BA-4B21-97B2-7A427E94F4A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9B4FBB-D86F-43E8-9F19-4B88E41EE5CE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07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88729-CC58-4059-8961-B60F5770DE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0C3256-AF01-473F-9301-D36274A35488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923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D2C87-0B50-48C4-9938-86FD78346C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70B1C9-477D-4251-BAB7-078DE7ECB4F9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986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6F65F-6CC5-4A93-92EB-7DFBA0817902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990B3-F04A-4D3B-BA71-DC51FE2DF7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49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7D316-A5E7-4C3E-85B4-CEE44DF477DD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75418-D06B-4766-A801-47ABAF7972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68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57101-600E-414D-90AF-F3E6F79F1159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FC97-F18F-45F1-8D62-494E79DE4B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9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D1260-D7F3-4F03-9906-7EBD28F563D1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08CDF-0365-4D7F-A9FE-AA900A68AD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03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0B562-E259-4AD1-A86C-1A426470174A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83950-7A12-4B7E-8A25-BDAD72B7B7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96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160D-5AA0-455A-9AC4-C9703362F671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24F2A-EDDB-49BC-AE86-EED76336D3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09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9B915-7977-408A-8A3E-042C5FD4AB51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285D3-C92E-4F64-9F96-140326EA79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57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BA0B0-F7F0-40A2-86F1-2E671A068938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E9A9D-1FFF-4033-B834-08140BDD8B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3806C-1C47-4CFE-B424-2B2B9D6E57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D1CB7F-319E-45BD-9274-F8018B1AA524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9628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4FF38-8091-4AB3-AAB9-BA94D150919A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58AA-DEFF-436B-9D62-0AEBFD2127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799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635A1-F8AE-4460-BB97-AC42E98C967D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1A2D9-D5E0-4F9F-B566-38AF08F793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129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735B2-544F-455D-A841-439E8188FF86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08684-379F-4517-9B4B-D23CB0BC96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9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56D2-7251-4757-B4F7-6A6FBE52B6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C8D43B-D285-4BE2-B2C8-2CD079604FC1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448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2A64E-483E-414C-B4A1-C471FAA85A9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A17511-E942-4BBD-B168-FAA1189D3DE7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646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57414-CFDA-4742-B174-8FEC310D37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1FB175-E016-4E87-8724-2942ABC8687D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17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0241F-C2EF-4F9B-9C77-4943168C3E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C442FA-B92F-42D4-9B3C-36114ADB616E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501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5CBC3-1430-4AF8-8CBE-ACBE91DD4D3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B082E4-700A-41EB-AC8D-F889961E1B18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193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B97B7-4F7A-43F5-ABF3-532B3178299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03A744-639B-4F1C-8DC4-ED5BBEE587FD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66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585A5-C693-429F-B2CE-49EEFE67369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1C248C-3CB4-4527-ABB8-F816AA1F7092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28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1FACB8-D796-42DB-90D3-2518CD5D23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07E93B-1BC2-4D1E-8D88-CF7CD2189147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41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918D2D26-98B8-4CB5-A725-2A74B7BEBFA1}" type="datetimeFigureOut">
              <a:rPr lang="en-US" smtClean="0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685800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71A08EB1-BABF-428F-9963-2CA409306F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45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Chuyen%20de%20Am%20nhac%202-%20Tiet%2015\Audio\Nhac%20phong.wav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Chuyen%20de%20Am%20nhac%202-%20Tiet%2015\Audio\Nhac%20phong.wav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Chuyen%20de%20Am%20nhac%202-%20Tiet%2015\Audio\Nhac%20phong.wav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IMG-431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305594" y="184152"/>
            <a:ext cx="7772400" cy="708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A</a:t>
            </a:r>
            <a:endParaRPr lang="en-US" alt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49867" y="1196976"/>
            <a:ext cx="1044786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54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LỚP 3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5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6469" y="2803737"/>
            <a:ext cx="10110651" cy="144655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BỐN PHÉP TÍNH </a:t>
            </a:r>
            <a:endParaRPr lang="en-US" sz="4400" b="1" dirty="0" smtClean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4400" b="1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4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 VI 100 </a:t>
            </a:r>
            <a:r>
              <a:rPr lang="en-US" sz="4400" b="1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 (</a:t>
            </a:r>
            <a:r>
              <a:rPr lang="en-US" sz="4400" b="1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400" b="1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400" b="1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endParaRPr lang="en-US" sz="4400" b="1" dirty="0">
              <a:ln w="11430">
                <a:solidFill>
                  <a:srgbClr val="FF0000"/>
                </a:solidFill>
              </a:ln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2552700" y="4187380"/>
            <a:ext cx="7086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6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n-US" altLang="en-US" sz="6000" dirty="0">
                <a:solidFill>
                  <a:srgbClr val="C00000"/>
                </a:solidFill>
                <a:cs typeface="Arial" panose="020B0604020202020204" pitchFamily="34" charset="0"/>
              </a:rPr>
              <a:t>( </a:t>
            </a:r>
            <a:r>
              <a:rPr lang="en-US" altLang="en-US" sz="6000" dirty="0" err="1">
                <a:solidFill>
                  <a:srgbClr val="C00000"/>
                </a:solidFill>
                <a:cs typeface="Arial" panose="020B0604020202020204" pitchFamily="34" charset="0"/>
              </a:rPr>
              <a:t>trang</a:t>
            </a:r>
            <a:r>
              <a:rPr lang="en-US" altLang="en-US" sz="6000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6000" dirty="0" smtClean="0">
                <a:solidFill>
                  <a:srgbClr val="C00000"/>
                </a:solidFill>
                <a:cs typeface="Arial" panose="020B0604020202020204" pitchFamily="34" charset="0"/>
              </a:rPr>
              <a:t>171 </a:t>
            </a:r>
            <a:r>
              <a:rPr lang="en-US" altLang="en-US" sz="6000" dirty="0">
                <a:solidFill>
                  <a:srgbClr val="C00000"/>
                </a:solidFill>
                <a:cs typeface="Arial" panose="020B0604020202020204" pitchFamily="34" charset="0"/>
              </a:rPr>
              <a:t>- </a:t>
            </a:r>
            <a:r>
              <a:rPr lang="en-US" altLang="en-US" sz="6000" dirty="0" err="1">
                <a:solidFill>
                  <a:srgbClr val="C00000"/>
                </a:solidFill>
                <a:cs typeface="Arial" panose="020B0604020202020204" pitchFamily="34" charset="0"/>
              </a:rPr>
              <a:t>sgk</a:t>
            </a:r>
            <a:r>
              <a:rPr lang="en-US" altLang="en-US" sz="6000" dirty="0">
                <a:solidFill>
                  <a:srgbClr val="C00000"/>
                </a:solidFill>
                <a:cs typeface="Arial" panose="020B0604020202020204" pitchFamily="34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1295860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" t="571" r="1577" b="1905"/>
          <a:stretch/>
        </p:blipFill>
        <p:spPr>
          <a:xfrm>
            <a:off x="0" y="0"/>
            <a:ext cx="12292148" cy="6727371"/>
          </a:xfrm>
          <a:prstGeom prst="rect">
            <a:avLst/>
          </a:prstGeom>
        </p:spPr>
      </p:pic>
      <p:sp>
        <p:nvSpPr>
          <p:cNvPr id="26" name="Title 1"/>
          <p:cNvSpPr txBox="1">
            <a:spLocks/>
          </p:cNvSpPr>
          <p:nvPr/>
        </p:nvSpPr>
        <p:spPr bwMode="auto">
          <a:xfrm>
            <a:off x="2870200" y="141289"/>
            <a:ext cx="6248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>
                <a:solidFill>
                  <a:srgbClr val="ED7D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nhẩm: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9187" y="1610657"/>
            <a:ext cx="5760033" cy="3110566"/>
          </a:xfrm>
          <a:prstGeom prst="roundRect">
            <a:avLst/>
          </a:prstGeom>
          <a:noFill/>
          <a:ln w="254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5800">
              <a:lnSpc>
                <a:spcPct val="150000"/>
              </a:lnSpc>
              <a:defRPr/>
            </a:pP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30000 + 40000 – 50000 = 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685800">
              <a:lnSpc>
                <a:spcPct val="150000"/>
              </a:lnSpc>
              <a:defRPr/>
            </a:pP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80000 –(20000 + 30000)= 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685800">
              <a:lnSpc>
                <a:spcPct val="150000"/>
              </a:lnSpc>
              <a:defRPr/>
            </a:pP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80000 </a:t>
            </a:r>
            <a:r>
              <a:rPr lang="en-US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20000 - 30000  = 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685800">
              <a:defRPr/>
            </a:pP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808761" y="2616011"/>
            <a:ext cx="1231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30000</a:t>
            </a:r>
            <a:endParaRPr lang="en-US" alt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904347" y="1939594"/>
            <a:ext cx="14382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20000</a:t>
            </a:r>
            <a:endParaRPr lang="en-US" altLang="en-US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762500" y="3293968"/>
            <a:ext cx="1231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30000</a:t>
            </a:r>
            <a:endParaRPr lang="en-US" alt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846748" y="1679198"/>
            <a:ext cx="4543704" cy="3042025"/>
          </a:xfrm>
          <a:prstGeom prst="roundRect">
            <a:avLst/>
          </a:prstGeom>
          <a:noFill/>
          <a:ln w="254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685800">
              <a:lnSpc>
                <a:spcPct val="150000"/>
              </a:lnSpc>
              <a:defRPr/>
            </a:pPr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b) 3000 x 2 : 3 = </a:t>
            </a:r>
            <a:endParaRPr lang="en-US" sz="3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685800">
              <a:lnSpc>
                <a:spcPct val="150000"/>
              </a:lnSpc>
              <a:defRPr/>
            </a:pPr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4800 : 8 x 4     = </a:t>
            </a:r>
            <a:endParaRPr lang="en-US" sz="3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685800">
              <a:lnSpc>
                <a:spcPct val="150000"/>
              </a:lnSpc>
              <a:defRPr/>
            </a:pPr>
            <a:r>
              <a:rPr lang="en-US" sz="3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4000 : 5 : 2     = </a:t>
            </a:r>
            <a:endParaRPr lang="en-US" sz="3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685800">
              <a:defRPr/>
            </a:pP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9803560" y="1974656"/>
            <a:ext cx="14382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endParaRPr lang="en-US" altLang="en-US" sz="3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9803560" y="2665067"/>
            <a:ext cx="14382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2400</a:t>
            </a:r>
            <a:endParaRPr lang="en-US" altLang="en-US" sz="3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9872149" y="3293968"/>
            <a:ext cx="143827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</a:t>
            </a:r>
            <a:endParaRPr lang="en-US" altLang="en-US" sz="3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3586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0" grpId="0" animBg="1"/>
      <p:bldP spid="36" grpId="0"/>
      <p:bldP spid="17" grpId="0"/>
      <p:bldP spid="22" grpId="0"/>
      <p:bldP spid="23" grpId="0" animBg="1"/>
      <p:bldP spid="28" grpId="0"/>
      <p:bldP spid="29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" t="571" r="1577" b="1905"/>
          <a:stretch/>
        </p:blipFill>
        <p:spPr>
          <a:xfrm>
            <a:off x="1" y="0"/>
            <a:ext cx="12292148" cy="6727371"/>
          </a:xfrm>
          <a:prstGeom prst="rect">
            <a:avLst/>
          </a:prstGeom>
        </p:spPr>
      </p:pic>
      <p:pic>
        <p:nvPicPr>
          <p:cNvPr id="30722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1905000" y="2590801"/>
            <a:ext cx="2590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4000" b="1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2286000" y="3581400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3200" b="1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2286000" y="5029200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3200" b="1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413000" y="1727200"/>
            <a:ext cx="358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4083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3269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836864" y="2276475"/>
            <a:ext cx="32591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8763 - 2469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7002487" y="1718235"/>
            <a:ext cx="3733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37246 + 1765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7332804" y="2332551"/>
            <a:ext cx="2819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879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2495691" y="3472144"/>
            <a:ext cx="2808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 3608 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2974181" y="4136798"/>
            <a:ext cx="236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6047 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6710363" y="3473450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40068 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7335466" y="4057792"/>
            <a:ext cx="2590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6004  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2870200" y="141289"/>
            <a:ext cx="6248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>
                <a:solidFill>
                  <a:srgbClr val="ED7D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Đặt tính rồi tính:</a:t>
            </a:r>
          </a:p>
        </p:txBody>
      </p:sp>
    </p:spTree>
    <p:extLst>
      <p:ext uri="{BB962C8B-B14F-4D97-AF65-F5344CB8AC3E}">
        <p14:creationId xmlns:p14="http://schemas.microsoft.com/office/powerpoint/2010/main" val="131598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2"/>
                </p:tgtEl>
              </p:cMediaNode>
            </p:audio>
          </p:childTnLst>
        </p:cTn>
      </p:par>
    </p:tnLst>
    <p:bldLst>
      <p:bldP spid="30729" grpId="0"/>
      <p:bldP spid="30731" grpId="0"/>
      <p:bldP spid="30732" grpId="0"/>
      <p:bldP spid="30733" grpId="0"/>
      <p:bldP spid="30734" grpId="0"/>
      <p:bldP spid="30735" grpId="0"/>
      <p:bldP spid="30736" grpId="0"/>
      <p:bldP spid="30737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" t="571" r="1577" b="1905"/>
          <a:stretch/>
        </p:blipFill>
        <p:spPr>
          <a:xfrm>
            <a:off x="40414" y="65314"/>
            <a:ext cx="12292148" cy="6727371"/>
          </a:xfrm>
          <a:prstGeom prst="rect">
            <a:avLst/>
          </a:prstGeom>
        </p:spPr>
      </p:pic>
      <p:pic>
        <p:nvPicPr>
          <p:cNvPr id="29698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325688" y="2867026"/>
            <a:ext cx="13716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4083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3269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733800" y="3235326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2020888" y="3175001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V="1">
            <a:off x="2286000" y="4171950"/>
            <a:ext cx="104502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V="1">
            <a:off x="8181975" y="4146550"/>
            <a:ext cx="9366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V="1">
            <a:off x="4068763" y="4151313"/>
            <a:ext cx="908186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V="1">
            <a:off x="6129338" y="4151313"/>
            <a:ext cx="1203466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61088" y="2927351"/>
            <a:ext cx="145891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37246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1765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5899150" y="3255963"/>
            <a:ext cx="3642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Text Box 21"/>
          <p:cNvSpPr txBox="1">
            <a:spLocks noChangeArrowheads="1"/>
          </p:cNvSpPr>
          <p:nvPr/>
        </p:nvSpPr>
        <p:spPr bwMode="auto">
          <a:xfrm>
            <a:off x="2590800" y="3581401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6129338" y="4219575"/>
            <a:ext cx="137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39011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068764" y="2867026"/>
            <a:ext cx="141128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8763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2469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159750" y="2936876"/>
            <a:ext cx="1524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879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 flipH="1">
            <a:off x="7916864" y="3367088"/>
            <a:ext cx="407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4021001" y="4151313"/>
            <a:ext cx="1524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6294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8085275" y="4151313"/>
            <a:ext cx="13890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5121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65" name="Text Box 69"/>
          <p:cNvSpPr txBox="1">
            <a:spLocks noChangeArrowheads="1"/>
          </p:cNvSpPr>
          <p:nvPr/>
        </p:nvSpPr>
        <p:spPr bwMode="auto">
          <a:xfrm>
            <a:off x="2286000" y="4190344"/>
            <a:ext cx="1371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7352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2870200" y="141289"/>
            <a:ext cx="6248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>
                <a:solidFill>
                  <a:srgbClr val="ED7D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Đặt tính rồi tính: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2413000" y="1335310"/>
            <a:ext cx="358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4083 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3269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2836864" y="1884585"/>
            <a:ext cx="32591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8763 - 2469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7002487" y="1326345"/>
            <a:ext cx="3733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37246 + 1765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7332804" y="1940661"/>
            <a:ext cx="2819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 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879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4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698"/>
                </p:tgtEl>
              </p:cMediaNode>
            </p:audio>
          </p:childTnLst>
        </p:cTn>
      </p:par>
    </p:tnLst>
    <p:bldLst>
      <p:bldP spid="29699" grpId="0"/>
      <p:bldP spid="29700" grpId="0"/>
      <p:bldP spid="29709" grpId="0"/>
      <p:bldP spid="29714" grpId="0"/>
      <p:bldP spid="29716" grpId="0"/>
      <p:bldP spid="29718" grpId="0"/>
      <p:bldP spid="29719" grpId="0"/>
      <p:bldP spid="29721" grpId="0"/>
      <p:bldP spid="29723" grpId="0"/>
      <p:bldP spid="29724" grpId="0"/>
      <p:bldP spid="29725" grpId="0"/>
      <p:bldP spid="29765" grpId="0"/>
      <p:bldP spid="28" grpId="0"/>
      <p:bldP spid="27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" t="571" r="1577" b="1905"/>
          <a:stretch/>
        </p:blipFill>
        <p:spPr>
          <a:xfrm>
            <a:off x="0" y="-10659"/>
            <a:ext cx="12292148" cy="6727371"/>
          </a:xfrm>
          <a:prstGeom prst="rect">
            <a:avLst/>
          </a:prstGeom>
        </p:spPr>
      </p:pic>
      <p:pic>
        <p:nvPicPr>
          <p:cNvPr id="29698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913706" y="2404205"/>
            <a:ext cx="100540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3608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 flipV="1">
            <a:off x="1806807" y="3481423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39757" y="3496244"/>
            <a:ext cx="12105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14432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4026350" y="2378077"/>
            <a:ext cx="111283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6047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 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V="1">
            <a:off x="3919988" y="3481423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37" name="Rectangle 41"/>
          <p:cNvSpPr>
            <a:spLocks noChangeArrowheads="1"/>
          </p:cNvSpPr>
          <p:nvPr/>
        </p:nvSpPr>
        <p:spPr bwMode="auto">
          <a:xfrm>
            <a:off x="3879851" y="3508445"/>
            <a:ext cx="14335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30235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39" name="Rectangle 43"/>
          <p:cNvSpPr>
            <a:spLocks noChangeArrowheads="1"/>
          </p:cNvSpPr>
          <p:nvPr/>
        </p:nvSpPr>
        <p:spPr bwMode="auto">
          <a:xfrm>
            <a:off x="6169026" y="2340202"/>
            <a:ext cx="12105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40068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40" name="Rectangle 44"/>
          <p:cNvSpPr>
            <a:spLocks noChangeArrowheads="1"/>
          </p:cNvSpPr>
          <p:nvPr/>
        </p:nvSpPr>
        <p:spPr bwMode="auto">
          <a:xfrm>
            <a:off x="7480300" y="2351314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0698484" y="2430328"/>
            <a:ext cx="762000" cy="1143000"/>
            <a:chOff x="3648" y="2016"/>
            <a:chExt cx="384" cy="720"/>
          </a:xfrm>
        </p:grpSpPr>
        <p:sp>
          <p:nvSpPr>
            <p:cNvPr id="8224" name="Line 46"/>
            <p:cNvSpPr>
              <a:spLocks noChangeShapeType="1"/>
            </p:cNvSpPr>
            <p:nvPr/>
          </p:nvSpPr>
          <p:spPr bwMode="auto">
            <a:xfrm>
              <a:off x="3648" y="2016"/>
              <a:ext cx="0" cy="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25" name="Line 47"/>
            <p:cNvSpPr>
              <a:spLocks noChangeShapeType="1"/>
            </p:cNvSpPr>
            <p:nvPr/>
          </p:nvSpPr>
          <p:spPr bwMode="auto">
            <a:xfrm>
              <a:off x="3648" y="2304"/>
              <a:ext cx="3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7408863" y="2439307"/>
            <a:ext cx="914400" cy="1143000"/>
            <a:chOff x="3648" y="2016"/>
            <a:chExt cx="384" cy="720"/>
          </a:xfrm>
        </p:grpSpPr>
        <p:sp>
          <p:nvSpPr>
            <p:cNvPr id="8222" name="Line 49"/>
            <p:cNvSpPr>
              <a:spLocks noChangeShapeType="1"/>
            </p:cNvSpPr>
            <p:nvPr/>
          </p:nvSpPr>
          <p:spPr bwMode="auto">
            <a:xfrm>
              <a:off x="3648" y="2016"/>
              <a:ext cx="0" cy="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23" name="Line 50"/>
            <p:cNvSpPr>
              <a:spLocks noChangeShapeType="1"/>
            </p:cNvSpPr>
            <p:nvPr/>
          </p:nvSpPr>
          <p:spPr bwMode="auto">
            <a:xfrm>
              <a:off x="3648" y="2304"/>
              <a:ext cx="3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7399339" y="3060927"/>
            <a:ext cx="10054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5724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6372226" y="2813059"/>
            <a:ext cx="663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6521908" y="3307878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9750" name="Rectangle 54"/>
          <p:cNvSpPr>
            <a:spLocks noChangeArrowheads="1"/>
          </p:cNvSpPr>
          <p:nvPr/>
        </p:nvSpPr>
        <p:spPr bwMode="auto">
          <a:xfrm>
            <a:off x="6704014" y="3811814"/>
            <a:ext cx="642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51" name="Rectangle 55"/>
          <p:cNvSpPr>
            <a:spLocks noChangeArrowheads="1"/>
          </p:cNvSpPr>
          <p:nvPr/>
        </p:nvSpPr>
        <p:spPr bwMode="auto">
          <a:xfrm>
            <a:off x="6884989" y="4267427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9753" name="Rectangle 57"/>
          <p:cNvSpPr>
            <a:spLocks noChangeArrowheads="1"/>
          </p:cNvSpPr>
          <p:nvPr/>
        </p:nvSpPr>
        <p:spPr bwMode="auto">
          <a:xfrm>
            <a:off x="9534617" y="2393769"/>
            <a:ext cx="10054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6004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54" name="Rectangle 58"/>
          <p:cNvSpPr>
            <a:spLocks noChangeArrowheads="1"/>
          </p:cNvSpPr>
          <p:nvPr/>
        </p:nvSpPr>
        <p:spPr bwMode="auto">
          <a:xfrm>
            <a:off x="10817317" y="2393769"/>
            <a:ext cx="3778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55" name="Text Box 59"/>
          <p:cNvSpPr txBox="1">
            <a:spLocks noChangeArrowheads="1"/>
          </p:cNvSpPr>
          <p:nvPr/>
        </p:nvSpPr>
        <p:spPr bwMode="auto">
          <a:xfrm>
            <a:off x="10665754" y="2959714"/>
            <a:ext cx="1108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1200</a:t>
            </a:r>
            <a:endParaRPr lang="en-US" alt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56" name="Text Box 60"/>
          <p:cNvSpPr txBox="1">
            <a:spLocks noChangeArrowheads="1"/>
          </p:cNvSpPr>
          <p:nvPr/>
        </p:nvSpPr>
        <p:spPr bwMode="auto">
          <a:xfrm>
            <a:off x="9545239" y="2873194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57" name="Text Box 61"/>
          <p:cNvSpPr txBox="1">
            <a:spLocks noChangeArrowheads="1"/>
          </p:cNvSpPr>
          <p:nvPr/>
        </p:nvSpPr>
        <p:spPr bwMode="auto">
          <a:xfrm>
            <a:off x="9765533" y="3306290"/>
            <a:ext cx="685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58" name="Text Box 62"/>
          <p:cNvSpPr txBox="1">
            <a:spLocks noChangeArrowheads="1"/>
          </p:cNvSpPr>
          <p:nvPr/>
        </p:nvSpPr>
        <p:spPr bwMode="auto">
          <a:xfrm>
            <a:off x="9980934" y="3738428"/>
            <a:ext cx="717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59" name="Text Box 63"/>
          <p:cNvSpPr txBox="1">
            <a:spLocks noChangeArrowheads="1"/>
          </p:cNvSpPr>
          <p:nvPr/>
        </p:nvSpPr>
        <p:spPr bwMode="auto">
          <a:xfrm>
            <a:off x="10202480" y="4156755"/>
            <a:ext cx="457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2495691" y="428493"/>
            <a:ext cx="2808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c)  3608  </a:t>
            </a:r>
            <a:r>
              <a:rPr lang="en-US" altLang="en-US" sz="3200" dirty="0">
                <a:solidFill>
                  <a:srgbClr val="0000FF"/>
                </a:solidFill>
                <a:cs typeface="Times New Roman" panose="02020603050405020304" pitchFamily="18" charset="0"/>
              </a:rPr>
              <a:t>x  </a:t>
            </a:r>
            <a:r>
              <a:rPr lang="en-US" altLang="en-US" sz="32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4</a:t>
            </a:r>
            <a:endParaRPr lang="en-US" altLang="en-US" sz="3200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2974181" y="1093147"/>
            <a:ext cx="236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6047  </a:t>
            </a:r>
            <a:r>
              <a:rPr lang="en-US" altLang="en-US" sz="3200" dirty="0">
                <a:solidFill>
                  <a:srgbClr val="0000FF"/>
                </a:solidFill>
                <a:cs typeface="Times New Roman" panose="02020603050405020304" pitchFamily="18" charset="0"/>
              </a:rPr>
              <a:t>x  </a:t>
            </a:r>
            <a:r>
              <a:rPr lang="en-US" altLang="en-US" sz="32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5</a:t>
            </a:r>
            <a:endParaRPr lang="en-US" altLang="en-US" sz="3200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6710363" y="429799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>
                <a:solidFill>
                  <a:srgbClr val="0000FF"/>
                </a:solidFill>
                <a:cs typeface="Times New Roman" panose="02020603050405020304" pitchFamily="18" charset="0"/>
              </a:rPr>
              <a:t>d) </a:t>
            </a:r>
            <a:r>
              <a:rPr lang="en-US" altLang="en-US" sz="32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40068  </a:t>
            </a:r>
            <a:r>
              <a:rPr lang="en-US" altLang="en-US" sz="3200" dirty="0">
                <a:solidFill>
                  <a:srgbClr val="0000FF"/>
                </a:solidFill>
                <a:cs typeface="Times New Roman" panose="02020603050405020304" pitchFamily="18" charset="0"/>
              </a:rPr>
              <a:t>:  </a:t>
            </a:r>
            <a:r>
              <a:rPr lang="en-US" altLang="en-US" sz="32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7</a:t>
            </a:r>
            <a:endParaRPr lang="en-US" altLang="en-US" sz="3200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7335466" y="1014141"/>
            <a:ext cx="2590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6004  </a:t>
            </a:r>
            <a:r>
              <a:rPr lang="en-US" altLang="en-US" sz="3200" dirty="0">
                <a:solidFill>
                  <a:srgbClr val="0000FF"/>
                </a:solidFill>
                <a:cs typeface="Times New Roman" panose="02020603050405020304" pitchFamily="18" charset="0"/>
              </a:rPr>
              <a:t>:  </a:t>
            </a:r>
            <a:r>
              <a:rPr lang="en-US" altLang="en-US" sz="3200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5</a:t>
            </a:r>
            <a:endParaRPr lang="en-US" altLang="en-US" sz="3200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63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9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698"/>
                </p:tgtEl>
              </p:cMediaNode>
            </p:audio>
          </p:childTnLst>
        </p:cTn>
      </p:par>
    </p:tnLst>
    <p:bldLst>
      <p:bldP spid="29727" grpId="0"/>
      <p:bldP spid="29731" grpId="0"/>
      <p:bldP spid="29733" grpId="0"/>
      <p:bldP spid="29737" grpId="0"/>
      <p:bldP spid="29739" grpId="0"/>
      <p:bldP spid="29740" grpId="0"/>
      <p:bldP spid="29747" grpId="0"/>
      <p:bldP spid="29748" grpId="0"/>
      <p:bldP spid="29749" grpId="0"/>
      <p:bldP spid="29750" grpId="0"/>
      <p:bldP spid="29751" grpId="0"/>
      <p:bldP spid="29753" grpId="0"/>
      <p:bldP spid="29754" grpId="0"/>
      <p:bldP spid="29755" grpId="0"/>
      <p:bldP spid="29756" grpId="0"/>
      <p:bldP spid="29757" grpId="0"/>
      <p:bldP spid="29758" grpId="0"/>
      <p:bldP spid="29759" grpId="0"/>
      <p:bldP spid="34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" t="571" r="1577" b="1905"/>
          <a:stretch/>
        </p:blipFill>
        <p:spPr>
          <a:xfrm>
            <a:off x="1" y="0"/>
            <a:ext cx="12292148" cy="6727371"/>
          </a:xfrm>
          <a:prstGeom prst="rect">
            <a:avLst/>
          </a:prstGeom>
        </p:spPr>
      </p:pic>
      <p:sp>
        <p:nvSpPr>
          <p:cNvPr id="30" name="Title 1"/>
          <p:cNvSpPr txBox="1">
            <a:spLocks/>
          </p:cNvSpPr>
          <p:nvPr/>
        </p:nvSpPr>
        <p:spPr>
          <a:xfrm>
            <a:off x="1811066" y="275568"/>
            <a:ext cx="6248400" cy="67468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3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Tìm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HP001 4 hàng" panose="020B0603050302020204" pitchFamily="34" charset="0"/>
                <a:ea typeface="+mj-ea"/>
                <a:cs typeface="Times New Roman" pitchFamily="18" charset="0"/>
              </a:rPr>
              <a:t>x</a:t>
            </a:r>
            <a:r>
              <a:rPr lang="en-US" sz="4000" b="1" dirty="0">
                <a:solidFill>
                  <a:srgbClr val="0070C0"/>
                </a:solidFill>
                <a:latin typeface="HP001 4 hàng" pitchFamily="34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70C0"/>
                </a:solidFill>
                <a:latin typeface="HP001 4 hàng" pitchFamily="34" charset="0"/>
                <a:ea typeface="+mj-ea"/>
                <a:cs typeface="Times New Roman" pitchFamily="18" charset="0"/>
              </a:rPr>
              <a:t>:</a:t>
            </a:r>
          </a:p>
        </p:txBody>
      </p:sp>
      <p:pic>
        <p:nvPicPr>
          <p:cNvPr id="47" name="Picture 46" descr="IMG-431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05600" y="1628773"/>
            <a:ext cx="4175760" cy="38445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201" name="TextBox 23"/>
          <p:cNvSpPr txBox="1">
            <a:spLocks noChangeArrowheads="1"/>
          </p:cNvSpPr>
          <p:nvPr/>
        </p:nvSpPr>
        <p:spPr bwMode="auto">
          <a:xfrm>
            <a:off x="6870700" y="2204631"/>
            <a:ext cx="3124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b, </a:t>
            </a:r>
            <a:r>
              <a:rPr lang="en-US" alt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3998</a:t>
            </a:r>
            <a:endParaRPr lang="en-US" altLang="en-US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870700" y="2863432"/>
            <a:ext cx="381709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3998 : 2</a:t>
            </a:r>
            <a:endParaRPr lang="en-US" altLang="en-US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548164" y="3591034"/>
            <a:ext cx="34467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4000" b="1" dirty="0">
                <a:solidFill>
                  <a:srgbClr val="000099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rgbClr val="000099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</a:t>
            </a:r>
            <a:r>
              <a:rPr lang="en-US" alt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4000" b="1" dirty="0" smtClean="0">
                <a:solidFill>
                  <a:srgbClr val="000099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</a:t>
            </a:r>
            <a:r>
              <a:rPr lang="en-US" altLang="en-US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1999</a:t>
            </a:r>
            <a:endParaRPr lang="en-US" altLang="en-US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IMG-431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42261" y="1735227"/>
            <a:ext cx="4574768" cy="37381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4" name="TextBox 20"/>
          <p:cNvSpPr txBox="1">
            <a:spLocks noChangeArrowheads="1"/>
          </p:cNvSpPr>
          <p:nvPr/>
        </p:nvSpPr>
        <p:spPr bwMode="auto">
          <a:xfrm>
            <a:off x="1042261" y="2432315"/>
            <a:ext cx="3581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a,  </a:t>
            </a:r>
            <a:r>
              <a:rPr lang="en-US" altLang="en-US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1999 +</a:t>
            </a:r>
            <a:r>
              <a:rPr lang="en-US" alt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2005</a:t>
            </a:r>
            <a:endParaRPr lang="en-US" altLang="en-US" sz="3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074249" y="3000615"/>
            <a:ext cx="36267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4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2005 - 1999</a:t>
            </a:r>
            <a:endParaRPr lang="en-US" altLang="en-US" sz="3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811066" y="3529090"/>
            <a:ext cx="3124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0099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      </a:t>
            </a:r>
            <a:r>
              <a:rPr lang="en-US" altLang="en-US" sz="40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3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6</a:t>
            </a:r>
            <a:endParaRPr lang="en-US" altLang="en-US" sz="3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37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8201" grpId="0"/>
      <p:bldP spid="25" grpId="0"/>
      <p:bldP spid="26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" t="571" r="1577" b="1905"/>
          <a:stretch/>
        </p:blipFill>
        <p:spPr>
          <a:xfrm>
            <a:off x="1" y="0"/>
            <a:ext cx="12292148" cy="6727371"/>
          </a:xfrm>
          <a:prstGeom prst="rect">
            <a:avLst/>
          </a:prstGeom>
        </p:spPr>
      </p:pic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341811" y="130995"/>
            <a:ext cx="115083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Bài</a:t>
            </a:r>
            <a:r>
              <a:rPr lang="en-US" altLang="en-US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4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28 500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b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3595254" y="1676468"/>
            <a:ext cx="57054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 </a:t>
            </a:r>
            <a:r>
              <a:rPr lang="en-US" altLang="en-US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quyển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sách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:   28 500 </a:t>
            </a:r>
            <a:r>
              <a:rPr lang="en-US" altLang="en-US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đồng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altLang="en-US" sz="24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6" name="Text Box 27"/>
          <p:cNvSpPr txBox="1">
            <a:spLocks noChangeArrowheads="1"/>
          </p:cNvSpPr>
          <p:nvPr/>
        </p:nvSpPr>
        <p:spPr bwMode="auto">
          <a:xfrm>
            <a:off x="2726350" y="1175981"/>
            <a:ext cx="2134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Tóm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tắt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:  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595253" y="2141048"/>
            <a:ext cx="57054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8</a:t>
            </a:r>
            <a:r>
              <a:rPr lang="en-US" altLang="en-US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quyển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sách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:   …….. </a:t>
            </a:r>
            <a:r>
              <a:rPr lang="en-US" alt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</a:t>
            </a:r>
            <a:r>
              <a:rPr lang="en-US" altLang="en-US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ồng</a:t>
            </a:r>
            <a:r>
              <a:rPr lang="en-US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 </a:t>
            </a:r>
            <a:endParaRPr lang="en-US" altLang="en-US" sz="24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4568438" y="2739434"/>
            <a:ext cx="19812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Bài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giải</a:t>
            </a:r>
            <a:r>
              <a:rPr lang="en-US" altLang="en-US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:</a:t>
            </a:r>
          </a:p>
        </p:txBody>
      </p: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2148839" y="3173657"/>
            <a:ext cx="6910251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28500 : 5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5700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2090055" y="4137269"/>
            <a:ext cx="7027817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5700  x 8 = 45600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5124788" y="5198591"/>
            <a:ext cx="3431383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45600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513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6" grpId="0"/>
      <p:bldP spid="10" grpId="0"/>
      <p:bldP spid="11" grpId="0"/>
      <p:bldP spid="12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346</Words>
  <Application>Microsoft Office PowerPoint</Application>
  <PresentationFormat>Custom</PresentationFormat>
  <Paragraphs>93</Paragraphs>
  <Slides>7</Slides>
  <Notes>2</Notes>
  <HiddenSlides>0</HiddenSlides>
  <MMClips>3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BKV</cp:lastModifiedBy>
  <cp:revision>15</cp:revision>
  <dcterms:created xsi:type="dcterms:W3CDTF">2021-05-05T03:43:20Z</dcterms:created>
  <dcterms:modified xsi:type="dcterms:W3CDTF">2022-05-24T01:20:16Z</dcterms:modified>
</cp:coreProperties>
</file>