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0" r:id="rId3"/>
    <p:sldMasterId id="2147483683" r:id="rId4"/>
    <p:sldMasterId id="2147483695" r:id="rId5"/>
    <p:sldMasterId id="2147483707" r:id="rId6"/>
  </p:sldMasterIdLst>
  <p:notesMasterIdLst>
    <p:notesMasterId r:id="rId40"/>
  </p:notesMasterIdLst>
  <p:sldIdLst>
    <p:sldId id="646" r:id="rId7"/>
    <p:sldId id="299" r:id="rId8"/>
    <p:sldId id="617" r:id="rId9"/>
    <p:sldId id="620" r:id="rId10"/>
    <p:sldId id="634" r:id="rId11"/>
    <p:sldId id="641" r:id="rId12"/>
    <p:sldId id="635" r:id="rId13"/>
    <p:sldId id="636" r:id="rId14"/>
    <p:sldId id="622" r:id="rId15"/>
    <p:sldId id="643" r:id="rId16"/>
    <p:sldId id="644" r:id="rId17"/>
    <p:sldId id="642" r:id="rId18"/>
    <p:sldId id="645" r:id="rId19"/>
    <p:sldId id="678" r:id="rId20"/>
    <p:sldId id="584" r:id="rId21"/>
    <p:sldId id="301" r:id="rId22"/>
    <p:sldId id="564" r:id="rId23"/>
    <p:sldId id="625" r:id="rId24"/>
    <p:sldId id="586" r:id="rId25"/>
    <p:sldId id="626" r:id="rId26"/>
    <p:sldId id="576" r:id="rId27"/>
    <p:sldId id="577" r:id="rId28"/>
    <p:sldId id="578" r:id="rId29"/>
    <p:sldId id="579" r:id="rId30"/>
    <p:sldId id="580" r:id="rId31"/>
    <p:sldId id="581" r:id="rId32"/>
    <p:sldId id="582" r:id="rId33"/>
    <p:sldId id="606" r:id="rId34"/>
    <p:sldId id="609" r:id="rId35"/>
    <p:sldId id="570" r:id="rId36"/>
    <p:sldId id="607" r:id="rId37"/>
    <p:sldId id="608" r:id="rId38"/>
    <p:sldId id="27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75" d="100"/>
          <a:sy n="75" d="100"/>
        </p:scale>
        <p:origin x="-320" y="-48"/>
      </p:cViewPr>
      <p:guideLst>
        <p:guide orient="horz" pos="209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5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87616-4EE3-479A-9832-D7746761EB7A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9626" y="-2274936"/>
            <a:ext cx="6231966" cy="11439327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790147" y="-1362393"/>
            <a:ext cx="3020116" cy="3146513"/>
          </a:xfrm>
          <a:prstGeom prst="rect">
            <a:avLst/>
          </a:prstGeom>
        </p:spPr>
      </p:pic>
      <p:grpSp>
        <p:nvGrpSpPr>
          <p:cNvPr id="9" name="组合 11"/>
          <p:cNvGrpSpPr/>
          <p:nvPr userDrawn="1"/>
        </p:nvGrpSpPr>
        <p:grpSpPr>
          <a:xfrm>
            <a:off x="10657701" y="5434128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6484" y="13822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488668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936E0-8259-4F39-A559-43D4CBA42BD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09A17-9DFA-4D8E-80EA-62EEEAC9855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1DF46-9743-4BC6-9346-79F8E1812F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FABFA-A221-4C38-A593-3DFD50613EB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609D1-04DC-42CF-B993-C1E70B5935C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D85E1-E789-44E5-BC15-265BA4569E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02712-C11F-4AC5-9A21-C6BD0EF5025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583C5-C599-4CF1-9D8E-3823FACB8BF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92941-E204-4957-A9FA-01B1E1DB12B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4677E-55A7-47D8-B610-3892B6BD920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C755C-FDC9-4A30-97A0-3733B6682AD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0B44D-F6EC-45EA-BBBD-421B59858E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E1461-61F5-4835-BE5F-16DCE7D171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2" y="-2408766"/>
            <a:ext cx="1286358" cy="1029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794" y="9320868"/>
            <a:ext cx="1286358" cy="102903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6484" y="13822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488668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655F93-FEF4-43A2-AD98-1DC7A4A4068D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clipart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3"/>
          <a:stretch>
            <a:fillRect/>
          </a:stretch>
        </p:blipFill>
        <p:spPr>
          <a:xfrm flipH="1">
            <a:off x="774619" y="1439962"/>
            <a:ext cx="3350800" cy="5010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16505" y="2305685"/>
            <a:ext cx="9610090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BÀI TOÁN LIÊN QUAN ĐẾN </a:t>
            </a:r>
            <a:endParaRPr kumimoji="0" lang="vi-VN" sz="360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RÚT VỀ 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ĐƠN VỊ (TT)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4260" y="1240155"/>
            <a:ext cx="54349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ÁI MỘ A</a:t>
            </a:r>
            <a:endParaRPr lang="en-US" alt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3923170" y="1604299"/>
            <a:ext cx="6797132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aphic 1"/>
          <p:cNvGrpSpPr/>
          <p:nvPr/>
        </p:nvGrpSpPr>
        <p:grpSpPr>
          <a:xfrm>
            <a:off x="82398" y="20498"/>
            <a:ext cx="820766" cy="1219409"/>
            <a:chOff x="3533775" y="862012"/>
            <a:chExt cx="552545" cy="552545"/>
          </a:xfrm>
          <a:solidFill>
            <a:schemeClr val="accent1"/>
          </a:solidFill>
        </p:grpSpPr>
        <p:grpSp>
          <p:nvGrpSpPr>
            <p:cNvPr id="12" name="Graphic 1"/>
            <p:cNvGrpSpPr/>
            <p:nvPr/>
          </p:nvGrpSpPr>
          <p:grpSpPr>
            <a:xfrm>
              <a:off x="3533775" y="862012"/>
              <a:ext cx="247745" cy="247650"/>
              <a:chOff x="3533775" y="862012"/>
              <a:chExt cx="247745" cy="247650"/>
            </a:xfrm>
            <a:solidFill>
              <a:schemeClr val="accent1"/>
            </a:solidFill>
          </p:grpSpPr>
          <p:sp>
            <p:nvSpPr>
              <p:cNvPr id="25" name="Freeform: Shape 633"/>
              <p:cNvSpPr/>
              <p:nvPr/>
            </p:nvSpPr>
            <p:spPr>
              <a:xfrm>
                <a:off x="3533775" y="8620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00A9B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634"/>
              <p:cNvSpPr/>
              <p:nvPr/>
            </p:nvSpPr>
            <p:spPr>
              <a:xfrm>
                <a:off x="3581400" y="909637"/>
                <a:ext cx="152400" cy="152400"/>
              </a:xfrm>
              <a:custGeom>
                <a:avLst/>
                <a:gdLst>
                  <a:gd name="connsiteX0" fmla="*/ 142875 w 152400"/>
                  <a:gd name="connsiteY0" fmla="*/ 57150 h 152400"/>
                  <a:gd name="connsiteX1" fmla="*/ 95250 w 152400"/>
                  <a:gd name="connsiteY1" fmla="*/ 57150 h 152400"/>
                  <a:gd name="connsiteX2" fmla="*/ 95250 w 152400"/>
                  <a:gd name="connsiteY2" fmla="*/ 9525 h 152400"/>
                  <a:gd name="connsiteX3" fmla="*/ 85725 w 152400"/>
                  <a:gd name="connsiteY3" fmla="*/ 0 h 152400"/>
                  <a:gd name="connsiteX4" fmla="*/ 66675 w 152400"/>
                  <a:gd name="connsiteY4" fmla="*/ 0 h 152400"/>
                  <a:gd name="connsiteX5" fmla="*/ 57150 w 152400"/>
                  <a:gd name="connsiteY5" fmla="*/ 9525 h 152400"/>
                  <a:gd name="connsiteX6" fmla="*/ 57150 w 152400"/>
                  <a:gd name="connsiteY6" fmla="*/ 57150 h 152400"/>
                  <a:gd name="connsiteX7" fmla="*/ 9525 w 152400"/>
                  <a:gd name="connsiteY7" fmla="*/ 57150 h 152400"/>
                  <a:gd name="connsiteX8" fmla="*/ 0 w 152400"/>
                  <a:gd name="connsiteY8" fmla="*/ 66675 h 152400"/>
                  <a:gd name="connsiteX9" fmla="*/ 0 w 152400"/>
                  <a:gd name="connsiteY9" fmla="*/ 85725 h 152400"/>
                  <a:gd name="connsiteX10" fmla="*/ 9525 w 152400"/>
                  <a:gd name="connsiteY10" fmla="*/ 95250 h 152400"/>
                  <a:gd name="connsiteX11" fmla="*/ 57150 w 152400"/>
                  <a:gd name="connsiteY11" fmla="*/ 95250 h 152400"/>
                  <a:gd name="connsiteX12" fmla="*/ 57150 w 152400"/>
                  <a:gd name="connsiteY12" fmla="*/ 142875 h 152400"/>
                  <a:gd name="connsiteX13" fmla="*/ 66675 w 152400"/>
                  <a:gd name="connsiteY13" fmla="*/ 152400 h 152400"/>
                  <a:gd name="connsiteX14" fmla="*/ 85725 w 152400"/>
                  <a:gd name="connsiteY14" fmla="*/ 152400 h 152400"/>
                  <a:gd name="connsiteX15" fmla="*/ 95250 w 152400"/>
                  <a:gd name="connsiteY15" fmla="*/ 142875 h 152400"/>
                  <a:gd name="connsiteX16" fmla="*/ 95250 w 152400"/>
                  <a:gd name="connsiteY16" fmla="*/ 95250 h 152400"/>
                  <a:gd name="connsiteX17" fmla="*/ 142875 w 152400"/>
                  <a:gd name="connsiteY17" fmla="*/ 95250 h 152400"/>
                  <a:gd name="connsiteX18" fmla="*/ 152400 w 152400"/>
                  <a:gd name="connsiteY18" fmla="*/ 85725 h 152400"/>
                  <a:gd name="connsiteX19" fmla="*/ 152400 w 152400"/>
                  <a:gd name="connsiteY19" fmla="*/ 66675 h 152400"/>
                  <a:gd name="connsiteX20" fmla="*/ 142875 w 152400"/>
                  <a:gd name="connsiteY20" fmla="*/ 571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2400" h="152400">
                    <a:moveTo>
                      <a:pt x="142875" y="57150"/>
                    </a:moveTo>
                    <a:lnTo>
                      <a:pt x="95250" y="57150"/>
                    </a:lnTo>
                    <a:lnTo>
                      <a:pt x="95250" y="9525"/>
                    </a:lnTo>
                    <a:cubicBezTo>
                      <a:pt x="95250" y="4286"/>
                      <a:pt x="90964" y="0"/>
                      <a:pt x="85725" y="0"/>
                    </a:cubicBezTo>
                    <a:lnTo>
                      <a:pt x="66675" y="0"/>
                    </a:lnTo>
                    <a:cubicBezTo>
                      <a:pt x="61436" y="0"/>
                      <a:pt x="57150" y="4286"/>
                      <a:pt x="57150" y="9525"/>
                    </a:cubicBezTo>
                    <a:lnTo>
                      <a:pt x="57150" y="57150"/>
                    </a:lnTo>
                    <a:lnTo>
                      <a:pt x="9525" y="57150"/>
                    </a:lnTo>
                    <a:cubicBezTo>
                      <a:pt x="4286" y="57150"/>
                      <a:pt x="0" y="61436"/>
                      <a:pt x="0" y="66675"/>
                    </a:cubicBezTo>
                    <a:lnTo>
                      <a:pt x="0" y="85725"/>
                    </a:lnTo>
                    <a:cubicBezTo>
                      <a:pt x="0" y="90964"/>
                      <a:pt x="4286" y="95250"/>
                      <a:pt x="9525" y="95250"/>
                    </a:cubicBezTo>
                    <a:lnTo>
                      <a:pt x="57150" y="95250"/>
                    </a:lnTo>
                    <a:lnTo>
                      <a:pt x="57150" y="142875"/>
                    </a:lnTo>
                    <a:cubicBezTo>
                      <a:pt x="57150" y="148114"/>
                      <a:pt x="61436" y="152400"/>
                      <a:pt x="66675" y="152400"/>
                    </a:cubicBezTo>
                    <a:lnTo>
                      <a:pt x="85725" y="152400"/>
                    </a:lnTo>
                    <a:cubicBezTo>
                      <a:pt x="90964" y="152400"/>
                      <a:pt x="95250" y="148114"/>
                      <a:pt x="95250" y="142875"/>
                    </a:cubicBezTo>
                    <a:lnTo>
                      <a:pt x="95250" y="95250"/>
                    </a:lnTo>
                    <a:lnTo>
                      <a:pt x="142875" y="95250"/>
                    </a:lnTo>
                    <a:cubicBezTo>
                      <a:pt x="148114" y="95250"/>
                      <a:pt x="152400" y="90964"/>
                      <a:pt x="152400" y="85725"/>
                    </a:cubicBezTo>
                    <a:lnTo>
                      <a:pt x="152400" y="66675"/>
                    </a:lnTo>
                    <a:cubicBezTo>
                      <a:pt x="152400" y="61436"/>
                      <a:pt x="148114" y="57150"/>
                      <a:pt x="142875" y="571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1"/>
            <p:cNvGrpSpPr/>
            <p:nvPr/>
          </p:nvGrpSpPr>
          <p:grpSpPr>
            <a:xfrm>
              <a:off x="3838575" y="862012"/>
              <a:ext cx="247745" cy="247650"/>
              <a:chOff x="3838575" y="862012"/>
              <a:chExt cx="247745" cy="247650"/>
            </a:xfrm>
            <a:solidFill>
              <a:schemeClr val="accent1"/>
            </a:solidFill>
          </p:grpSpPr>
          <p:sp>
            <p:nvSpPr>
              <p:cNvPr id="23" name="Freeform: Shape 636"/>
              <p:cNvSpPr/>
              <p:nvPr/>
            </p:nvSpPr>
            <p:spPr>
              <a:xfrm>
                <a:off x="3838575" y="8620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FE493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637"/>
              <p:cNvSpPr/>
              <p:nvPr/>
            </p:nvSpPr>
            <p:spPr>
              <a:xfrm>
                <a:off x="3886200" y="966787"/>
                <a:ext cx="152400" cy="38100"/>
              </a:xfrm>
              <a:custGeom>
                <a:avLst/>
                <a:gdLst>
                  <a:gd name="connsiteX0" fmla="*/ 0 w 152400"/>
                  <a:gd name="connsiteY0" fmla="*/ 28575 h 38100"/>
                  <a:gd name="connsiteX1" fmla="*/ 0 w 152400"/>
                  <a:gd name="connsiteY1" fmla="*/ 9525 h 38100"/>
                  <a:gd name="connsiteX2" fmla="*/ 9525 w 152400"/>
                  <a:gd name="connsiteY2" fmla="*/ 0 h 38100"/>
                  <a:gd name="connsiteX3" fmla="*/ 142875 w 152400"/>
                  <a:gd name="connsiteY3" fmla="*/ 0 h 38100"/>
                  <a:gd name="connsiteX4" fmla="*/ 152400 w 152400"/>
                  <a:gd name="connsiteY4" fmla="*/ 9525 h 38100"/>
                  <a:gd name="connsiteX5" fmla="*/ 152400 w 152400"/>
                  <a:gd name="connsiteY5" fmla="*/ 28575 h 38100"/>
                  <a:gd name="connsiteX6" fmla="*/ 142875 w 152400"/>
                  <a:gd name="connsiteY6" fmla="*/ 38100 h 38100"/>
                  <a:gd name="connsiteX7" fmla="*/ 9525 w 152400"/>
                  <a:gd name="connsiteY7" fmla="*/ 38100 h 38100"/>
                  <a:gd name="connsiteX8" fmla="*/ 0 w 152400"/>
                  <a:gd name="connsiteY8" fmla="*/ 2857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400" h="38100">
                    <a:moveTo>
                      <a:pt x="0" y="28575"/>
                    </a:moveTo>
                    <a:lnTo>
                      <a:pt x="0" y="9525"/>
                    </a:lnTo>
                    <a:cubicBezTo>
                      <a:pt x="0" y="4286"/>
                      <a:pt x="4286" y="0"/>
                      <a:pt x="9525" y="0"/>
                    </a:cubicBezTo>
                    <a:lnTo>
                      <a:pt x="142875" y="0"/>
                    </a:lnTo>
                    <a:cubicBezTo>
                      <a:pt x="148114" y="0"/>
                      <a:pt x="152400" y="4286"/>
                      <a:pt x="152400" y="9525"/>
                    </a:cubicBezTo>
                    <a:lnTo>
                      <a:pt x="152400" y="28575"/>
                    </a:lnTo>
                    <a:cubicBezTo>
                      <a:pt x="152400" y="33814"/>
                      <a:pt x="148114" y="38100"/>
                      <a:pt x="142875" y="38100"/>
                    </a:cubicBezTo>
                    <a:lnTo>
                      <a:pt x="9525" y="38100"/>
                    </a:lnTo>
                    <a:cubicBezTo>
                      <a:pt x="4286" y="38100"/>
                      <a:pt x="0" y="33814"/>
                      <a:pt x="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1"/>
            <p:cNvGrpSpPr/>
            <p:nvPr/>
          </p:nvGrpSpPr>
          <p:grpSpPr>
            <a:xfrm>
              <a:off x="3533775" y="1166812"/>
              <a:ext cx="247745" cy="247650"/>
              <a:chOff x="3533775" y="1166812"/>
              <a:chExt cx="247745" cy="247650"/>
            </a:xfrm>
            <a:solidFill>
              <a:schemeClr val="accent1"/>
            </a:solidFill>
          </p:grpSpPr>
          <p:sp>
            <p:nvSpPr>
              <p:cNvPr id="21" name="Freeform: Shape 639"/>
              <p:cNvSpPr/>
              <p:nvPr/>
            </p:nvSpPr>
            <p:spPr>
              <a:xfrm>
                <a:off x="3533775" y="11668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454C54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640"/>
              <p:cNvSpPr/>
              <p:nvPr/>
            </p:nvSpPr>
            <p:spPr>
              <a:xfrm>
                <a:off x="3585471" y="1218414"/>
                <a:ext cx="144339" cy="144446"/>
              </a:xfrm>
              <a:custGeom>
                <a:avLst/>
                <a:gdLst>
                  <a:gd name="connsiteX0" fmla="*/ 141565 w 144339"/>
                  <a:gd name="connsiteY0" fmla="*/ 16978 h 144446"/>
                  <a:gd name="connsiteX1" fmla="*/ 127373 w 144339"/>
                  <a:gd name="connsiteY1" fmla="*/ 2786 h 144446"/>
                  <a:gd name="connsiteX2" fmla="*/ 113943 w 144339"/>
                  <a:gd name="connsiteY2" fmla="*/ 2786 h 144446"/>
                  <a:gd name="connsiteX3" fmla="*/ 72128 w 144339"/>
                  <a:gd name="connsiteY3" fmla="*/ 44506 h 144446"/>
                  <a:gd name="connsiteX4" fmla="*/ 30409 w 144339"/>
                  <a:gd name="connsiteY4" fmla="*/ 2786 h 144446"/>
                  <a:gd name="connsiteX5" fmla="*/ 16978 w 144339"/>
                  <a:gd name="connsiteY5" fmla="*/ 2786 h 144446"/>
                  <a:gd name="connsiteX6" fmla="*/ 2786 w 144339"/>
                  <a:gd name="connsiteY6" fmla="*/ 16978 h 144446"/>
                  <a:gd name="connsiteX7" fmla="*/ 2786 w 144339"/>
                  <a:gd name="connsiteY7" fmla="*/ 30409 h 144446"/>
                  <a:gd name="connsiteX8" fmla="*/ 44506 w 144339"/>
                  <a:gd name="connsiteY8" fmla="*/ 72128 h 144446"/>
                  <a:gd name="connsiteX9" fmla="*/ 2786 w 144339"/>
                  <a:gd name="connsiteY9" fmla="*/ 113848 h 144446"/>
                  <a:gd name="connsiteX10" fmla="*/ 2786 w 144339"/>
                  <a:gd name="connsiteY10" fmla="*/ 127278 h 144446"/>
                  <a:gd name="connsiteX11" fmla="*/ 16978 w 144339"/>
                  <a:gd name="connsiteY11" fmla="*/ 141470 h 144446"/>
                  <a:gd name="connsiteX12" fmla="*/ 30409 w 144339"/>
                  <a:gd name="connsiteY12" fmla="*/ 141470 h 144446"/>
                  <a:gd name="connsiteX13" fmla="*/ 72128 w 144339"/>
                  <a:gd name="connsiteY13" fmla="*/ 99941 h 144446"/>
                  <a:gd name="connsiteX14" fmla="*/ 113848 w 144339"/>
                  <a:gd name="connsiteY14" fmla="*/ 141661 h 144446"/>
                  <a:gd name="connsiteX15" fmla="*/ 127278 w 144339"/>
                  <a:gd name="connsiteY15" fmla="*/ 141661 h 144446"/>
                  <a:gd name="connsiteX16" fmla="*/ 141470 w 144339"/>
                  <a:gd name="connsiteY16" fmla="*/ 127468 h 144446"/>
                  <a:gd name="connsiteX17" fmla="*/ 141470 w 144339"/>
                  <a:gd name="connsiteY17" fmla="*/ 114038 h 144446"/>
                  <a:gd name="connsiteX18" fmla="*/ 99751 w 144339"/>
                  <a:gd name="connsiteY18" fmla="*/ 72319 h 144446"/>
                  <a:gd name="connsiteX19" fmla="*/ 141470 w 144339"/>
                  <a:gd name="connsiteY19" fmla="*/ 30599 h 144446"/>
                  <a:gd name="connsiteX20" fmla="*/ 141565 w 144339"/>
                  <a:gd name="connsiteY20" fmla="*/ 16978 h 14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4339" h="144446">
                    <a:moveTo>
                      <a:pt x="141565" y="16978"/>
                    </a:moveTo>
                    <a:lnTo>
                      <a:pt x="127373" y="2786"/>
                    </a:lnTo>
                    <a:cubicBezTo>
                      <a:pt x="123658" y="-929"/>
                      <a:pt x="117658" y="-929"/>
                      <a:pt x="113943" y="2786"/>
                    </a:cubicBezTo>
                    <a:lnTo>
                      <a:pt x="72128" y="44506"/>
                    </a:lnTo>
                    <a:lnTo>
                      <a:pt x="30409" y="2786"/>
                    </a:lnTo>
                    <a:cubicBezTo>
                      <a:pt x="26694" y="-929"/>
                      <a:pt x="20693" y="-929"/>
                      <a:pt x="16978" y="2786"/>
                    </a:cubicBezTo>
                    <a:lnTo>
                      <a:pt x="2786" y="16978"/>
                    </a:lnTo>
                    <a:cubicBezTo>
                      <a:pt x="-929" y="20693"/>
                      <a:pt x="-929" y="26694"/>
                      <a:pt x="2786" y="30409"/>
                    </a:cubicBezTo>
                    <a:lnTo>
                      <a:pt x="44506" y="72128"/>
                    </a:lnTo>
                    <a:lnTo>
                      <a:pt x="2786" y="113848"/>
                    </a:lnTo>
                    <a:cubicBezTo>
                      <a:pt x="-929" y="117562"/>
                      <a:pt x="-929" y="123563"/>
                      <a:pt x="2786" y="127278"/>
                    </a:cubicBezTo>
                    <a:lnTo>
                      <a:pt x="16978" y="141470"/>
                    </a:lnTo>
                    <a:cubicBezTo>
                      <a:pt x="20693" y="145185"/>
                      <a:pt x="26694" y="145185"/>
                      <a:pt x="30409" y="141470"/>
                    </a:cubicBezTo>
                    <a:lnTo>
                      <a:pt x="72128" y="99941"/>
                    </a:lnTo>
                    <a:lnTo>
                      <a:pt x="113848" y="141661"/>
                    </a:lnTo>
                    <a:cubicBezTo>
                      <a:pt x="117562" y="145375"/>
                      <a:pt x="123563" y="145375"/>
                      <a:pt x="127278" y="141661"/>
                    </a:cubicBezTo>
                    <a:lnTo>
                      <a:pt x="141470" y="127468"/>
                    </a:lnTo>
                    <a:cubicBezTo>
                      <a:pt x="145185" y="123754"/>
                      <a:pt x="145185" y="117753"/>
                      <a:pt x="141470" y="114038"/>
                    </a:cubicBezTo>
                    <a:lnTo>
                      <a:pt x="99751" y="72319"/>
                    </a:lnTo>
                    <a:lnTo>
                      <a:pt x="141470" y="30599"/>
                    </a:lnTo>
                    <a:cubicBezTo>
                      <a:pt x="145280" y="26789"/>
                      <a:pt x="145280" y="20693"/>
                      <a:pt x="141565" y="169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"/>
            <p:cNvGrpSpPr/>
            <p:nvPr/>
          </p:nvGrpSpPr>
          <p:grpSpPr>
            <a:xfrm>
              <a:off x="3838575" y="1166812"/>
              <a:ext cx="247745" cy="247745"/>
              <a:chOff x="3838575" y="1166812"/>
              <a:chExt cx="247745" cy="247745"/>
            </a:xfrm>
            <a:solidFill>
              <a:schemeClr val="accent1"/>
            </a:solidFill>
          </p:grpSpPr>
          <p:sp>
            <p:nvSpPr>
              <p:cNvPr id="16" name="Freeform: Shape 642"/>
              <p:cNvSpPr/>
              <p:nvPr/>
            </p:nvSpPr>
            <p:spPr>
              <a:xfrm>
                <a:off x="3838575" y="1166812"/>
                <a:ext cx="247650" cy="247745"/>
              </a:xfrm>
              <a:custGeom>
                <a:avLst/>
                <a:gdLst>
                  <a:gd name="connsiteX0" fmla="*/ 123825 w 247650"/>
                  <a:gd name="connsiteY0" fmla="*/ 0 h 247745"/>
                  <a:gd name="connsiteX1" fmla="*/ 226981 w 247650"/>
                  <a:gd name="connsiteY1" fmla="*/ 0 h 247745"/>
                  <a:gd name="connsiteX2" fmla="*/ 247650 w 247650"/>
                  <a:gd name="connsiteY2" fmla="*/ 20669 h 247745"/>
                  <a:gd name="connsiteX3" fmla="*/ 247650 w 247650"/>
                  <a:gd name="connsiteY3" fmla="*/ 227076 h 247745"/>
                  <a:gd name="connsiteX4" fmla="*/ 226981 w 247650"/>
                  <a:gd name="connsiteY4" fmla="*/ 247745 h 247745"/>
                  <a:gd name="connsiteX5" fmla="*/ 20669 w 247650"/>
                  <a:gd name="connsiteY5" fmla="*/ 247745 h 247745"/>
                  <a:gd name="connsiteX6" fmla="*/ 0 w 247650"/>
                  <a:gd name="connsiteY6" fmla="*/ 227076 h 247745"/>
                  <a:gd name="connsiteX7" fmla="*/ 0 w 247650"/>
                  <a:gd name="connsiteY7" fmla="*/ 20669 h 247745"/>
                  <a:gd name="connsiteX8" fmla="*/ 20669 w 247650"/>
                  <a:gd name="connsiteY8" fmla="*/ 0 h 247745"/>
                  <a:gd name="connsiteX9" fmla="*/ 66675 w 247650"/>
                  <a:gd name="connsiteY9" fmla="*/ 0 h 247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650" h="247745">
                    <a:moveTo>
                      <a:pt x="123825" y="0"/>
                    </a:moveTo>
                    <a:lnTo>
                      <a:pt x="226981" y="0"/>
                    </a:lnTo>
                    <a:cubicBezTo>
                      <a:pt x="238411" y="0"/>
                      <a:pt x="247650" y="9239"/>
                      <a:pt x="247650" y="20669"/>
                    </a:cubicBezTo>
                    <a:lnTo>
                      <a:pt x="247650" y="227076"/>
                    </a:lnTo>
                    <a:cubicBezTo>
                      <a:pt x="247650" y="238506"/>
                      <a:pt x="238411" y="247745"/>
                      <a:pt x="226981" y="247745"/>
                    </a:cubicBezTo>
                    <a:lnTo>
                      <a:pt x="20669" y="247745"/>
                    </a:lnTo>
                    <a:cubicBezTo>
                      <a:pt x="9239" y="247745"/>
                      <a:pt x="0" y="238506"/>
                      <a:pt x="0" y="227076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66675" y="0"/>
                    </a:lnTo>
                  </a:path>
                </a:pathLst>
              </a:custGeom>
              <a:solidFill>
                <a:srgbClr val="00A9B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643"/>
              <p:cNvSpPr/>
              <p:nvPr/>
            </p:nvSpPr>
            <p:spPr>
              <a:xfrm>
                <a:off x="3838575" y="1166812"/>
                <a:ext cx="247745" cy="247745"/>
              </a:xfrm>
              <a:custGeom>
                <a:avLst/>
                <a:gdLst>
                  <a:gd name="connsiteX0" fmla="*/ 20669 w 247745"/>
                  <a:gd name="connsiteY0" fmla="*/ 0 h 247745"/>
                  <a:gd name="connsiteX1" fmla="*/ 0 w 247745"/>
                  <a:gd name="connsiteY1" fmla="*/ 20669 h 247745"/>
                  <a:gd name="connsiteX2" fmla="*/ 0 w 247745"/>
                  <a:gd name="connsiteY2" fmla="*/ 227076 h 247745"/>
                  <a:gd name="connsiteX3" fmla="*/ 20669 w 247745"/>
                  <a:gd name="connsiteY3" fmla="*/ 247745 h 247745"/>
                  <a:gd name="connsiteX4" fmla="*/ 227076 w 247745"/>
                  <a:gd name="connsiteY4" fmla="*/ 247745 h 247745"/>
                  <a:gd name="connsiteX5" fmla="*/ 247745 w 247745"/>
                  <a:gd name="connsiteY5" fmla="*/ 227076 h 247745"/>
                  <a:gd name="connsiteX6" fmla="*/ 247745 w 247745"/>
                  <a:gd name="connsiteY6" fmla="*/ 20669 h 247745"/>
                  <a:gd name="connsiteX7" fmla="*/ 227076 w 247745"/>
                  <a:gd name="connsiteY7" fmla="*/ 0 h 247745"/>
                  <a:gd name="connsiteX8" fmla="*/ 20669 w 247745"/>
                  <a:gd name="connsiteY8" fmla="*/ 0 h 247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745">
                    <a:moveTo>
                      <a:pt x="20669" y="0"/>
                    </a:moveTo>
                    <a:cubicBezTo>
                      <a:pt x="9239" y="0"/>
                      <a:pt x="0" y="9239"/>
                      <a:pt x="0" y="20669"/>
                    </a:cubicBezTo>
                    <a:lnTo>
                      <a:pt x="0" y="227076"/>
                    </a:lnTo>
                    <a:cubicBezTo>
                      <a:pt x="0" y="238506"/>
                      <a:pt x="9239" y="247745"/>
                      <a:pt x="20669" y="247745"/>
                    </a:cubicBezTo>
                    <a:lnTo>
                      <a:pt x="227076" y="247745"/>
                    </a:lnTo>
                    <a:cubicBezTo>
                      <a:pt x="238506" y="247745"/>
                      <a:pt x="247745" y="238506"/>
                      <a:pt x="247745" y="227076"/>
                    </a:cubicBezTo>
                    <a:lnTo>
                      <a:pt x="247745" y="20669"/>
                    </a:lnTo>
                    <a:cubicBezTo>
                      <a:pt x="247745" y="9239"/>
                      <a:pt x="238506" y="0"/>
                      <a:pt x="227076" y="0"/>
                    </a:cubicBezTo>
                    <a:lnTo>
                      <a:pt x="20669" y="0"/>
                    </a:lnTo>
                    <a:close/>
                  </a:path>
                </a:pathLst>
              </a:custGeom>
              <a:solidFill>
                <a:srgbClr val="FFB95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644"/>
              <p:cNvSpPr/>
              <p:nvPr/>
            </p:nvSpPr>
            <p:spPr>
              <a:xfrm>
                <a:off x="3886200" y="1271587"/>
                <a:ext cx="152400" cy="38100"/>
              </a:xfrm>
              <a:custGeom>
                <a:avLst/>
                <a:gdLst>
                  <a:gd name="connsiteX0" fmla="*/ 0 w 152400"/>
                  <a:gd name="connsiteY0" fmla="*/ 28575 h 38100"/>
                  <a:gd name="connsiteX1" fmla="*/ 0 w 152400"/>
                  <a:gd name="connsiteY1" fmla="*/ 9525 h 38100"/>
                  <a:gd name="connsiteX2" fmla="*/ 9525 w 152400"/>
                  <a:gd name="connsiteY2" fmla="*/ 0 h 38100"/>
                  <a:gd name="connsiteX3" fmla="*/ 142875 w 152400"/>
                  <a:gd name="connsiteY3" fmla="*/ 0 h 38100"/>
                  <a:gd name="connsiteX4" fmla="*/ 152400 w 152400"/>
                  <a:gd name="connsiteY4" fmla="*/ 9525 h 38100"/>
                  <a:gd name="connsiteX5" fmla="*/ 152400 w 152400"/>
                  <a:gd name="connsiteY5" fmla="*/ 28575 h 38100"/>
                  <a:gd name="connsiteX6" fmla="*/ 142875 w 152400"/>
                  <a:gd name="connsiteY6" fmla="*/ 38100 h 38100"/>
                  <a:gd name="connsiteX7" fmla="*/ 9525 w 152400"/>
                  <a:gd name="connsiteY7" fmla="*/ 38100 h 38100"/>
                  <a:gd name="connsiteX8" fmla="*/ 0 w 152400"/>
                  <a:gd name="connsiteY8" fmla="*/ 2857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400" h="38100">
                    <a:moveTo>
                      <a:pt x="0" y="28575"/>
                    </a:moveTo>
                    <a:lnTo>
                      <a:pt x="0" y="9525"/>
                    </a:lnTo>
                    <a:cubicBezTo>
                      <a:pt x="0" y="4286"/>
                      <a:pt x="4286" y="0"/>
                      <a:pt x="9525" y="0"/>
                    </a:cubicBezTo>
                    <a:lnTo>
                      <a:pt x="142875" y="0"/>
                    </a:lnTo>
                    <a:cubicBezTo>
                      <a:pt x="148114" y="0"/>
                      <a:pt x="152400" y="4286"/>
                      <a:pt x="152400" y="9525"/>
                    </a:cubicBezTo>
                    <a:lnTo>
                      <a:pt x="152400" y="28575"/>
                    </a:lnTo>
                    <a:cubicBezTo>
                      <a:pt x="152400" y="33814"/>
                      <a:pt x="148114" y="38100"/>
                      <a:pt x="142875" y="38100"/>
                    </a:cubicBezTo>
                    <a:lnTo>
                      <a:pt x="9525" y="38100"/>
                    </a:lnTo>
                    <a:cubicBezTo>
                      <a:pt x="4286" y="38100"/>
                      <a:pt x="0" y="33814"/>
                      <a:pt x="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645"/>
              <p:cNvSpPr/>
              <p:nvPr/>
            </p:nvSpPr>
            <p:spPr>
              <a:xfrm>
                <a:off x="3943350" y="1214437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646"/>
              <p:cNvSpPr/>
              <p:nvPr/>
            </p:nvSpPr>
            <p:spPr>
              <a:xfrm>
                <a:off x="3943350" y="1328737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" y="83"/>
            <a:ext cx="1125227" cy="129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TextBox 4"/>
          <p:cNvSpPr txBox="1"/>
          <p:nvPr/>
        </p:nvSpPr>
        <p:spPr>
          <a:xfrm>
            <a:off x="6024431" y="4833386"/>
            <a:ext cx="2857500" cy="8915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GB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- 2022</a:t>
            </a:r>
            <a:endParaRPr lang="en-US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3564441" y="3677073"/>
            <a:ext cx="7514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vi-VN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Kiều Thùy Dung</a:t>
            </a:r>
            <a:endParaRPr lang="en-US" altLang="vi-VN" sz="28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/>
          <p:nvPr/>
        </p:nvSpPr>
        <p:spPr>
          <a:xfrm>
            <a:off x="5184909" y="3016735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Text Box 5"/>
          <p:cNvSpPr txBox="1"/>
          <p:nvPr/>
        </p:nvSpPr>
        <p:spPr>
          <a:xfrm>
            <a:off x="5105400" y="5957888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6677" name="Text Box 5"/>
          <p:cNvSpPr txBox="1"/>
          <p:nvPr/>
        </p:nvSpPr>
        <p:spPr>
          <a:xfrm>
            <a:off x="718185" y="875030"/>
            <a:ext cx="1147381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Câu 2: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40 kg gạo đựng trong 10 bao. Hỏi 4 bao có bao nhiêu ki-lô-gam gạo?</a:t>
            </a:r>
            <a:endParaRPr sz="3200" b="1" dirty="0">
              <a:latin typeface="Perpetua" panose="02020502060401020303"/>
            </a:endParaRPr>
          </a:p>
          <a:p>
            <a:r>
              <a:rPr sz="2800" dirty="0">
                <a:latin typeface="Perpetua" panose="02020502060401020303"/>
              </a:rPr>
              <a:t>			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AutoShape 6" descr="5%"/>
          <p:cNvSpPr/>
          <p:nvPr/>
        </p:nvSpPr>
        <p:spPr>
          <a:xfrm>
            <a:off x="2682240" y="299593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A. 4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5%"/>
          <p:cNvSpPr/>
          <p:nvPr/>
        </p:nvSpPr>
        <p:spPr>
          <a:xfrm>
            <a:off x="2682240" y="387223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B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AutoShape 6" descr="5%"/>
          <p:cNvSpPr/>
          <p:nvPr/>
        </p:nvSpPr>
        <p:spPr>
          <a:xfrm>
            <a:off x="2682240" y="4732655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C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AutoShape 6" descr="5%"/>
          <p:cNvSpPr/>
          <p:nvPr/>
        </p:nvSpPr>
        <p:spPr>
          <a:xfrm>
            <a:off x="2658745" y="559308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D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6" descr="5%"/>
          <p:cNvSpPr/>
          <p:nvPr/>
        </p:nvSpPr>
        <p:spPr>
          <a:xfrm>
            <a:off x="2682240" y="4732655"/>
            <a:ext cx="6346190" cy="7175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C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/>
          <p:nvPr/>
        </p:nvSpPr>
        <p:spPr>
          <a:xfrm>
            <a:off x="5184909" y="3016735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Text Box 5"/>
          <p:cNvSpPr txBox="1"/>
          <p:nvPr/>
        </p:nvSpPr>
        <p:spPr>
          <a:xfrm>
            <a:off x="5105400" y="5957888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6675" name="Picture 3" descr="Pb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795" y="0"/>
            <a:ext cx="2686050" cy="2891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6677" name="Text Box 5"/>
          <p:cNvSpPr txBox="1"/>
          <p:nvPr/>
        </p:nvSpPr>
        <p:spPr>
          <a:xfrm>
            <a:off x="718185" y="845820"/>
            <a:ext cx="1147381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Câu 3: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36 kg bột mỳ đựng trong 6 bao. Hỏi 5 bao có bao nhiêu ki-lô-gam bột mỳ?</a:t>
            </a:r>
            <a:endParaRPr sz="3200" b="1" dirty="0">
              <a:latin typeface="Perpetua" panose="02020502060401020303"/>
            </a:endParaRPr>
          </a:p>
          <a:p>
            <a:r>
              <a:rPr sz="2800" dirty="0">
                <a:latin typeface="Perpetua" panose="02020502060401020303"/>
              </a:rPr>
              <a:t>			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AutoShape 6" descr="5%"/>
          <p:cNvSpPr/>
          <p:nvPr/>
        </p:nvSpPr>
        <p:spPr>
          <a:xfrm>
            <a:off x="2682240" y="296672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A. 36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5%"/>
          <p:cNvSpPr/>
          <p:nvPr/>
        </p:nvSpPr>
        <p:spPr>
          <a:xfrm>
            <a:off x="2682240" y="384302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B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AutoShape 6" descr="5%"/>
          <p:cNvSpPr/>
          <p:nvPr/>
        </p:nvSpPr>
        <p:spPr>
          <a:xfrm>
            <a:off x="2682240" y="471805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C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AutoShape 6" descr="5%"/>
          <p:cNvSpPr/>
          <p:nvPr/>
        </p:nvSpPr>
        <p:spPr>
          <a:xfrm>
            <a:off x="2658745" y="559308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D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96771 -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00" y="-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  <p:bldP spid="2" grpId="0" bldLvl="0" animBg="1"/>
      <p:bldP spid="3" grpId="0" bldLvl="0" animBg="1"/>
      <p:bldP spid="4" grpId="0" bldLvl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/>
          <p:nvPr/>
        </p:nvGrpSpPr>
        <p:grpSpPr bwMode="auto">
          <a:xfrm>
            <a:off x="7118350" y="2837815"/>
            <a:ext cx="368300" cy="399415"/>
            <a:chOff x="0" y="1440"/>
            <a:chExt cx="696" cy="816"/>
          </a:xfrm>
        </p:grpSpPr>
        <p:pic>
          <p:nvPicPr>
            <p:cNvPr id="1032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4"/>
              <a:ext cx="6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26" name="Group 4"/>
            <p:cNvGrpSpPr/>
            <p:nvPr/>
          </p:nvGrpSpPr>
          <p:grpSpPr bwMode="auto">
            <a:xfrm>
              <a:off x="336" y="1440"/>
              <a:ext cx="336" cy="192"/>
              <a:chOff x="830" y="3153"/>
              <a:chExt cx="268" cy="144"/>
            </a:xfrm>
          </p:grpSpPr>
          <p:sp>
            <p:nvSpPr>
              <p:cNvPr id="10327" name="AutoShape 5"/>
              <p:cNvSpPr>
                <a:spLocks noChangeArrowheads="1"/>
              </p:cNvSpPr>
              <p:nvPr/>
            </p:nvSpPr>
            <p:spPr bwMode="auto">
              <a:xfrm>
                <a:off x="830" y="3153"/>
                <a:ext cx="34" cy="144"/>
              </a:xfrm>
              <a:prstGeom prst="parallelogram">
                <a:avLst>
                  <a:gd name="adj" fmla="val 25000"/>
                </a:avLst>
              </a:prstGeom>
              <a:solidFill>
                <a:srgbClr val="996633"/>
              </a:soli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9pPr>
              </a:lstStyle>
              <a:p>
                <a:endParaRPr lang="en-US" altLang="en-US" sz="7200"/>
              </a:p>
            </p:txBody>
          </p:sp>
          <p:grpSp>
            <p:nvGrpSpPr>
              <p:cNvPr id="10328" name="Group 6"/>
              <p:cNvGrpSpPr/>
              <p:nvPr/>
            </p:nvGrpSpPr>
            <p:grpSpPr bwMode="auto">
              <a:xfrm rot="-1106097">
                <a:off x="850" y="3174"/>
                <a:ext cx="248" cy="90"/>
                <a:chOff x="793" y="3462"/>
                <a:chExt cx="705" cy="330"/>
              </a:xfrm>
            </p:grpSpPr>
            <p:sp>
              <p:nvSpPr>
                <p:cNvPr id="10329" name="Freeform 7"/>
                <p:cNvSpPr/>
                <p:nvPr/>
              </p:nvSpPr>
              <p:spPr bwMode="auto">
                <a:xfrm>
                  <a:off x="864" y="3504"/>
                  <a:ext cx="632" cy="288"/>
                </a:xfrm>
                <a:custGeom>
                  <a:avLst/>
                  <a:gdLst>
                    <a:gd name="T0" fmla="*/ 8 w 632"/>
                    <a:gd name="T1" fmla="*/ 0 h 288"/>
                    <a:gd name="T2" fmla="*/ 104 w 632"/>
                    <a:gd name="T3" fmla="*/ 240 h 288"/>
                    <a:gd name="T4" fmla="*/ 632 w 632"/>
                    <a:gd name="T5" fmla="*/ 288 h 2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0" name="Freeform 8"/>
                <p:cNvSpPr/>
                <p:nvPr/>
              </p:nvSpPr>
              <p:spPr bwMode="auto">
                <a:xfrm rot="2700000" flipV="1">
                  <a:off x="859" y="3530"/>
                  <a:ext cx="639" cy="244"/>
                </a:xfrm>
                <a:custGeom>
                  <a:avLst/>
                  <a:gdLst>
                    <a:gd name="T0" fmla="*/ 8 w 632"/>
                    <a:gd name="T1" fmla="*/ 0 h 288"/>
                    <a:gd name="T2" fmla="*/ 109 w 632"/>
                    <a:gd name="T3" fmla="*/ 105 h 288"/>
                    <a:gd name="T4" fmla="*/ 667 w 632"/>
                    <a:gd name="T5" fmla="*/ 125 h 2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1" name="Line 9"/>
                <p:cNvSpPr>
                  <a:spLocks noChangeShapeType="1"/>
                </p:cNvSpPr>
                <p:nvPr/>
              </p:nvSpPr>
              <p:spPr bwMode="auto">
                <a:xfrm>
                  <a:off x="872" y="3504"/>
                  <a:ext cx="52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2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968" y="3504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064" y="3562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4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172" y="3614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5" name="Line 13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968" y="3614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6" name="Line 14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92" y="3698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7" name="Line 15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96" y="3652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8" name="Line 16"/>
                <p:cNvSpPr>
                  <a:spLocks noChangeShapeType="1"/>
                </p:cNvSpPr>
                <p:nvPr/>
              </p:nvSpPr>
              <p:spPr bwMode="auto">
                <a:xfrm>
                  <a:off x="793" y="3462"/>
                  <a:ext cx="96" cy="4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72605" y="3274060"/>
            <a:ext cx="657860" cy="30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</p:txBody>
      </p:sp>
      <p:grpSp>
        <p:nvGrpSpPr>
          <p:cNvPr id="3" name="Group 18"/>
          <p:cNvGrpSpPr/>
          <p:nvPr/>
        </p:nvGrpSpPr>
        <p:grpSpPr bwMode="auto">
          <a:xfrm>
            <a:off x="6841490" y="1701800"/>
            <a:ext cx="1550670" cy="1365250"/>
            <a:chOff x="3648" y="288"/>
            <a:chExt cx="1614" cy="1312"/>
          </a:xfrm>
        </p:grpSpPr>
        <p:sp>
          <p:nvSpPr>
            <p:cNvPr id="4" name="Cloud"/>
            <p:cNvSpPr>
              <a:spLocks noChangeAspect="1" noEditPoints="1" noChangeArrowheads="1"/>
            </p:cNvSpPr>
            <p:nvPr/>
          </p:nvSpPr>
          <p:spPr bwMode="auto">
            <a:xfrm>
              <a:off x="3648" y="288"/>
              <a:ext cx="1614" cy="1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1 w 21600"/>
                <a:gd name="T13" fmla="*/ 3260 h 21600"/>
                <a:gd name="T14" fmla="*/ 17090 w 21600"/>
                <a:gd name="T15" fmla="*/ 173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9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56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5"/>
          <p:cNvGrpSpPr/>
          <p:nvPr/>
        </p:nvGrpSpPr>
        <p:grpSpPr bwMode="auto">
          <a:xfrm>
            <a:off x="4336415" y="1375410"/>
            <a:ext cx="1769745" cy="1558290"/>
            <a:chOff x="1008" y="384"/>
            <a:chExt cx="1842" cy="1498"/>
          </a:xfrm>
        </p:grpSpPr>
        <p:sp>
          <p:nvSpPr>
            <p:cNvPr id="11" name="Cloud"/>
            <p:cNvSpPr>
              <a:spLocks noChangeAspect="1" noEditPoints="1" noChangeArrowheads="1"/>
            </p:cNvSpPr>
            <p:nvPr/>
          </p:nvSpPr>
          <p:spPr bwMode="auto">
            <a:xfrm>
              <a:off x="1008" y="384"/>
              <a:ext cx="1842" cy="14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9 w 21600"/>
                <a:gd name="T13" fmla="*/ 3259 h 21600"/>
                <a:gd name="T14" fmla="*/ 17085 w 21600"/>
                <a:gd name="T15" fmla="*/ 1733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2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6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72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9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30"/>
          <p:cNvGrpSpPr/>
          <p:nvPr/>
        </p:nvGrpSpPr>
        <p:grpSpPr bwMode="auto">
          <a:xfrm>
            <a:off x="5259070" y="1225550"/>
            <a:ext cx="2230120" cy="1964690"/>
            <a:chOff x="1824" y="0"/>
            <a:chExt cx="2322" cy="1888"/>
          </a:xfrm>
        </p:grpSpPr>
        <p:sp>
          <p:nvSpPr>
            <p:cNvPr id="16" name="Cloud"/>
            <p:cNvSpPr>
              <a:spLocks noChangeAspect="1" noEditPoints="1" noChangeArrowheads="1"/>
            </p:cNvSpPr>
            <p:nvPr/>
          </p:nvSpPr>
          <p:spPr bwMode="auto">
            <a:xfrm>
              <a:off x="1824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3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8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81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7" name="AutoShape 42"/>
          <p:cNvSpPr>
            <a:spLocks noChangeArrowheads="1"/>
          </p:cNvSpPr>
          <p:nvPr/>
        </p:nvSpPr>
        <p:spPr bwMode="auto">
          <a:xfrm rot="10800000">
            <a:off x="5782310" y="3815080"/>
            <a:ext cx="819150" cy="2543175"/>
          </a:xfrm>
          <a:prstGeom prst="flowChartManualOperat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9pPr>
          </a:lstStyle>
          <a:p>
            <a:endParaRPr lang="en-US" altLang="en-US" sz="7200"/>
          </a:p>
        </p:txBody>
      </p:sp>
      <p:grpSp>
        <p:nvGrpSpPr>
          <p:cNvPr id="27" name="Group 43"/>
          <p:cNvGrpSpPr/>
          <p:nvPr/>
        </p:nvGrpSpPr>
        <p:grpSpPr bwMode="auto">
          <a:xfrm>
            <a:off x="5130800" y="4665980"/>
            <a:ext cx="733425" cy="610870"/>
            <a:chOff x="1632" y="2460"/>
            <a:chExt cx="816" cy="516"/>
          </a:xfrm>
        </p:grpSpPr>
        <p:sp>
          <p:nvSpPr>
            <p:cNvPr id="28" name="AutoShape 44"/>
            <p:cNvSpPr>
              <a:spLocks noChangeArrowheads="1"/>
            </p:cNvSpPr>
            <p:nvPr/>
          </p:nvSpPr>
          <p:spPr bwMode="auto">
            <a:xfrm rot="7281406">
              <a:off x="2208" y="2736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50 w 21600"/>
                <a:gd name="T13" fmla="*/ 5529 h 21600"/>
                <a:gd name="T14" fmla="*/ 16050 w 21600"/>
                <a:gd name="T15" fmla="*/ 1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Cloud"/>
            <p:cNvSpPr>
              <a:spLocks noChangeAspect="1" noEditPoints="1" noChangeArrowheads="1"/>
            </p:cNvSpPr>
            <p:nvPr/>
          </p:nvSpPr>
          <p:spPr bwMode="auto">
            <a:xfrm>
              <a:off x="1632" y="2510"/>
              <a:ext cx="624" cy="4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56 h 21600"/>
                <a:gd name="T14" fmla="*/ 17100 w 21600"/>
                <a:gd name="T15" fmla="*/ 173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46"/>
            <p:cNvSpPr>
              <a:spLocks noChangeArrowheads="1"/>
            </p:cNvSpPr>
            <p:nvPr/>
          </p:nvSpPr>
          <p:spPr bwMode="auto">
            <a:xfrm rot="9968895">
              <a:off x="2208" y="2736"/>
              <a:ext cx="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550 h 21600"/>
                <a:gd name="T14" fmla="*/ 16200 w 21600"/>
                <a:gd name="T15" fmla="*/ 160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Cloud"/>
            <p:cNvSpPr>
              <a:spLocks noChangeAspect="1" noEditPoints="1" noChangeArrowheads="1"/>
            </p:cNvSpPr>
            <p:nvPr/>
          </p:nvSpPr>
          <p:spPr bwMode="auto">
            <a:xfrm>
              <a:off x="1920" y="2460"/>
              <a:ext cx="528" cy="3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6 w 21600"/>
                <a:gd name="T13" fmla="*/ 3252 h 21600"/>
                <a:gd name="T14" fmla="*/ 17100 w 21600"/>
                <a:gd name="T15" fmla="*/ 173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51"/>
          <p:cNvGrpSpPr/>
          <p:nvPr/>
        </p:nvGrpSpPr>
        <p:grpSpPr bwMode="auto">
          <a:xfrm>
            <a:off x="3495040" y="2218690"/>
            <a:ext cx="2230755" cy="1964690"/>
            <a:chOff x="672" y="912"/>
            <a:chExt cx="2322" cy="1888"/>
          </a:xfrm>
        </p:grpSpPr>
        <p:sp>
          <p:nvSpPr>
            <p:cNvPr id="33" name="Cloud"/>
            <p:cNvSpPr>
              <a:spLocks noChangeAspect="1" noEditPoints="1" noChangeArrowheads="1"/>
            </p:cNvSpPr>
            <p:nvPr/>
          </p:nvSpPr>
          <p:spPr bwMode="auto">
            <a:xfrm>
              <a:off x="672" y="912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4" name="Picture 5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53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28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" y="18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5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01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1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5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1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59"/>
          <p:cNvGrpSpPr/>
          <p:nvPr/>
        </p:nvGrpSpPr>
        <p:grpSpPr bwMode="auto">
          <a:xfrm>
            <a:off x="6024245" y="2500630"/>
            <a:ext cx="2230120" cy="1964690"/>
            <a:chOff x="3504" y="1104"/>
            <a:chExt cx="2322" cy="1888"/>
          </a:xfrm>
        </p:grpSpPr>
        <p:sp>
          <p:nvSpPr>
            <p:cNvPr id="41" name="Cloud"/>
            <p:cNvSpPr>
              <a:spLocks noChangeAspect="1" noEditPoints="1" noChangeArrowheads="1"/>
            </p:cNvSpPr>
            <p:nvPr/>
          </p:nvSpPr>
          <p:spPr bwMode="auto">
            <a:xfrm>
              <a:off x="3504" y="1104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2" name="Picture 6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17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6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06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6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30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6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63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6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6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7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6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" y="17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6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25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6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70"/>
          <p:cNvGrpSpPr/>
          <p:nvPr/>
        </p:nvGrpSpPr>
        <p:grpSpPr bwMode="auto">
          <a:xfrm>
            <a:off x="4311650" y="2613025"/>
            <a:ext cx="2626995" cy="1964055"/>
            <a:chOff x="1680" y="1056"/>
            <a:chExt cx="2736" cy="1888"/>
          </a:xfrm>
        </p:grpSpPr>
        <p:sp>
          <p:nvSpPr>
            <p:cNvPr id="52" name="Cloud"/>
            <p:cNvSpPr>
              <a:spLocks noChangeAspect="1" noEditPoints="1" noChangeArrowheads="1"/>
            </p:cNvSpPr>
            <p:nvPr/>
          </p:nvSpPr>
          <p:spPr bwMode="auto">
            <a:xfrm>
              <a:off x="1680" y="1056"/>
              <a:ext cx="2736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1 h 21600"/>
                <a:gd name="T14" fmla="*/ 17084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3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58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7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2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68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7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3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7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39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7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" y="230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7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8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7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20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8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29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8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8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8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7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8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1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3" name="Group 84"/>
          <p:cNvGrpSpPr/>
          <p:nvPr/>
        </p:nvGrpSpPr>
        <p:grpSpPr bwMode="auto">
          <a:xfrm>
            <a:off x="4041775" y="6108700"/>
            <a:ext cx="4794250" cy="1049020"/>
            <a:chOff x="1248" y="3696"/>
            <a:chExt cx="4992" cy="1008"/>
          </a:xfrm>
        </p:grpSpPr>
        <p:sp>
          <p:nvSpPr>
            <p:cNvPr id="10258" name="Oval 85"/>
            <p:cNvSpPr>
              <a:spLocks noChangeArrowheads="1"/>
            </p:cNvSpPr>
            <p:nvPr/>
          </p:nvSpPr>
          <p:spPr bwMode="auto">
            <a:xfrm>
              <a:off x="3456" y="3696"/>
              <a:ext cx="432" cy="100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59" name="Oval 86"/>
            <p:cNvSpPr>
              <a:spLocks noChangeArrowheads="1"/>
            </p:cNvSpPr>
            <p:nvPr/>
          </p:nvSpPr>
          <p:spPr bwMode="auto">
            <a:xfrm>
              <a:off x="3696" y="3936"/>
              <a:ext cx="288" cy="48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0" name="Oval 87"/>
            <p:cNvSpPr>
              <a:spLocks noChangeArrowheads="1"/>
            </p:cNvSpPr>
            <p:nvPr/>
          </p:nvSpPr>
          <p:spPr bwMode="auto">
            <a:xfrm>
              <a:off x="3888" y="4128"/>
              <a:ext cx="1776" cy="384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1" name="Oval 88"/>
            <p:cNvSpPr>
              <a:spLocks noChangeArrowheads="1"/>
            </p:cNvSpPr>
            <p:nvPr/>
          </p:nvSpPr>
          <p:spPr bwMode="auto">
            <a:xfrm>
              <a:off x="3696" y="4080"/>
              <a:ext cx="816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2" name="Oval 89"/>
            <p:cNvSpPr>
              <a:spLocks noChangeArrowheads="1"/>
            </p:cNvSpPr>
            <p:nvPr/>
          </p:nvSpPr>
          <p:spPr bwMode="auto">
            <a:xfrm>
              <a:off x="5568" y="4062"/>
              <a:ext cx="672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3" name="Oval 90"/>
            <p:cNvSpPr>
              <a:spLocks noChangeArrowheads="1"/>
            </p:cNvSpPr>
            <p:nvPr/>
          </p:nvSpPr>
          <p:spPr bwMode="auto">
            <a:xfrm>
              <a:off x="1680" y="4128"/>
              <a:ext cx="1008" cy="28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4" name="Oval 91"/>
            <p:cNvSpPr>
              <a:spLocks noChangeArrowheads="1"/>
            </p:cNvSpPr>
            <p:nvPr/>
          </p:nvSpPr>
          <p:spPr bwMode="auto">
            <a:xfrm>
              <a:off x="2160" y="4032"/>
              <a:ext cx="528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5" name="Oval 92"/>
            <p:cNvSpPr>
              <a:spLocks noChangeArrowheads="1"/>
            </p:cNvSpPr>
            <p:nvPr/>
          </p:nvSpPr>
          <p:spPr bwMode="auto">
            <a:xfrm>
              <a:off x="1248" y="4272"/>
              <a:ext cx="720" cy="28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6" name="Oval 93"/>
            <p:cNvSpPr>
              <a:spLocks noChangeArrowheads="1"/>
            </p:cNvSpPr>
            <p:nvPr/>
          </p:nvSpPr>
          <p:spPr bwMode="auto">
            <a:xfrm>
              <a:off x="2304" y="3984"/>
              <a:ext cx="672" cy="55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7" name="Oval 94"/>
            <p:cNvSpPr>
              <a:spLocks noChangeArrowheads="1"/>
            </p:cNvSpPr>
            <p:nvPr/>
          </p:nvSpPr>
          <p:spPr bwMode="auto">
            <a:xfrm>
              <a:off x="2832" y="3792"/>
              <a:ext cx="864" cy="72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</p:grpSp>
      <p:pic>
        <p:nvPicPr>
          <p:cNvPr id="65" name="Picture 98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39335" y="6208395"/>
            <a:ext cx="799465" cy="64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97 -0.00046 " pathEditMode="relative" rAng="0" ptsTypes="AA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-1.53846E-6 -2.96296E-6 " pathEditMode="relative" rAng="0" ptsTypes="AA">
                                      <p:cBhvr>
                                        <p:cTn id="1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1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1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0.00046 L -0.00289 -0.00046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23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2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3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4.07407E-6 L -0.02452 -4.07407E-6 " pathEditMode="relative" rAng="0" ptsTypes="AA"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1.53846E-6 -2.96296E-6 " pathEditMode="relative" rAng="0" ptsTypes="AA">
                                      <p:cBhvr>
                                        <p:cTn id="3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0.0037 L -0.02597 0.0037 " pathEditMode="relative" rAng="0" ptsTypes="AA">
                                      <p:cBhvr>
                                        <p:cTn id="3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42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2 -0.0037 L 0.00289 -0.0037 " pathEditMode="relative" rAng="0" ptsTypes="AA">
                                      <p:cBhvr>
                                        <p:cTn id="4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3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-0.00046 L -0.00145 -0.00046 " pathEditMode="relative" rAng="0" ptsTypes="AA">
                                      <p:cBhvr>
                                        <p:cTn id="4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5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1.48148E-6 L -0.00288 1.48148E-6 " pathEditMode="relative" rAng="0" ptsTypes="AA">
                                      <p:cBhvr>
                                        <p:cTn id="5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55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5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48 -0.00046 " pathEditMode="relative" rAng="0" ptsTypes="AA">
                                      <p:cBhvr>
                                        <p:cTn id="6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2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-2.96296E-6 L -1.53846E-6 -2.96296E-6 " pathEditMode="relative" rAng="0" ptsTypes="AA">
                                      <p:cBhvr>
                                        <p:cTn id="62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6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1.48148E-6 L -0.02451 1.48148E-6 " pathEditMode="relative" rAng="0" ptsTypes="AA">
                                      <p:cBhvr>
                                        <p:cTn id="6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3.7037E-7 L -0.00144 3.7037E-7 " pathEditMode="relative" rAng="0" ptsTypes="AA">
                                      <p:cBhvr>
                                        <p:cTn id="6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7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4.07407E-6 L -0.00145 -4.07407E-6 " pathEditMode="relative" rAng="0" ptsTypes="AA">
                                      <p:cBhvr>
                                        <p:cTn id="7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0.00046 L 0.02692 -0.00046 " pathEditMode="relative" rAng="0" ptsTypes="AA">
                                      <p:cBhvr>
                                        <p:cTn id="75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0.0037 L -0.00145 0.0037 " pathEditMode="relative" rAng="0" ptsTypes="AA">
                                      <p:cBhvr>
                                        <p:cTn id="7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7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81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-1.11111E-6 L 7.69231E-7 0.41111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55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4 -4.07407E-6 L -0.00384 0.4044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7 0.38889 C -0.03785 0.42199 -0.03629 0.45533 -0.00921 0.47084 C 0.01788 0.48635 0.08229 0.48033 0.12343 0.48195 C 0.16458 0.48357 0.21232 0.49144 0.23784 0.48056 C 0.26336 0.46968 0.26979 0.44306 0.27638 0.41667 " pathEditMode="relative" rAng="0" ptsTypes="aaaaA">
                                      <p:cBhvr>
                                        <p:cTn id="8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0.36551 C -0.05382 0.39861 -0.05243 0.43195 -0.02396 0.44746 C 0.00399 0.4632 0.071 0.45718 0.11371 0.4588 C 0.1566 0.46042 0.20625 0.46806 0.23264 0.45741 C 0.2592 0.4463 0.26597 0.41968 0.27274 0.39329 " pathEditMode="relative" rAng="0" ptsTypes="aaaaA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511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3584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2.5" calcmode="lin" valueType="num">
                                      <p:cBhvr override="childStyl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ldLvl="0" animBg="1"/>
      <p:bldP spid="2" grpId="2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/>
          <p:nvPr/>
        </p:nvSpPr>
        <p:spPr>
          <a:xfrm>
            <a:off x="5184909" y="3016735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Text Box 5"/>
          <p:cNvSpPr txBox="1"/>
          <p:nvPr/>
        </p:nvSpPr>
        <p:spPr>
          <a:xfrm>
            <a:off x="5105400" y="5957888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6677" name="Text Box 5"/>
          <p:cNvSpPr txBox="1"/>
          <p:nvPr/>
        </p:nvSpPr>
        <p:spPr>
          <a:xfrm>
            <a:off x="746760" y="845820"/>
            <a:ext cx="1147381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Câu 3: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36 kg bột mỳ đựng trong 6 bao. Hỏi 5 bao có bao nhiêu ki-lô-gam bột mỳ?</a:t>
            </a:r>
            <a:endParaRPr sz="3200" b="1" dirty="0">
              <a:latin typeface="Perpetua" panose="02020502060401020303"/>
            </a:endParaRPr>
          </a:p>
          <a:p>
            <a:r>
              <a:rPr sz="2800" dirty="0">
                <a:latin typeface="Perpetua" panose="02020502060401020303"/>
              </a:rPr>
              <a:t>			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AutoShape 6" descr="5%"/>
          <p:cNvSpPr/>
          <p:nvPr/>
        </p:nvSpPr>
        <p:spPr>
          <a:xfrm>
            <a:off x="2710815" y="296672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A. 36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5%"/>
          <p:cNvSpPr/>
          <p:nvPr/>
        </p:nvSpPr>
        <p:spPr>
          <a:xfrm>
            <a:off x="2710815" y="384302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B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AutoShape 6" descr="5%"/>
          <p:cNvSpPr/>
          <p:nvPr/>
        </p:nvSpPr>
        <p:spPr>
          <a:xfrm>
            <a:off x="2710815" y="471805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C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AutoShape 6" descr="5%"/>
          <p:cNvSpPr/>
          <p:nvPr/>
        </p:nvSpPr>
        <p:spPr>
          <a:xfrm>
            <a:off x="2687320" y="559308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D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6" descr="5%"/>
          <p:cNvSpPr/>
          <p:nvPr/>
        </p:nvSpPr>
        <p:spPr>
          <a:xfrm>
            <a:off x="2710815" y="3843020"/>
            <a:ext cx="6346190" cy="7175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B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51706" y="241063"/>
            <a:ext cx="11501568" cy="68003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64" y="4353463"/>
            <a:ext cx="3032616" cy="39353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9" y="5386809"/>
            <a:ext cx="3032616" cy="39353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7" y="5268916"/>
            <a:ext cx="3032616" cy="39353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57744" y="1969081"/>
            <a:ext cx="8701646" cy="323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1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just">
              <a:spcBef>
                <a:spcPct val="1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)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1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just">
              <a:spcBef>
                <a:spcPct val="10000"/>
              </a:spcBef>
              <a:defRPr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clipart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3"/>
          <a:stretch>
            <a:fillRect/>
          </a:stretch>
        </p:blipFill>
        <p:spPr>
          <a:xfrm flipH="1">
            <a:off x="774619" y="1439962"/>
            <a:ext cx="3350800" cy="5010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16505" y="2305685"/>
            <a:ext cx="9610090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BÀI TOÁN LIÊN QUAN ĐẾN </a:t>
            </a:r>
            <a:endParaRPr kumimoji="0" lang="vi-VN" sz="360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RÚT VỀ 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ĐƠN VỊ (TT)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4260" y="1240155"/>
            <a:ext cx="54349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 HỌC ÁI MỘ A</a:t>
            </a:r>
            <a:endParaRPr lang="en-US" alt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3923170" y="1604299"/>
            <a:ext cx="6797132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aphic 1"/>
          <p:cNvGrpSpPr/>
          <p:nvPr/>
        </p:nvGrpSpPr>
        <p:grpSpPr>
          <a:xfrm>
            <a:off x="82398" y="20498"/>
            <a:ext cx="820766" cy="1219409"/>
            <a:chOff x="3533775" y="862012"/>
            <a:chExt cx="552545" cy="552545"/>
          </a:xfrm>
          <a:solidFill>
            <a:schemeClr val="accent1"/>
          </a:solidFill>
        </p:grpSpPr>
        <p:grpSp>
          <p:nvGrpSpPr>
            <p:cNvPr id="12" name="Graphic 1"/>
            <p:cNvGrpSpPr/>
            <p:nvPr/>
          </p:nvGrpSpPr>
          <p:grpSpPr>
            <a:xfrm>
              <a:off x="3533775" y="862012"/>
              <a:ext cx="247745" cy="247650"/>
              <a:chOff x="3533775" y="862012"/>
              <a:chExt cx="247745" cy="247650"/>
            </a:xfrm>
            <a:solidFill>
              <a:schemeClr val="accent1"/>
            </a:solidFill>
          </p:grpSpPr>
          <p:sp>
            <p:nvSpPr>
              <p:cNvPr id="25" name="Freeform: Shape 633"/>
              <p:cNvSpPr/>
              <p:nvPr/>
            </p:nvSpPr>
            <p:spPr>
              <a:xfrm>
                <a:off x="3533775" y="8620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00A9B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634"/>
              <p:cNvSpPr/>
              <p:nvPr/>
            </p:nvSpPr>
            <p:spPr>
              <a:xfrm>
                <a:off x="3581400" y="909637"/>
                <a:ext cx="152400" cy="152400"/>
              </a:xfrm>
              <a:custGeom>
                <a:avLst/>
                <a:gdLst>
                  <a:gd name="connsiteX0" fmla="*/ 142875 w 152400"/>
                  <a:gd name="connsiteY0" fmla="*/ 57150 h 152400"/>
                  <a:gd name="connsiteX1" fmla="*/ 95250 w 152400"/>
                  <a:gd name="connsiteY1" fmla="*/ 57150 h 152400"/>
                  <a:gd name="connsiteX2" fmla="*/ 95250 w 152400"/>
                  <a:gd name="connsiteY2" fmla="*/ 9525 h 152400"/>
                  <a:gd name="connsiteX3" fmla="*/ 85725 w 152400"/>
                  <a:gd name="connsiteY3" fmla="*/ 0 h 152400"/>
                  <a:gd name="connsiteX4" fmla="*/ 66675 w 152400"/>
                  <a:gd name="connsiteY4" fmla="*/ 0 h 152400"/>
                  <a:gd name="connsiteX5" fmla="*/ 57150 w 152400"/>
                  <a:gd name="connsiteY5" fmla="*/ 9525 h 152400"/>
                  <a:gd name="connsiteX6" fmla="*/ 57150 w 152400"/>
                  <a:gd name="connsiteY6" fmla="*/ 57150 h 152400"/>
                  <a:gd name="connsiteX7" fmla="*/ 9525 w 152400"/>
                  <a:gd name="connsiteY7" fmla="*/ 57150 h 152400"/>
                  <a:gd name="connsiteX8" fmla="*/ 0 w 152400"/>
                  <a:gd name="connsiteY8" fmla="*/ 66675 h 152400"/>
                  <a:gd name="connsiteX9" fmla="*/ 0 w 152400"/>
                  <a:gd name="connsiteY9" fmla="*/ 85725 h 152400"/>
                  <a:gd name="connsiteX10" fmla="*/ 9525 w 152400"/>
                  <a:gd name="connsiteY10" fmla="*/ 95250 h 152400"/>
                  <a:gd name="connsiteX11" fmla="*/ 57150 w 152400"/>
                  <a:gd name="connsiteY11" fmla="*/ 95250 h 152400"/>
                  <a:gd name="connsiteX12" fmla="*/ 57150 w 152400"/>
                  <a:gd name="connsiteY12" fmla="*/ 142875 h 152400"/>
                  <a:gd name="connsiteX13" fmla="*/ 66675 w 152400"/>
                  <a:gd name="connsiteY13" fmla="*/ 152400 h 152400"/>
                  <a:gd name="connsiteX14" fmla="*/ 85725 w 152400"/>
                  <a:gd name="connsiteY14" fmla="*/ 152400 h 152400"/>
                  <a:gd name="connsiteX15" fmla="*/ 95250 w 152400"/>
                  <a:gd name="connsiteY15" fmla="*/ 142875 h 152400"/>
                  <a:gd name="connsiteX16" fmla="*/ 95250 w 152400"/>
                  <a:gd name="connsiteY16" fmla="*/ 95250 h 152400"/>
                  <a:gd name="connsiteX17" fmla="*/ 142875 w 152400"/>
                  <a:gd name="connsiteY17" fmla="*/ 95250 h 152400"/>
                  <a:gd name="connsiteX18" fmla="*/ 152400 w 152400"/>
                  <a:gd name="connsiteY18" fmla="*/ 85725 h 152400"/>
                  <a:gd name="connsiteX19" fmla="*/ 152400 w 152400"/>
                  <a:gd name="connsiteY19" fmla="*/ 66675 h 152400"/>
                  <a:gd name="connsiteX20" fmla="*/ 142875 w 152400"/>
                  <a:gd name="connsiteY20" fmla="*/ 571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2400" h="152400">
                    <a:moveTo>
                      <a:pt x="142875" y="57150"/>
                    </a:moveTo>
                    <a:lnTo>
                      <a:pt x="95250" y="57150"/>
                    </a:lnTo>
                    <a:lnTo>
                      <a:pt x="95250" y="9525"/>
                    </a:lnTo>
                    <a:cubicBezTo>
                      <a:pt x="95250" y="4286"/>
                      <a:pt x="90964" y="0"/>
                      <a:pt x="85725" y="0"/>
                    </a:cubicBezTo>
                    <a:lnTo>
                      <a:pt x="66675" y="0"/>
                    </a:lnTo>
                    <a:cubicBezTo>
                      <a:pt x="61436" y="0"/>
                      <a:pt x="57150" y="4286"/>
                      <a:pt x="57150" y="9525"/>
                    </a:cubicBezTo>
                    <a:lnTo>
                      <a:pt x="57150" y="57150"/>
                    </a:lnTo>
                    <a:lnTo>
                      <a:pt x="9525" y="57150"/>
                    </a:lnTo>
                    <a:cubicBezTo>
                      <a:pt x="4286" y="57150"/>
                      <a:pt x="0" y="61436"/>
                      <a:pt x="0" y="66675"/>
                    </a:cubicBezTo>
                    <a:lnTo>
                      <a:pt x="0" y="85725"/>
                    </a:lnTo>
                    <a:cubicBezTo>
                      <a:pt x="0" y="90964"/>
                      <a:pt x="4286" y="95250"/>
                      <a:pt x="9525" y="95250"/>
                    </a:cubicBezTo>
                    <a:lnTo>
                      <a:pt x="57150" y="95250"/>
                    </a:lnTo>
                    <a:lnTo>
                      <a:pt x="57150" y="142875"/>
                    </a:lnTo>
                    <a:cubicBezTo>
                      <a:pt x="57150" y="148114"/>
                      <a:pt x="61436" y="152400"/>
                      <a:pt x="66675" y="152400"/>
                    </a:cubicBezTo>
                    <a:lnTo>
                      <a:pt x="85725" y="152400"/>
                    </a:lnTo>
                    <a:cubicBezTo>
                      <a:pt x="90964" y="152400"/>
                      <a:pt x="95250" y="148114"/>
                      <a:pt x="95250" y="142875"/>
                    </a:cubicBezTo>
                    <a:lnTo>
                      <a:pt x="95250" y="95250"/>
                    </a:lnTo>
                    <a:lnTo>
                      <a:pt x="142875" y="95250"/>
                    </a:lnTo>
                    <a:cubicBezTo>
                      <a:pt x="148114" y="95250"/>
                      <a:pt x="152400" y="90964"/>
                      <a:pt x="152400" y="85725"/>
                    </a:cubicBezTo>
                    <a:lnTo>
                      <a:pt x="152400" y="66675"/>
                    </a:lnTo>
                    <a:cubicBezTo>
                      <a:pt x="152400" y="61436"/>
                      <a:pt x="148114" y="57150"/>
                      <a:pt x="142875" y="571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1"/>
            <p:cNvGrpSpPr/>
            <p:nvPr/>
          </p:nvGrpSpPr>
          <p:grpSpPr>
            <a:xfrm>
              <a:off x="3838575" y="862012"/>
              <a:ext cx="247745" cy="247650"/>
              <a:chOff x="3838575" y="862012"/>
              <a:chExt cx="247745" cy="247650"/>
            </a:xfrm>
            <a:solidFill>
              <a:schemeClr val="accent1"/>
            </a:solidFill>
          </p:grpSpPr>
          <p:sp>
            <p:nvSpPr>
              <p:cNvPr id="23" name="Freeform: Shape 636"/>
              <p:cNvSpPr/>
              <p:nvPr/>
            </p:nvSpPr>
            <p:spPr>
              <a:xfrm>
                <a:off x="3838575" y="8620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FE493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637"/>
              <p:cNvSpPr/>
              <p:nvPr/>
            </p:nvSpPr>
            <p:spPr>
              <a:xfrm>
                <a:off x="3886200" y="966787"/>
                <a:ext cx="152400" cy="38100"/>
              </a:xfrm>
              <a:custGeom>
                <a:avLst/>
                <a:gdLst>
                  <a:gd name="connsiteX0" fmla="*/ 0 w 152400"/>
                  <a:gd name="connsiteY0" fmla="*/ 28575 h 38100"/>
                  <a:gd name="connsiteX1" fmla="*/ 0 w 152400"/>
                  <a:gd name="connsiteY1" fmla="*/ 9525 h 38100"/>
                  <a:gd name="connsiteX2" fmla="*/ 9525 w 152400"/>
                  <a:gd name="connsiteY2" fmla="*/ 0 h 38100"/>
                  <a:gd name="connsiteX3" fmla="*/ 142875 w 152400"/>
                  <a:gd name="connsiteY3" fmla="*/ 0 h 38100"/>
                  <a:gd name="connsiteX4" fmla="*/ 152400 w 152400"/>
                  <a:gd name="connsiteY4" fmla="*/ 9525 h 38100"/>
                  <a:gd name="connsiteX5" fmla="*/ 152400 w 152400"/>
                  <a:gd name="connsiteY5" fmla="*/ 28575 h 38100"/>
                  <a:gd name="connsiteX6" fmla="*/ 142875 w 152400"/>
                  <a:gd name="connsiteY6" fmla="*/ 38100 h 38100"/>
                  <a:gd name="connsiteX7" fmla="*/ 9525 w 152400"/>
                  <a:gd name="connsiteY7" fmla="*/ 38100 h 38100"/>
                  <a:gd name="connsiteX8" fmla="*/ 0 w 152400"/>
                  <a:gd name="connsiteY8" fmla="*/ 2857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400" h="38100">
                    <a:moveTo>
                      <a:pt x="0" y="28575"/>
                    </a:moveTo>
                    <a:lnTo>
                      <a:pt x="0" y="9525"/>
                    </a:lnTo>
                    <a:cubicBezTo>
                      <a:pt x="0" y="4286"/>
                      <a:pt x="4286" y="0"/>
                      <a:pt x="9525" y="0"/>
                    </a:cubicBezTo>
                    <a:lnTo>
                      <a:pt x="142875" y="0"/>
                    </a:lnTo>
                    <a:cubicBezTo>
                      <a:pt x="148114" y="0"/>
                      <a:pt x="152400" y="4286"/>
                      <a:pt x="152400" y="9525"/>
                    </a:cubicBezTo>
                    <a:lnTo>
                      <a:pt x="152400" y="28575"/>
                    </a:lnTo>
                    <a:cubicBezTo>
                      <a:pt x="152400" y="33814"/>
                      <a:pt x="148114" y="38100"/>
                      <a:pt x="142875" y="38100"/>
                    </a:cubicBezTo>
                    <a:lnTo>
                      <a:pt x="9525" y="38100"/>
                    </a:lnTo>
                    <a:cubicBezTo>
                      <a:pt x="4286" y="38100"/>
                      <a:pt x="0" y="33814"/>
                      <a:pt x="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1"/>
            <p:cNvGrpSpPr/>
            <p:nvPr/>
          </p:nvGrpSpPr>
          <p:grpSpPr>
            <a:xfrm>
              <a:off x="3533775" y="1166812"/>
              <a:ext cx="247745" cy="247650"/>
              <a:chOff x="3533775" y="1166812"/>
              <a:chExt cx="247745" cy="247650"/>
            </a:xfrm>
            <a:solidFill>
              <a:schemeClr val="accent1"/>
            </a:solidFill>
          </p:grpSpPr>
          <p:sp>
            <p:nvSpPr>
              <p:cNvPr id="21" name="Freeform: Shape 639"/>
              <p:cNvSpPr/>
              <p:nvPr/>
            </p:nvSpPr>
            <p:spPr>
              <a:xfrm>
                <a:off x="3533775" y="1166812"/>
                <a:ext cx="247745" cy="247650"/>
              </a:xfrm>
              <a:custGeom>
                <a:avLst/>
                <a:gdLst>
                  <a:gd name="connsiteX0" fmla="*/ 226981 w 247745"/>
                  <a:gd name="connsiteY0" fmla="*/ 247650 h 247650"/>
                  <a:gd name="connsiteX1" fmla="*/ 20669 w 247745"/>
                  <a:gd name="connsiteY1" fmla="*/ 247650 h 247650"/>
                  <a:gd name="connsiteX2" fmla="*/ 0 w 247745"/>
                  <a:gd name="connsiteY2" fmla="*/ 226981 h 247650"/>
                  <a:gd name="connsiteX3" fmla="*/ 0 w 247745"/>
                  <a:gd name="connsiteY3" fmla="*/ 20669 h 247650"/>
                  <a:gd name="connsiteX4" fmla="*/ 20669 w 247745"/>
                  <a:gd name="connsiteY4" fmla="*/ 0 h 247650"/>
                  <a:gd name="connsiteX5" fmla="*/ 227076 w 247745"/>
                  <a:gd name="connsiteY5" fmla="*/ 0 h 247650"/>
                  <a:gd name="connsiteX6" fmla="*/ 247745 w 247745"/>
                  <a:gd name="connsiteY6" fmla="*/ 20669 h 247650"/>
                  <a:gd name="connsiteX7" fmla="*/ 247745 w 247745"/>
                  <a:gd name="connsiteY7" fmla="*/ 227076 h 247650"/>
                  <a:gd name="connsiteX8" fmla="*/ 226981 w 247745"/>
                  <a:gd name="connsiteY8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650">
                    <a:moveTo>
                      <a:pt x="226981" y="247650"/>
                    </a:moveTo>
                    <a:lnTo>
                      <a:pt x="20669" y="247650"/>
                    </a:lnTo>
                    <a:cubicBezTo>
                      <a:pt x="9239" y="247650"/>
                      <a:pt x="0" y="238411"/>
                      <a:pt x="0" y="226981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227076" y="0"/>
                    </a:lnTo>
                    <a:cubicBezTo>
                      <a:pt x="238506" y="0"/>
                      <a:pt x="247745" y="9239"/>
                      <a:pt x="247745" y="20669"/>
                    </a:cubicBezTo>
                    <a:lnTo>
                      <a:pt x="247745" y="227076"/>
                    </a:lnTo>
                    <a:cubicBezTo>
                      <a:pt x="247650" y="238411"/>
                      <a:pt x="238411" y="247650"/>
                      <a:pt x="226981" y="247650"/>
                    </a:cubicBezTo>
                    <a:close/>
                  </a:path>
                </a:pathLst>
              </a:custGeom>
              <a:solidFill>
                <a:srgbClr val="454C54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640"/>
              <p:cNvSpPr/>
              <p:nvPr/>
            </p:nvSpPr>
            <p:spPr>
              <a:xfrm>
                <a:off x="3585471" y="1218414"/>
                <a:ext cx="144339" cy="144446"/>
              </a:xfrm>
              <a:custGeom>
                <a:avLst/>
                <a:gdLst>
                  <a:gd name="connsiteX0" fmla="*/ 141565 w 144339"/>
                  <a:gd name="connsiteY0" fmla="*/ 16978 h 144446"/>
                  <a:gd name="connsiteX1" fmla="*/ 127373 w 144339"/>
                  <a:gd name="connsiteY1" fmla="*/ 2786 h 144446"/>
                  <a:gd name="connsiteX2" fmla="*/ 113943 w 144339"/>
                  <a:gd name="connsiteY2" fmla="*/ 2786 h 144446"/>
                  <a:gd name="connsiteX3" fmla="*/ 72128 w 144339"/>
                  <a:gd name="connsiteY3" fmla="*/ 44506 h 144446"/>
                  <a:gd name="connsiteX4" fmla="*/ 30409 w 144339"/>
                  <a:gd name="connsiteY4" fmla="*/ 2786 h 144446"/>
                  <a:gd name="connsiteX5" fmla="*/ 16978 w 144339"/>
                  <a:gd name="connsiteY5" fmla="*/ 2786 h 144446"/>
                  <a:gd name="connsiteX6" fmla="*/ 2786 w 144339"/>
                  <a:gd name="connsiteY6" fmla="*/ 16978 h 144446"/>
                  <a:gd name="connsiteX7" fmla="*/ 2786 w 144339"/>
                  <a:gd name="connsiteY7" fmla="*/ 30409 h 144446"/>
                  <a:gd name="connsiteX8" fmla="*/ 44506 w 144339"/>
                  <a:gd name="connsiteY8" fmla="*/ 72128 h 144446"/>
                  <a:gd name="connsiteX9" fmla="*/ 2786 w 144339"/>
                  <a:gd name="connsiteY9" fmla="*/ 113848 h 144446"/>
                  <a:gd name="connsiteX10" fmla="*/ 2786 w 144339"/>
                  <a:gd name="connsiteY10" fmla="*/ 127278 h 144446"/>
                  <a:gd name="connsiteX11" fmla="*/ 16978 w 144339"/>
                  <a:gd name="connsiteY11" fmla="*/ 141470 h 144446"/>
                  <a:gd name="connsiteX12" fmla="*/ 30409 w 144339"/>
                  <a:gd name="connsiteY12" fmla="*/ 141470 h 144446"/>
                  <a:gd name="connsiteX13" fmla="*/ 72128 w 144339"/>
                  <a:gd name="connsiteY13" fmla="*/ 99941 h 144446"/>
                  <a:gd name="connsiteX14" fmla="*/ 113848 w 144339"/>
                  <a:gd name="connsiteY14" fmla="*/ 141661 h 144446"/>
                  <a:gd name="connsiteX15" fmla="*/ 127278 w 144339"/>
                  <a:gd name="connsiteY15" fmla="*/ 141661 h 144446"/>
                  <a:gd name="connsiteX16" fmla="*/ 141470 w 144339"/>
                  <a:gd name="connsiteY16" fmla="*/ 127468 h 144446"/>
                  <a:gd name="connsiteX17" fmla="*/ 141470 w 144339"/>
                  <a:gd name="connsiteY17" fmla="*/ 114038 h 144446"/>
                  <a:gd name="connsiteX18" fmla="*/ 99751 w 144339"/>
                  <a:gd name="connsiteY18" fmla="*/ 72319 h 144446"/>
                  <a:gd name="connsiteX19" fmla="*/ 141470 w 144339"/>
                  <a:gd name="connsiteY19" fmla="*/ 30599 h 144446"/>
                  <a:gd name="connsiteX20" fmla="*/ 141565 w 144339"/>
                  <a:gd name="connsiteY20" fmla="*/ 16978 h 14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4339" h="144446">
                    <a:moveTo>
                      <a:pt x="141565" y="16978"/>
                    </a:moveTo>
                    <a:lnTo>
                      <a:pt x="127373" y="2786"/>
                    </a:lnTo>
                    <a:cubicBezTo>
                      <a:pt x="123658" y="-929"/>
                      <a:pt x="117658" y="-929"/>
                      <a:pt x="113943" y="2786"/>
                    </a:cubicBezTo>
                    <a:lnTo>
                      <a:pt x="72128" y="44506"/>
                    </a:lnTo>
                    <a:lnTo>
                      <a:pt x="30409" y="2786"/>
                    </a:lnTo>
                    <a:cubicBezTo>
                      <a:pt x="26694" y="-929"/>
                      <a:pt x="20693" y="-929"/>
                      <a:pt x="16978" y="2786"/>
                    </a:cubicBezTo>
                    <a:lnTo>
                      <a:pt x="2786" y="16978"/>
                    </a:lnTo>
                    <a:cubicBezTo>
                      <a:pt x="-929" y="20693"/>
                      <a:pt x="-929" y="26694"/>
                      <a:pt x="2786" y="30409"/>
                    </a:cubicBezTo>
                    <a:lnTo>
                      <a:pt x="44506" y="72128"/>
                    </a:lnTo>
                    <a:lnTo>
                      <a:pt x="2786" y="113848"/>
                    </a:lnTo>
                    <a:cubicBezTo>
                      <a:pt x="-929" y="117562"/>
                      <a:pt x="-929" y="123563"/>
                      <a:pt x="2786" y="127278"/>
                    </a:cubicBezTo>
                    <a:lnTo>
                      <a:pt x="16978" y="141470"/>
                    </a:lnTo>
                    <a:cubicBezTo>
                      <a:pt x="20693" y="145185"/>
                      <a:pt x="26694" y="145185"/>
                      <a:pt x="30409" y="141470"/>
                    </a:cubicBezTo>
                    <a:lnTo>
                      <a:pt x="72128" y="99941"/>
                    </a:lnTo>
                    <a:lnTo>
                      <a:pt x="113848" y="141661"/>
                    </a:lnTo>
                    <a:cubicBezTo>
                      <a:pt x="117562" y="145375"/>
                      <a:pt x="123563" y="145375"/>
                      <a:pt x="127278" y="141661"/>
                    </a:cubicBezTo>
                    <a:lnTo>
                      <a:pt x="141470" y="127468"/>
                    </a:lnTo>
                    <a:cubicBezTo>
                      <a:pt x="145185" y="123754"/>
                      <a:pt x="145185" y="117753"/>
                      <a:pt x="141470" y="114038"/>
                    </a:cubicBezTo>
                    <a:lnTo>
                      <a:pt x="99751" y="72319"/>
                    </a:lnTo>
                    <a:lnTo>
                      <a:pt x="141470" y="30599"/>
                    </a:lnTo>
                    <a:cubicBezTo>
                      <a:pt x="145280" y="26789"/>
                      <a:pt x="145280" y="20693"/>
                      <a:pt x="141565" y="169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"/>
            <p:cNvGrpSpPr/>
            <p:nvPr/>
          </p:nvGrpSpPr>
          <p:grpSpPr>
            <a:xfrm>
              <a:off x="3838575" y="1166812"/>
              <a:ext cx="247745" cy="247745"/>
              <a:chOff x="3838575" y="1166812"/>
              <a:chExt cx="247745" cy="247745"/>
            </a:xfrm>
            <a:solidFill>
              <a:schemeClr val="accent1"/>
            </a:solidFill>
          </p:grpSpPr>
          <p:sp>
            <p:nvSpPr>
              <p:cNvPr id="16" name="Freeform: Shape 642"/>
              <p:cNvSpPr/>
              <p:nvPr/>
            </p:nvSpPr>
            <p:spPr>
              <a:xfrm>
                <a:off x="3838575" y="1166812"/>
                <a:ext cx="247650" cy="247745"/>
              </a:xfrm>
              <a:custGeom>
                <a:avLst/>
                <a:gdLst>
                  <a:gd name="connsiteX0" fmla="*/ 123825 w 247650"/>
                  <a:gd name="connsiteY0" fmla="*/ 0 h 247745"/>
                  <a:gd name="connsiteX1" fmla="*/ 226981 w 247650"/>
                  <a:gd name="connsiteY1" fmla="*/ 0 h 247745"/>
                  <a:gd name="connsiteX2" fmla="*/ 247650 w 247650"/>
                  <a:gd name="connsiteY2" fmla="*/ 20669 h 247745"/>
                  <a:gd name="connsiteX3" fmla="*/ 247650 w 247650"/>
                  <a:gd name="connsiteY3" fmla="*/ 227076 h 247745"/>
                  <a:gd name="connsiteX4" fmla="*/ 226981 w 247650"/>
                  <a:gd name="connsiteY4" fmla="*/ 247745 h 247745"/>
                  <a:gd name="connsiteX5" fmla="*/ 20669 w 247650"/>
                  <a:gd name="connsiteY5" fmla="*/ 247745 h 247745"/>
                  <a:gd name="connsiteX6" fmla="*/ 0 w 247650"/>
                  <a:gd name="connsiteY6" fmla="*/ 227076 h 247745"/>
                  <a:gd name="connsiteX7" fmla="*/ 0 w 247650"/>
                  <a:gd name="connsiteY7" fmla="*/ 20669 h 247745"/>
                  <a:gd name="connsiteX8" fmla="*/ 20669 w 247650"/>
                  <a:gd name="connsiteY8" fmla="*/ 0 h 247745"/>
                  <a:gd name="connsiteX9" fmla="*/ 66675 w 247650"/>
                  <a:gd name="connsiteY9" fmla="*/ 0 h 247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650" h="247745">
                    <a:moveTo>
                      <a:pt x="123825" y="0"/>
                    </a:moveTo>
                    <a:lnTo>
                      <a:pt x="226981" y="0"/>
                    </a:lnTo>
                    <a:cubicBezTo>
                      <a:pt x="238411" y="0"/>
                      <a:pt x="247650" y="9239"/>
                      <a:pt x="247650" y="20669"/>
                    </a:cubicBezTo>
                    <a:lnTo>
                      <a:pt x="247650" y="227076"/>
                    </a:lnTo>
                    <a:cubicBezTo>
                      <a:pt x="247650" y="238506"/>
                      <a:pt x="238411" y="247745"/>
                      <a:pt x="226981" y="247745"/>
                    </a:cubicBezTo>
                    <a:lnTo>
                      <a:pt x="20669" y="247745"/>
                    </a:lnTo>
                    <a:cubicBezTo>
                      <a:pt x="9239" y="247745"/>
                      <a:pt x="0" y="238506"/>
                      <a:pt x="0" y="227076"/>
                    </a:cubicBezTo>
                    <a:lnTo>
                      <a:pt x="0" y="20669"/>
                    </a:lnTo>
                    <a:cubicBezTo>
                      <a:pt x="0" y="9239"/>
                      <a:pt x="9239" y="0"/>
                      <a:pt x="20669" y="0"/>
                    </a:cubicBezTo>
                    <a:lnTo>
                      <a:pt x="66675" y="0"/>
                    </a:lnTo>
                  </a:path>
                </a:pathLst>
              </a:custGeom>
              <a:solidFill>
                <a:srgbClr val="00A9B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643"/>
              <p:cNvSpPr/>
              <p:nvPr/>
            </p:nvSpPr>
            <p:spPr>
              <a:xfrm>
                <a:off x="3838575" y="1166812"/>
                <a:ext cx="247745" cy="247745"/>
              </a:xfrm>
              <a:custGeom>
                <a:avLst/>
                <a:gdLst>
                  <a:gd name="connsiteX0" fmla="*/ 20669 w 247745"/>
                  <a:gd name="connsiteY0" fmla="*/ 0 h 247745"/>
                  <a:gd name="connsiteX1" fmla="*/ 0 w 247745"/>
                  <a:gd name="connsiteY1" fmla="*/ 20669 h 247745"/>
                  <a:gd name="connsiteX2" fmla="*/ 0 w 247745"/>
                  <a:gd name="connsiteY2" fmla="*/ 227076 h 247745"/>
                  <a:gd name="connsiteX3" fmla="*/ 20669 w 247745"/>
                  <a:gd name="connsiteY3" fmla="*/ 247745 h 247745"/>
                  <a:gd name="connsiteX4" fmla="*/ 227076 w 247745"/>
                  <a:gd name="connsiteY4" fmla="*/ 247745 h 247745"/>
                  <a:gd name="connsiteX5" fmla="*/ 247745 w 247745"/>
                  <a:gd name="connsiteY5" fmla="*/ 227076 h 247745"/>
                  <a:gd name="connsiteX6" fmla="*/ 247745 w 247745"/>
                  <a:gd name="connsiteY6" fmla="*/ 20669 h 247745"/>
                  <a:gd name="connsiteX7" fmla="*/ 227076 w 247745"/>
                  <a:gd name="connsiteY7" fmla="*/ 0 h 247745"/>
                  <a:gd name="connsiteX8" fmla="*/ 20669 w 247745"/>
                  <a:gd name="connsiteY8" fmla="*/ 0 h 247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745" h="247745">
                    <a:moveTo>
                      <a:pt x="20669" y="0"/>
                    </a:moveTo>
                    <a:cubicBezTo>
                      <a:pt x="9239" y="0"/>
                      <a:pt x="0" y="9239"/>
                      <a:pt x="0" y="20669"/>
                    </a:cubicBezTo>
                    <a:lnTo>
                      <a:pt x="0" y="227076"/>
                    </a:lnTo>
                    <a:cubicBezTo>
                      <a:pt x="0" y="238506"/>
                      <a:pt x="9239" y="247745"/>
                      <a:pt x="20669" y="247745"/>
                    </a:cubicBezTo>
                    <a:lnTo>
                      <a:pt x="227076" y="247745"/>
                    </a:lnTo>
                    <a:cubicBezTo>
                      <a:pt x="238506" y="247745"/>
                      <a:pt x="247745" y="238506"/>
                      <a:pt x="247745" y="227076"/>
                    </a:cubicBezTo>
                    <a:lnTo>
                      <a:pt x="247745" y="20669"/>
                    </a:lnTo>
                    <a:cubicBezTo>
                      <a:pt x="247745" y="9239"/>
                      <a:pt x="238506" y="0"/>
                      <a:pt x="227076" y="0"/>
                    </a:cubicBezTo>
                    <a:lnTo>
                      <a:pt x="20669" y="0"/>
                    </a:lnTo>
                    <a:close/>
                  </a:path>
                </a:pathLst>
              </a:custGeom>
              <a:solidFill>
                <a:srgbClr val="FFB95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644"/>
              <p:cNvSpPr/>
              <p:nvPr/>
            </p:nvSpPr>
            <p:spPr>
              <a:xfrm>
                <a:off x="3886200" y="1271587"/>
                <a:ext cx="152400" cy="38100"/>
              </a:xfrm>
              <a:custGeom>
                <a:avLst/>
                <a:gdLst>
                  <a:gd name="connsiteX0" fmla="*/ 0 w 152400"/>
                  <a:gd name="connsiteY0" fmla="*/ 28575 h 38100"/>
                  <a:gd name="connsiteX1" fmla="*/ 0 w 152400"/>
                  <a:gd name="connsiteY1" fmla="*/ 9525 h 38100"/>
                  <a:gd name="connsiteX2" fmla="*/ 9525 w 152400"/>
                  <a:gd name="connsiteY2" fmla="*/ 0 h 38100"/>
                  <a:gd name="connsiteX3" fmla="*/ 142875 w 152400"/>
                  <a:gd name="connsiteY3" fmla="*/ 0 h 38100"/>
                  <a:gd name="connsiteX4" fmla="*/ 152400 w 152400"/>
                  <a:gd name="connsiteY4" fmla="*/ 9525 h 38100"/>
                  <a:gd name="connsiteX5" fmla="*/ 152400 w 152400"/>
                  <a:gd name="connsiteY5" fmla="*/ 28575 h 38100"/>
                  <a:gd name="connsiteX6" fmla="*/ 142875 w 152400"/>
                  <a:gd name="connsiteY6" fmla="*/ 38100 h 38100"/>
                  <a:gd name="connsiteX7" fmla="*/ 9525 w 152400"/>
                  <a:gd name="connsiteY7" fmla="*/ 38100 h 38100"/>
                  <a:gd name="connsiteX8" fmla="*/ 0 w 152400"/>
                  <a:gd name="connsiteY8" fmla="*/ 2857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400" h="38100">
                    <a:moveTo>
                      <a:pt x="0" y="28575"/>
                    </a:moveTo>
                    <a:lnTo>
                      <a:pt x="0" y="9525"/>
                    </a:lnTo>
                    <a:cubicBezTo>
                      <a:pt x="0" y="4286"/>
                      <a:pt x="4286" y="0"/>
                      <a:pt x="9525" y="0"/>
                    </a:cubicBezTo>
                    <a:lnTo>
                      <a:pt x="142875" y="0"/>
                    </a:lnTo>
                    <a:cubicBezTo>
                      <a:pt x="148114" y="0"/>
                      <a:pt x="152400" y="4286"/>
                      <a:pt x="152400" y="9525"/>
                    </a:cubicBezTo>
                    <a:lnTo>
                      <a:pt x="152400" y="28575"/>
                    </a:lnTo>
                    <a:cubicBezTo>
                      <a:pt x="152400" y="33814"/>
                      <a:pt x="148114" y="38100"/>
                      <a:pt x="142875" y="38100"/>
                    </a:cubicBezTo>
                    <a:lnTo>
                      <a:pt x="9525" y="38100"/>
                    </a:lnTo>
                    <a:cubicBezTo>
                      <a:pt x="4286" y="38100"/>
                      <a:pt x="0" y="33814"/>
                      <a:pt x="0" y="285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645"/>
              <p:cNvSpPr/>
              <p:nvPr/>
            </p:nvSpPr>
            <p:spPr>
              <a:xfrm>
                <a:off x="3943350" y="1214437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646"/>
              <p:cNvSpPr/>
              <p:nvPr/>
            </p:nvSpPr>
            <p:spPr>
              <a:xfrm>
                <a:off x="3943350" y="1328737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" y="83"/>
            <a:ext cx="1125227" cy="129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TextBox 4"/>
          <p:cNvSpPr txBox="1"/>
          <p:nvPr/>
        </p:nvSpPr>
        <p:spPr>
          <a:xfrm>
            <a:off x="6024431" y="4833386"/>
            <a:ext cx="2857500" cy="8915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GB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- 2022</a:t>
            </a:r>
            <a:endParaRPr lang="en-US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3695886" y="3668607"/>
            <a:ext cx="7514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vi-VN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Kiều Thùy Dung</a:t>
            </a:r>
            <a:endParaRPr lang="en-US" altLang="vi-VN" sz="28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9164" y="2364355"/>
            <a:ext cx="6179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 Box 23"/>
          <p:cNvSpPr txBox="1">
            <a:spLocks noChangeArrowheads="1"/>
          </p:cNvSpPr>
          <p:nvPr/>
        </p:nvSpPr>
        <p:spPr bwMode="auto">
          <a:xfrm>
            <a:off x="4697506" y="2770091"/>
            <a:ext cx="10668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95000"/>
                  <a:lumOff val="5000"/>
                </a:scheme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720090" y="930275"/>
            <a:ext cx="9876155" cy="95313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Ví dụ: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35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l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can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altLang="en-US" sz="2800" b="1" dirty="0">
                <a:solidFill>
                  <a:srgbClr val="7030A0"/>
                </a:solidFill>
                <a:sym typeface="+mn-ea"/>
              </a:rPr>
              <a:t>Nếu có 10 lít mật ong thì đựng đều vào mấy can như thế</a:t>
            </a:r>
            <a:r>
              <a:rPr lang="en-US" altLang="en-US" sz="2800" b="1" dirty="0">
                <a:solidFill>
                  <a:schemeClr val="accent4">
                    <a:lumMod val="75000"/>
                  </a:schemeClr>
                </a:solidFill>
                <a:sym typeface="+mn-ea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800169" y="2175096"/>
            <a:ext cx="14478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Tóm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tắt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720090" y="2653030"/>
            <a:ext cx="1242695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35l :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1586865" y="2653030"/>
            <a:ext cx="1242695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7 can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662305" y="3239135"/>
            <a:ext cx="1242695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10l :</a:t>
            </a: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1410335" y="3239135"/>
            <a:ext cx="140970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....can ?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868930" y="0"/>
            <a:ext cx="73869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kumimoji="0" lang="en-US" sz="2400" b="1" u="none" strike="noStrike" kern="1200" cap="none" spc="10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TOÁN LIÊN QUAN ĐẾN RÚT VỀ ĐƠN VỊ</a:t>
            </a:r>
            <a:b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000" b="1" cap="all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66156" y="2298001"/>
            <a:ext cx="1837595" cy="2182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0" grpId="0" bldLvl="0" animBg="1"/>
      <p:bldP spid="9244" grpId="0" bldLvl="0" animBg="1"/>
      <p:bldP spid="9245" grpId="0" bldLvl="0" animBg="1"/>
      <p:bldP spid="9246" grpId="0" bldLvl="0" animBg="1"/>
      <p:bldP spid="9247" grpId="0" bldLvl="0" animBg="1"/>
      <p:bldP spid="924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 Box 23"/>
          <p:cNvSpPr txBox="1">
            <a:spLocks noChangeArrowheads="1"/>
          </p:cNvSpPr>
          <p:nvPr/>
        </p:nvSpPr>
        <p:spPr bwMode="auto">
          <a:xfrm>
            <a:off x="4697506" y="2770091"/>
            <a:ext cx="10668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95000"/>
                  <a:lumOff val="5000"/>
                </a:scheme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720090" y="930275"/>
            <a:ext cx="9876155" cy="95313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Ví 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35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l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can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altLang="en-US" sz="2800" b="1" dirty="0">
                <a:solidFill>
                  <a:srgbClr val="7030A0"/>
                </a:solidFill>
                <a:sym typeface="+mn-ea"/>
              </a:rPr>
              <a:t>Nếu có 10 lít mật ong thì đựng đều vào mấy can như thế</a:t>
            </a:r>
            <a:r>
              <a:rPr lang="en-US" altLang="en-US" sz="2800" b="1" dirty="0">
                <a:solidFill>
                  <a:schemeClr val="accent4">
                    <a:lumMod val="75000"/>
                  </a:schemeClr>
                </a:solidFill>
                <a:sym typeface="+mn-ea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6445625" y="2439574"/>
            <a:ext cx="183832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Times New Roman" panose="02020603050405020304" pitchFamily="18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7" name="Line Callout 1 66"/>
          <p:cNvSpPr/>
          <p:nvPr/>
        </p:nvSpPr>
        <p:spPr>
          <a:xfrm>
            <a:off x="1744756" y="2137314"/>
            <a:ext cx="1381125" cy="533400"/>
          </a:xfrm>
          <a:prstGeom prst="borderCallout1">
            <a:avLst>
              <a:gd name="adj1" fmla="val 52013"/>
              <a:gd name="adj2" fmla="val 99360"/>
              <a:gd name="adj3" fmla="val 192875"/>
              <a:gd name="adj4" fmla="val 27859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dirty="0">
                <a:solidFill>
                  <a:srgbClr val="002060"/>
                </a:solidFill>
                <a:cs typeface="Times New Roman" panose="02020603050405020304" pitchFamily="18" charset="0"/>
              </a:rPr>
              <a:t>Bước 1</a:t>
            </a:r>
            <a:endParaRPr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Line Callout 1 67"/>
          <p:cNvSpPr/>
          <p:nvPr/>
        </p:nvSpPr>
        <p:spPr>
          <a:xfrm>
            <a:off x="1745074" y="4623974"/>
            <a:ext cx="1381125" cy="533400"/>
          </a:xfrm>
          <a:prstGeom prst="borderCallout1">
            <a:avLst>
              <a:gd name="adj1" fmla="val 49454"/>
              <a:gd name="adj2" fmla="val 96396"/>
              <a:gd name="adj3" fmla="val -70934"/>
              <a:gd name="adj4" fmla="val 26463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dirty="0">
                <a:solidFill>
                  <a:srgbClr val="002060"/>
                </a:solidFill>
                <a:cs typeface="Times New Roman" panose="02020603050405020304" pitchFamily="18" charset="0"/>
              </a:rPr>
              <a:t>Bước 2</a:t>
            </a:r>
            <a:endParaRPr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8311" y="2925666"/>
            <a:ext cx="4259475" cy="101473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Bước 1: Bước rút về đơn vị</a:t>
            </a:r>
            <a:r>
              <a:rPr lang="en-US" altLang="en-US" sz="2000" dirty="0">
                <a:latin typeface="Times New Roman" panose="02020603050405020304" pitchFamily="18" charset="0"/>
                <a:sym typeface="+mn-ea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(tìm giá trị của 1 phần - thực hiện bằng phép chia)</a:t>
            </a:r>
            <a:endParaRPr lang="en-US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0650" y="5359400"/>
            <a:ext cx="4577080" cy="70675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Tìm số phần bằng nhau (thực hiện bằng phép chia)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868930" y="0"/>
            <a:ext cx="73869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kumimoji="0" lang="en-US" sz="2400" b="1" u="none" strike="noStrike" kern="1200" cap="none" spc="10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TOÁN LIÊN QUAN ĐẾN RÚT VỀ ĐƠN VỊ</a:t>
            </a:r>
            <a:b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000" b="1" cap="all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0" name="lờ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2119" y="6367495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66156" y="2298001"/>
            <a:ext cx="1837595" cy="2182539"/>
          </a:xfrm>
          <a:prstGeom prst="rect">
            <a:avLst/>
          </a:prstGeom>
        </p:spPr>
      </p:pic>
      <p:sp>
        <p:nvSpPr>
          <p:cNvPr id="320576" name="Text Box 64"/>
          <p:cNvSpPr txBox="1"/>
          <p:nvPr/>
        </p:nvSpPr>
        <p:spPr>
          <a:xfrm>
            <a:off x="5549265" y="2997200"/>
            <a:ext cx="426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Số lít mật ong trong mỗi can là:</a:t>
            </a:r>
          </a:p>
        </p:txBody>
      </p:sp>
      <p:sp>
        <p:nvSpPr>
          <p:cNvPr id="320577" name="Text Box 65"/>
          <p:cNvSpPr txBox="1"/>
          <p:nvPr/>
        </p:nvSpPr>
        <p:spPr>
          <a:xfrm>
            <a:off x="5473065" y="3378200"/>
            <a:ext cx="426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35 : 7 = 5 (l)</a:t>
            </a:r>
          </a:p>
        </p:txBody>
      </p:sp>
      <p:sp>
        <p:nvSpPr>
          <p:cNvPr id="320581" name="Text Box 69"/>
          <p:cNvSpPr txBox="1"/>
          <p:nvPr/>
        </p:nvSpPr>
        <p:spPr>
          <a:xfrm>
            <a:off x="5549265" y="4445000"/>
            <a:ext cx="4267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10 : 5 = 2 (can)</a:t>
            </a:r>
          </a:p>
        </p:txBody>
      </p:sp>
      <p:sp>
        <p:nvSpPr>
          <p:cNvPr id="320582" name="Text Box 70"/>
          <p:cNvSpPr txBox="1"/>
          <p:nvPr/>
        </p:nvSpPr>
        <p:spPr>
          <a:xfrm>
            <a:off x="7225665" y="4902200"/>
            <a:ext cx="2209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Đáp số: 2 can</a:t>
            </a:r>
          </a:p>
        </p:txBody>
      </p:sp>
      <p:sp>
        <p:nvSpPr>
          <p:cNvPr id="320584" name="Text Box 72"/>
          <p:cNvSpPr txBox="1"/>
          <p:nvPr/>
        </p:nvSpPr>
        <p:spPr>
          <a:xfrm>
            <a:off x="4939665" y="3911600"/>
            <a:ext cx="5753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Số can cần có để đựng 10 lít mật ong là: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6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20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20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0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0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9249" grpId="0" bldLvl="0" animBg="1"/>
      <p:bldP spid="67" grpId="0" bldLvl="0" animBg="1"/>
      <p:bldP spid="68" grpId="0" bldLvl="0" animBg="1"/>
      <p:bldP spid="70" grpId="0" bldLvl="0" animBg="1"/>
      <p:bldP spid="71" grpId="0" bldLvl="0" animBg="1"/>
      <p:bldP spid="320576" grpId="0"/>
      <p:bldP spid="320577" grpId="0"/>
      <p:bldP spid="320581" grpId="0"/>
      <p:bldP spid="320582" grpId="0"/>
      <p:bldP spid="3205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2713267"/>
            <a:ext cx="3904477" cy="19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1081462"/>
            <a:ext cx="3953431" cy="22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19" y="1877058"/>
            <a:ext cx="4179631" cy="229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/>
          <p:cNvSpPr/>
          <p:nvPr/>
        </p:nvSpPr>
        <p:spPr>
          <a:xfrm>
            <a:off x="7019171" y="964151"/>
            <a:ext cx="4259475" cy="138366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 Bước rút về đơn vị</a:t>
            </a:r>
            <a:r>
              <a:rPr lang="en-US" altLang="en-US" sz="2800" dirty="0">
                <a:latin typeface="Times New Roman" panose="02020603050405020304" pitchFamily="18" charset="0"/>
                <a:sym typeface="+mn-ea"/>
              </a:rPr>
              <a:t> 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(tìm giá trị của 1 phần - thực hiện bằng phép chia)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019290" y="3909060"/>
            <a:ext cx="4046220" cy="138366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Tìm số phần bằng nhau (thực hiện bằng phép chia)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bldLvl="0" animBg="1"/>
      <p:bldP spid="7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9164" y="2364355"/>
            <a:ext cx="6179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 Box 23"/>
          <p:cNvSpPr txBox="1">
            <a:spLocks noChangeArrowheads="1"/>
          </p:cNvSpPr>
          <p:nvPr/>
        </p:nvSpPr>
        <p:spPr bwMode="auto">
          <a:xfrm>
            <a:off x="4697506" y="2770091"/>
            <a:ext cx="10668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95000"/>
                  <a:lumOff val="5000"/>
                </a:scheme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882900" y="0"/>
            <a:ext cx="738695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TOÁN LIÊN QUAN ĐẾN RÚT VỀ ĐƠN VỊ</a:t>
            </a:r>
            <a:b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000" b="1" cap="all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0" name="lờ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2119" y="6367495"/>
            <a:ext cx="487363" cy="487363"/>
          </a:xfrm>
          <a:prstGeom prst="rect">
            <a:avLst/>
          </a:prstGeom>
        </p:spPr>
      </p:pic>
      <p:sp>
        <p:nvSpPr>
          <p:cNvPr id="13318" name="Rectangle 9"/>
          <p:cNvSpPr/>
          <p:nvPr/>
        </p:nvSpPr>
        <p:spPr>
          <a:xfrm>
            <a:off x="1358900" y="3429953"/>
            <a:ext cx="1524000" cy="460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Dạng 1:</a:t>
            </a:r>
          </a:p>
        </p:txBody>
      </p:sp>
      <p:sp>
        <p:nvSpPr>
          <p:cNvPr id="13319" name="Rectangle 10"/>
          <p:cNvSpPr/>
          <p:nvPr/>
        </p:nvSpPr>
        <p:spPr>
          <a:xfrm>
            <a:off x="6443663" y="3429953"/>
            <a:ext cx="1524000" cy="460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Dạng 2:</a:t>
            </a:r>
          </a:p>
        </p:txBody>
      </p:sp>
      <p:sp>
        <p:nvSpPr>
          <p:cNvPr id="12295" name="Line 11"/>
          <p:cNvSpPr/>
          <p:nvPr/>
        </p:nvSpPr>
        <p:spPr>
          <a:xfrm>
            <a:off x="5688965" y="1955800"/>
            <a:ext cx="0" cy="4343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43" name="Rectangle 15"/>
          <p:cNvSpPr/>
          <p:nvPr/>
        </p:nvSpPr>
        <p:spPr>
          <a:xfrm>
            <a:off x="5614035" y="5616575"/>
            <a:ext cx="49320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   </a:t>
            </a:r>
            <a:r>
              <a:rPr lang="en-US" altLang="en-US" sz="2400" b="1" dirty="0">
                <a:solidFill>
                  <a:srgbClr val="0000CC"/>
                </a:solidFill>
              </a:rPr>
              <a:t>-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Bước 2: Tìm số phần bằng nhau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(thực hiện bằng phép chia)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4" name="Rectangle 16"/>
          <p:cNvSpPr/>
          <p:nvPr/>
        </p:nvSpPr>
        <p:spPr>
          <a:xfrm>
            <a:off x="147003" y="5616258"/>
            <a:ext cx="48006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Bước 2: Tìm giá trị nhiều phần    (thực hiện bằng phép nhân)</a:t>
            </a: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5854065" y="4154170"/>
            <a:ext cx="621157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Bước 1: Rút về đơn vị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(tìm giá trị của 1 phần –  thực hiện bằng phép chia)</a:t>
            </a:r>
          </a:p>
        </p:txBody>
      </p:sp>
      <p:sp>
        <p:nvSpPr>
          <p:cNvPr id="48146" name="Rectangle 18"/>
          <p:cNvSpPr/>
          <p:nvPr/>
        </p:nvSpPr>
        <p:spPr>
          <a:xfrm>
            <a:off x="57150" y="4154170"/>
            <a:ext cx="55708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Bước 1: Rút về đơn vị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(tìm giá trị của 1 phần - thực hiện bằng phép chia)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0025" y="2167890"/>
            <a:ext cx="53378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35 lít mật ong đựng đều v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can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Hỏi 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can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lít mật ong?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4"/>
          <p:cNvSpPr txBox="1"/>
          <p:nvPr/>
        </p:nvSpPr>
        <p:spPr>
          <a:xfrm>
            <a:off x="5912485" y="2167890"/>
            <a:ext cx="61315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35 lít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mật ong đựng đều vào 7 can. Nếu có 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10 lít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mật ong thì đựng đều vào mấy can như thế?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4660" y="943610"/>
            <a:ext cx="11367770" cy="1012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Hai dạng bài toán liên quan đến rút về đơn vị có điểm giống nhau và khác nhau là: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13318" grpId="0" bldLvl="0" animBg="1"/>
      <p:bldP spid="13319" grpId="0" bldLvl="0" animBg="1"/>
      <p:bldP spid="48143" grpId="0"/>
      <p:bldP spid="48144" grpId="0"/>
      <p:bldP spid="48145" grpId="0" bldLvl="0" animBg="1"/>
      <p:bldP spid="48146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1" descr="图片包含 雨, 自然, 室内&#10;&#10;描述已自动生成"/>
          <p:cNvPicPr>
            <a:picLocks noChangeAspect="1"/>
          </p:cNvPicPr>
          <p:nvPr/>
        </p:nvPicPr>
        <p:blipFill>
          <a:blip r:embed="rId4"/>
          <a:srcRect t="13306" b="4914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1981" y="1133061"/>
            <a:ext cx="10179776" cy="57249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165" y="278295"/>
            <a:ext cx="8136835" cy="48799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15"/>
          <p:cNvSpPr txBox="1"/>
          <p:nvPr/>
        </p:nvSpPr>
        <p:spPr>
          <a:xfrm>
            <a:off x="4742843" y="1132646"/>
            <a:ext cx="6581775" cy="2214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</a:rPr>
              <a:t>Bài tập</a:t>
            </a:r>
            <a:r>
              <a:rPr lang="en-US" altLang="zh-CN" sz="9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</a:rPr>
              <a:t> </a:t>
            </a:r>
          </a:p>
        </p:txBody>
      </p:sp>
      <p:pic>
        <p:nvPicPr>
          <p:cNvPr id="2" name="lời 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3455" y="609133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图片 1" descr="图片包含 雨, 自然, 室内&#10;&#10;描述已自动生成"/>
          <p:cNvPicPr>
            <a:picLocks noChangeAspect="1"/>
          </p:cNvPicPr>
          <p:nvPr/>
        </p:nvPicPr>
        <p:blipFill>
          <a:blip r:embed="rId3"/>
          <a:srcRect t="13306" b="4914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2815" b="67180"/>
          <a:stretch>
            <a:fillRect/>
          </a:stretch>
        </p:blipFill>
        <p:spPr>
          <a:xfrm>
            <a:off x="-30162" y="333375"/>
            <a:ext cx="12192000" cy="617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图片包含 电视&#10;&#10;自动生成的说明"/>
          <p:cNvPicPr>
            <a:picLocks noChangeAspect="1"/>
          </p:cNvPicPr>
          <p:nvPr/>
        </p:nvPicPr>
        <p:blipFill>
          <a:blip r:embed="rId5"/>
          <a:srcRect l="19267" t="25647" r="37387" b="35242"/>
          <a:stretch>
            <a:fillRect/>
          </a:stretch>
        </p:blipFill>
        <p:spPr>
          <a:xfrm>
            <a:off x="5595938" y="227013"/>
            <a:ext cx="3192462" cy="230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6092825" y="622300"/>
            <a:ext cx="2144713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4400" b="1" dirty="0">
                <a:solidFill>
                  <a:srgbClr val="FFC000"/>
                </a:solidFill>
                <a:latin typeface="UTM Cookies"/>
                <a:ea typeface="Microsoft YaHei" panose="020B0503020204020204" charset="-122"/>
              </a:rPr>
              <a:t>Bài</a:t>
            </a:r>
            <a:r>
              <a:rPr lang="en-US" altLang="zh-CN" sz="4400" b="1" dirty="0">
                <a:solidFill>
                  <a:srgbClr val="FFC000"/>
                </a:solidFill>
                <a:latin typeface="UTM Cookies"/>
                <a:ea typeface="Microsoft YaHei" panose="020B0503020204020204" charset="-122"/>
              </a:rPr>
              <a:t> 1</a:t>
            </a:r>
            <a:endParaRPr lang="zh-CN" altLang="en-US" sz="4400" b="1" dirty="0">
              <a:solidFill>
                <a:srgbClr val="FFC000"/>
              </a:solidFill>
              <a:latin typeface="UTM Cookies"/>
              <a:ea typeface="Microsoft YaHei" panose="020B0503020204020204" charset="-122"/>
            </a:endParaRPr>
          </a:p>
        </p:txBody>
      </p:sp>
      <p:pic>
        <p:nvPicPr>
          <p:cNvPr id="9" name="图片 8" descr="图片包含 电视&#10;&#10;自动生成的说明"/>
          <p:cNvPicPr>
            <a:picLocks noChangeAspect="1"/>
          </p:cNvPicPr>
          <p:nvPr/>
        </p:nvPicPr>
        <p:blipFill>
          <a:blip r:embed="rId5"/>
          <a:srcRect l="19267" t="25647" r="37387" b="35242"/>
          <a:stretch>
            <a:fillRect/>
          </a:stretch>
        </p:blipFill>
        <p:spPr>
          <a:xfrm>
            <a:off x="9274175" y="1606550"/>
            <a:ext cx="3194050" cy="230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9723438" y="2005013"/>
            <a:ext cx="214630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rgbClr val="FFD966"/>
                </a:solidFill>
                <a:latin typeface="UTM Cookies"/>
                <a:ea typeface="Microsoft YaHei" panose="020B0503020204020204" charset="-122"/>
              </a:rPr>
              <a:t>Bài 2</a:t>
            </a:r>
            <a:endParaRPr lang="zh-CN" altLang="en-US" sz="4400" b="1" dirty="0">
              <a:solidFill>
                <a:srgbClr val="FFD966"/>
              </a:solidFill>
              <a:latin typeface="UTM Cookies"/>
              <a:ea typeface="Microsoft YaHei" panose="020B0503020204020204" charset="-122"/>
            </a:endParaRPr>
          </a:p>
        </p:txBody>
      </p:sp>
      <p:pic>
        <p:nvPicPr>
          <p:cNvPr id="14" name="图片 13" descr="图片包含 电视&#10;&#10;自动生成的说明"/>
          <p:cNvPicPr>
            <a:picLocks noChangeAspect="1"/>
          </p:cNvPicPr>
          <p:nvPr/>
        </p:nvPicPr>
        <p:blipFill>
          <a:blip r:embed="rId6"/>
          <a:srcRect l="19267" t="35242" r="37387" b="25647"/>
          <a:stretch>
            <a:fillRect/>
          </a:stretch>
        </p:blipFill>
        <p:spPr>
          <a:xfrm>
            <a:off x="7000875" y="4470400"/>
            <a:ext cx="3192463" cy="230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7535863" y="5575300"/>
            <a:ext cx="2144712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4000" b="1" dirty="0">
                <a:solidFill>
                  <a:srgbClr val="92D050"/>
                </a:solidFill>
                <a:latin typeface="UTM Cookies"/>
                <a:ea typeface="Microsoft YaHei" panose="020B0503020204020204" charset="-122"/>
              </a:rPr>
              <a:t>Bài</a:t>
            </a:r>
            <a:r>
              <a:rPr lang="en-US" altLang="zh-CN" sz="4000" b="1" dirty="0">
                <a:solidFill>
                  <a:srgbClr val="92D050"/>
                </a:solidFill>
                <a:latin typeface="UTM Cookies"/>
                <a:ea typeface="Microsoft YaHei" panose="020B0503020204020204" charset="-122"/>
              </a:rPr>
              <a:t> 3</a:t>
            </a:r>
            <a:endParaRPr lang="zh-CN" altLang="en-US" sz="4000" b="1" dirty="0">
              <a:solidFill>
                <a:srgbClr val="92D050"/>
              </a:solidFill>
              <a:latin typeface="UTM Cookies"/>
              <a:ea typeface="Microsoft YaHei" panose="020B050302020402020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9800" y="2498725"/>
            <a:ext cx="822325" cy="830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32695 -0.190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-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1" descr="图片包含 雨, 自然, 室内&#10;&#10;描述已自动生成"/>
          <p:cNvPicPr>
            <a:picLocks noChangeAspect="1"/>
          </p:cNvPicPr>
          <p:nvPr/>
        </p:nvPicPr>
        <p:blipFill>
          <a:blip r:embed="rId2"/>
          <a:srcRect t="13306" b="4914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34825" cy="6711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116" y="695738"/>
            <a:ext cx="4302401" cy="3008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15"/>
          <p:cNvSpPr txBox="1"/>
          <p:nvPr/>
        </p:nvSpPr>
        <p:spPr>
          <a:xfrm>
            <a:off x="7376455" y="1212160"/>
            <a:ext cx="3895725" cy="147732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HP001 4 hàng" panose="020B0603050302020204" pitchFamily="34" charset="0"/>
                <a:ea typeface="Microsoft YaHei" panose="020B0503020204020204" charset="-122"/>
              </a:rPr>
              <a:t>Bài 1</a:t>
            </a:r>
            <a:endParaRPr lang="zh-CN" altLang="en-US" sz="6000" b="1" dirty="0">
              <a:solidFill>
                <a:srgbClr val="FF0000"/>
              </a:solidFill>
              <a:latin typeface="HP001 4 hàng" panose="020B0603050302020204" pitchFamily="34" charset="0"/>
              <a:ea typeface="Microsoft YaHei" panose="020B050302020402020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293688" y="1076018"/>
            <a:ext cx="11287442" cy="3292475"/>
          </a:xfrm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b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Bài</a:t>
            </a:r>
            <a:r>
              <a:rPr lang="en-US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1:</a:t>
            </a:r>
            <a:r>
              <a:rPr lang="en-US" sz="4200" noProof="0" dirty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Có 40kg đường đựng đều trong 8 túi. Hỏi 15kg đường đựng trong mấy túi như thế?</a:t>
            </a:r>
            <a:endParaRPr lang="en-US" altLang="en-US" sz="2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vi-VN" altLang="x-none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13" y="596900"/>
            <a:ext cx="571501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57" name="Text Box 49"/>
          <p:cNvSpPr txBox="1"/>
          <p:nvPr/>
        </p:nvSpPr>
        <p:spPr>
          <a:xfrm>
            <a:off x="758825" y="2296160"/>
            <a:ext cx="2209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Tóm tắt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4658" name="Text Box 50"/>
          <p:cNvSpPr txBox="1"/>
          <p:nvPr/>
        </p:nvSpPr>
        <p:spPr>
          <a:xfrm>
            <a:off x="682625" y="2945765"/>
            <a:ext cx="2209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40kg:   8 túi</a:t>
            </a:r>
          </a:p>
        </p:txBody>
      </p:sp>
      <p:sp>
        <p:nvSpPr>
          <p:cNvPr id="324659" name="Text Box 51"/>
          <p:cNvSpPr txBox="1"/>
          <p:nvPr/>
        </p:nvSpPr>
        <p:spPr>
          <a:xfrm>
            <a:off x="682625" y="3326765"/>
            <a:ext cx="2362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15kg: ...  túi?</a:t>
            </a:r>
          </a:p>
        </p:txBody>
      </p:sp>
      <p:sp>
        <p:nvSpPr>
          <p:cNvPr id="324660" name="Text Box 52"/>
          <p:cNvSpPr txBox="1"/>
          <p:nvPr/>
        </p:nvSpPr>
        <p:spPr>
          <a:xfrm>
            <a:off x="5788025" y="2183765"/>
            <a:ext cx="2209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324661" name="Text Box 53"/>
          <p:cNvSpPr txBox="1"/>
          <p:nvPr/>
        </p:nvSpPr>
        <p:spPr>
          <a:xfrm>
            <a:off x="3959225" y="2717165"/>
            <a:ext cx="5715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Số kg đường đựng trong mỗi túi là:</a:t>
            </a:r>
          </a:p>
        </p:txBody>
      </p:sp>
      <p:sp>
        <p:nvSpPr>
          <p:cNvPr id="324666" name="Text Box 58"/>
          <p:cNvSpPr txBox="1"/>
          <p:nvPr/>
        </p:nvSpPr>
        <p:spPr>
          <a:xfrm>
            <a:off x="4935220" y="3174365"/>
            <a:ext cx="4267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40 : 8 = 5 (kg)</a:t>
            </a:r>
          </a:p>
        </p:txBody>
      </p:sp>
      <p:sp>
        <p:nvSpPr>
          <p:cNvPr id="324667" name="Text Box 59"/>
          <p:cNvSpPr txBox="1"/>
          <p:nvPr/>
        </p:nvSpPr>
        <p:spPr>
          <a:xfrm>
            <a:off x="3944620" y="3631565"/>
            <a:ext cx="5715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Số túi cần để đựng 15 kg đường là:</a:t>
            </a:r>
          </a:p>
        </p:txBody>
      </p:sp>
      <p:sp>
        <p:nvSpPr>
          <p:cNvPr id="324668" name="Text Box 60"/>
          <p:cNvSpPr txBox="1"/>
          <p:nvPr/>
        </p:nvSpPr>
        <p:spPr>
          <a:xfrm>
            <a:off x="4859020" y="4164965"/>
            <a:ext cx="4267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15 : 5 = 3 (túi)</a:t>
            </a:r>
          </a:p>
        </p:txBody>
      </p:sp>
      <p:sp>
        <p:nvSpPr>
          <p:cNvPr id="324669" name="Text Box 61"/>
          <p:cNvSpPr txBox="1"/>
          <p:nvPr/>
        </p:nvSpPr>
        <p:spPr>
          <a:xfrm>
            <a:off x="6840220" y="4622165"/>
            <a:ext cx="2514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Đáp số: 3 túi</a:t>
            </a:r>
          </a:p>
        </p:txBody>
      </p:sp>
      <p:sp>
        <p:nvSpPr>
          <p:cNvPr id="7185" name="Line 17"/>
          <p:cNvSpPr/>
          <p:nvPr/>
        </p:nvSpPr>
        <p:spPr>
          <a:xfrm>
            <a:off x="3425825" y="2488565"/>
            <a:ext cx="635" cy="3209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" name="Text Box 3"/>
          <p:cNvSpPr txBox="1"/>
          <p:nvPr/>
        </p:nvSpPr>
        <p:spPr>
          <a:xfrm>
            <a:off x="2882900" y="0"/>
            <a:ext cx="738695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TOÁN LIÊN QUAN ĐẾN RÚT VỀ ĐƠN VỊ</a:t>
            </a:r>
            <a:b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000" b="1" cap="all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4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4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2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24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2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24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2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2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2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57" grpId="0"/>
      <p:bldP spid="324658" grpId="0"/>
      <p:bldP spid="324659" grpId="0"/>
      <p:bldP spid="324660" grpId="0"/>
      <p:bldP spid="324661" grpId="0"/>
      <p:bldP spid="324666" grpId="0"/>
      <p:bldP spid="324667" grpId="0"/>
      <p:bldP spid="324668" grpId="0"/>
      <p:bldP spid="32466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图片 1" descr="图片包含 雨, 自然, 室内&#10;&#10;描述已自动生成"/>
          <p:cNvPicPr>
            <a:picLocks noChangeAspect="1"/>
          </p:cNvPicPr>
          <p:nvPr/>
        </p:nvPicPr>
        <p:blipFill>
          <a:blip r:embed="rId3"/>
          <a:srcRect t="13306" b="4914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971" name="图片 5"/>
          <p:cNvPicPr>
            <a:picLocks noChangeAspect="1"/>
          </p:cNvPicPr>
          <p:nvPr/>
        </p:nvPicPr>
        <p:blipFill>
          <a:blip r:embed="rId4"/>
          <a:srcRect r="2815" b="67180"/>
          <a:stretch>
            <a:fillRect/>
          </a:stretch>
        </p:blipFill>
        <p:spPr>
          <a:xfrm>
            <a:off x="0" y="325438"/>
            <a:ext cx="12192000" cy="617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972" name="图片 3" descr="图片包含 电视&#10;&#10;自动生成的说明"/>
          <p:cNvPicPr>
            <a:picLocks noChangeAspect="1"/>
          </p:cNvPicPr>
          <p:nvPr/>
        </p:nvPicPr>
        <p:blipFill>
          <a:blip r:embed="rId5"/>
          <a:srcRect l="19267" t="25647" r="37387" b="35242"/>
          <a:stretch>
            <a:fillRect/>
          </a:stretch>
        </p:blipFill>
        <p:spPr>
          <a:xfrm>
            <a:off x="5595938" y="227013"/>
            <a:ext cx="3192462" cy="230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973" name="文本框 7"/>
          <p:cNvSpPr txBox="1"/>
          <p:nvPr/>
        </p:nvSpPr>
        <p:spPr>
          <a:xfrm>
            <a:off x="6092825" y="622300"/>
            <a:ext cx="2144713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400" b="1" dirty="0">
                <a:solidFill>
                  <a:srgbClr val="FFC000"/>
                </a:solidFill>
                <a:latin typeface="UTM Cookies"/>
                <a:ea typeface="Microsoft YaHei" panose="020B0503020204020204" charset="-122"/>
              </a:rPr>
              <a:t>Bài 1</a:t>
            </a:r>
            <a:endParaRPr lang="zh-CN" altLang="en-US" sz="4400" b="1" dirty="0">
              <a:solidFill>
                <a:srgbClr val="FFC000"/>
              </a:solidFill>
              <a:latin typeface="UTM Cookies"/>
              <a:ea typeface="Microsoft YaHei" panose="020B0503020204020204" charset="-122"/>
            </a:endParaRPr>
          </a:p>
        </p:txBody>
      </p:sp>
      <p:pic>
        <p:nvPicPr>
          <p:cNvPr id="83974" name="图片 8" descr="图片包含 电视&#10;&#10;自动生成的说明"/>
          <p:cNvPicPr>
            <a:picLocks noChangeAspect="1"/>
          </p:cNvPicPr>
          <p:nvPr/>
        </p:nvPicPr>
        <p:blipFill>
          <a:blip r:embed="rId5"/>
          <a:srcRect l="19267" t="25647" r="37387" b="35242"/>
          <a:stretch>
            <a:fillRect/>
          </a:stretch>
        </p:blipFill>
        <p:spPr>
          <a:xfrm>
            <a:off x="9274175" y="1606550"/>
            <a:ext cx="3194050" cy="230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9723438" y="2005013"/>
            <a:ext cx="214630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rgbClr val="FFD966"/>
                </a:solidFill>
                <a:latin typeface="UTM Cookies"/>
                <a:ea typeface="Microsoft YaHei" panose="020B0503020204020204" charset="-122"/>
              </a:rPr>
              <a:t>Bài 2</a:t>
            </a:r>
            <a:endParaRPr lang="zh-CN" altLang="en-US" sz="4400" b="1" dirty="0">
              <a:solidFill>
                <a:srgbClr val="FFD966"/>
              </a:solidFill>
              <a:latin typeface="UTM Cookies"/>
              <a:ea typeface="Microsoft YaHei" panose="020B0503020204020204" charset="-122"/>
            </a:endParaRPr>
          </a:p>
        </p:txBody>
      </p:sp>
      <p:pic>
        <p:nvPicPr>
          <p:cNvPr id="83976" name="图片 13" descr="图片包含 电视&#10;&#10;自动生成的说明"/>
          <p:cNvPicPr>
            <a:picLocks noChangeAspect="1"/>
          </p:cNvPicPr>
          <p:nvPr/>
        </p:nvPicPr>
        <p:blipFill>
          <a:blip r:embed="rId6"/>
          <a:srcRect l="19267" t="35242" r="37387" b="25647"/>
          <a:stretch>
            <a:fillRect/>
          </a:stretch>
        </p:blipFill>
        <p:spPr>
          <a:xfrm>
            <a:off x="7000875" y="4470400"/>
            <a:ext cx="3192463" cy="230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977" name="文本框 15"/>
          <p:cNvSpPr txBox="1"/>
          <p:nvPr/>
        </p:nvSpPr>
        <p:spPr>
          <a:xfrm>
            <a:off x="7535863" y="5575300"/>
            <a:ext cx="2144712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000" b="1" dirty="0">
                <a:solidFill>
                  <a:srgbClr val="92D050"/>
                </a:solidFill>
                <a:latin typeface="UTM Cookies"/>
                <a:ea typeface="Microsoft YaHei" panose="020B0503020204020204" charset="-122"/>
              </a:rPr>
              <a:t>Bài 3</a:t>
            </a:r>
            <a:endParaRPr lang="zh-CN" altLang="en-US" sz="4000" b="1" dirty="0">
              <a:solidFill>
                <a:srgbClr val="92D050"/>
              </a:solidFill>
              <a:latin typeface="UTM Cookies"/>
              <a:ea typeface="Microsoft YaHei" panose="020B050302020402020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199774">
            <a:off x="7477125" y="1236663"/>
            <a:ext cx="822325" cy="830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147 0.227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11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357" y="4373245"/>
            <a:ext cx="2973387" cy="208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882900" y="0"/>
            <a:ext cx="738695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TOÁN LIÊN QUAN ĐẾN RÚT VỀ ĐƠN VỊ</a:t>
            </a:r>
            <a:b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000" b="1" cap="all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16"/>
          <p:cNvSpPr txBox="1"/>
          <p:nvPr/>
        </p:nvSpPr>
        <p:spPr>
          <a:xfrm>
            <a:off x="201295" y="1076325"/>
            <a:ext cx="1186053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Cứ 4 cái áo như nhau thì cần có 24 cúc áo. Hỏi có 42 cúc áo thì dùng cho mấy cái áo như thế?</a:t>
            </a:r>
          </a:p>
        </p:txBody>
      </p:sp>
      <p:sp>
        <p:nvSpPr>
          <p:cNvPr id="326674" name="Text Box 18"/>
          <p:cNvSpPr txBox="1"/>
          <p:nvPr/>
        </p:nvSpPr>
        <p:spPr>
          <a:xfrm>
            <a:off x="581660" y="2081213"/>
            <a:ext cx="22098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Tóm tắt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6677" name="Text Box 21"/>
          <p:cNvSpPr txBox="1"/>
          <p:nvPr/>
        </p:nvSpPr>
        <p:spPr>
          <a:xfrm>
            <a:off x="200660" y="2614613"/>
            <a:ext cx="33528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24 cúc áo: 4 cái áo</a:t>
            </a:r>
          </a:p>
        </p:txBody>
      </p:sp>
      <p:sp>
        <p:nvSpPr>
          <p:cNvPr id="326678" name="Text Box 22"/>
          <p:cNvSpPr txBox="1"/>
          <p:nvPr/>
        </p:nvSpPr>
        <p:spPr>
          <a:xfrm>
            <a:off x="224473" y="3057525"/>
            <a:ext cx="3581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42 cúc áo: ... cái áo?</a:t>
            </a:r>
          </a:p>
        </p:txBody>
      </p:sp>
      <p:sp>
        <p:nvSpPr>
          <p:cNvPr id="326679" name="Text Box 23"/>
          <p:cNvSpPr txBox="1"/>
          <p:nvPr/>
        </p:nvSpPr>
        <p:spPr>
          <a:xfrm>
            <a:off x="5787390" y="2066925"/>
            <a:ext cx="2209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326680" name="Text Box 24"/>
          <p:cNvSpPr txBox="1"/>
          <p:nvPr/>
        </p:nvSpPr>
        <p:spPr>
          <a:xfrm>
            <a:off x="3729990" y="2676525"/>
            <a:ext cx="5867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Số cúc áo dùng cho mỗi cái áo là:</a:t>
            </a:r>
          </a:p>
        </p:txBody>
      </p:sp>
      <p:sp>
        <p:nvSpPr>
          <p:cNvPr id="326681" name="Text Box 25"/>
          <p:cNvSpPr txBox="1"/>
          <p:nvPr/>
        </p:nvSpPr>
        <p:spPr>
          <a:xfrm>
            <a:off x="4263390" y="3209925"/>
            <a:ext cx="4267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24 : 4 = 6 (cúc áo)</a:t>
            </a:r>
          </a:p>
        </p:txBody>
      </p:sp>
      <p:sp>
        <p:nvSpPr>
          <p:cNvPr id="326684" name="Text Box 28"/>
          <p:cNvSpPr txBox="1"/>
          <p:nvPr/>
        </p:nvSpPr>
        <p:spPr>
          <a:xfrm>
            <a:off x="3120390" y="3667125"/>
            <a:ext cx="6553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42 cúc áo dùng cho số cái áo là:</a:t>
            </a:r>
          </a:p>
        </p:txBody>
      </p:sp>
      <p:sp>
        <p:nvSpPr>
          <p:cNvPr id="326685" name="Text Box 29"/>
          <p:cNvSpPr txBox="1"/>
          <p:nvPr/>
        </p:nvSpPr>
        <p:spPr>
          <a:xfrm>
            <a:off x="4187190" y="4200525"/>
            <a:ext cx="4267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42 : 6 = 7 (cái áo)</a:t>
            </a:r>
          </a:p>
        </p:txBody>
      </p:sp>
      <p:sp>
        <p:nvSpPr>
          <p:cNvPr id="326686" name="Text Box 30"/>
          <p:cNvSpPr txBox="1"/>
          <p:nvPr/>
        </p:nvSpPr>
        <p:spPr>
          <a:xfrm>
            <a:off x="5863590" y="4733925"/>
            <a:ext cx="3352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Đáp số: 7 cái áo</a:t>
            </a:r>
          </a:p>
        </p:txBody>
      </p:sp>
      <p:sp>
        <p:nvSpPr>
          <p:cNvPr id="8209" name="Line 17"/>
          <p:cNvSpPr/>
          <p:nvPr/>
        </p:nvSpPr>
        <p:spPr>
          <a:xfrm>
            <a:off x="3653790" y="2295525"/>
            <a:ext cx="0" cy="3657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2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2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6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6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6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6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6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6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6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6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6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6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6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6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6674" grpId="0"/>
      <p:bldP spid="326677" grpId="0"/>
      <p:bldP spid="326678" grpId="0"/>
      <p:bldP spid="326679" grpId="0"/>
      <p:bldP spid="326680" grpId="0"/>
      <p:bldP spid="326681" grpId="0"/>
      <p:bldP spid="326684" grpId="0"/>
      <p:bldP spid="326685" grpId="0"/>
      <p:bldP spid="32668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图片 1" descr="图片包含 雨, 自然, 室内&#10;&#10;描述已自动生成"/>
          <p:cNvPicPr>
            <a:picLocks noChangeAspect="1"/>
          </p:cNvPicPr>
          <p:nvPr/>
        </p:nvPicPr>
        <p:blipFill>
          <a:blip r:embed="rId3"/>
          <a:srcRect t="13306" b="4914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67" name="图片 5"/>
          <p:cNvPicPr>
            <a:picLocks noChangeAspect="1"/>
          </p:cNvPicPr>
          <p:nvPr/>
        </p:nvPicPr>
        <p:blipFill>
          <a:blip r:embed="rId4"/>
          <a:srcRect r="2815" b="67180"/>
          <a:stretch>
            <a:fillRect/>
          </a:stretch>
        </p:blipFill>
        <p:spPr>
          <a:xfrm>
            <a:off x="0" y="325438"/>
            <a:ext cx="12192000" cy="617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68" name="图片 3" descr="图片包含 电视&#10;&#10;自动生成的说明"/>
          <p:cNvPicPr>
            <a:picLocks noChangeAspect="1"/>
          </p:cNvPicPr>
          <p:nvPr/>
        </p:nvPicPr>
        <p:blipFill>
          <a:blip r:embed="rId5"/>
          <a:srcRect l="19267" t="25647" r="37387" b="35242"/>
          <a:stretch>
            <a:fillRect/>
          </a:stretch>
        </p:blipFill>
        <p:spPr>
          <a:xfrm>
            <a:off x="5595938" y="227013"/>
            <a:ext cx="3192462" cy="230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69" name="文本框 7"/>
          <p:cNvSpPr txBox="1"/>
          <p:nvPr/>
        </p:nvSpPr>
        <p:spPr>
          <a:xfrm>
            <a:off x="6092825" y="622300"/>
            <a:ext cx="2144713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400" b="1" dirty="0">
                <a:solidFill>
                  <a:srgbClr val="FFC000"/>
                </a:solidFill>
                <a:latin typeface="UTM Cookies"/>
                <a:ea typeface="Microsoft YaHei" panose="020B0503020204020204" charset="-122"/>
              </a:rPr>
              <a:t>Bài 1</a:t>
            </a:r>
            <a:endParaRPr lang="zh-CN" altLang="en-US" sz="4400" b="1" dirty="0">
              <a:solidFill>
                <a:srgbClr val="FFC000"/>
              </a:solidFill>
              <a:latin typeface="UTM Cookies"/>
              <a:ea typeface="Microsoft YaHei" panose="020B0503020204020204" charset="-122"/>
            </a:endParaRPr>
          </a:p>
        </p:txBody>
      </p:sp>
      <p:pic>
        <p:nvPicPr>
          <p:cNvPr id="88070" name="图片 8" descr="图片包含 电视&#10;&#10;自动生成的说明"/>
          <p:cNvPicPr>
            <a:picLocks noChangeAspect="1"/>
          </p:cNvPicPr>
          <p:nvPr/>
        </p:nvPicPr>
        <p:blipFill>
          <a:blip r:embed="rId5"/>
          <a:srcRect l="19267" t="25647" r="37387" b="35242"/>
          <a:stretch>
            <a:fillRect/>
          </a:stretch>
        </p:blipFill>
        <p:spPr>
          <a:xfrm>
            <a:off x="9274175" y="1606550"/>
            <a:ext cx="3194050" cy="230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9723438" y="2005013"/>
            <a:ext cx="214630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rgbClr val="FFD966"/>
                </a:solidFill>
                <a:latin typeface="UTM Cookies"/>
                <a:ea typeface="Microsoft YaHei" panose="020B0503020204020204" charset="-122"/>
              </a:rPr>
              <a:t>Bài 2</a:t>
            </a:r>
            <a:endParaRPr lang="zh-CN" altLang="en-US" sz="4400" b="1" dirty="0">
              <a:solidFill>
                <a:srgbClr val="FFD966"/>
              </a:solidFill>
              <a:latin typeface="UTM Cookies"/>
              <a:ea typeface="Microsoft YaHei" panose="020B0503020204020204" charset="-122"/>
            </a:endParaRPr>
          </a:p>
        </p:txBody>
      </p:sp>
      <p:pic>
        <p:nvPicPr>
          <p:cNvPr id="88072" name="图片 13" descr="图片包含 电视&#10;&#10;自动生成的说明"/>
          <p:cNvPicPr>
            <a:picLocks noChangeAspect="1"/>
          </p:cNvPicPr>
          <p:nvPr/>
        </p:nvPicPr>
        <p:blipFill>
          <a:blip r:embed="rId6"/>
          <a:srcRect l="19267" t="35242" r="37387" b="25647"/>
          <a:stretch>
            <a:fillRect/>
          </a:stretch>
        </p:blipFill>
        <p:spPr>
          <a:xfrm>
            <a:off x="7000875" y="4470400"/>
            <a:ext cx="3192463" cy="230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73" name="文本框 15"/>
          <p:cNvSpPr txBox="1"/>
          <p:nvPr/>
        </p:nvSpPr>
        <p:spPr>
          <a:xfrm>
            <a:off x="7535863" y="5575300"/>
            <a:ext cx="2144712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000" b="1" dirty="0">
                <a:solidFill>
                  <a:srgbClr val="92D050"/>
                </a:solidFill>
                <a:latin typeface="UTM Cookies"/>
                <a:ea typeface="Microsoft YaHei" panose="020B0503020204020204" charset="-122"/>
              </a:rPr>
              <a:t>Bài 3</a:t>
            </a:r>
            <a:endParaRPr lang="zh-CN" altLang="en-US" sz="4000" b="1" dirty="0">
              <a:solidFill>
                <a:srgbClr val="92D050"/>
              </a:solidFill>
              <a:latin typeface="UTM Cookies"/>
              <a:ea typeface="Microsoft YaHei" panose="020B050302020402020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0503978">
            <a:off x="9393238" y="2717800"/>
            <a:ext cx="822325" cy="830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18607 0.284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14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357" y="4373245"/>
            <a:ext cx="2973387" cy="208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882900" y="0"/>
            <a:ext cx="738695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TOÁN LIÊN QUAN ĐẾN RÚT VỀ ĐƠN VỊ</a:t>
            </a:r>
            <a:b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000" b="1" cap="all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Subtitle 2"/>
          <p:cNvSpPr/>
          <p:nvPr/>
        </p:nvSpPr>
        <p:spPr bwMode="auto">
          <a:xfrm>
            <a:off x="-120332" y="961708"/>
            <a:ext cx="7786688" cy="7858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</a:t>
            </a:r>
            <a:r>
              <a:rPr kumimoji="0" lang="en-US" altLang="en-US" sz="320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làm nào đúng, cách làm nào sai?</a:t>
            </a:r>
            <a:endParaRPr kumimoji="0" lang="vi-VN" altLang="en-US" sz="2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1778953" y="2011363"/>
            <a:ext cx="2938462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 : 6 : 2 = 4 : 2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= 2</a:t>
            </a:r>
            <a:endParaRPr lang="vi-VN" altLang="en-US" sz="2800" b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5045" y="2011680"/>
            <a:ext cx="314325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24 : 6 : 2 = 24 : 3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= 8      </a:t>
            </a:r>
            <a:endParaRPr lang="vi-VN" altLang="en-US" sz="2800" b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7370" y="3454718"/>
            <a:ext cx="3286125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18 : 3 x 2 = 18 : 6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= 3</a:t>
            </a:r>
            <a:endParaRPr lang="vi-VN" altLang="en-US" sz="2800" b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70283" y="3526155"/>
            <a:ext cx="3071812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18 : 3 x 2 = 6 x 2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= 12</a:t>
            </a:r>
            <a:endParaRPr lang="vi-VN" altLang="en-US" sz="2800" b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93578" y="2468563"/>
            <a:ext cx="1214437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  </a:t>
            </a:r>
            <a:endParaRPr lang="vi-VN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65895" y="2406968"/>
            <a:ext cx="638175" cy="519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0120" y="3916680"/>
            <a:ext cx="638175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9370" y="3954780"/>
            <a:ext cx="974725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/>
      <p:bldP spid="9" grpId="0"/>
      <p:bldP spid="10" grpId="0"/>
      <p:bldP spid="12" grpId="0"/>
      <p:bldP spid="13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4"/>
          <p:cNvSpPr>
            <a:spLocks noChangeArrowheads="1" noChangeShapeType="1" noTextEdit="1"/>
          </p:cNvSpPr>
          <p:nvPr/>
        </p:nvSpPr>
        <p:spPr bwMode="auto">
          <a:xfrm>
            <a:off x="1343472" y="381000"/>
            <a:ext cx="9591466" cy="25908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vi-VN" sz="4320" b="1" kern="10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Trò chơi</a:t>
            </a:r>
          </a:p>
          <a:p>
            <a:pPr algn="ctr"/>
            <a:r>
              <a:rPr lang="en-US" sz="4320" b="1" kern="10" dirty="0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Ai </a:t>
            </a:r>
            <a:r>
              <a:rPr lang="en-US" sz="4320" b="1" kern="10" dirty="0" err="1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nhanh</a:t>
            </a:r>
            <a:r>
              <a:rPr lang="en-US" sz="4320" b="1" kern="10" dirty="0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4320" b="1" kern="10" dirty="0" err="1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ai</a:t>
            </a:r>
            <a:r>
              <a:rPr lang="en-US" sz="4320" b="1" kern="10" dirty="0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320" b="1" kern="10" dirty="0" err="1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đúng</a:t>
            </a:r>
            <a:endParaRPr lang="en-US" sz="4320" b="1" kern="10" dirty="0">
              <a:ln w="12700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5" name="WordArt 31"/>
          <p:cNvSpPr>
            <a:spLocks noTextEdit="1"/>
          </p:cNvSpPr>
          <p:nvPr/>
        </p:nvSpPr>
        <p:spPr>
          <a:xfrm>
            <a:off x="2367280" y="1497965"/>
            <a:ext cx="7858760" cy="16002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 fromWordArt="1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RUNG CÂY CHỌN QUẢ</a:t>
            </a:r>
          </a:p>
        </p:txBody>
      </p:sp>
      <p:grpSp>
        <p:nvGrpSpPr>
          <p:cNvPr id="6176" name="Group 129"/>
          <p:cNvGrpSpPr/>
          <p:nvPr/>
        </p:nvGrpSpPr>
        <p:grpSpPr>
          <a:xfrm>
            <a:off x="3065780" y="2110105"/>
            <a:ext cx="6734175" cy="4975860"/>
            <a:chOff x="716" y="96"/>
            <a:chExt cx="5092" cy="4560"/>
          </a:xfrm>
        </p:grpSpPr>
        <p:grpSp>
          <p:nvGrpSpPr>
            <p:cNvPr id="6177" name="Group 32"/>
            <p:cNvGrpSpPr/>
            <p:nvPr/>
          </p:nvGrpSpPr>
          <p:grpSpPr>
            <a:xfrm>
              <a:off x="3552" y="1680"/>
              <a:ext cx="354" cy="384"/>
              <a:chOff x="0" y="1440"/>
              <a:chExt cx="696" cy="816"/>
            </a:xfrm>
          </p:grpSpPr>
          <p:pic>
            <p:nvPicPr>
              <p:cNvPr id="6260" name="Picture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584"/>
                <a:ext cx="696" cy="6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6261" name="Group 34"/>
              <p:cNvGrpSpPr/>
              <p:nvPr/>
            </p:nvGrpSpPr>
            <p:grpSpPr>
              <a:xfrm>
                <a:off x="336" y="1440"/>
                <a:ext cx="336" cy="192"/>
                <a:chOff x="830" y="3153"/>
                <a:chExt cx="268" cy="144"/>
              </a:xfrm>
            </p:grpSpPr>
            <p:sp>
              <p:nvSpPr>
                <p:cNvPr id="6262" name="AutoShape 35"/>
                <p:cNvSpPr/>
                <p:nvPr/>
              </p:nvSpPr>
              <p:spPr>
                <a:xfrm>
                  <a:off x="830" y="3153"/>
                  <a:ext cx="34" cy="144"/>
                </a:xfrm>
                <a:prstGeom prst="parallelogram">
                  <a:avLst>
                    <a:gd name="adj" fmla="val 25000"/>
                  </a:avLst>
                </a:prstGeom>
                <a:solidFill>
                  <a:srgbClr val="996633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en-US" altLang="en-US" sz="7200" dirty="0">
                    <a:latin typeface=".VnBodoniH" panose="020B7200000000000000" pitchFamily="34" charset="0"/>
                  </a:endParaRPr>
                </a:p>
              </p:txBody>
            </p:sp>
            <p:grpSp>
              <p:nvGrpSpPr>
                <p:cNvPr id="6263" name="Group 36"/>
                <p:cNvGrpSpPr/>
                <p:nvPr/>
              </p:nvGrpSpPr>
              <p:grpSpPr>
                <a:xfrm rot="-1106097">
                  <a:off x="850" y="3174"/>
                  <a:ext cx="248" cy="90"/>
                  <a:chOff x="793" y="3462"/>
                  <a:chExt cx="705" cy="330"/>
                </a:xfrm>
              </p:grpSpPr>
              <p:sp>
                <p:nvSpPr>
                  <p:cNvPr id="6264" name="Freeform 37"/>
                  <p:cNvSpPr/>
                  <p:nvPr/>
                </p:nvSpPr>
                <p:spPr>
                  <a:xfrm>
                    <a:off x="864" y="3504"/>
                    <a:ext cx="632" cy="288"/>
                  </a:xfrm>
                  <a:custGeom>
                    <a:avLst/>
                    <a:gdLst/>
                    <a:ahLst/>
                    <a:cxnLst>
                      <a:cxn ang="0">
                        <a:pos x="8" y="0"/>
                      </a:cxn>
                      <a:cxn ang="0">
                        <a:pos x="104" y="240"/>
                      </a:cxn>
                      <a:cxn ang="0">
                        <a:pos x="632" y="288"/>
                      </a:cxn>
                    </a:cxnLst>
                    <a:rect l="0" t="0" r="0" b="0"/>
                    <a:pathLst>
                      <a:path w="632" h="288">
                        <a:moveTo>
                          <a:pt x="8" y="0"/>
                        </a:moveTo>
                        <a:cubicBezTo>
                          <a:pt x="4" y="96"/>
                          <a:pt x="0" y="192"/>
                          <a:pt x="104" y="240"/>
                        </a:cubicBezTo>
                        <a:cubicBezTo>
                          <a:pt x="208" y="288"/>
                          <a:pt x="528" y="280"/>
                          <a:pt x="632" y="288"/>
                        </a:cubicBezTo>
                      </a:path>
                    </a:pathLst>
                  </a:custGeom>
                  <a:solidFill>
                    <a:srgbClr val="99FF33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65" name="Freeform 38"/>
                  <p:cNvSpPr/>
                  <p:nvPr/>
                </p:nvSpPr>
                <p:spPr>
                  <a:xfrm rot="2700000" flipV="1">
                    <a:off x="859" y="3530"/>
                    <a:ext cx="639" cy="244"/>
                  </a:xfrm>
                  <a:custGeom>
                    <a:avLst/>
                    <a:gdLst/>
                    <a:ahLst/>
                    <a:cxnLst>
                      <a:cxn ang="0">
                        <a:pos x="8" y="0"/>
                      </a:cxn>
                      <a:cxn ang="0">
                        <a:pos x="109" y="105"/>
                      </a:cxn>
                      <a:cxn ang="0">
                        <a:pos x="667" y="125"/>
                      </a:cxn>
                    </a:cxnLst>
                    <a:rect l="0" t="0" r="0" b="0"/>
                    <a:pathLst>
                      <a:path w="632" h="288">
                        <a:moveTo>
                          <a:pt x="8" y="0"/>
                        </a:moveTo>
                        <a:cubicBezTo>
                          <a:pt x="4" y="96"/>
                          <a:pt x="0" y="192"/>
                          <a:pt x="104" y="240"/>
                        </a:cubicBezTo>
                        <a:cubicBezTo>
                          <a:pt x="208" y="288"/>
                          <a:pt x="528" y="280"/>
                          <a:pt x="632" y="288"/>
                        </a:cubicBezTo>
                      </a:path>
                    </a:pathLst>
                  </a:custGeom>
                  <a:solidFill>
                    <a:srgbClr val="99FF33">
                      <a:alpha val="100000"/>
                    </a:srgbClr>
                  </a:solidFill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66" name="Line 39"/>
                  <p:cNvSpPr/>
                  <p:nvPr/>
                </p:nvSpPr>
                <p:spPr>
                  <a:xfrm>
                    <a:off x="872" y="3504"/>
                    <a:ext cx="528" cy="240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6267" name="Line 40"/>
                  <p:cNvSpPr/>
                  <p:nvPr/>
                </p:nvSpPr>
                <p:spPr>
                  <a:xfrm flipV="1">
                    <a:off x="968" y="3504"/>
                    <a:ext cx="144" cy="4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6268" name="Line 41"/>
                  <p:cNvSpPr/>
                  <p:nvPr/>
                </p:nvSpPr>
                <p:spPr>
                  <a:xfrm flipV="1">
                    <a:off x="1064" y="3562"/>
                    <a:ext cx="96" cy="3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6269" name="Line 42"/>
                  <p:cNvSpPr/>
                  <p:nvPr/>
                </p:nvSpPr>
                <p:spPr>
                  <a:xfrm flipV="1">
                    <a:off x="1172" y="3614"/>
                    <a:ext cx="84" cy="2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6270" name="Line 43"/>
                  <p:cNvSpPr/>
                  <p:nvPr/>
                </p:nvSpPr>
                <p:spPr>
                  <a:xfrm rot="5400000" flipV="1">
                    <a:off x="968" y="3614"/>
                    <a:ext cx="144" cy="4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6271" name="Line 44"/>
                  <p:cNvSpPr/>
                  <p:nvPr/>
                </p:nvSpPr>
                <p:spPr>
                  <a:xfrm rot="5400000" flipV="1">
                    <a:off x="1192" y="3698"/>
                    <a:ext cx="96" cy="32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6272" name="Line 45"/>
                  <p:cNvSpPr/>
                  <p:nvPr/>
                </p:nvSpPr>
                <p:spPr>
                  <a:xfrm rot="5400000" flipV="1">
                    <a:off x="1096" y="3652"/>
                    <a:ext cx="84" cy="2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6273" name="Line 46"/>
                  <p:cNvSpPr/>
                  <p:nvPr/>
                </p:nvSpPr>
                <p:spPr>
                  <a:xfrm>
                    <a:off x="793" y="3462"/>
                    <a:ext cx="96" cy="48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</p:grpSp>
        <p:sp>
          <p:nvSpPr>
            <p:cNvPr id="6178" name="Text Box 47"/>
            <p:cNvSpPr txBox="1"/>
            <p:nvPr/>
          </p:nvSpPr>
          <p:spPr>
            <a:xfrm>
              <a:off x="3464" y="1776"/>
              <a:ext cx="632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3300"/>
                  </a:solidFill>
                  <a:latin typeface="VNI-Helve" pitchFamily="2" charset="0"/>
                </a:rPr>
                <a:t>20</a:t>
              </a:r>
            </a:p>
          </p:txBody>
        </p:sp>
        <p:grpSp>
          <p:nvGrpSpPr>
            <p:cNvPr id="6179" name="Group 48"/>
            <p:cNvGrpSpPr/>
            <p:nvPr/>
          </p:nvGrpSpPr>
          <p:grpSpPr>
            <a:xfrm>
              <a:off x="3375" y="512"/>
              <a:ext cx="1490" cy="1312"/>
              <a:chOff x="3648" y="288"/>
              <a:chExt cx="1614" cy="1312"/>
            </a:xfrm>
          </p:grpSpPr>
          <p:sp>
            <p:nvSpPr>
              <p:cNvPr id="6254" name="Cloud"/>
              <p:cNvSpPr>
                <a:spLocks noChangeAspect="1" noEditPoints="1"/>
              </p:cNvSpPr>
              <p:nvPr/>
            </p:nvSpPr>
            <p:spPr>
              <a:xfrm>
                <a:off x="3648" y="288"/>
                <a:ext cx="1614" cy="1312"/>
              </a:xfrm>
              <a:custGeom>
                <a:avLst/>
                <a:gdLst>
                  <a:gd name="txL" fmla="*/ 2971 w 21600"/>
                  <a:gd name="txT" fmla="*/ 3260 h 21600"/>
                  <a:gd name="txR" fmla="*/ 17090 w 21600"/>
                  <a:gd name="txB" fmla="*/ 17336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00BC00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255" name="Picture 5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6" y="576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56" name="Picture 5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0" y="52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57" name="Picture 5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0" y="100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58" name="Picture 5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6" y="960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59" name="Picture 5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6" y="564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180" name="Group 55"/>
            <p:cNvGrpSpPr/>
            <p:nvPr/>
          </p:nvGrpSpPr>
          <p:grpSpPr>
            <a:xfrm>
              <a:off x="1026" y="480"/>
              <a:ext cx="1701" cy="1498"/>
              <a:chOff x="1008" y="384"/>
              <a:chExt cx="1842" cy="1498"/>
            </a:xfrm>
          </p:grpSpPr>
          <p:sp>
            <p:nvSpPr>
              <p:cNvPr id="6250" name="Cloud"/>
              <p:cNvSpPr>
                <a:spLocks noChangeAspect="1" noEditPoints="1"/>
              </p:cNvSpPr>
              <p:nvPr/>
            </p:nvSpPr>
            <p:spPr>
              <a:xfrm>
                <a:off x="1008" y="384"/>
                <a:ext cx="1842" cy="1498"/>
              </a:xfrm>
              <a:custGeom>
                <a:avLst/>
                <a:gdLst>
                  <a:gd name="txL" fmla="*/ 2979 w 21600"/>
                  <a:gd name="txT" fmla="*/ 3259 h 21600"/>
                  <a:gd name="txR" fmla="*/ 17085 w 21600"/>
                  <a:gd name="txB" fmla="*/ 17332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00BC00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251" name="Picture 5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8" y="660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52" name="Picture 5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8" y="720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53" name="Picture 5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0" y="912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181" name="Group 60"/>
            <p:cNvGrpSpPr/>
            <p:nvPr/>
          </p:nvGrpSpPr>
          <p:grpSpPr>
            <a:xfrm>
              <a:off x="1780" y="96"/>
              <a:ext cx="2143" cy="1888"/>
              <a:chOff x="1824" y="0"/>
              <a:chExt cx="2322" cy="1888"/>
            </a:xfrm>
          </p:grpSpPr>
          <p:sp>
            <p:nvSpPr>
              <p:cNvPr id="6239" name="Cloud"/>
              <p:cNvSpPr>
                <a:spLocks noChangeAspect="1" noEditPoints="1"/>
              </p:cNvSpPr>
              <p:nvPr/>
            </p:nvSpPr>
            <p:spPr>
              <a:xfrm>
                <a:off x="1824" y="0"/>
                <a:ext cx="2322" cy="1888"/>
              </a:xfrm>
              <a:custGeom>
                <a:avLst/>
                <a:gdLst>
                  <a:gd name="txL" fmla="*/ 2977 w 21600"/>
                  <a:gd name="txT" fmla="*/ 3261 h 21600"/>
                  <a:gd name="txR" fmla="*/ 17088 w 21600"/>
                  <a:gd name="txB" fmla="*/ 17333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00BC00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240" name="Picture 6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" y="52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41" name="Picture 6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0" y="28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42" name="Picture 6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6" y="816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43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4" y="672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44" name="Picture 6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8" y="576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45" name="Picture 6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8" y="124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46" name="Picture 6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8" y="240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47" name="Picture 6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2" y="1344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48" name="Picture 7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8" y="100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49" name="Picture 7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0" y="100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6182" name="AutoShape 72"/>
            <p:cNvSpPr/>
            <p:nvPr/>
          </p:nvSpPr>
          <p:spPr>
            <a:xfrm rot="10800000">
              <a:off x="2634" y="1972"/>
              <a:ext cx="787" cy="2444"/>
            </a:xfrm>
            <a:prstGeom prst="flowChartManualOperation">
              <a:avLst/>
            </a:prstGeom>
            <a:solidFill>
              <a:srgbClr val="996633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 altLang="en-US" sz="7200" dirty="0">
                <a:latin typeface=".VnBodoniH" panose="020B7200000000000000" pitchFamily="34" charset="0"/>
              </a:endParaRPr>
            </a:p>
          </p:txBody>
        </p:sp>
        <p:grpSp>
          <p:nvGrpSpPr>
            <p:cNvPr id="6183" name="Group 73"/>
            <p:cNvGrpSpPr/>
            <p:nvPr/>
          </p:nvGrpSpPr>
          <p:grpSpPr>
            <a:xfrm>
              <a:off x="2053" y="2913"/>
              <a:ext cx="705" cy="587"/>
              <a:chOff x="1632" y="2460"/>
              <a:chExt cx="816" cy="516"/>
            </a:xfrm>
          </p:grpSpPr>
          <p:sp>
            <p:nvSpPr>
              <p:cNvPr id="6235" name="AutoShape 74"/>
              <p:cNvSpPr/>
              <p:nvPr/>
            </p:nvSpPr>
            <p:spPr>
              <a:xfrm rot="7281406">
                <a:off x="2208" y="2736"/>
                <a:ext cx="144" cy="336"/>
              </a:xfrm>
              <a:custGeom>
                <a:avLst/>
                <a:gdLst>
                  <a:gd name="txL" fmla="*/ 5550 w 21600"/>
                  <a:gd name="txT" fmla="*/ 5529 h 21600"/>
                  <a:gd name="txR" fmla="*/ 16050 w 21600"/>
                  <a:gd name="txB" fmla="*/ 16071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485" y="21600"/>
                    </a:lnTo>
                    <a:lnTo>
                      <a:pt x="14115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3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6" name="Cloud"/>
              <p:cNvSpPr>
                <a:spLocks noChangeAspect="1" noEditPoints="1"/>
              </p:cNvSpPr>
              <p:nvPr/>
            </p:nvSpPr>
            <p:spPr>
              <a:xfrm>
                <a:off x="1632" y="2510"/>
                <a:ext cx="624" cy="418"/>
              </a:xfrm>
              <a:custGeom>
                <a:avLst/>
                <a:gdLst>
                  <a:gd name="txL" fmla="*/ 2977 w 21600"/>
                  <a:gd name="txT" fmla="*/ 3256 h 21600"/>
                  <a:gd name="txR" fmla="*/ 17100 w 21600"/>
                  <a:gd name="txB" fmla="*/ 17363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00BC00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7" name="AutoShape 76"/>
              <p:cNvSpPr/>
              <p:nvPr/>
            </p:nvSpPr>
            <p:spPr>
              <a:xfrm rot="9968895">
                <a:off x="2208" y="2736"/>
                <a:ext cx="64" cy="144"/>
              </a:xfrm>
              <a:custGeom>
                <a:avLst/>
                <a:gdLst>
                  <a:gd name="txL" fmla="*/ 5400 w 21600"/>
                  <a:gd name="txT" fmla="*/ 5550 h 21600"/>
                  <a:gd name="txR" fmla="*/ 16200 w 21600"/>
                  <a:gd name="txB" fmla="*/ 1605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485" y="21600"/>
                    </a:lnTo>
                    <a:lnTo>
                      <a:pt x="14115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3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8" name="Cloud"/>
              <p:cNvSpPr>
                <a:spLocks noChangeAspect="1" noEditPoints="1"/>
              </p:cNvSpPr>
              <p:nvPr/>
            </p:nvSpPr>
            <p:spPr>
              <a:xfrm>
                <a:off x="1920" y="2460"/>
                <a:ext cx="528" cy="352"/>
              </a:xfrm>
              <a:custGeom>
                <a:avLst/>
                <a:gdLst>
                  <a:gd name="txL" fmla="*/ 2986 w 21600"/>
                  <a:gd name="txT" fmla="*/ 3252 h 21600"/>
                  <a:gd name="txR" fmla="*/ 17100 w 21600"/>
                  <a:gd name="txB" fmla="*/ 17366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00BC00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4" name="Group 78"/>
            <p:cNvGrpSpPr/>
            <p:nvPr/>
          </p:nvGrpSpPr>
          <p:grpSpPr>
            <a:xfrm>
              <a:off x="2638" y="759"/>
              <a:ext cx="958" cy="844"/>
              <a:chOff x="2754" y="663"/>
              <a:chExt cx="1038" cy="844"/>
            </a:xfrm>
          </p:grpSpPr>
          <p:sp>
            <p:nvSpPr>
              <p:cNvPr id="6233" name="Cloud"/>
              <p:cNvSpPr>
                <a:spLocks noChangeAspect="1" noEditPoints="1"/>
              </p:cNvSpPr>
              <p:nvPr/>
            </p:nvSpPr>
            <p:spPr>
              <a:xfrm>
                <a:off x="2754" y="663"/>
                <a:ext cx="1038" cy="844"/>
              </a:xfrm>
              <a:custGeom>
                <a:avLst/>
                <a:gdLst>
                  <a:gd name="txL" fmla="*/ 2976 w 21600"/>
                  <a:gd name="txT" fmla="*/ 3250 h 21600"/>
                  <a:gd name="txR" fmla="*/ 17084 w 21600"/>
                  <a:gd name="txB" fmla="*/ 17326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00BC00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234" name="Picture 8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8" y="756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185" name="Group 81"/>
            <p:cNvGrpSpPr/>
            <p:nvPr/>
          </p:nvGrpSpPr>
          <p:grpSpPr>
            <a:xfrm>
              <a:off x="716" y="1008"/>
              <a:ext cx="2144" cy="1888"/>
              <a:chOff x="672" y="912"/>
              <a:chExt cx="2322" cy="1888"/>
            </a:xfrm>
          </p:grpSpPr>
          <p:sp>
            <p:nvSpPr>
              <p:cNvPr id="6226" name="Cloud"/>
              <p:cNvSpPr>
                <a:spLocks noChangeAspect="1" noEditPoints="1"/>
              </p:cNvSpPr>
              <p:nvPr/>
            </p:nvSpPr>
            <p:spPr>
              <a:xfrm>
                <a:off x="672" y="912"/>
                <a:ext cx="2322" cy="1888"/>
              </a:xfrm>
              <a:custGeom>
                <a:avLst/>
                <a:gdLst>
                  <a:gd name="txL" fmla="*/ 2977 w 21600"/>
                  <a:gd name="txT" fmla="*/ 3261 h 21600"/>
                  <a:gd name="txR" fmla="*/ 17088 w 21600"/>
                  <a:gd name="txB" fmla="*/ 17333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00BC00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227" name="Picture 8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6" y="1536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28" name="Picture 8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8" y="1284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29" name="Picture 8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6" y="1824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30" name="Picture 8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0" y="2016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31" name="Picture 8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4" y="1152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32" name="Picture 8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2" y="2112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186" name="Group 89"/>
            <p:cNvGrpSpPr/>
            <p:nvPr/>
          </p:nvGrpSpPr>
          <p:grpSpPr>
            <a:xfrm>
              <a:off x="2880" y="1200"/>
              <a:ext cx="2143" cy="1888"/>
              <a:chOff x="3504" y="1104"/>
              <a:chExt cx="2322" cy="1888"/>
            </a:xfrm>
          </p:grpSpPr>
          <p:sp>
            <p:nvSpPr>
              <p:cNvPr id="6216" name="Cloud"/>
              <p:cNvSpPr>
                <a:spLocks noChangeAspect="1" noEditPoints="1"/>
              </p:cNvSpPr>
              <p:nvPr/>
            </p:nvSpPr>
            <p:spPr>
              <a:xfrm>
                <a:off x="3504" y="1104"/>
                <a:ext cx="2322" cy="1888"/>
              </a:xfrm>
              <a:custGeom>
                <a:avLst/>
                <a:gdLst>
                  <a:gd name="txL" fmla="*/ 2977 w 21600"/>
                  <a:gd name="txT" fmla="*/ 3261 h 21600"/>
                  <a:gd name="txR" fmla="*/ 17088 w 21600"/>
                  <a:gd name="txB" fmla="*/ 17333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00BC00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217" name="Picture 9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96" y="1776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18" name="Picture 9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6" y="2064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19" name="Picture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6" y="2304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20" name="Picture 9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6" y="1632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21" name="Picture 9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8" y="1344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22" name="Picture 9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4" y="172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23" name="Picture 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28" y="1776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24" name="Picture 9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4" y="2256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25" name="Picture 9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8" y="124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187" name="Group 100"/>
            <p:cNvGrpSpPr/>
            <p:nvPr/>
          </p:nvGrpSpPr>
          <p:grpSpPr>
            <a:xfrm>
              <a:off x="1488" y="1392"/>
              <a:ext cx="2525" cy="1888"/>
              <a:chOff x="1680" y="1056"/>
              <a:chExt cx="2736" cy="1888"/>
            </a:xfrm>
          </p:grpSpPr>
          <p:sp>
            <p:nvSpPr>
              <p:cNvPr id="6203" name="Cloud"/>
              <p:cNvSpPr>
                <a:spLocks noChangeAspect="1" noEditPoints="1"/>
              </p:cNvSpPr>
              <p:nvPr/>
            </p:nvSpPr>
            <p:spPr>
              <a:xfrm>
                <a:off x="1680" y="1056"/>
                <a:ext cx="2736" cy="1888"/>
              </a:xfrm>
              <a:custGeom>
                <a:avLst/>
                <a:gdLst>
                  <a:gd name="txL" fmla="*/ 2976 w 21600"/>
                  <a:gd name="txT" fmla="*/ 3261 h 21600"/>
                  <a:gd name="txR" fmla="*/ 17084 w 21600"/>
                  <a:gd name="txB" fmla="*/ 17333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00BC00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204" name="Picture 10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2" y="1584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05" name="Picture 10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6" y="220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06" name="Picture 10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4" y="1680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07" name="Picture 10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2" y="2352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08" name="Picture 10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0" y="1392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09" name="Picture 10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4" y="2304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10" name="Picture 10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4" y="1824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11" name="Picture 10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08" y="1200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12" name="Picture 1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8" y="1296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13" name="Picture 1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4" y="1812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14" name="Picture 1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2" y="1728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15" name="Picture 1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8" y="2112"/>
                <a:ext cx="396" cy="39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188" name="Group 114"/>
            <p:cNvGrpSpPr/>
            <p:nvPr/>
          </p:nvGrpSpPr>
          <p:grpSpPr>
            <a:xfrm>
              <a:off x="1200" y="3648"/>
              <a:ext cx="4608" cy="1008"/>
              <a:chOff x="1248" y="3696"/>
              <a:chExt cx="4992" cy="1008"/>
            </a:xfrm>
          </p:grpSpPr>
          <p:sp>
            <p:nvSpPr>
              <p:cNvPr id="6193" name="Oval 115"/>
              <p:cNvSpPr/>
              <p:nvPr/>
            </p:nvSpPr>
            <p:spPr>
              <a:xfrm>
                <a:off x="3456" y="3696"/>
                <a:ext cx="432" cy="1008"/>
              </a:xfrm>
              <a:prstGeom prst="ellipse">
                <a:avLst/>
              </a:prstGeom>
              <a:solidFill>
                <a:srgbClr val="663300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en-US" altLang="en-US" sz="7200" dirty="0">
                  <a:latin typeface=".VnBodoniH" panose="020B7200000000000000" pitchFamily="34" charset="0"/>
                </a:endParaRPr>
              </a:p>
            </p:txBody>
          </p:sp>
          <p:sp>
            <p:nvSpPr>
              <p:cNvPr id="6194" name="Oval 116"/>
              <p:cNvSpPr/>
              <p:nvPr/>
            </p:nvSpPr>
            <p:spPr>
              <a:xfrm>
                <a:off x="3696" y="3936"/>
                <a:ext cx="288" cy="480"/>
              </a:xfrm>
              <a:prstGeom prst="ellipse">
                <a:avLst/>
              </a:prstGeom>
              <a:solidFill>
                <a:srgbClr val="663300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en-US" altLang="en-US" sz="7200" dirty="0">
                  <a:latin typeface=".VnBodoniH" panose="020B7200000000000000" pitchFamily="34" charset="0"/>
                </a:endParaRPr>
              </a:p>
            </p:txBody>
          </p:sp>
          <p:sp>
            <p:nvSpPr>
              <p:cNvPr id="6195" name="Oval 117"/>
              <p:cNvSpPr/>
              <p:nvPr/>
            </p:nvSpPr>
            <p:spPr>
              <a:xfrm>
                <a:off x="3888" y="4128"/>
                <a:ext cx="1776" cy="384"/>
              </a:xfrm>
              <a:prstGeom prst="ellipse">
                <a:avLst/>
              </a:prstGeom>
              <a:solidFill>
                <a:srgbClr val="663300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en-US" altLang="en-US" sz="7200" dirty="0">
                  <a:latin typeface=".VnBodoniH" panose="020B7200000000000000" pitchFamily="34" charset="0"/>
                </a:endParaRPr>
              </a:p>
            </p:txBody>
          </p:sp>
          <p:sp>
            <p:nvSpPr>
              <p:cNvPr id="6196" name="Oval 118"/>
              <p:cNvSpPr/>
              <p:nvPr/>
            </p:nvSpPr>
            <p:spPr>
              <a:xfrm>
                <a:off x="3696" y="4080"/>
                <a:ext cx="816" cy="432"/>
              </a:xfrm>
              <a:prstGeom prst="ellipse">
                <a:avLst/>
              </a:prstGeom>
              <a:solidFill>
                <a:srgbClr val="663300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en-US" altLang="en-US" sz="7200" dirty="0">
                  <a:latin typeface=".VnBodoniH" panose="020B7200000000000000" pitchFamily="34" charset="0"/>
                </a:endParaRPr>
              </a:p>
            </p:txBody>
          </p:sp>
          <p:sp>
            <p:nvSpPr>
              <p:cNvPr id="6197" name="Oval 119"/>
              <p:cNvSpPr/>
              <p:nvPr/>
            </p:nvSpPr>
            <p:spPr>
              <a:xfrm>
                <a:off x="5568" y="4062"/>
                <a:ext cx="672" cy="432"/>
              </a:xfrm>
              <a:prstGeom prst="ellipse">
                <a:avLst/>
              </a:prstGeom>
              <a:solidFill>
                <a:srgbClr val="663300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en-US" altLang="en-US" sz="7200" dirty="0">
                  <a:latin typeface=".VnBodoniH" panose="020B7200000000000000" pitchFamily="34" charset="0"/>
                </a:endParaRPr>
              </a:p>
            </p:txBody>
          </p:sp>
          <p:sp>
            <p:nvSpPr>
              <p:cNvPr id="6198" name="Oval 120"/>
              <p:cNvSpPr/>
              <p:nvPr/>
            </p:nvSpPr>
            <p:spPr>
              <a:xfrm>
                <a:off x="1680" y="4128"/>
                <a:ext cx="1008" cy="288"/>
              </a:xfrm>
              <a:prstGeom prst="ellipse">
                <a:avLst/>
              </a:prstGeom>
              <a:solidFill>
                <a:srgbClr val="663300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en-US" altLang="en-US" sz="7200" dirty="0">
                  <a:latin typeface=".VnBodoniH" panose="020B7200000000000000" pitchFamily="34" charset="0"/>
                </a:endParaRPr>
              </a:p>
            </p:txBody>
          </p:sp>
          <p:sp>
            <p:nvSpPr>
              <p:cNvPr id="6199" name="Oval 121"/>
              <p:cNvSpPr/>
              <p:nvPr/>
            </p:nvSpPr>
            <p:spPr>
              <a:xfrm>
                <a:off x="2160" y="4032"/>
                <a:ext cx="528" cy="432"/>
              </a:xfrm>
              <a:prstGeom prst="ellipse">
                <a:avLst/>
              </a:prstGeom>
              <a:solidFill>
                <a:srgbClr val="663300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en-US" altLang="en-US" sz="7200" dirty="0">
                  <a:latin typeface=".VnBodoniH" panose="020B7200000000000000" pitchFamily="34" charset="0"/>
                </a:endParaRPr>
              </a:p>
            </p:txBody>
          </p:sp>
          <p:sp>
            <p:nvSpPr>
              <p:cNvPr id="6200" name="Oval 122"/>
              <p:cNvSpPr/>
              <p:nvPr/>
            </p:nvSpPr>
            <p:spPr>
              <a:xfrm>
                <a:off x="1248" y="4272"/>
                <a:ext cx="720" cy="288"/>
              </a:xfrm>
              <a:prstGeom prst="ellipse">
                <a:avLst/>
              </a:prstGeom>
              <a:solidFill>
                <a:srgbClr val="663300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en-US" altLang="en-US" sz="7200" dirty="0">
                  <a:latin typeface=".VnBodoniH" panose="020B7200000000000000" pitchFamily="34" charset="0"/>
                </a:endParaRPr>
              </a:p>
            </p:txBody>
          </p:sp>
          <p:sp>
            <p:nvSpPr>
              <p:cNvPr id="6201" name="Oval 123"/>
              <p:cNvSpPr/>
              <p:nvPr/>
            </p:nvSpPr>
            <p:spPr>
              <a:xfrm>
                <a:off x="2304" y="3984"/>
                <a:ext cx="672" cy="552"/>
              </a:xfrm>
              <a:prstGeom prst="ellipse">
                <a:avLst/>
              </a:prstGeom>
              <a:solidFill>
                <a:srgbClr val="663300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en-US" altLang="en-US" sz="7200" dirty="0">
                  <a:latin typeface=".VnBodoniH" panose="020B7200000000000000" pitchFamily="34" charset="0"/>
                </a:endParaRPr>
              </a:p>
            </p:txBody>
          </p:sp>
          <p:sp>
            <p:nvSpPr>
              <p:cNvPr id="6202" name="Oval 124"/>
              <p:cNvSpPr/>
              <p:nvPr/>
            </p:nvSpPr>
            <p:spPr>
              <a:xfrm>
                <a:off x="2832" y="3792"/>
                <a:ext cx="864" cy="720"/>
              </a:xfrm>
              <a:prstGeom prst="ellipse">
                <a:avLst/>
              </a:prstGeom>
              <a:solidFill>
                <a:srgbClr val="663300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en-US" altLang="en-US" sz="7200" dirty="0">
                  <a:latin typeface=".VnBodoniH" panose="020B7200000000000000" pitchFamily="34" charset="0"/>
                </a:endParaRPr>
              </a:p>
            </p:txBody>
          </p:sp>
        </p:grpSp>
        <p:pic>
          <p:nvPicPr>
            <p:cNvPr id="6189" name="Picture 125" descr="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6" y="3792"/>
              <a:ext cx="768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0" name="Picture 126" descr="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8" y="3792"/>
              <a:ext cx="768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1" name="Picture 127" descr="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" y="3792"/>
              <a:ext cx="768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92" name="Picture 128" descr="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0" y="3792"/>
              <a:ext cx="768" cy="62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 tròn v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chữ cái A, B, C, D trước câu trả lời em cho l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đúng: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AutoShape 6"/>
          <p:cNvSpPr/>
          <p:nvPr/>
        </p:nvSpPr>
        <p:spPr>
          <a:xfrm>
            <a:off x="2129155" y="1190625"/>
            <a:ext cx="1524000" cy="1476375"/>
          </a:xfrm>
          <a:prstGeom prst="cloudCallout">
            <a:avLst>
              <a:gd name="adj1" fmla="val -93750"/>
              <a:gd name="adj2" fmla="val 81097"/>
            </a:avLst>
          </a:prstGeom>
          <a:solidFill>
            <a:srgbClr val="FF66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15 kg</a:t>
            </a:r>
          </a:p>
        </p:txBody>
      </p:sp>
      <p:sp>
        <p:nvSpPr>
          <p:cNvPr id="39946" name="Rectangle 10"/>
          <p:cNvSpPr/>
          <p:nvPr/>
        </p:nvSpPr>
        <p:spPr>
          <a:xfrm>
            <a:off x="8077200" y="2667000"/>
            <a:ext cx="2209800" cy="3810000"/>
          </a:xfrm>
          <a:prstGeom prst="rect">
            <a:avLst/>
          </a:prstGeom>
          <a:noFill/>
          <a:ln w="9525" cap="flat" cmpd="sng">
            <a:solidFill>
              <a:srgbClr val="0F39C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2295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309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50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700213" y="3200400"/>
            <a:ext cx="6178550" cy="16287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6" tIns="45713" rIns="91426" bIns="457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50 kg rau, bó đều thành 10 bó. Hỏi 1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000" b="1" spc="10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TOÁN LIÊN QUAN ĐẾN RÚT VỀ ĐƠN VỊ</a:t>
            </a:r>
            <a:b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6" grpId="0" bldLvl="0" animBg="1"/>
      <p:bldP spid="39947" grpId="0"/>
      <p:bldP spid="39948" grpId="0"/>
      <p:bldP spid="39950" grpId="0"/>
      <p:bldP spid="3995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 tròn v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chữ cái A, B, C, D trước câu trả lời em cho l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đúng: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AutoShape 6"/>
          <p:cNvSpPr/>
          <p:nvPr/>
        </p:nvSpPr>
        <p:spPr>
          <a:xfrm>
            <a:off x="2129155" y="1190625"/>
            <a:ext cx="1524000" cy="1476375"/>
          </a:xfrm>
          <a:prstGeom prst="cloudCallout">
            <a:avLst>
              <a:gd name="adj1" fmla="val -93750"/>
              <a:gd name="adj2" fmla="val 81097"/>
            </a:avLst>
          </a:prstGeom>
          <a:solidFill>
            <a:srgbClr val="FF66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4" name="AutoShape 8"/>
          <p:cNvSpPr/>
          <p:nvPr/>
        </p:nvSpPr>
        <p:spPr>
          <a:xfrm>
            <a:off x="8201025" y="4829175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152765" y="4845685"/>
            <a:ext cx="2310765" cy="582295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 cái kẹo</a:t>
            </a:r>
          </a:p>
        </p:txBody>
      </p:sp>
      <p:sp>
        <p:nvSpPr>
          <p:cNvPr id="39946" name="Rectangle 10"/>
          <p:cNvSpPr/>
          <p:nvPr/>
        </p:nvSpPr>
        <p:spPr>
          <a:xfrm>
            <a:off x="8153400" y="2667000"/>
            <a:ext cx="2209800" cy="3810000"/>
          </a:xfrm>
          <a:prstGeom prst="rect">
            <a:avLst/>
          </a:prstGeom>
          <a:noFill/>
          <a:ln w="9525" cap="flat" cmpd="sng">
            <a:solidFill>
              <a:srgbClr val="0F39C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7" name="Text Box 11"/>
          <p:cNvSpPr txBox="1"/>
          <p:nvPr/>
        </p:nvSpPr>
        <p:spPr>
          <a:xfrm>
            <a:off x="8102600" y="3899535"/>
            <a:ext cx="2410460" cy="582295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36 cái kẹo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115935" y="2952115"/>
            <a:ext cx="2548255" cy="582295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cái kẹo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50" name="Text Box 14"/>
          <p:cNvSpPr txBox="1"/>
          <p:nvPr/>
        </p:nvSpPr>
        <p:spPr>
          <a:xfrm>
            <a:off x="8103235" y="5791835"/>
            <a:ext cx="2409825" cy="582295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cái kẹo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700213" y="3200400"/>
            <a:ext cx="6178550" cy="16287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6" tIns="45713" rIns="91426" bIns="457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36 cái kẹo, được 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đều 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 3 bạn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Hỏi mỗi bạn được bao nhiêu cái kẹo?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000" b="1" spc="10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TOÁN LIÊN QUAN ĐẾN RÚT VỀ ĐƠN VỊ</a:t>
            </a:r>
            <a:b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6" grpId="0" bldLvl="0" animBg="1"/>
      <p:bldP spid="39947" grpId="0"/>
      <p:bldP spid="39948" grpId="0"/>
      <p:bldP spid="39950" grpId="0"/>
      <p:bldP spid="39955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 tròn v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chữ cái A, B, C, D trước câu trả lời em cho l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đúng: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AutoShape 6"/>
          <p:cNvSpPr/>
          <p:nvPr/>
        </p:nvSpPr>
        <p:spPr>
          <a:xfrm>
            <a:off x="2129155" y="1190625"/>
            <a:ext cx="1524000" cy="1476375"/>
          </a:xfrm>
          <a:prstGeom prst="cloudCallout">
            <a:avLst>
              <a:gd name="adj1" fmla="val -93750"/>
              <a:gd name="adj2" fmla="val 81097"/>
            </a:avLst>
          </a:prstGeom>
          <a:solidFill>
            <a:srgbClr val="FF66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4" name="AutoShape 8"/>
          <p:cNvSpPr/>
          <p:nvPr/>
        </p:nvSpPr>
        <p:spPr>
          <a:xfrm>
            <a:off x="8215630" y="28829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kg</a:t>
            </a:r>
          </a:p>
        </p:txBody>
      </p:sp>
      <p:sp>
        <p:nvSpPr>
          <p:cNvPr id="39946" name="Rectangle 10"/>
          <p:cNvSpPr/>
          <p:nvPr/>
        </p:nvSpPr>
        <p:spPr>
          <a:xfrm>
            <a:off x="8077200" y="2667000"/>
            <a:ext cx="2209800" cy="3810000"/>
          </a:xfrm>
          <a:prstGeom prst="rect">
            <a:avLst/>
          </a:prstGeom>
          <a:noFill/>
          <a:ln w="9525" cap="flat" cmpd="sng">
            <a:solidFill>
              <a:srgbClr val="0F39C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11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2295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309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22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700213" y="3200400"/>
            <a:ext cx="6178550" cy="16287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6" tIns="45713" rIns="91426" bIns="457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44 lít xăng, chia đều ra 11 chai. Hỏi 4 chai chứa bao nhiêu lít xăng?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000" b="1" spc="10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TOÁN LIÊN QUAN ĐẾN RÚT VỀ ĐƠN VỊ</a:t>
            </a:r>
            <a:br>
              <a:rPr lang="en-US" sz="2000" b="1" cap="all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6" grpId="0" bldLvl="0" animBg="1"/>
      <p:bldP spid="39947" grpId="0"/>
      <p:bldP spid="39948" grpId="0"/>
      <p:bldP spid="39950" grpId="0"/>
      <p:bldP spid="39955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12750" y="1459230"/>
            <a:ext cx="11367135" cy="3384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 eaLnBrk="1" hangingPunct="1"/>
            <a:r>
              <a:rPr sz="54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sym typeface="+mn-ea"/>
              </a:rPr>
              <a:t>Luật chơi:</a:t>
            </a:r>
            <a:r>
              <a:rPr sz="4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sym typeface="+mn-ea"/>
              </a:rPr>
              <a:t> </a:t>
            </a:r>
            <a:endParaRPr sz="4800" b="1" u="sng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  <a:p>
            <a:pPr algn="l" eaLnBrk="1" hangingPunct="1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- </a:t>
            </a:r>
            <a:r>
              <a:rPr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Phần chơi gồm có 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3</a:t>
            </a:r>
            <a:r>
              <a:rPr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 câu hỏi.</a:t>
            </a:r>
            <a:endParaRPr sz="3200" b="1" dirty="0">
              <a:ln>
                <a:solidFill>
                  <a:sysClr val="windowText" lastClr="000000"/>
                </a:solidFill>
              </a:ln>
            </a:endParaRPr>
          </a:p>
          <a:p>
            <a:pPr algn="l" eaLnBrk="1" hangingPunct="1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- </a:t>
            </a:r>
            <a:r>
              <a:rPr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Mỗi câu hỏi sẽ có một bạn được quyền trả lời.</a:t>
            </a:r>
            <a:endParaRPr sz="3200" b="1" dirty="0">
              <a:ln>
                <a:solidFill>
                  <a:sysClr val="windowText" lastClr="000000"/>
                </a:solidFill>
              </a:ln>
            </a:endParaRPr>
          </a:p>
          <a:p>
            <a:pPr algn="l" eaLnBrk="1" hangingPunct="1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- </a:t>
            </a:r>
            <a:r>
              <a:rPr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Để chọn được người trả lời câu hỏi thì cây sẽ rung Mỗi lần rung sẽ có một quả rơi xuống. Quả mang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 số t</a:t>
            </a:r>
            <a:r>
              <a:rPr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h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ứ tự của</a:t>
            </a:r>
            <a:r>
              <a:rPr sz="3200" b="1" dirty="0">
                <a:ln>
                  <a:solidFill>
                    <a:sysClr val="windowText" lastClr="000000"/>
                  </a:solidFill>
                </a:ln>
                <a:sym typeface="+mn-ea"/>
              </a:rPr>
              <a:t> ai người đó sẽ dành quyền trả lời.</a:t>
            </a:r>
            <a:endParaRPr lang="en-US" sz="3200" b="1" dirty="0">
              <a:ln>
                <a:solidFill>
                  <a:sysClr val="windowText" lastClr="000000"/>
                </a:solidFill>
              </a:ln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/>
          <p:nvPr/>
        </p:nvSpPr>
        <p:spPr>
          <a:xfrm>
            <a:off x="5184909" y="3016735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Text Box 5"/>
          <p:cNvSpPr txBox="1"/>
          <p:nvPr/>
        </p:nvSpPr>
        <p:spPr>
          <a:xfrm>
            <a:off x="5105400" y="5957888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6675" name="Picture 3" descr="Pb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795" y="0"/>
            <a:ext cx="2686050" cy="2891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6677" name="Text Box 5"/>
          <p:cNvSpPr txBox="1"/>
          <p:nvPr/>
        </p:nvSpPr>
        <p:spPr>
          <a:xfrm>
            <a:off x="718185" y="845820"/>
            <a:ext cx="11473815" cy="150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Câu 1: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15 kg gạo đựng trong 5 bao. Hỏi mỗi bao có bao nhiêu ki-lô-gam gạo?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AutoShape 6" descr="5%"/>
          <p:cNvSpPr/>
          <p:nvPr/>
        </p:nvSpPr>
        <p:spPr>
          <a:xfrm>
            <a:off x="2682240" y="296672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6" descr="5%"/>
          <p:cNvSpPr/>
          <p:nvPr/>
        </p:nvSpPr>
        <p:spPr>
          <a:xfrm>
            <a:off x="2682240" y="384302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B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AutoShape 6" descr="5%"/>
          <p:cNvSpPr/>
          <p:nvPr/>
        </p:nvSpPr>
        <p:spPr>
          <a:xfrm>
            <a:off x="2682240" y="471805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C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AutoShape 6" descr="5%"/>
          <p:cNvSpPr/>
          <p:nvPr/>
        </p:nvSpPr>
        <p:spPr>
          <a:xfrm>
            <a:off x="2658745" y="559308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D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96771 -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00" y="-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/>
          <p:nvPr/>
        </p:nvGrpSpPr>
        <p:grpSpPr bwMode="auto">
          <a:xfrm>
            <a:off x="7118350" y="2837815"/>
            <a:ext cx="368300" cy="399415"/>
            <a:chOff x="0" y="1440"/>
            <a:chExt cx="696" cy="816"/>
          </a:xfrm>
        </p:grpSpPr>
        <p:pic>
          <p:nvPicPr>
            <p:cNvPr id="1032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4"/>
              <a:ext cx="6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26" name="Group 4"/>
            <p:cNvGrpSpPr/>
            <p:nvPr/>
          </p:nvGrpSpPr>
          <p:grpSpPr bwMode="auto">
            <a:xfrm>
              <a:off x="336" y="1440"/>
              <a:ext cx="336" cy="192"/>
              <a:chOff x="830" y="3153"/>
              <a:chExt cx="268" cy="144"/>
            </a:xfrm>
          </p:grpSpPr>
          <p:sp>
            <p:nvSpPr>
              <p:cNvPr id="10327" name="AutoShape 5"/>
              <p:cNvSpPr>
                <a:spLocks noChangeArrowheads="1"/>
              </p:cNvSpPr>
              <p:nvPr/>
            </p:nvSpPr>
            <p:spPr bwMode="auto">
              <a:xfrm>
                <a:off x="830" y="3153"/>
                <a:ext cx="34" cy="144"/>
              </a:xfrm>
              <a:prstGeom prst="parallelogram">
                <a:avLst>
                  <a:gd name="adj" fmla="val 25000"/>
                </a:avLst>
              </a:prstGeom>
              <a:solidFill>
                <a:srgbClr val="996633"/>
              </a:soli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9pPr>
              </a:lstStyle>
              <a:p>
                <a:endParaRPr lang="en-US" altLang="en-US" sz="7200"/>
              </a:p>
            </p:txBody>
          </p:sp>
          <p:grpSp>
            <p:nvGrpSpPr>
              <p:cNvPr id="10328" name="Group 6"/>
              <p:cNvGrpSpPr/>
              <p:nvPr/>
            </p:nvGrpSpPr>
            <p:grpSpPr bwMode="auto">
              <a:xfrm rot="-1106097">
                <a:off x="850" y="3174"/>
                <a:ext cx="248" cy="90"/>
                <a:chOff x="793" y="3462"/>
                <a:chExt cx="705" cy="330"/>
              </a:xfrm>
            </p:grpSpPr>
            <p:sp>
              <p:nvSpPr>
                <p:cNvPr id="10329" name="Freeform 7"/>
                <p:cNvSpPr/>
                <p:nvPr/>
              </p:nvSpPr>
              <p:spPr bwMode="auto">
                <a:xfrm>
                  <a:off x="864" y="3504"/>
                  <a:ext cx="632" cy="288"/>
                </a:xfrm>
                <a:custGeom>
                  <a:avLst/>
                  <a:gdLst>
                    <a:gd name="T0" fmla="*/ 8 w 632"/>
                    <a:gd name="T1" fmla="*/ 0 h 288"/>
                    <a:gd name="T2" fmla="*/ 104 w 632"/>
                    <a:gd name="T3" fmla="*/ 240 h 288"/>
                    <a:gd name="T4" fmla="*/ 632 w 632"/>
                    <a:gd name="T5" fmla="*/ 288 h 2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0" name="Freeform 8"/>
                <p:cNvSpPr/>
                <p:nvPr/>
              </p:nvSpPr>
              <p:spPr bwMode="auto">
                <a:xfrm rot="2700000" flipV="1">
                  <a:off x="859" y="3530"/>
                  <a:ext cx="639" cy="244"/>
                </a:xfrm>
                <a:custGeom>
                  <a:avLst/>
                  <a:gdLst>
                    <a:gd name="T0" fmla="*/ 8 w 632"/>
                    <a:gd name="T1" fmla="*/ 0 h 288"/>
                    <a:gd name="T2" fmla="*/ 109 w 632"/>
                    <a:gd name="T3" fmla="*/ 105 h 288"/>
                    <a:gd name="T4" fmla="*/ 667 w 632"/>
                    <a:gd name="T5" fmla="*/ 125 h 2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1" name="Line 9"/>
                <p:cNvSpPr>
                  <a:spLocks noChangeShapeType="1"/>
                </p:cNvSpPr>
                <p:nvPr/>
              </p:nvSpPr>
              <p:spPr bwMode="auto">
                <a:xfrm>
                  <a:off x="872" y="3504"/>
                  <a:ext cx="52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2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968" y="3504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064" y="3562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4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172" y="3614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5" name="Line 13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968" y="3614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6" name="Line 14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92" y="3698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7" name="Line 15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96" y="3652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8" name="Line 16"/>
                <p:cNvSpPr>
                  <a:spLocks noChangeShapeType="1"/>
                </p:cNvSpPr>
                <p:nvPr/>
              </p:nvSpPr>
              <p:spPr bwMode="auto">
                <a:xfrm>
                  <a:off x="793" y="3462"/>
                  <a:ext cx="96" cy="4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72605" y="3274060"/>
            <a:ext cx="657860" cy="30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</a:p>
        </p:txBody>
      </p:sp>
      <p:grpSp>
        <p:nvGrpSpPr>
          <p:cNvPr id="3" name="Group 18"/>
          <p:cNvGrpSpPr/>
          <p:nvPr/>
        </p:nvGrpSpPr>
        <p:grpSpPr bwMode="auto">
          <a:xfrm>
            <a:off x="6841490" y="1701800"/>
            <a:ext cx="1550670" cy="1365250"/>
            <a:chOff x="3648" y="288"/>
            <a:chExt cx="1614" cy="1312"/>
          </a:xfrm>
        </p:grpSpPr>
        <p:sp>
          <p:nvSpPr>
            <p:cNvPr id="4" name="Cloud"/>
            <p:cNvSpPr>
              <a:spLocks noChangeAspect="1" noEditPoints="1" noChangeArrowheads="1"/>
            </p:cNvSpPr>
            <p:nvPr/>
          </p:nvSpPr>
          <p:spPr bwMode="auto">
            <a:xfrm>
              <a:off x="3648" y="288"/>
              <a:ext cx="1614" cy="1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1 w 21600"/>
                <a:gd name="T13" fmla="*/ 3260 h 21600"/>
                <a:gd name="T14" fmla="*/ 17090 w 21600"/>
                <a:gd name="T15" fmla="*/ 173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9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56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5"/>
          <p:cNvGrpSpPr/>
          <p:nvPr/>
        </p:nvGrpSpPr>
        <p:grpSpPr bwMode="auto">
          <a:xfrm>
            <a:off x="4336415" y="1375410"/>
            <a:ext cx="1769745" cy="1558290"/>
            <a:chOff x="1008" y="384"/>
            <a:chExt cx="1842" cy="1498"/>
          </a:xfrm>
        </p:grpSpPr>
        <p:sp>
          <p:nvSpPr>
            <p:cNvPr id="11" name="Cloud"/>
            <p:cNvSpPr>
              <a:spLocks noChangeAspect="1" noEditPoints="1" noChangeArrowheads="1"/>
            </p:cNvSpPr>
            <p:nvPr/>
          </p:nvSpPr>
          <p:spPr bwMode="auto">
            <a:xfrm>
              <a:off x="1008" y="384"/>
              <a:ext cx="1842" cy="14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9 w 21600"/>
                <a:gd name="T13" fmla="*/ 3259 h 21600"/>
                <a:gd name="T14" fmla="*/ 17085 w 21600"/>
                <a:gd name="T15" fmla="*/ 1733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2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6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72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9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30"/>
          <p:cNvGrpSpPr/>
          <p:nvPr/>
        </p:nvGrpSpPr>
        <p:grpSpPr bwMode="auto">
          <a:xfrm>
            <a:off x="5259070" y="1225550"/>
            <a:ext cx="2230120" cy="1964690"/>
            <a:chOff x="1824" y="0"/>
            <a:chExt cx="2322" cy="1888"/>
          </a:xfrm>
        </p:grpSpPr>
        <p:sp>
          <p:nvSpPr>
            <p:cNvPr id="16" name="Cloud"/>
            <p:cNvSpPr>
              <a:spLocks noChangeAspect="1" noEditPoints="1" noChangeArrowheads="1"/>
            </p:cNvSpPr>
            <p:nvPr/>
          </p:nvSpPr>
          <p:spPr bwMode="auto">
            <a:xfrm>
              <a:off x="1824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3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8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81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7" name="AutoShape 42"/>
          <p:cNvSpPr>
            <a:spLocks noChangeArrowheads="1"/>
          </p:cNvSpPr>
          <p:nvPr/>
        </p:nvSpPr>
        <p:spPr bwMode="auto">
          <a:xfrm rot="10800000">
            <a:off x="5725795" y="3961130"/>
            <a:ext cx="819150" cy="2543175"/>
          </a:xfrm>
          <a:prstGeom prst="flowChartManualOperat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9pPr>
          </a:lstStyle>
          <a:p>
            <a:endParaRPr lang="en-US" altLang="en-US" sz="7200"/>
          </a:p>
        </p:txBody>
      </p:sp>
      <p:grpSp>
        <p:nvGrpSpPr>
          <p:cNvPr id="27" name="Group 43"/>
          <p:cNvGrpSpPr/>
          <p:nvPr/>
        </p:nvGrpSpPr>
        <p:grpSpPr bwMode="auto">
          <a:xfrm>
            <a:off x="5130800" y="4665980"/>
            <a:ext cx="733425" cy="610870"/>
            <a:chOff x="1632" y="2460"/>
            <a:chExt cx="816" cy="516"/>
          </a:xfrm>
        </p:grpSpPr>
        <p:sp>
          <p:nvSpPr>
            <p:cNvPr id="28" name="AutoShape 44"/>
            <p:cNvSpPr>
              <a:spLocks noChangeArrowheads="1"/>
            </p:cNvSpPr>
            <p:nvPr/>
          </p:nvSpPr>
          <p:spPr bwMode="auto">
            <a:xfrm rot="7281406">
              <a:off x="2208" y="2736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50 w 21600"/>
                <a:gd name="T13" fmla="*/ 5529 h 21600"/>
                <a:gd name="T14" fmla="*/ 16050 w 21600"/>
                <a:gd name="T15" fmla="*/ 1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Cloud"/>
            <p:cNvSpPr>
              <a:spLocks noChangeAspect="1" noEditPoints="1" noChangeArrowheads="1"/>
            </p:cNvSpPr>
            <p:nvPr/>
          </p:nvSpPr>
          <p:spPr bwMode="auto">
            <a:xfrm>
              <a:off x="1632" y="2510"/>
              <a:ext cx="624" cy="4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56 h 21600"/>
                <a:gd name="T14" fmla="*/ 17100 w 21600"/>
                <a:gd name="T15" fmla="*/ 173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46"/>
            <p:cNvSpPr>
              <a:spLocks noChangeArrowheads="1"/>
            </p:cNvSpPr>
            <p:nvPr/>
          </p:nvSpPr>
          <p:spPr bwMode="auto">
            <a:xfrm rot="9968895">
              <a:off x="2208" y="2736"/>
              <a:ext cx="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550 h 21600"/>
                <a:gd name="T14" fmla="*/ 16200 w 21600"/>
                <a:gd name="T15" fmla="*/ 160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Cloud"/>
            <p:cNvSpPr>
              <a:spLocks noChangeAspect="1" noEditPoints="1" noChangeArrowheads="1"/>
            </p:cNvSpPr>
            <p:nvPr/>
          </p:nvSpPr>
          <p:spPr bwMode="auto">
            <a:xfrm>
              <a:off x="1920" y="2460"/>
              <a:ext cx="528" cy="3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6 w 21600"/>
                <a:gd name="T13" fmla="*/ 3252 h 21600"/>
                <a:gd name="T14" fmla="*/ 17100 w 21600"/>
                <a:gd name="T15" fmla="*/ 173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51"/>
          <p:cNvGrpSpPr/>
          <p:nvPr/>
        </p:nvGrpSpPr>
        <p:grpSpPr bwMode="auto">
          <a:xfrm>
            <a:off x="3495040" y="2218690"/>
            <a:ext cx="2230755" cy="1964690"/>
            <a:chOff x="672" y="912"/>
            <a:chExt cx="2322" cy="1888"/>
          </a:xfrm>
        </p:grpSpPr>
        <p:sp>
          <p:nvSpPr>
            <p:cNvPr id="33" name="Cloud"/>
            <p:cNvSpPr>
              <a:spLocks noChangeAspect="1" noEditPoints="1" noChangeArrowheads="1"/>
            </p:cNvSpPr>
            <p:nvPr/>
          </p:nvSpPr>
          <p:spPr bwMode="auto">
            <a:xfrm>
              <a:off x="672" y="912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4" name="Picture 5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53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28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" y="18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5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01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1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5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1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59"/>
          <p:cNvGrpSpPr/>
          <p:nvPr/>
        </p:nvGrpSpPr>
        <p:grpSpPr bwMode="auto">
          <a:xfrm>
            <a:off x="6155055" y="2517775"/>
            <a:ext cx="2230120" cy="1964690"/>
            <a:chOff x="3504" y="1104"/>
            <a:chExt cx="2322" cy="1888"/>
          </a:xfrm>
        </p:grpSpPr>
        <p:sp>
          <p:nvSpPr>
            <p:cNvPr id="41" name="Cloud"/>
            <p:cNvSpPr>
              <a:spLocks noChangeAspect="1" noEditPoints="1" noChangeArrowheads="1"/>
            </p:cNvSpPr>
            <p:nvPr/>
          </p:nvSpPr>
          <p:spPr bwMode="auto">
            <a:xfrm>
              <a:off x="3504" y="1104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2" name="Picture 6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17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6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06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6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30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6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63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6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6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7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6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" y="17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6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25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6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70"/>
          <p:cNvGrpSpPr/>
          <p:nvPr/>
        </p:nvGrpSpPr>
        <p:grpSpPr bwMode="auto">
          <a:xfrm>
            <a:off x="4311650" y="2613025"/>
            <a:ext cx="2626995" cy="1964055"/>
            <a:chOff x="1680" y="1056"/>
            <a:chExt cx="2736" cy="1888"/>
          </a:xfrm>
        </p:grpSpPr>
        <p:sp>
          <p:nvSpPr>
            <p:cNvPr id="52" name="Cloud"/>
            <p:cNvSpPr>
              <a:spLocks noChangeAspect="1" noEditPoints="1" noChangeArrowheads="1"/>
            </p:cNvSpPr>
            <p:nvPr/>
          </p:nvSpPr>
          <p:spPr bwMode="auto">
            <a:xfrm>
              <a:off x="1680" y="1056"/>
              <a:ext cx="2736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1 h 21600"/>
                <a:gd name="T14" fmla="*/ 17084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3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58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7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2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68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7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3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7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39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7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" y="230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7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8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7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20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8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29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8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8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8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7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8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1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3" name="Group 84"/>
          <p:cNvGrpSpPr/>
          <p:nvPr/>
        </p:nvGrpSpPr>
        <p:grpSpPr bwMode="auto">
          <a:xfrm>
            <a:off x="4034790" y="6009005"/>
            <a:ext cx="4794250" cy="1049020"/>
            <a:chOff x="1248" y="3696"/>
            <a:chExt cx="4992" cy="1008"/>
          </a:xfrm>
        </p:grpSpPr>
        <p:sp>
          <p:nvSpPr>
            <p:cNvPr id="10258" name="Oval 85"/>
            <p:cNvSpPr>
              <a:spLocks noChangeArrowheads="1"/>
            </p:cNvSpPr>
            <p:nvPr/>
          </p:nvSpPr>
          <p:spPr bwMode="auto">
            <a:xfrm>
              <a:off x="3456" y="3696"/>
              <a:ext cx="432" cy="100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59" name="Oval 86"/>
            <p:cNvSpPr>
              <a:spLocks noChangeArrowheads="1"/>
            </p:cNvSpPr>
            <p:nvPr/>
          </p:nvSpPr>
          <p:spPr bwMode="auto">
            <a:xfrm>
              <a:off x="3696" y="3936"/>
              <a:ext cx="288" cy="48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0" name="Oval 87"/>
            <p:cNvSpPr>
              <a:spLocks noChangeArrowheads="1"/>
            </p:cNvSpPr>
            <p:nvPr/>
          </p:nvSpPr>
          <p:spPr bwMode="auto">
            <a:xfrm>
              <a:off x="3888" y="4128"/>
              <a:ext cx="1776" cy="384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1" name="Oval 88"/>
            <p:cNvSpPr>
              <a:spLocks noChangeArrowheads="1"/>
            </p:cNvSpPr>
            <p:nvPr/>
          </p:nvSpPr>
          <p:spPr bwMode="auto">
            <a:xfrm>
              <a:off x="3696" y="4080"/>
              <a:ext cx="816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2" name="Oval 89"/>
            <p:cNvSpPr>
              <a:spLocks noChangeArrowheads="1"/>
            </p:cNvSpPr>
            <p:nvPr/>
          </p:nvSpPr>
          <p:spPr bwMode="auto">
            <a:xfrm>
              <a:off x="5568" y="4062"/>
              <a:ext cx="672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3" name="Oval 90"/>
            <p:cNvSpPr>
              <a:spLocks noChangeArrowheads="1"/>
            </p:cNvSpPr>
            <p:nvPr/>
          </p:nvSpPr>
          <p:spPr bwMode="auto">
            <a:xfrm>
              <a:off x="1680" y="4128"/>
              <a:ext cx="1008" cy="28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4" name="Oval 91"/>
            <p:cNvSpPr>
              <a:spLocks noChangeArrowheads="1"/>
            </p:cNvSpPr>
            <p:nvPr/>
          </p:nvSpPr>
          <p:spPr bwMode="auto">
            <a:xfrm>
              <a:off x="2160" y="4032"/>
              <a:ext cx="528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5" name="Oval 92"/>
            <p:cNvSpPr>
              <a:spLocks noChangeArrowheads="1"/>
            </p:cNvSpPr>
            <p:nvPr/>
          </p:nvSpPr>
          <p:spPr bwMode="auto">
            <a:xfrm>
              <a:off x="1248" y="4272"/>
              <a:ext cx="720" cy="28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6" name="Oval 93"/>
            <p:cNvSpPr>
              <a:spLocks noChangeArrowheads="1"/>
            </p:cNvSpPr>
            <p:nvPr/>
          </p:nvSpPr>
          <p:spPr bwMode="auto">
            <a:xfrm>
              <a:off x="2304" y="3984"/>
              <a:ext cx="672" cy="55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7" name="Oval 94"/>
            <p:cNvSpPr>
              <a:spLocks noChangeArrowheads="1"/>
            </p:cNvSpPr>
            <p:nvPr/>
          </p:nvSpPr>
          <p:spPr bwMode="auto">
            <a:xfrm>
              <a:off x="2832" y="3792"/>
              <a:ext cx="864" cy="72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</p:grpSp>
      <p:pic>
        <p:nvPicPr>
          <p:cNvPr id="65" name="Picture 98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39335" y="6208395"/>
            <a:ext cx="799465" cy="64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97 -0.00046 " pathEditMode="relative" rAng="0" ptsTypes="AA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-1.53846E-6 -2.96296E-6 " pathEditMode="relative" rAng="0" ptsTypes="AA">
                                      <p:cBhvr>
                                        <p:cTn id="1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1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1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0.00046 L -0.00289 -0.00046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23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2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3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4.07407E-6 L -0.02452 -4.07407E-6 " pathEditMode="relative" rAng="0" ptsTypes="AA"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1.53846E-6 -2.96296E-6 " pathEditMode="relative" rAng="0" ptsTypes="AA">
                                      <p:cBhvr>
                                        <p:cTn id="3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0.0037 L -0.02597 0.0037 " pathEditMode="relative" rAng="0" ptsTypes="AA">
                                      <p:cBhvr>
                                        <p:cTn id="3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42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2 -0.0037 L 0.00289 -0.0037 " pathEditMode="relative" rAng="0" ptsTypes="AA">
                                      <p:cBhvr>
                                        <p:cTn id="4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3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-0.00046 L -0.00145 -0.00046 " pathEditMode="relative" rAng="0" ptsTypes="AA">
                                      <p:cBhvr>
                                        <p:cTn id="4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5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1.48148E-6 L -0.00288 1.48148E-6 " pathEditMode="relative" rAng="0" ptsTypes="AA">
                                      <p:cBhvr>
                                        <p:cTn id="5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55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5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48 -0.00046 " pathEditMode="relative" rAng="0" ptsTypes="AA">
                                      <p:cBhvr>
                                        <p:cTn id="6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2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-2.96296E-6 L -1.53846E-6 -2.96296E-6 " pathEditMode="relative" rAng="0" ptsTypes="AA">
                                      <p:cBhvr>
                                        <p:cTn id="62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6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1.48148E-6 L -0.02451 1.48148E-6 " pathEditMode="relative" rAng="0" ptsTypes="AA">
                                      <p:cBhvr>
                                        <p:cTn id="6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3.7037E-7 L -0.00144 3.7037E-7 " pathEditMode="relative" rAng="0" ptsTypes="AA">
                                      <p:cBhvr>
                                        <p:cTn id="6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7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4.07407E-6 L -0.00145 -4.07407E-6 " pathEditMode="relative" rAng="0" ptsTypes="AA">
                                      <p:cBhvr>
                                        <p:cTn id="7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0.00046 L 0.02692 -0.00046 " pathEditMode="relative" rAng="0" ptsTypes="AA">
                                      <p:cBhvr>
                                        <p:cTn id="75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0.0037 L -0.00145 0.0037 " pathEditMode="relative" rAng="0" ptsTypes="AA">
                                      <p:cBhvr>
                                        <p:cTn id="7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7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81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-1.11111E-6 L 7.69231E-7 0.41111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55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4 -4.07407E-6 L -0.00384 0.4044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7 0.38889 C -0.03785 0.42199 -0.03629 0.45533 -0.00921 0.47084 C 0.01788 0.48635 0.08229 0.48033 0.12343 0.48195 C 0.16458 0.48357 0.21232 0.49144 0.23784 0.48056 C 0.26336 0.46968 0.26979 0.44306 0.27638 0.41667 " pathEditMode="relative" rAng="0" ptsTypes="aaaaA">
                                      <p:cBhvr>
                                        <p:cTn id="8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0.36551 C -0.05382 0.39861 -0.05243 0.43195 -0.02396 0.44746 C 0.00399 0.4632 0.071 0.45718 0.11371 0.4588 C 0.1566 0.46042 0.20625 0.46806 0.23264 0.45741 C 0.2592 0.4463 0.26597 0.41968 0.27274 0.39329 " pathEditMode="relative" rAng="0" ptsTypes="aaaaA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511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3584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2.5" calcmode="lin" valueType="num">
                                      <p:cBhvr override="childStyl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ldLvl="0" animBg="1"/>
      <p:bldP spid="2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/>
          <p:nvPr/>
        </p:nvSpPr>
        <p:spPr>
          <a:xfrm>
            <a:off x="5184909" y="3016735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Text Box 5"/>
          <p:cNvSpPr txBox="1"/>
          <p:nvPr/>
        </p:nvSpPr>
        <p:spPr>
          <a:xfrm>
            <a:off x="5105400" y="5957888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6677" name="Text Box 5"/>
          <p:cNvSpPr txBox="1"/>
          <p:nvPr/>
        </p:nvSpPr>
        <p:spPr>
          <a:xfrm>
            <a:off x="718185" y="845820"/>
            <a:ext cx="1147381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Câu 1: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15 kg gạo đựng trong 5 bao. Hỏi mỗi bao có bao nhiêu ki-lô-gam gạo?</a:t>
            </a:r>
            <a:endParaRPr sz="3200" b="1" dirty="0">
              <a:latin typeface="Perpetua" panose="02020502060401020303"/>
            </a:endParaRPr>
          </a:p>
          <a:p>
            <a:r>
              <a:rPr sz="2800" dirty="0">
                <a:latin typeface="Perpetua" panose="02020502060401020303"/>
              </a:rPr>
              <a:t>			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AutoShape 6" descr="5%"/>
          <p:cNvSpPr/>
          <p:nvPr/>
        </p:nvSpPr>
        <p:spPr>
          <a:xfrm>
            <a:off x="2696210" y="296926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A. 3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6" descr="5%"/>
          <p:cNvSpPr/>
          <p:nvPr/>
        </p:nvSpPr>
        <p:spPr>
          <a:xfrm>
            <a:off x="2696210" y="382905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B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AutoShape 6" descr="5%"/>
          <p:cNvSpPr/>
          <p:nvPr/>
        </p:nvSpPr>
        <p:spPr>
          <a:xfrm>
            <a:off x="2696210" y="471805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C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AutoShape 6" descr="5%"/>
          <p:cNvSpPr/>
          <p:nvPr/>
        </p:nvSpPr>
        <p:spPr>
          <a:xfrm>
            <a:off x="2658745" y="559308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D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AutoShape 6" descr="5%"/>
          <p:cNvSpPr/>
          <p:nvPr/>
        </p:nvSpPr>
        <p:spPr>
          <a:xfrm>
            <a:off x="2696210" y="2938780"/>
            <a:ext cx="6346190" cy="71882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905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.VnBodoniH" panose="020B7200000000000000" pitchFamily="34" charset="0"/>
              </a:rPr>
              <a:t>A. 3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/>
          <p:nvPr/>
        </p:nvSpPr>
        <p:spPr>
          <a:xfrm>
            <a:off x="5184909" y="3016735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Text Box 5"/>
          <p:cNvSpPr txBox="1"/>
          <p:nvPr/>
        </p:nvSpPr>
        <p:spPr>
          <a:xfrm>
            <a:off x="5105400" y="5957888"/>
            <a:ext cx="1981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6675" name="Picture 3" descr="Pb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795" y="0"/>
            <a:ext cx="2686050" cy="2891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6677" name="Text Box 5"/>
          <p:cNvSpPr txBox="1"/>
          <p:nvPr/>
        </p:nvSpPr>
        <p:spPr>
          <a:xfrm>
            <a:off x="718185" y="845820"/>
            <a:ext cx="1147381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Câu 2: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40 kg gạo đựng trong 10 bao. Hỏi 4 bao có bao nhiêu ki-lô-gam gạo?</a:t>
            </a:r>
            <a:endParaRPr sz="3200" b="1" dirty="0">
              <a:latin typeface="Perpetua" panose="02020502060401020303"/>
            </a:endParaRPr>
          </a:p>
          <a:p>
            <a:r>
              <a:rPr sz="2800" dirty="0">
                <a:latin typeface="Perpetua" panose="02020502060401020303"/>
              </a:rPr>
              <a:t>			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AutoShape 6" descr="5%"/>
          <p:cNvSpPr/>
          <p:nvPr/>
        </p:nvSpPr>
        <p:spPr>
          <a:xfrm>
            <a:off x="2682240" y="296672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A. 4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5%"/>
          <p:cNvSpPr/>
          <p:nvPr/>
        </p:nvSpPr>
        <p:spPr>
          <a:xfrm>
            <a:off x="2682240" y="384302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B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AutoShape 6" descr="5%"/>
          <p:cNvSpPr/>
          <p:nvPr/>
        </p:nvSpPr>
        <p:spPr>
          <a:xfrm>
            <a:off x="2682240" y="4718050"/>
            <a:ext cx="6346190" cy="71755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C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AutoShape 6" descr="5%"/>
          <p:cNvSpPr/>
          <p:nvPr/>
        </p:nvSpPr>
        <p:spPr>
          <a:xfrm>
            <a:off x="2658745" y="5593080"/>
            <a:ext cx="6346190" cy="71882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sz="2800" dirty="0">
                <a:solidFill>
                  <a:schemeClr val="tx1"/>
                </a:solidFill>
                <a:latin typeface=".VnBodoniH" panose="020B7200000000000000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.VnBodoniH" panose="020B7200000000000000" pitchFamily="34" charset="0"/>
              </a:rPr>
              <a:t>D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kg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96771 -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00" y="-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  <p:bldP spid="2" grpId="0" bldLvl="0" animBg="1"/>
      <p:bldP spid="3" grpId="0" bldLvl="0" animBg="1"/>
      <p:bldP spid="4" grpId="0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/>
          <p:nvPr/>
        </p:nvGrpSpPr>
        <p:grpSpPr bwMode="auto">
          <a:xfrm>
            <a:off x="7118350" y="2837815"/>
            <a:ext cx="368300" cy="399415"/>
            <a:chOff x="0" y="1440"/>
            <a:chExt cx="696" cy="816"/>
          </a:xfrm>
        </p:grpSpPr>
        <p:pic>
          <p:nvPicPr>
            <p:cNvPr id="1032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4"/>
              <a:ext cx="6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26" name="Group 4"/>
            <p:cNvGrpSpPr/>
            <p:nvPr/>
          </p:nvGrpSpPr>
          <p:grpSpPr bwMode="auto">
            <a:xfrm>
              <a:off x="336" y="1440"/>
              <a:ext cx="336" cy="192"/>
              <a:chOff x="830" y="3153"/>
              <a:chExt cx="268" cy="144"/>
            </a:xfrm>
          </p:grpSpPr>
          <p:sp>
            <p:nvSpPr>
              <p:cNvPr id="10327" name="AutoShape 5"/>
              <p:cNvSpPr>
                <a:spLocks noChangeArrowheads="1"/>
              </p:cNvSpPr>
              <p:nvPr/>
            </p:nvSpPr>
            <p:spPr bwMode="auto">
              <a:xfrm>
                <a:off x="830" y="3153"/>
                <a:ext cx="34" cy="144"/>
              </a:xfrm>
              <a:prstGeom prst="parallelogram">
                <a:avLst>
                  <a:gd name="adj" fmla="val 25000"/>
                </a:avLst>
              </a:prstGeom>
              <a:solidFill>
                <a:srgbClr val="996633"/>
              </a:solidFill>
              <a:ln w="9525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BodoniH" panose="020B7200000000000000" pitchFamily="34" charset="0"/>
                  </a:defRPr>
                </a:lvl9pPr>
              </a:lstStyle>
              <a:p>
                <a:endParaRPr lang="en-US" altLang="en-US" sz="7200"/>
              </a:p>
            </p:txBody>
          </p:sp>
          <p:grpSp>
            <p:nvGrpSpPr>
              <p:cNvPr id="10328" name="Group 6"/>
              <p:cNvGrpSpPr/>
              <p:nvPr/>
            </p:nvGrpSpPr>
            <p:grpSpPr bwMode="auto">
              <a:xfrm rot="-1106097">
                <a:off x="850" y="3174"/>
                <a:ext cx="248" cy="90"/>
                <a:chOff x="793" y="3462"/>
                <a:chExt cx="705" cy="330"/>
              </a:xfrm>
            </p:grpSpPr>
            <p:sp>
              <p:nvSpPr>
                <p:cNvPr id="10329" name="Freeform 7"/>
                <p:cNvSpPr/>
                <p:nvPr/>
              </p:nvSpPr>
              <p:spPr bwMode="auto">
                <a:xfrm>
                  <a:off x="864" y="3504"/>
                  <a:ext cx="632" cy="288"/>
                </a:xfrm>
                <a:custGeom>
                  <a:avLst/>
                  <a:gdLst>
                    <a:gd name="T0" fmla="*/ 8 w 632"/>
                    <a:gd name="T1" fmla="*/ 0 h 288"/>
                    <a:gd name="T2" fmla="*/ 104 w 632"/>
                    <a:gd name="T3" fmla="*/ 240 h 288"/>
                    <a:gd name="T4" fmla="*/ 632 w 632"/>
                    <a:gd name="T5" fmla="*/ 288 h 2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0" name="Freeform 8"/>
                <p:cNvSpPr/>
                <p:nvPr/>
              </p:nvSpPr>
              <p:spPr bwMode="auto">
                <a:xfrm rot="2700000" flipV="1">
                  <a:off x="859" y="3530"/>
                  <a:ext cx="639" cy="244"/>
                </a:xfrm>
                <a:custGeom>
                  <a:avLst/>
                  <a:gdLst>
                    <a:gd name="T0" fmla="*/ 8 w 632"/>
                    <a:gd name="T1" fmla="*/ 0 h 288"/>
                    <a:gd name="T2" fmla="*/ 109 w 632"/>
                    <a:gd name="T3" fmla="*/ 105 h 288"/>
                    <a:gd name="T4" fmla="*/ 667 w 632"/>
                    <a:gd name="T5" fmla="*/ 125 h 2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1" name="Line 9"/>
                <p:cNvSpPr>
                  <a:spLocks noChangeShapeType="1"/>
                </p:cNvSpPr>
                <p:nvPr/>
              </p:nvSpPr>
              <p:spPr bwMode="auto">
                <a:xfrm>
                  <a:off x="872" y="3504"/>
                  <a:ext cx="52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2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968" y="3504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064" y="3562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4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172" y="3614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5" name="Line 13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968" y="3614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6" name="Line 14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92" y="3698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7" name="Line 15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96" y="3652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8" name="Line 16"/>
                <p:cNvSpPr>
                  <a:spLocks noChangeShapeType="1"/>
                </p:cNvSpPr>
                <p:nvPr/>
              </p:nvSpPr>
              <p:spPr bwMode="auto">
                <a:xfrm>
                  <a:off x="793" y="3462"/>
                  <a:ext cx="96" cy="4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72605" y="3274060"/>
            <a:ext cx="657860" cy="30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</a:p>
        </p:txBody>
      </p:sp>
      <p:grpSp>
        <p:nvGrpSpPr>
          <p:cNvPr id="3" name="Group 18"/>
          <p:cNvGrpSpPr/>
          <p:nvPr/>
        </p:nvGrpSpPr>
        <p:grpSpPr bwMode="auto">
          <a:xfrm>
            <a:off x="6841490" y="1701800"/>
            <a:ext cx="1550670" cy="1365250"/>
            <a:chOff x="3648" y="288"/>
            <a:chExt cx="1614" cy="1312"/>
          </a:xfrm>
        </p:grpSpPr>
        <p:sp>
          <p:nvSpPr>
            <p:cNvPr id="4" name="Cloud"/>
            <p:cNvSpPr>
              <a:spLocks noChangeAspect="1" noEditPoints="1" noChangeArrowheads="1"/>
            </p:cNvSpPr>
            <p:nvPr/>
          </p:nvSpPr>
          <p:spPr bwMode="auto">
            <a:xfrm>
              <a:off x="3648" y="288"/>
              <a:ext cx="1614" cy="1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1 w 21600"/>
                <a:gd name="T13" fmla="*/ 3260 h 21600"/>
                <a:gd name="T14" fmla="*/ 17090 w 21600"/>
                <a:gd name="T15" fmla="*/ 173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9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56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5"/>
          <p:cNvGrpSpPr/>
          <p:nvPr/>
        </p:nvGrpSpPr>
        <p:grpSpPr bwMode="auto">
          <a:xfrm>
            <a:off x="4336415" y="1375410"/>
            <a:ext cx="1769745" cy="1558290"/>
            <a:chOff x="1008" y="384"/>
            <a:chExt cx="1842" cy="1498"/>
          </a:xfrm>
        </p:grpSpPr>
        <p:sp>
          <p:nvSpPr>
            <p:cNvPr id="11" name="Cloud"/>
            <p:cNvSpPr>
              <a:spLocks noChangeAspect="1" noEditPoints="1" noChangeArrowheads="1"/>
            </p:cNvSpPr>
            <p:nvPr/>
          </p:nvSpPr>
          <p:spPr bwMode="auto">
            <a:xfrm>
              <a:off x="1008" y="384"/>
              <a:ext cx="1842" cy="14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9 w 21600"/>
                <a:gd name="T13" fmla="*/ 3259 h 21600"/>
                <a:gd name="T14" fmla="*/ 17085 w 21600"/>
                <a:gd name="T15" fmla="*/ 1733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2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6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72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9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30"/>
          <p:cNvGrpSpPr/>
          <p:nvPr/>
        </p:nvGrpSpPr>
        <p:grpSpPr bwMode="auto">
          <a:xfrm>
            <a:off x="5259070" y="1225550"/>
            <a:ext cx="2230120" cy="1964690"/>
            <a:chOff x="1824" y="0"/>
            <a:chExt cx="2322" cy="1888"/>
          </a:xfrm>
        </p:grpSpPr>
        <p:sp>
          <p:nvSpPr>
            <p:cNvPr id="16" name="Cloud"/>
            <p:cNvSpPr>
              <a:spLocks noChangeAspect="1" noEditPoints="1" noChangeArrowheads="1"/>
            </p:cNvSpPr>
            <p:nvPr/>
          </p:nvSpPr>
          <p:spPr bwMode="auto">
            <a:xfrm>
              <a:off x="1824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3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8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81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7" name="AutoShape 42"/>
          <p:cNvSpPr>
            <a:spLocks noChangeArrowheads="1"/>
          </p:cNvSpPr>
          <p:nvPr/>
        </p:nvSpPr>
        <p:spPr bwMode="auto">
          <a:xfrm rot="10800000">
            <a:off x="5782310" y="3815080"/>
            <a:ext cx="819150" cy="2543175"/>
          </a:xfrm>
          <a:prstGeom prst="flowChartManualOperat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BodoniH" panose="020B7200000000000000" pitchFamily="34" charset="0"/>
              </a:defRPr>
            </a:lvl9pPr>
          </a:lstStyle>
          <a:p>
            <a:endParaRPr lang="en-US" altLang="en-US" sz="7200"/>
          </a:p>
        </p:txBody>
      </p:sp>
      <p:grpSp>
        <p:nvGrpSpPr>
          <p:cNvPr id="27" name="Group 43"/>
          <p:cNvGrpSpPr/>
          <p:nvPr/>
        </p:nvGrpSpPr>
        <p:grpSpPr bwMode="auto">
          <a:xfrm>
            <a:off x="5130800" y="4665980"/>
            <a:ext cx="733425" cy="610870"/>
            <a:chOff x="1632" y="2460"/>
            <a:chExt cx="816" cy="516"/>
          </a:xfrm>
        </p:grpSpPr>
        <p:sp>
          <p:nvSpPr>
            <p:cNvPr id="28" name="AutoShape 44"/>
            <p:cNvSpPr>
              <a:spLocks noChangeArrowheads="1"/>
            </p:cNvSpPr>
            <p:nvPr/>
          </p:nvSpPr>
          <p:spPr bwMode="auto">
            <a:xfrm rot="7281406">
              <a:off x="2208" y="2736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50 w 21600"/>
                <a:gd name="T13" fmla="*/ 5529 h 21600"/>
                <a:gd name="T14" fmla="*/ 16050 w 21600"/>
                <a:gd name="T15" fmla="*/ 1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Cloud"/>
            <p:cNvSpPr>
              <a:spLocks noChangeAspect="1" noEditPoints="1" noChangeArrowheads="1"/>
            </p:cNvSpPr>
            <p:nvPr/>
          </p:nvSpPr>
          <p:spPr bwMode="auto">
            <a:xfrm>
              <a:off x="1632" y="2510"/>
              <a:ext cx="624" cy="4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56 h 21600"/>
                <a:gd name="T14" fmla="*/ 17100 w 21600"/>
                <a:gd name="T15" fmla="*/ 173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46"/>
            <p:cNvSpPr>
              <a:spLocks noChangeArrowheads="1"/>
            </p:cNvSpPr>
            <p:nvPr/>
          </p:nvSpPr>
          <p:spPr bwMode="auto">
            <a:xfrm rot="9968895">
              <a:off x="2208" y="2736"/>
              <a:ext cx="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550 h 21600"/>
                <a:gd name="T14" fmla="*/ 16200 w 21600"/>
                <a:gd name="T15" fmla="*/ 160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Cloud"/>
            <p:cNvSpPr>
              <a:spLocks noChangeAspect="1" noEditPoints="1" noChangeArrowheads="1"/>
            </p:cNvSpPr>
            <p:nvPr/>
          </p:nvSpPr>
          <p:spPr bwMode="auto">
            <a:xfrm>
              <a:off x="1920" y="2460"/>
              <a:ext cx="528" cy="3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6 w 21600"/>
                <a:gd name="T13" fmla="*/ 3252 h 21600"/>
                <a:gd name="T14" fmla="*/ 17100 w 21600"/>
                <a:gd name="T15" fmla="*/ 173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51"/>
          <p:cNvGrpSpPr/>
          <p:nvPr/>
        </p:nvGrpSpPr>
        <p:grpSpPr bwMode="auto">
          <a:xfrm>
            <a:off x="3495040" y="2218690"/>
            <a:ext cx="2230755" cy="1964690"/>
            <a:chOff x="672" y="912"/>
            <a:chExt cx="2322" cy="1888"/>
          </a:xfrm>
        </p:grpSpPr>
        <p:sp>
          <p:nvSpPr>
            <p:cNvPr id="33" name="Cloud"/>
            <p:cNvSpPr>
              <a:spLocks noChangeAspect="1" noEditPoints="1" noChangeArrowheads="1"/>
            </p:cNvSpPr>
            <p:nvPr/>
          </p:nvSpPr>
          <p:spPr bwMode="auto">
            <a:xfrm>
              <a:off x="672" y="912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4" name="Picture 5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53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28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" y="18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5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01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1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5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1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59"/>
          <p:cNvGrpSpPr/>
          <p:nvPr/>
        </p:nvGrpSpPr>
        <p:grpSpPr bwMode="auto">
          <a:xfrm>
            <a:off x="6092825" y="2530475"/>
            <a:ext cx="2230120" cy="1964690"/>
            <a:chOff x="3504" y="1104"/>
            <a:chExt cx="2322" cy="1888"/>
          </a:xfrm>
        </p:grpSpPr>
        <p:sp>
          <p:nvSpPr>
            <p:cNvPr id="41" name="Cloud"/>
            <p:cNvSpPr>
              <a:spLocks noChangeAspect="1" noEditPoints="1" noChangeArrowheads="1"/>
            </p:cNvSpPr>
            <p:nvPr/>
          </p:nvSpPr>
          <p:spPr bwMode="auto">
            <a:xfrm>
              <a:off x="3504" y="1104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2" name="Picture 6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17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6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06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6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30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6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63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6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6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7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6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" y="17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6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25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6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70"/>
          <p:cNvGrpSpPr/>
          <p:nvPr/>
        </p:nvGrpSpPr>
        <p:grpSpPr bwMode="auto">
          <a:xfrm>
            <a:off x="4311650" y="2613025"/>
            <a:ext cx="2626995" cy="1964055"/>
            <a:chOff x="1680" y="1056"/>
            <a:chExt cx="2736" cy="1888"/>
          </a:xfrm>
        </p:grpSpPr>
        <p:sp>
          <p:nvSpPr>
            <p:cNvPr id="52" name="Cloud"/>
            <p:cNvSpPr>
              <a:spLocks noChangeAspect="1" noEditPoints="1" noChangeArrowheads="1"/>
            </p:cNvSpPr>
            <p:nvPr/>
          </p:nvSpPr>
          <p:spPr bwMode="auto">
            <a:xfrm>
              <a:off x="1680" y="1056"/>
              <a:ext cx="2736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1 h 21600"/>
                <a:gd name="T14" fmla="*/ 17084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3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58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7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2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68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7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3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7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39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7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" y="230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7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8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7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20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8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29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8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8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8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7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8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1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3" name="Group 84"/>
          <p:cNvGrpSpPr/>
          <p:nvPr/>
        </p:nvGrpSpPr>
        <p:grpSpPr bwMode="auto">
          <a:xfrm>
            <a:off x="4041775" y="6108700"/>
            <a:ext cx="4794250" cy="1049020"/>
            <a:chOff x="1248" y="3696"/>
            <a:chExt cx="4992" cy="1008"/>
          </a:xfrm>
        </p:grpSpPr>
        <p:sp>
          <p:nvSpPr>
            <p:cNvPr id="10258" name="Oval 85"/>
            <p:cNvSpPr>
              <a:spLocks noChangeArrowheads="1"/>
            </p:cNvSpPr>
            <p:nvPr/>
          </p:nvSpPr>
          <p:spPr bwMode="auto">
            <a:xfrm>
              <a:off x="3456" y="3696"/>
              <a:ext cx="432" cy="100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59" name="Oval 86"/>
            <p:cNvSpPr>
              <a:spLocks noChangeArrowheads="1"/>
            </p:cNvSpPr>
            <p:nvPr/>
          </p:nvSpPr>
          <p:spPr bwMode="auto">
            <a:xfrm>
              <a:off x="3696" y="3936"/>
              <a:ext cx="288" cy="48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0" name="Oval 87"/>
            <p:cNvSpPr>
              <a:spLocks noChangeArrowheads="1"/>
            </p:cNvSpPr>
            <p:nvPr/>
          </p:nvSpPr>
          <p:spPr bwMode="auto">
            <a:xfrm>
              <a:off x="3888" y="4128"/>
              <a:ext cx="1776" cy="384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1" name="Oval 88"/>
            <p:cNvSpPr>
              <a:spLocks noChangeArrowheads="1"/>
            </p:cNvSpPr>
            <p:nvPr/>
          </p:nvSpPr>
          <p:spPr bwMode="auto">
            <a:xfrm>
              <a:off x="3696" y="4080"/>
              <a:ext cx="816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2" name="Oval 89"/>
            <p:cNvSpPr>
              <a:spLocks noChangeArrowheads="1"/>
            </p:cNvSpPr>
            <p:nvPr/>
          </p:nvSpPr>
          <p:spPr bwMode="auto">
            <a:xfrm>
              <a:off x="5568" y="4062"/>
              <a:ext cx="672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3" name="Oval 90"/>
            <p:cNvSpPr>
              <a:spLocks noChangeArrowheads="1"/>
            </p:cNvSpPr>
            <p:nvPr/>
          </p:nvSpPr>
          <p:spPr bwMode="auto">
            <a:xfrm>
              <a:off x="1680" y="4128"/>
              <a:ext cx="1008" cy="28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4" name="Oval 91"/>
            <p:cNvSpPr>
              <a:spLocks noChangeArrowheads="1"/>
            </p:cNvSpPr>
            <p:nvPr/>
          </p:nvSpPr>
          <p:spPr bwMode="auto">
            <a:xfrm>
              <a:off x="2160" y="4032"/>
              <a:ext cx="528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5" name="Oval 92"/>
            <p:cNvSpPr>
              <a:spLocks noChangeArrowheads="1"/>
            </p:cNvSpPr>
            <p:nvPr/>
          </p:nvSpPr>
          <p:spPr bwMode="auto">
            <a:xfrm>
              <a:off x="1248" y="4272"/>
              <a:ext cx="720" cy="28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6" name="Oval 93"/>
            <p:cNvSpPr>
              <a:spLocks noChangeArrowheads="1"/>
            </p:cNvSpPr>
            <p:nvPr/>
          </p:nvSpPr>
          <p:spPr bwMode="auto">
            <a:xfrm>
              <a:off x="2304" y="3984"/>
              <a:ext cx="672" cy="55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  <p:sp>
          <p:nvSpPr>
            <p:cNvPr id="10267" name="Oval 94"/>
            <p:cNvSpPr>
              <a:spLocks noChangeArrowheads="1"/>
            </p:cNvSpPr>
            <p:nvPr/>
          </p:nvSpPr>
          <p:spPr bwMode="auto">
            <a:xfrm>
              <a:off x="2832" y="3792"/>
              <a:ext cx="864" cy="72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BodoniH" panose="020B7200000000000000" pitchFamily="34" charset="0"/>
                </a:defRPr>
              </a:lvl9pPr>
            </a:lstStyle>
            <a:p>
              <a:endParaRPr lang="en-US" altLang="en-US" sz="7200"/>
            </a:p>
          </p:txBody>
        </p:sp>
      </p:grpSp>
      <p:pic>
        <p:nvPicPr>
          <p:cNvPr id="65" name="Picture 98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39335" y="6208395"/>
            <a:ext cx="799465" cy="64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97 -0.00046 " pathEditMode="relative" rAng="0" ptsTypes="AA"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-1.53846E-6 -2.96296E-6 " pathEditMode="relative" rAng="0" ptsTypes="AA">
                                      <p:cBhvr>
                                        <p:cTn id="1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1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1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0.00046 L -0.00289 -0.00046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23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2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3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4.07407E-6 L -0.02452 -4.07407E-6 " pathEditMode="relative" rAng="0" ptsTypes="AA"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1.53846E-6 -2.96296E-6 " pathEditMode="relative" rAng="0" ptsTypes="AA">
                                      <p:cBhvr>
                                        <p:cTn id="3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0.0037 L -0.02597 0.0037 " pathEditMode="relative" rAng="0" ptsTypes="AA">
                                      <p:cBhvr>
                                        <p:cTn id="3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42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2 -0.0037 L 0.00289 -0.0037 " pathEditMode="relative" rAng="0" ptsTypes="AA">
                                      <p:cBhvr>
                                        <p:cTn id="4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3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-0.00046 L -0.00145 -0.00046 " pathEditMode="relative" rAng="0" ptsTypes="AA">
                                      <p:cBhvr>
                                        <p:cTn id="4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5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1.48148E-6 L -0.00288 1.48148E-6 " pathEditMode="relative" rAng="0" ptsTypes="AA">
                                      <p:cBhvr>
                                        <p:cTn id="5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55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5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48 -0.00046 " pathEditMode="relative" rAng="0" ptsTypes="AA">
                                      <p:cBhvr>
                                        <p:cTn id="6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2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-2.96296E-6 L -1.53846E-6 -2.96296E-6 " pathEditMode="relative" rAng="0" ptsTypes="AA">
                                      <p:cBhvr>
                                        <p:cTn id="62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6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1.48148E-6 L -0.02451 1.48148E-6 " pathEditMode="relative" rAng="0" ptsTypes="AA">
                                      <p:cBhvr>
                                        <p:cTn id="6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3.7037E-7 L -0.00144 3.7037E-7 " pathEditMode="relative" rAng="0" ptsTypes="AA">
                                      <p:cBhvr>
                                        <p:cTn id="6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7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4.07407E-6 L -0.00145 -4.07407E-6 " pathEditMode="relative" rAng="0" ptsTypes="AA">
                                      <p:cBhvr>
                                        <p:cTn id="7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0.00046 L 0.02692 -0.00046 " pathEditMode="relative" rAng="0" ptsTypes="AA">
                                      <p:cBhvr>
                                        <p:cTn id="75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0.0037 L -0.00145 0.0037 " pathEditMode="relative" rAng="0" ptsTypes="AA">
                                      <p:cBhvr>
                                        <p:cTn id="7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7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81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-1.11111E-6 L 7.69231E-7 0.41111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55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4 -4.07407E-6 L -0.00384 0.4044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7 0.38889 C -0.03785 0.42199 -0.03629 0.45533 -0.00921 0.47084 C 0.01788 0.48635 0.08229 0.48033 0.12343 0.48195 C 0.16458 0.48357 0.21232 0.49144 0.23784 0.48056 C 0.26336 0.46968 0.26979 0.44306 0.27638 0.41667 " pathEditMode="relative" rAng="0" ptsTypes="aaaaA">
                                      <p:cBhvr>
                                        <p:cTn id="8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0.36551 C -0.05382 0.39861 -0.05243 0.43195 -0.02396 0.44746 C 0.00399 0.4632 0.071 0.45718 0.11371 0.4588 C 0.1566 0.46042 0.20625 0.46806 0.23264 0.45741 C 0.2592 0.4463 0.26597 0.41968 0.27274 0.39329 " pathEditMode="relative" rAng="0" ptsTypes="aaaaA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511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3584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2.5" calcmode="lin" valueType="num">
                                      <p:cBhvr override="childStyl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ldLvl="0" animBg="1"/>
      <p:bldP spid="2" grpId="2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1334</Words>
  <Application>Microsoft Office PowerPoint</Application>
  <PresentationFormat>Custom</PresentationFormat>
  <Paragraphs>183</Paragraphs>
  <Slides>33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1_Office Theme</vt:lpstr>
      <vt:lpstr>4_Office 主题</vt:lpstr>
      <vt:lpstr>4_Office Theme</vt:lpstr>
      <vt:lpstr>Office 主题​​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BKV</cp:lastModifiedBy>
  <cp:revision>235</cp:revision>
  <dcterms:created xsi:type="dcterms:W3CDTF">2021-12-17T04:53:00Z</dcterms:created>
  <dcterms:modified xsi:type="dcterms:W3CDTF">2022-05-23T16:06:37Z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1033-11.2.0.11042</vt:lpwstr>
  </property>
  <property fmtid="{D5CDD505-2E9C-101B-9397-08002B2CF9AE}" pid="3" name="ICV">
    <vt:lpwstr>7F4AD831E6994507A9DB59BCDA3C0BA4</vt:lpwstr>
  </property>
</Properties>
</file>