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93" r:id="rId3"/>
    <p:sldId id="294" r:id="rId4"/>
    <p:sldId id="295" r:id="rId5"/>
    <p:sldId id="296" r:id="rId6"/>
    <p:sldId id="297" r:id="rId7"/>
    <p:sldId id="298" r:id="rId8"/>
    <p:sldId id="299" r:id="rId9"/>
    <p:sldId id="300" r:id="rId10"/>
    <p:sldId id="301" r:id="rId11"/>
    <p:sldId id="302" r:id="rId12"/>
    <p:sldId id="285" r:id="rId13"/>
    <p:sldId id="303" r:id="rId14"/>
    <p:sldId id="257" r:id="rId15"/>
    <p:sldId id="304" r:id="rId16"/>
    <p:sldId id="291" r:id="rId17"/>
    <p:sldId id="276" r:id="rId18"/>
    <p:sldId id="288" r:id="rId19"/>
    <p:sldId id="271" r:id="rId20"/>
    <p:sldId id="305" r:id="rId21"/>
    <p:sldId id="269" r:id="rId22"/>
    <p:sldId id="278" r:id="rId23"/>
    <p:sldId id="287" r:id="rId24"/>
    <p:sldId id="272" r:id="rId25"/>
    <p:sldId id="275" r:id="rId26"/>
    <p:sldId id="306" r:id="rId27"/>
    <p:sldId id="307" r:id="rId28"/>
    <p:sldId id="308" r:id="rId29"/>
    <p:sldId id="309" r:id="rId30"/>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xmlns="">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3300"/>
    <a:srgbClr val="FFEB71"/>
    <a:srgbClr val="FFEFAB"/>
    <a:srgbClr val="FFD937"/>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4"/>
    <p:restoredTop sz="95025"/>
  </p:normalViewPr>
  <p:slideViewPr>
    <p:cSldViewPr showGuides="1">
      <p:cViewPr>
        <p:scale>
          <a:sx n="37" d="100"/>
          <a:sy n="37" d="100"/>
        </p:scale>
        <p:origin x="-1368" y="-360"/>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1424535384"/>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49371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303348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43379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857197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22353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4073500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86675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761154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247331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71875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31613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68334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51602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331234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166020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104065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59638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1.gif"/><Relationship Id="rId7" Type="http://schemas.openxmlformats.org/officeDocument/2006/relationships/image" Target="../media/image13.gif"/><Relationship Id="rId2"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26.gif"/><Relationship Id="rId4" Type="http://schemas.openxmlformats.org/officeDocument/2006/relationships/image" Target="../media/image22.gif"/><Relationship Id="rId9"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gif"/><Relationship Id="rId10" Type="http://schemas.openxmlformats.org/officeDocument/2006/relationships/image" Target="../media/image17.gif"/><Relationship Id="rId4" Type="http://schemas.openxmlformats.org/officeDocument/2006/relationships/image" Target="../media/image11.png"/><Relationship Id="rId9"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8.gif"/><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8.gif"/><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3.wav"/><Relationship Id="rId7" Type="http://schemas.openxmlformats.org/officeDocument/2006/relationships/image" Target="../media/image13.gif"/><Relationship Id="rId12"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8.gif"/><Relationship Id="rId9"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9.gif"/><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7.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gif"/><Relationship Id="rId11" Type="http://schemas.openxmlformats.org/officeDocument/2006/relationships/image" Target="../media/image16.gif"/><Relationship Id="rId5" Type="http://schemas.openxmlformats.org/officeDocument/2006/relationships/audio" Target="../media/audio4.wav"/><Relationship Id="rId10" Type="http://schemas.openxmlformats.org/officeDocument/2006/relationships/image" Target="../media/image14.gif"/><Relationship Id="rId4" Type="http://schemas.openxmlformats.org/officeDocument/2006/relationships/audio" Target="../media/audio1.wav"/><Relationship Id="rId9" Type="http://schemas.openxmlformats.org/officeDocument/2006/relationships/image" Target="../media/image13.gif"/><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1476376" y="1004887"/>
            <a:ext cx="15986125" cy="15925800"/>
          </a:xfrm>
          <a:prstGeom prst="rect">
            <a:avLst/>
          </a:prstGeom>
          <a:noFill/>
          <a:ln w="9525">
            <a:noFill/>
          </a:ln>
        </p:spPr>
      </p:pic>
      <p:sp>
        <p:nvSpPr>
          <p:cNvPr id="2056" name="文本框 2055"/>
          <p:cNvSpPr txBox="1"/>
          <p:nvPr/>
        </p:nvSpPr>
        <p:spPr>
          <a:xfrm>
            <a:off x="4752974" y="4305846"/>
            <a:ext cx="8388697" cy="3970318"/>
          </a:xfrm>
          <a:prstGeom prst="rect">
            <a:avLst/>
          </a:prstGeom>
          <a:noFill/>
          <a:ln w="9525">
            <a:noFill/>
          </a:ln>
        </p:spPr>
        <p:txBody>
          <a:bodyPr wrap="square">
            <a:spAutoFit/>
          </a:bodyPr>
          <a:lstStyle/>
          <a:p>
            <a:pPr lvl="0" algn="ctr" defTabSz="1500505">
              <a:spcBef>
                <a:spcPct val="50000"/>
              </a:spcBef>
            </a:pP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TNXH LỚP 3</a:t>
            </a:r>
            <a:endParaRPr lang="en-US" altLang="zh-CN" sz="72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a:p>
            <a:pPr lvl="0" algn="ctr" defTabSz="1500505">
              <a:spcBef>
                <a:spcPct val="50000"/>
              </a:spcBef>
            </a:pP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Bài</a:t>
            </a: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63: </a:t>
            </a: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Ngày</a:t>
            </a: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và</a:t>
            </a: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đêm</a:t>
            </a: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trên</a:t>
            </a: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Trái</a:t>
            </a:r>
            <a:r>
              <a:rPr lang="en-US" altLang="zh-CN" sz="7200" b="1" dirty="0"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Đất</a:t>
            </a:r>
            <a:endParaRPr lang="en-US" altLang="zh-CN" sz="72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3" name="TextBox 2"/>
          <p:cNvSpPr txBox="1"/>
          <p:nvPr/>
        </p:nvSpPr>
        <p:spPr>
          <a:xfrm>
            <a:off x="5230832" y="220434"/>
            <a:ext cx="7432980" cy="646331"/>
          </a:xfrm>
          <a:prstGeom prst="rect">
            <a:avLst/>
          </a:prstGeom>
          <a:noFill/>
        </p:spPr>
        <p:txBody>
          <a:bodyPr wrap="square" rtlCol="0">
            <a:spAutoFit/>
          </a:bodyPr>
          <a:lstStyle/>
          <a:p>
            <a:r>
              <a:rPr lang="vi-VN"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TRƯỜNG TIỂU HỌC ÁI MỘ A</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8CE3A617-C20A-4477-960D-1728A7D9DA44}"/>
              </a:ext>
            </a:extLst>
          </p:cNvPr>
          <p:cNvSpPr/>
          <p:nvPr/>
        </p:nvSpPr>
        <p:spPr>
          <a:xfrm>
            <a:off x="-53830" y="7024162"/>
            <a:ext cx="16815576" cy="243262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19" name="Picture 18" descr="A close up of a logo&#10;&#10;Description automatically generated">
            <a:extLst>
              <a:ext uri="{FF2B5EF4-FFF2-40B4-BE49-F238E27FC236}">
                <a16:creationId xmlns=""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2762" y="3381934"/>
            <a:ext cx="464765" cy="4359168"/>
          </a:xfrm>
          <a:prstGeom prst="rect">
            <a:avLst/>
          </a:prstGeom>
        </p:spPr>
      </p:pic>
      <p:pic>
        <p:nvPicPr>
          <p:cNvPr id="5" name="Picture 4" descr="A close up of a logo&#10;&#10;Description automatically generated">
            <a:extLst>
              <a:ext uri="{FF2B5EF4-FFF2-40B4-BE49-F238E27FC236}">
                <a16:creationId xmlns=""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7860" y="2579057"/>
            <a:ext cx="422018" cy="3958232"/>
          </a:xfrm>
          <a:prstGeom prst="rect">
            <a:avLst/>
          </a:prstGeom>
        </p:spPr>
      </p:pic>
      <p:pic>
        <p:nvPicPr>
          <p:cNvPr id="7" name="Picture 6">
            <a:extLst>
              <a:ext uri="{FF2B5EF4-FFF2-40B4-BE49-F238E27FC236}">
                <a16:creationId xmlns="" xmlns:a16="http://schemas.microsoft.com/office/drawing/2014/main" id="{A8E75CF2-6AB7-4EA9-9057-6D9B3B92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07" y="2022392"/>
            <a:ext cx="3095053" cy="1113329"/>
          </a:xfrm>
          <a:prstGeom prst="rect">
            <a:avLst/>
          </a:prstGeom>
        </p:spPr>
      </p:pic>
      <p:pic>
        <p:nvPicPr>
          <p:cNvPr id="9" name="Picture 8" descr="A picture containing bowed instrument, music&#10;&#10;Description automatically generated">
            <a:extLst>
              <a:ext uri="{FF2B5EF4-FFF2-40B4-BE49-F238E27FC236}">
                <a16:creationId xmlns=""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6642" y="1826770"/>
            <a:ext cx="2888293" cy="703604"/>
          </a:xfrm>
          <a:prstGeom prst="rect">
            <a:avLst/>
          </a:prstGeom>
        </p:spPr>
      </p:pic>
      <p:pic>
        <p:nvPicPr>
          <p:cNvPr id="22" name="Picture 21"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12" y="2670022"/>
            <a:ext cx="772886" cy="1305156"/>
          </a:xfrm>
          <a:prstGeom prst="rect">
            <a:avLst/>
          </a:prstGeom>
        </p:spPr>
      </p:pic>
      <p:pic>
        <p:nvPicPr>
          <p:cNvPr id="29" name="Picture 28" descr="A close up of an animal&#10;&#10;Description automatically generated">
            <a:extLst>
              <a:ext uri="{FF2B5EF4-FFF2-40B4-BE49-F238E27FC236}">
                <a16:creationId xmlns="" xmlns:a16="http://schemas.microsoft.com/office/drawing/2014/main" id="{C6D0AAA8-2DB6-400E-9FB2-8C75AD4F1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445" y="4558172"/>
            <a:ext cx="1703633" cy="1146080"/>
          </a:xfrm>
          <a:prstGeom prst="rect">
            <a:avLst/>
          </a:prstGeom>
        </p:spPr>
      </p:pic>
      <p:sp>
        <p:nvSpPr>
          <p:cNvPr id="38" name="Speech Bubble: Oval 37">
            <a:extLst>
              <a:ext uri="{FF2B5EF4-FFF2-40B4-BE49-F238E27FC236}">
                <a16:creationId xmlns="" xmlns:a16="http://schemas.microsoft.com/office/drawing/2014/main" id="{8E55607B-92BC-4CC0-BFBA-F5799450DC82}"/>
              </a:ext>
            </a:extLst>
          </p:cNvPr>
          <p:cNvSpPr/>
          <p:nvPr/>
        </p:nvSpPr>
        <p:spPr>
          <a:xfrm>
            <a:off x="7514369" y="348203"/>
            <a:ext cx="7474499" cy="2762021"/>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CẢM </a:t>
            </a:r>
            <a:r>
              <a:rPr lang="vi-VN" sz="3853">
                <a:solidFill>
                  <a:schemeClr val="tx1"/>
                </a:solidFill>
                <a:latin typeface="Tahoma" panose="020B0604030504040204" pitchFamily="34" charset="0"/>
                <a:ea typeface="Tahoma" panose="020B0604030504040204" pitchFamily="34" charset="0"/>
                <a:cs typeface="Tahoma" panose="020B0604030504040204" pitchFamily="34" charset="0"/>
              </a:rPr>
              <a:t>Ơ</a:t>
            </a: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010" y="7348270"/>
            <a:ext cx="2237925" cy="1039844"/>
          </a:xfrm>
          <a:prstGeom prst="rect">
            <a:avLst/>
          </a:prstGeom>
        </p:spPr>
      </p:pic>
      <p:pic>
        <p:nvPicPr>
          <p:cNvPr id="45" name="Picture 44" descr="A close up of a logo&#10;&#10;Description automatically generated">
            <a:extLst>
              <a:ext uri="{FF2B5EF4-FFF2-40B4-BE49-F238E27FC236}">
                <a16:creationId xmlns=""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654" y="2884018"/>
            <a:ext cx="5212285" cy="4220817"/>
          </a:xfrm>
          <a:prstGeom prst="rect">
            <a:avLst/>
          </a:prstGeom>
        </p:spPr>
      </p:pic>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35" y="3322600"/>
            <a:ext cx="6341876" cy="4366712"/>
          </a:xfrm>
          <a:prstGeom prst="rect">
            <a:avLst/>
          </a:prstGeom>
        </p:spPr>
      </p:pic>
      <p:pic>
        <p:nvPicPr>
          <p:cNvPr id="33" name="Picture 32" descr="A close up of a logo&#10;&#10;Description automatically generated">
            <a:extLst>
              <a:ext uri="{FF2B5EF4-FFF2-40B4-BE49-F238E27FC236}">
                <a16:creationId xmlns=""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853" y="2105670"/>
            <a:ext cx="9077893" cy="7351119"/>
          </a:xfrm>
          <a:prstGeom prst="rect">
            <a:avLst/>
          </a:prstGeom>
        </p:spPr>
      </p:pic>
      <p:pic>
        <p:nvPicPr>
          <p:cNvPr id="31" name="Picture 30" descr="A picture containing object&#10;&#10;Description automatically generated">
            <a:extLst>
              <a:ext uri="{FF2B5EF4-FFF2-40B4-BE49-F238E27FC236}">
                <a16:creationId xmlns=""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96767" y="7051094"/>
            <a:ext cx="1756477" cy="1337020"/>
          </a:xfrm>
          <a:prstGeom prst="rect">
            <a:avLst/>
          </a:prstGeom>
        </p:spPr>
      </p:pic>
    </p:spTree>
    <p:extLst>
      <p:ext uri="{BB962C8B-B14F-4D97-AF65-F5344CB8AC3E}">
        <p14:creationId xmlns:p14="http://schemas.microsoft.com/office/powerpoint/2010/main" val="41594096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4752974" y="4305846"/>
            <a:ext cx="8388697" cy="2308324"/>
          </a:xfrm>
          <a:prstGeom prst="rect">
            <a:avLst/>
          </a:prstGeom>
          <a:noFill/>
          <a:ln w="9525">
            <a:noFill/>
          </a:ln>
        </p:spPr>
        <p:txBody>
          <a:bodyPr wrap="square">
            <a:spAutoFit/>
          </a:bodyPr>
          <a:lstStyle/>
          <a:p>
            <a:pPr lvl="0" algn="ctr" defTabSz="1500505">
              <a:spcBef>
                <a:spcPct val="50000"/>
              </a:spcBef>
            </a:pP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Bài 63: Ngày và đêm trên Trái Đất</a:t>
            </a:r>
            <a:endPar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16031674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7093000" y="-590698"/>
            <a:ext cx="9264650" cy="10440988"/>
          </a:xfrm>
          <a:prstGeom prst="rect">
            <a:avLst/>
          </a:prstGeom>
          <a:noFill/>
          <a:ln w="9525">
            <a:noFill/>
          </a:ln>
        </p:spPr>
      </p:pic>
      <p:sp>
        <p:nvSpPr>
          <p:cNvPr id="2" name="TextBox 1"/>
          <p:cNvSpPr txBox="1"/>
          <p:nvPr/>
        </p:nvSpPr>
        <p:spPr>
          <a:xfrm>
            <a:off x="894508" y="1353518"/>
            <a:ext cx="5328592" cy="147732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smtClean="0">
                <a:solidFill>
                  <a:schemeClr val="accent1">
                    <a:lumMod val="50000"/>
                  </a:schemeClr>
                </a:solidFill>
                <a:latin typeface="Times New Roman" panose="02020603050405020304" pitchFamily="18" charset="0"/>
                <a:cs typeface="Times New Roman" panose="02020603050405020304" pitchFamily="18" charset="0"/>
              </a:rPr>
              <a:t>HĐ 1: </a:t>
            </a:r>
            <a:r>
              <a:rPr lang="en-US" altLang="vi-VN" b="1">
                <a:solidFill>
                  <a:schemeClr val="accent1">
                    <a:lumMod val="50000"/>
                  </a:schemeClr>
                </a:solidFill>
                <a:latin typeface="Times New Roman" pitchFamily="18" charset="0"/>
                <a:cs typeface="Times New Roman" panose="02020603050405020304" pitchFamily="18" charset="0"/>
              </a:rPr>
              <a:t>Giải thích hiện tượng ngày và đêm trên Trái Đất.</a:t>
            </a:r>
          </a:p>
          <a:p>
            <a:endParaRPr lang="en-US"/>
          </a:p>
        </p:txBody>
      </p:sp>
      <p:pic>
        <p:nvPicPr>
          <p:cNvPr id="3" name="Picture 2"/>
          <p:cNvPicPr>
            <a:picLocks noChangeAspect="1"/>
          </p:cNvPicPr>
          <p:nvPr/>
        </p:nvPicPr>
        <p:blipFill>
          <a:blip r:embed="rId5"/>
          <a:stretch>
            <a:fillRect/>
          </a:stretch>
        </p:blipFill>
        <p:spPr>
          <a:xfrm>
            <a:off x="89080" y="3513757"/>
            <a:ext cx="7291952" cy="5832649"/>
          </a:xfrm>
          <a:prstGeom prst="rect">
            <a:avLst/>
          </a:prstGeom>
          <a:ln>
            <a:noFill/>
          </a:ln>
          <a:effectLst>
            <a:softEdge rad="112500"/>
          </a:effectLst>
        </p:spPr>
      </p:pic>
      <p:sp>
        <p:nvSpPr>
          <p:cNvPr id="5" name="TextBox 4"/>
          <p:cNvSpPr txBox="1"/>
          <p:nvPr/>
        </p:nvSpPr>
        <p:spPr>
          <a:xfrm>
            <a:off x="2056558" y="3005926"/>
            <a:ext cx="3448148" cy="1015663"/>
          </a:xfrm>
          <a:prstGeom prst="rect">
            <a:avLst/>
          </a:prstGeom>
          <a:noFill/>
        </p:spPr>
        <p:txBody>
          <a:bodyPr wrap="square" rtlCol="0">
            <a:spAutoFit/>
          </a:bodyPr>
          <a:lstStyle/>
          <a:p>
            <a:r>
              <a:rPr lang="en-US" altLang="vi-VN" b="1">
                <a:solidFill>
                  <a:schemeClr val="accent1">
                    <a:lumMod val="50000"/>
                  </a:schemeClr>
                </a:solidFill>
                <a:latin typeface="Times New Roman" pitchFamily="18" charset="0"/>
              </a:rPr>
              <a:t>Quan sát </a:t>
            </a:r>
            <a:r>
              <a:rPr lang="en-US" altLang="vi-VN" b="1" smtClean="0">
                <a:solidFill>
                  <a:schemeClr val="accent1">
                    <a:lumMod val="50000"/>
                  </a:schemeClr>
                </a:solidFill>
                <a:latin typeface="Times New Roman" pitchFamily="18" charset="0"/>
              </a:rPr>
              <a:t>tranh 1  </a:t>
            </a:r>
            <a:endParaRPr lang="en-US" altLang="vi-VN" b="1">
              <a:solidFill>
                <a:schemeClr val="accent1">
                  <a:lumMod val="50000"/>
                </a:schemeClr>
              </a:solidFill>
              <a:latin typeface="Times New Roman" pitchFamily="18" charset="0"/>
            </a:endParaRPr>
          </a:p>
          <a:p>
            <a:endParaRPr lang="en-US"/>
          </a:p>
        </p:txBody>
      </p:sp>
      <p:sp>
        <p:nvSpPr>
          <p:cNvPr id="6" name="TextBox 5"/>
          <p:cNvSpPr txBox="1"/>
          <p:nvPr/>
        </p:nvSpPr>
        <p:spPr>
          <a:xfrm>
            <a:off x="9139629" y="2690803"/>
            <a:ext cx="5544616" cy="3877985"/>
          </a:xfrm>
          <a:prstGeom prst="rect">
            <a:avLst/>
          </a:prstGeom>
          <a:noFill/>
        </p:spPr>
        <p:txBody>
          <a:bodyPr wrap="square" rtlCol="0">
            <a:spAutoFit/>
          </a:bodyPr>
          <a:lstStyle/>
          <a:p>
            <a:pPr algn="just"/>
            <a:r>
              <a:rPr lang="en-US" altLang="vi-VN" sz="5400" b="1">
                <a:solidFill>
                  <a:schemeClr val="accent1">
                    <a:lumMod val="50000"/>
                  </a:schemeClr>
                </a:solidFill>
                <a:latin typeface="Times New Roman" pitchFamily="18" charset="0"/>
              </a:rPr>
              <a:t>Tại sao bóng đèn không chiếu sáng được toàn bộ bề mặt quả địa cầu ?</a:t>
            </a:r>
          </a:p>
          <a:p>
            <a:pPr algn="just"/>
            <a:endParaRPr lang="en-US"/>
          </a:p>
        </p:txBody>
      </p:sp>
      <p:sp>
        <p:nvSpPr>
          <p:cNvPr id="10" name="Oval 9"/>
          <p:cNvSpPr/>
          <p:nvPr/>
        </p:nvSpPr>
        <p:spPr>
          <a:xfrm>
            <a:off x="6386513" y="3629174"/>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7093000" y="-590698"/>
            <a:ext cx="9264650" cy="10440988"/>
          </a:xfrm>
          <a:prstGeom prst="rect">
            <a:avLst/>
          </a:prstGeom>
          <a:noFill/>
          <a:ln w="9525">
            <a:noFill/>
          </a:ln>
        </p:spPr>
      </p:pic>
      <p:sp>
        <p:nvSpPr>
          <p:cNvPr id="2" name="TextBox 1"/>
          <p:cNvSpPr txBox="1"/>
          <p:nvPr/>
        </p:nvSpPr>
        <p:spPr>
          <a:xfrm>
            <a:off x="894508" y="1353518"/>
            <a:ext cx="5328592" cy="147732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smtClean="0">
                <a:solidFill>
                  <a:schemeClr val="accent1">
                    <a:lumMod val="50000"/>
                  </a:schemeClr>
                </a:solidFill>
                <a:latin typeface="Times New Roman" panose="02020603050405020304" pitchFamily="18" charset="0"/>
                <a:cs typeface="Times New Roman" panose="02020603050405020304" pitchFamily="18" charset="0"/>
              </a:rPr>
              <a:t>HĐ 1: </a:t>
            </a:r>
            <a:r>
              <a:rPr lang="en-US" altLang="vi-VN" b="1">
                <a:solidFill>
                  <a:schemeClr val="accent1">
                    <a:lumMod val="50000"/>
                  </a:schemeClr>
                </a:solidFill>
                <a:latin typeface="Times New Roman" pitchFamily="18" charset="0"/>
                <a:cs typeface="Times New Roman" panose="02020603050405020304" pitchFamily="18" charset="0"/>
              </a:rPr>
              <a:t>Giải thích hiện tượng ngày và đêm trên Trái Đất.</a:t>
            </a:r>
          </a:p>
          <a:p>
            <a:endParaRPr lang="en-US"/>
          </a:p>
        </p:txBody>
      </p:sp>
      <p:pic>
        <p:nvPicPr>
          <p:cNvPr id="3" name="Picture 2"/>
          <p:cNvPicPr>
            <a:picLocks noChangeAspect="1"/>
          </p:cNvPicPr>
          <p:nvPr/>
        </p:nvPicPr>
        <p:blipFill>
          <a:blip r:embed="rId5"/>
          <a:stretch>
            <a:fillRect/>
          </a:stretch>
        </p:blipFill>
        <p:spPr>
          <a:xfrm>
            <a:off x="89080" y="3513757"/>
            <a:ext cx="7291952" cy="5832649"/>
          </a:xfrm>
          <a:prstGeom prst="rect">
            <a:avLst/>
          </a:prstGeom>
          <a:ln>
            <a:noFill/>
          </a:ln>
          <a:effectLst>
            <a:softEdge rad="112500"/>
          </a:effectLst>
        </p:spPr>
      </p:pic>
      <p:sp>
        <p:nvSpPr>
          <p:cNvPr id="5" name="TextBox 4"/>
          <p:cNvSpPr txBox="1"/>
          <p:nvPr/>
        </p:nvSpPr>
        <p:spPr>
          <a:xfrm>
            <a:off x="2056558" y="3005926"/>
            <a:ext cx="3448148" cy="1015663"/>
          </a:xfrm>
          <a:prstGeom prst="rect">
            <a:avLst/>
          </a:prstGeom>
          <a:noFill/>
        </p:spPr>
        <p:txBody>
          <a:bodyPr wrap="square" rtlCol="0">
            <a:spAutoFit/>
          </a:bodyPr>
          <a:lstStyle/>
          <a:p>
            <a:r>
              <a:rPr lang="en-US" altLang="vi-VN" b="1">
                <a:solidFill>
                  <a:schemeClr val="accent1">
                    <a:lumMod val="50000"/>
                  </a:schemeClr>
                </a:solidFill>
                <a:latin typeface="Times New Roman" pitchFamily="18" charset="0"/>
              </a:rPr>
              <a:t>Quan sát tranh </a:t>
            </a:r>
          </a:p>
          <a:p>
            <a:endParaRPr lang="en-US"/>
          </a:p>
        </p:txBody>
      </p:sp>
      <p:sp>
        <p:nvSpPr>
          <p:cNvPr id="6" name="TextBox 5"/>
          <p:cNvSpPr txBox="1"/>
          <p:nvPr/>
        </p:nvSpPr>
        <p:spPr>
          <a:xfrm>
            <a:off x="9260633" y="2090639"/>
            <a:ext cx="5544616" cy="5078313"/>
          </a:xfrm>
          <a:prstGeom prst="rect">
            <a:avLst/>
          </a:prstGeom>
          <a:noFill/>
        </p:spPr>
        <p:txBody>
          <a:bodyPr wrap="square" rtlCol="0">
            <a:spAutoFit/>
          </a:bodyPr>
          <a:lstStyle/>
          <a:p>
            <a:r>
              <a:rPr lang="en-US" altLang="vi-VN" sz="5400" b="1" smtClean="0">
                <a:solidFill>
                  <a:schemeClr val="accent1">
                    <a:lumMod val="50000"/>
                  </a:schemeClr>
                </a:solidFill>
                <a:latin typeface="Times New Roman" pitchFamily="18" charset="0"/>
              </a:rPr>
              <a:t>Bóng </a:t>
            </a:r>
            <a:r>
              <a:rPr lang="en-US" altLang="vi-VN" sz="5400" b="1">
                <a:solidFill>
                  <a:schemeClr val="accent1">
                    <a:lumMod val="50000"/>
                  </a:schemeClr>
                </a:solidFill>
                <a:latin typeface="Times New Roman" pitchFamily="18" charset="0"/>
              </a:rPr>
              <a:t>đèn không chiếu sáng được toàn bộ bề mặt quả địa cầu vì quả địa cầu là hình </a:t>
            </a:r>
            <a:r>
              <a:rPr lang="en-US" altLang="vi-VN" sz="5400" b="1" smtClean="0">
                <a:solidFill>
                  <a:schemeClr val="accent1">
                    <a:lumMod val="50000"/>
                  </a:schemeClr>
                </a:solidFill>
                <a:latin typeface="Times New Roman" pitchFamily="18" charset="0"/>
              </a:rPr>
              <a:t>cầu.</a:t>
            </a:r>
            <a:endParaRPr lang="en-US">
              <a:solidFill>
                <a:schemeClr val="accent1">
                  <a:lumMod val="50000"/>
                </a:schemeClr>
              </a:solidFill>
            </a:endParaRPr>
          </a:p>
        </p:txBody>
      </p:sp>
    </p:spTree>
    <p:extLst>
      <p:ext uri="{BB962C8B-B14F-4D97-AF65-F5344CB8AC3E}">
        <p14:creationId xmlns:p14="http://schemas.microsoft.com/office/powerpoint/2010/main" val="2070566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4328" y="155575"/>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540905" y="501244"/>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4428704" y="2289622"/>
            <a:ext cx="5472608" cy="1569660"/>
          </a:xfrm>
          <a:prstGeom prst="rect">
            <a:avLst/>
          </a:prstGeom>
          <a:noFill/>
        </p:spPr>
        <p:txBody>
          <a:bodyPr wrap="square" rtlCol="0">
            <a:spAutoFit/>
          </a:bodyPr>
          <a:lstStyle/>
          <a:p>
            <a:r>
              <a:rPr lang="en-US" altLang="vi-VN" sz="3200" b="1">
                <a:solidFill>
                  <a:schemeClr val="tx1">
                    <a:lumMod val="75000"/>
                    <a:lumOff val="25000"/>
                  </a:schemeClr>
                </a:solidFill>
                <a:latin typeface="Times New Roman" pitchFamily="18" charset="0"/>
              </a:rPr>
              <a:t>Quan sát tranh 2 (SGK)</a:t>
            </a:r>
          </a:p>
          <a:p>
            <a:r>
              <a:rPr lang="en-US" altLang="vi-VN" sz="3200" b="1">
                <a:solidFill>
                  <a:schemeClr val="tx1">
                    <a:lumMod val="75000"/>
                    <a:lumOff val="25000"/>
                  </a:schemeClr>
                </a:solidFill>
                <a:latin typeface="Times New Roman" pitchFamily="18" charset="0"/>
              </a:rPr>
              <a:t>Thảo luận nhóm đôi :2 (phút)</a:t>
            </a:r>
          </a:p>
          <a:p>
            <a:endParaRPr lang="en-US" sz="3200"/>
          </a:p>
        </p:txBody>
      </p:sp>
      <p:pic>
        <p:nvPicPr>
          <p:cNvPr id="6" name="Picture 4" descr="Ngay va 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1312" y="4161830"/>
            <a:ext cx="5328592" cy="468052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0"/>
          <p:cNvSpPr txBox="1">
            <a:spLocks noChangeArrowheads="1"/>
          </p:cNvSpPr>
          <p:nvPr/>
        </p:nvSpPr>
        <p:spPr bwMode="auto">
          <a:xfrm>
            <a:off x="3352873" y="3393936"/>
            <a:ext cx="63230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b="1" dirty="0">
                <a:solidFill>
                  <a:schemeClr val="accent1">
                    <a:lumMod val="50000"/>
                  </a:schemeClr>
                </a:solidFill>
                <a:latin typeface="Times New Roman" pitchFamily="18" charset="0"/>
              </a:rPr>
              <a:t>1. </a:t>
            </a:r>
            <a:r>
              <a:rPr lang="en-US" altLang="vi-VN" b="1" dirty="0" err="1">
                <a:solidFill>
                  <a:schemeClr val="accent1">
                    <a:lumMod val="50000"/>
                  </a:schemeClr>
                </a:solidFill>
                <a:latin typeface="Times New Roman" pitchFamily="18" charset="0"/>
              </a:rPr>
              <a:t>Khoảng</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thời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gian</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Trái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Đất</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được</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Mặt</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Trời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chiếu</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sáng</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gọi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là</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gì</a:t>
            </a:r>
            <a:r>
              <a:rPr lang="en-US" altLang="vi-VN" b="1" dirty="0">
                <a:solidFill>
                  <a:schemeClr val="accent1">
                    <a:lumMod val="50000"/>
                  </a:schemeClr>
                </a:solidFill>
                <a:latin typeface="Times New Roman" pitchFamily="18" charset="0"/>
              </a:rPr>
              <a:t>?</a:t>
            </a:r>
          </a:p>
        </p:txBody>
      </p:sp>
      <p:sp>
        <p:nvSpPr>
          <p:cNvPr id="9" name="Text Box 11"/>
          <p:cNvSpPr txBox="1">
            <a:spLocks noChangeArrowheads="1"/>
          </p:cNvSpPr>
          <p:nvPr/>
        </p:nvSpPr>
        <p:spPr bwMode="auto">
          <a:xfrm>
            <a:off x="3429074" y="4714954"/>
            <a:ext cx="6246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b="1">
                <a:solidFill>
                  <a:schemeClr val="accent1">
                    <a:lumMod val="50000"/>
                  </a:schemeClr>
                </a:solidFill>
                <a:latin typeface="Times New Roman" pitchFamily="18" charset="0"/>
              </a:rPr>
              <a:t>2. Khoảng Thời gian Trái đất không được Mặt Trời chiếu sáng gọi là gì ?</a:t>
            </a:r>
          </a:p>
        </p:txBody>
      </p:sp>
      <p:sp>
        <p:nvSpPr>
          <p:cNvPr id="4" name="Oval 3"/>
          <p:cNvSpPr/>
          <p:nvPr/>
        </p:nvSpPr>
        <p:spPr>
          <a:xfrm>
            <a:off x="14437816" y="4161830"/>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4328" y="155575"/>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540905" y="501244"/>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pic>
        <p:nvPicPr>
          <p:cNvPr id="6" name="Picture 4" descr="Ngay va 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1312" y="4161830"/>
            <a:ext cx="5328592" cy="468052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14437816" y="4161830"/>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1" name="Text Box 10"/>
          <p:cNvSpPr txBox="1">
            <a:spLocks noChangeArrowheads="1"/>
          </p:cNvSpPr>
          <p:nvPr/>
        </p:nvSpPr>
        <p:spPr bwMode="auto">
          <a:xfrm>
            <a:off x="3636617" y="2389213"/>
            <a:ext cx="62646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z="4000" b="1" dirty="0">
                <a:solidFill>
                  <a:schemeClr val="accent1">
                    <a:lumMod val="50000"/>
                  </a:schemeClr>
                </a:solidFill>
                <a:latin typeface="Times New Roman" pitchFamily="18" charset="0"/>
              </a:rPr>
              <a:t>1. </a:t>
            </a:r>
            <a:r>
              <a:rPr lang="en-US" altLang="vi-VN" sz="4000" b="1" dirty="0" err="1">
                <a:solidFill>
                  <a:schemeClr val="accent1">
                    <a:lumMod val="50000"/>
                  </a:schemeClr>
                </a:solidFill>
                <a:latin typeface="Times New Roman" pitchFamily="18" charset="0"/>
              </a:rPr>
              <a:t>Khoảng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thời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gian</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Trái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Đất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được</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Mặt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chiếu</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sáng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gọi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là</a:t>
            </a:r>
            <a:r>
              <a:rPr lang="en-US" altLang="vi-VN" sz="4000" b="1" dirty="0">
                <a:solidFill>
                  <a:schemeClr val="accent1">
                    <a:lumMod val="50000"/>
                  </a:schemeClr>
                </a:solidFill>
                <a:latin typeface="Times New Roman" pitchFamily="18" charset="0"/>
              </a:rPr>
              <a:t> </a:t>
            </a:r>
            <a:r>
              <a:rPr lang="en-US" altLang="vi-VN" sz="4000" b="1" dirty="0" smtClean="0">
                <a:solidFill>
                  <a:schemeClr val="accent1">
                    <a:lumMod val="50000"/>
                  </a:schemeClr>
                </a:solidFill>
                <a:latin typeface="Times New Roman" pitchFamily="18" charset="0"/>
              </a:rPr>
              <a:t>ban </a:t>
            </a:r>
            <a:r>
              <a:rPr lang="en-US" altLang="vi-VN" sz="4000" b="1" dirty="0" err="1" smtClean="0">
                <a:solidFill>
                  <a:schemeClr val="accent1">
                    <a:lumMod val="50000"/>
                  </a:schemeClr>
                </a:solidFill>
                <a:latin typeface="Times New Roman" pitchFamily="18" charset="0"/>
              </a:rPr>
              <a:t>ngày</a:t>
            </a:r>
            <a:endParaRPr lang="en-US" altLang="vi-VN" sz="4000" b="1" dirty="0">
              <a:solidFill>
                <a:schemeClr val="accent1">
                  <a:lumMod val="50000"/>
                </a:schemeClr>
              </a:solidFill>
              <a:latin typeface="Times New Roman" pitchFamily="18" charset="0"/>
            </a:endParaRPr>
          </a:p>
        </p:txBody>
      </p:sp>
      <p:sp>
        <p:nvSpPr>
          <p:cNvPr id="12" name="Text Box 11"/>
          <p:cNvSpPr txBox="1">
            <a:spLocks noChangeArrowheads="1"/>
          </p:cNvSpPr>
          <p:nvPr/>
        </p:nvSpPr>
        <p:spPr bwMode="auto">
          <a:xfrm>
            <a:off x="3636616" y="4349284"/>
            <a:ext cx="59664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z="4000" b="1" dirty="0">
                <a:solidFill>
                  <a:schemeClr val="accent1">
                    <a:lumMod val="50000"/>
                  </a:schemeClr>
                </a:solidFill>
                <a:latin typeface="Times New Roman" pitchFamily="18" charset="0"/>
              </a:rPr>
              <a:t>2. </a:t>
            </a:r>
            <a:r>
              <a:rPr lang="en-US" altLang="vi-VN" sz="4000" b="1" dirty="0" err="1">
                <a:solidFill>
                  <a:schemeClr val="accent1">
                    <a:lumMod val="50000"/>
                  </a:schemeClr>
                </a:solidFill>
                <a:latin typeface="Times New Roman" pitchFamily="18" charset="0"/>
              </a:rPr>
              <a:t>Khoảng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Thời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gian</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Trái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a:t>
            </a:r>
            <a:r>
              <a:rPr lang="en-US" altLang="vi-VN" sz="4000" b="1" dirty="0" err="1" smtClean="0">
                <a:solidFill>
                  <a:schemeClr val="accent1">
                    <a:lumMod val="50000"/>
                  </a:schemeClr>
                </a:solidFill>
                <a:latin typeface="Times New Roman" pitchFamily="18" charset="0"/>
              </a:rPr>
              <a:t>ất</a:t>
            </a:r>
            <a:r>
              <a:rPr lang="en-US" altLang="vi-VN" sz="4000" b="1" dirty="0" smtClean="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không</a:t>
            </a:r>
            <a:r>
              <a:rPr lang="en-US" altLang="vi-VN" sz="4000" b="1" dirty="0">
                <a:solidFill>
                  <a:schemeClr val="accent1">
                    <a:lumMod val="50000"/>
                  </a:schemeClr>
                </a:solidFill>
                <a:latin typeface="Times New Roman" pitchFamily="18" charset="0"/>
              </a:rPr>
              <a:t> </a:t>
            </a:r>
            <a:r>
              <a:rPr lang="en-US" altLang="vi-VN" sz="4000" b="1" err="1">
                <a:solidFill>
                  <a:schemeClr val="accent1">
                    <a:lumMod val="50000"/>
                  </a:schemeClr>
                </a:solidFill>
                <a:latin typeface="Times New Roman" pitchFamily="18" charset="0"/>
              </a:rPr>
              <a:t>được</a:t>
            </a:r>
            <a:r>
              <a:rPr lang="en-US" altLang="vi-VN" sz="4000" b="1">
                <a:solidFill>
                  <a:schemeClr val="accent1">
                    <a:lumMod val="50000"/>
                  </a:schemeClr>
                </a:solidFill>
                <a:latin typeface="Times New Roman" pitchFamily="18" charset="0"/>
              </a:rPr>
              <a:t> </a:t>
            </a:r>
            <a:r>
              <a:rPr lang="en-US" altLang="vi-VN" sz="4000" b="1" smtClean="0">
                <a:solidFill>
                  <a:schemeClr val="accent1">
                    <a:lumMod val="50000"/>
                  </a:schemeClr>
                </a:solidFill>
                <a:latin typeface="Times New Roman" pitchFamily="18" charset="0"/>
              </a:rPr>
              <a:t>Mặt</a:t>
            </a:r>
            <a:r>
              <a:rPr lang="en-US" altLang="vi-VN" sz="4000" b="1" dirty="0">
                <a:solidFill>
                  <a:schemeClr val="accent1">
                    <a:lumMod val="50000"/>
                  </a:schemeClr>
                </a:solidFill>
                <a:latin typeface="Times New Roman" pitchFamily="18" charset="0"/>
              </a:rPr>
              <a:t> </a:t>
            </a:r>
            <a:r>
              <a:rPr lang="en-US" altLang="vi-VN" sz="4000" b="1" smtClean="0">
                <a:solidFill>
                  <a:schemeClr val="accent1">
                    <a:lumMod val="50000"/>
                  </a:schemeClr>
                </a:solidFill>
                <a:latin typeface="Times New Roman" pitchFamily="18" charset="0"/>
              </a:rPr>
              <a:t>Trời </a:t>
            </a:r>
            <a:r>
              <a:rPr lang="en-US" altLang="vi-VN" sz="4000" b="1" dirty="0" err="1">
                <a:solidFill>
                  <a:schemeClr val="accent1">
                    <a:lumMod val="50000"/>
                  </a:schemeClr>
                </a:solidFill>
                <a:latin typeface="Times New Roman" pitchFamily="18" charset="0"/>
              </a:rPr>
              <a:t>chiếu</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sáng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gọi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là</a:t>
            </a:r>
            <a:r>
              <a:rPr lang="en-US" altLang="vi-VN" sz="4000" b="1" dirty="0">
                <a:solidFill>
                  <a:schemeClr val="accent1">
                    <a:lumMod val="50000"/>
                  </a:schemeClr>
                </a:solidFill>
                <a:latin typeface="Times New Roman" pitchFamily="18" charset="0"/>
              </a:rPr>
              <a:t> </a:t>
            </a:r>
            <a:r>
              <a:rPr lang="en-US" altLang="vi-VN" sz="4000" b="1" dirty="0" smtClean="0">
                <a:solidFill>
                  <a:schemeClr val="accent1">
                    <a:lumMod val="50000"/>
                  </a:schemeClr>
                </a:solidFill>
                <a:latin typeface="Times New Roman" pitchFamily="18" charset="0"/>
              </a:rPr>
              <a:t>ban </a:t>
            </a:r>
            <a:r>
              <a:rPr lang="en-US" altLang="vi-VN" sz="4000" b="1" dirty="0" err="1" smtClean="0">
                <a:solidFill>
                  <a:schemeClr val="accent1">
                    <a:lumMod val="50000"/>
                  </a:schemeClr>
                </a:solidFill>
                <a:latin typeface="Times New Roman" pitchFamily="18" charset="0"/>
              </a:rPr>
              <a:t>đêm</a:t>
            </a:r>
            <a:endParaRPr lang="en-US" altLang="vi-VN" sz="4000" b="1" dirty="0">
              <a:solidFill>
                <a:schemeClr val="accent1">
                  <a:lumMod val="50000"/>
                </a:schemeClr>
              </a:solidFill>
              <a:latin typeface="Times New Roman" pitchFamily="18" charset="0"/>
            </a:endParaRPr>
          </a:p>
        </p:txBody>
      </p:sp>
    </p:spTree>
    <p:extLst>
      <p:ext uri="{BB962C8B-B14F-4D97-AF65-F5344CB8AC3E}">
        <p14:creationId xmlns:p14="http://schemas.microsoft.com/office/powerpoint/2010/main" val="1918942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21356" y="-302666"/>
            <a:ext cx="16775112" cy="9466262"/>
          </a:xfrm>
          <a:prstGeom prst="rect">
            <a:avLst/>
          </a:prstGeom>
          <a:noFill/>
          <a:ln w="9525">
            <a:noFill/>
          </a:ln>
        </p:spPr>
      </p:pic>
      <p:sp>
        <p:nvSpPr>
          <p:cNvPr id="2" name="TextBox 1"/>
          <p:cNvSpPr txBox="1"/>
          <p:nvPr/>
        </p:nvSpPr>
        <p:spPr>
          <a:xfrm>
            <a:off x="3564608" y="2649662"/>
            <a:ext cx="6048672" cy="4524315"/>
          </a:xfrm>
          <a:prstGeom prst="rect">
            <a:avLst/>
          </a:prstGeom>
          <a:noFill/>
        </p:spPr>
        <p:txBody>
          <a:bodyPr wrap="square" rtlCol="0">
            <a:spAutoFit/>
          </a:bodyPr>
          <a:lstStyle/>
          <a:p>
            <a:r>
              <a:rPr lang="en-US" sz="3200" smtClean="0">
                <a:solidFill>
                  <a:schemeClr val="accent1">
                    <a:lumMod val="50000"/>
                  </a:schemeClr>
                </a:solidFill>
              </a:rPr>
              <a:t>GV cho HS lên bảng quan sát quả địa cầu và trả lời câu hỏi </a:t>
            </a:r>
          </a:p>
          <a:p>
            <a:pPr marL="457200" indent="-457200">
              <a:buFont typeface="Wingdings" panose="05000000000000000000" pitchFamily="2" charset="2"/>
              <a:buChar char="Ø"/>
            </a:pPr>
            <a:r>
              <a:rPr lang="en-US" sz="3200" smtClean="0">
                <a:solidFill>
                  <a:schemeClr val="accent1">
                    <a:lumMod val="50000"/>
                  </a:schemeClr>
                </a:solidFill>
              </a:rPr>
              <a:t>Tìm </a:t>
            </a:r>
            <a:r>
              <a:rPr lang="en-US" sz="3200">
                <a:solidFill>
                  <a:schemeClr val="accent1">
                    <a:lumMod val="50000"/>
                  </a:schemeClr>
                </a:solidFill>
              </a:rPr>
              <a:t>vị trí của thủ đô Hà Nội</a:t>
            </a:r>
          </a:p>
          <a:p>
            <a:r>
              <a:rPr lang="en-US" sz="3200">
                <a:solidFill>
                  <a:schemeClr val="accent1">
                    <a:lumMod val="50000"/>
                  </a:schemeClr>
                </a:solidFill>
              </a:rPr>
              <a:t> ( Việt Nam) và thủ đô Lat Vegat</a:t>
            </a:r>
          </a:p>
          <a:p>
            <a:r>
              <a:rPr lang="en-US" sz="3200">
                <a:solidFill>
                  <a:schemeClr val="accent1">
                    <a:lumMod val="50000"/>
                  </a:schemeClr>
                </a:solidFill>
              </a:rPr>
              <a:t> ( Hoa Kì ) trên quả địa </a:t>
            </a:r>
            <a:r>
              <a:rPr lang="en-US" sz="3200" smtClean="0">
                <a:solidFill>
                  <a:schemeClr val="accent1">
                    <a:lumMod val="50000"/>
                  </a:schemeClr>
                </a:solidFill>
              </a:rPr>
              <a:t>cầu</a:t>
            </a:r>
          </a:p>
          <a:p>
            <a:pPr marL="457200" indent="-457200">
              <a:buFont typeface="Wingdings" panose="05000000000000000000" pitchFamily="2" charset="2"/>
              <a:buChar char="Ø"/>
            </a:pPr>
            <a:r>
              <a:rPr lang="en-US" sz="3200" smtClean="0">
                <a:solidFill>
                  <a:schemeClr val="accent1">
                    <a:lumMod val="50000"/>
                  </a:schemeClr>
                </a:solidFill>
              </a:rPr>
              <a:t>Khi </a:t>
            </a:r>
            <a:r>
              <a:rPr lang="en-US" sz="3200">
                <a:solidFill>
                  <a:schemeClr val="accent1">
                    <a:lumMod val="50000"/>
                  </a:schemeClr>
                </a:solidFill>
              </a:rPr>
              <a:t>Hà Nội là ban ngày thì La-ha-ba-na là ngày hay đêm ? Vì sao?</a:t>
            </a:r>
            <a:endParaRPr lang="vi-VN" sz="3200">
              <a:solidFill>
                <a:schemeClr val="accent1">
                  <a:lumMod val="50000"/>
                </a:schemeClr>
              </a:solidFill>
            </a:endParaRPr>
          </a:p>
          <a:p>
            <a:endParaRPr lang="vi-VN" sz="3200">
              <a:solidFill>
                <a:schemeClr val="accent1">
                  <a:lumMod val="50000"/>
                </a:schemeClr>
              </a:solidFill>
            </a:endParaRPr>
          </a:p>
        </p:txBody>
      </p:sp>
      <p:pic>
        <p:nvPicPr>
          <p:cNvPr id="3" name="Picture 2"/>
          <p:cNvPicPr>
            <a:picLocks noChangeAspect="1"/>
          </p:cNvPicPr>
          <p:nvPr/>
        </p:nvPicPr>
        <p:blipFill>
          <a:blip r:embed="rId4"/>
          <a:stretch>
            <a:fillRect/>
          </a:stretch>
        </p:blipFill>
        <p:spPr>
          <a:xfrm>
            <a:off x="9397256" y="2001590"/>
            <a:ext cx="5040560" cy="5323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图片 41996" descr="14"/>
          <p:cNvPicPr>
            <a:picLocks noChangeAspect="1"/>
          </p:cNvPicPr>
          <p:nvPr/>
        </p:nvPicPr>
        <p:blipFill>
          <a:blip r:embed="rId3"/>
          <a:stretch>
            <a:fillRect/>
          </a:stretch>
        </p:blipFill>
        <p:spPr>
          <a:xfrm>
            <a:off x="0" y="0"/>
            <a:ext cx="10009188" cy="9346406"/>
          </a:xfrm>
          <a:prstGeom prst="rect">
            <a:avLst/>
          </a:prstGeom>
          <a:noFill/>
          <a:ln w="9525">
            <a:noFill/>
          </a:ln>
        </p:spPr>
      </p:pic>
      <p:pic>
        <p:nvPicPr>
          <p:cNvPr id="2" name="Picture 1"/>
          <p:cNvPicPr>
            <a:picLocks noChangeAspect="1"/>
          </p:cNvPicPr>
          <p:nvPr/>
        </p:nvPicPr>
        <p:blipFill>
          <a:blip r:embed="rId4"/>
          <a:stretch>
            <a:fillRect/>
          </a:stretch>
        </p:blipFill>
        <p:spPr>
          <a:xfrm>
            <a:off x="9541272" y="0"/>
            <a:ext cx="7057132" cy="65380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1332360" y="4953918"/>
            <a:ext cx="7344816" cy="1077218"/>
          </a:xfrm>
          <a:prstGeom prst="rect">
            <a:avLst/>
          </a:prstGeom>
          <a:noFill/>
        </p:spPr>
        <p:txBody>
          <a:bodyPr wrap="square" rtlCol="0">
            <a:spAutoFit/>
          </a:bodyPr>
          <a:lstStyle/>
          <a:p>
            <a:r>
              <a:rPr lang="en-US" sz="3200" b="1">
                <a:solidFill>
                  <a:schemeClr val="bg2">
                    <a:lumMod val="75000"/>
                  </a:schemeClr>
                </a:solidFill>
                <a:latin typeface="Times New Roman" panose="02020603050405020304" pitchFamily="18" charset="0"/>
                <a:cs typeface="Times New Roman" panose="02020603050405020304" pitchFamily="18" charset="0"/>
              </a:rPr>
              <a:t>Vì sao lại có hiện tượng ngày và đêm trên Trái đất?</a:t>
            </a:r>
            <a:endParaRPr lang="vi-VN"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60352" y="6031136"/>
            <a:ext cx="7776864" cy="3016210"/>
          </a:xfrm>
          <a:prstGeom prst="rect">
            <a:avLst/>
          </a:prstGeom>
          <a:noFill/>
        </p:spPr>
        <p:txBody>
          <a:bodyPr wrap="square" rtlCol="0">
            <a:spAutoFit/>
          </a:bodyPr>
          <a:lstStyle/>
          <a:p>
            <a:r>
              <a:rPr lang="en-US" sz="3200" smtClean="0">
                <a:solidFill>
                  <a:schemeClr val="accent1">
                    <a:lumMod val="50000"/>
                  </a:schemeClr>
                </a:solidFill>
                <a:latin typeface="Times New Roman" panose="02020603050405020304" pitchFamily="18" charset="0"/>
                <a:cs typeface="Times New Roman" panose="02020603050405020304" pitchFamily="18" charset="0"/>
              </a:rPr>
              <a:t>  </a:t>
            </a:r>
            <a:r>
              <a:rPr lang="vi-VN" sz="3200" smtClean="0">
                <a:solidFill>
                  <a:schemeClr val="accent1">
                    <a:lumMod val="50000"/>
                  </a:schemeClr>
                </a:solidFill>
                <a:latin typeface="Times New Roman" panose="02020603050405020304" pitchFamily="18" charset="0"/>
                <a:cs typeface="Times New Roman" panose="02020603050405020304" pitchFamily="18" charset="0"/>
              </a:rPr>
              <a:t>Vì </a:t>
            </a:r>
            <a:r>
              <a:rPr lang="vi-VN" sz="3200">
                <a:solidFill>
                  <a:schemeClr val="accent1">
                    <a:lumMod val="50000"/>
                  </a:schemeClr>
                </a:solidFill>
                <a:latin typeface="Times New Roman" panose="02020603050405020304" pitchFamily="18" charset="0"/>
                <a:cs typeface="Times New Roman" panose="02020603050405020304" pitchFamily="18" charset="0"/>
              </a:rPr>
              <a:t>Trái đất của chúng ta hình cầu nên mặt trời chỉ chiếu sáng một phần. Khoảng thời gian phần Trái đất được mặt trời chiếu sáng là ban ngày, phần còn lại không được chiếu sáng là ban đêm.</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TextBox 1"/>
          <p:cNvSpPr txBox="1"/>
          <p:nvPr/>
        </p:nvSpPr>
        <p:spPr>
          <a:xfrm>
            <a:off x="4572720" y="3753356"/>
            <a:ext cx="8496944" cy="3046988"/>
          </a:xfrm>
          <a:prstGeom prst="rect">
            <a:avLst/>
          </a:prstGeom>
          <a:noFill/>
        </p:spPr>
        <p:txBody>
          <a:bodyPr wrap="square" rtlCol="0">
            <a:spAutoFit/>
          </a:bodyPr>
          <a:lstStyle/>
          <a:p>
            <a:r>
              <a:rPr lang="en-US" sz="5400" b="1">
                <a:solidFill>
                  <a:schemeClr val="accent1">
                    <a:lumMod val="50000"/>
                  </a:schemeClr>
                </a:solidFill>
                <a:latin typeface="Times New Roman" panose="02020603050405020304" pitchFamily="18" charset="0"/>
                <a:cs typeface="Times New Roman" panose="02020603050405020304" pitchFamily="18" charset="0"/>
              </a:rPr>
              <a:t>Em hãy kể tên một số loài động vật thường hoạt động ban ngày và ban đêm?</a:t>
            </a:r>
            <a:endParaRPr lang="vi-VN" sz="5400" b="1">
              <a:solidFill>
                <a:schemeClr val="accent1">
                  <a:lumMod val="50000"/>
                </a:schemeClr>
              </a:solidFill>
              <a:latin typeface="Times New Roman" panose="02020603050405020304" pitchFamily="18" charset="0"/>
              <a:cs typeface="Times New Roman" panose="02020603050405020304" pitchFamily="18" charset="0"/>
            </a:endParaRPr>
          </a:p>
          <a:p>
            <a:endParaRPr lang="en-US">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图片 33799" descr="1-25"/>
          <p:cNvPicPr>
            <a:picLocks noChangeAspect="1"/>
          </p:cNvPicPr>
          <p:nvPr/>
        </p:nvPicPr>
        <p:blipFill>
          <a:blip r:embed="rId3"/>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4"/>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3"/>
          <a:stretch>
            <a:fillRect/>
          </a:stretch>
        </p:blipFill>
        <p:spPr>
          <a:xfrm>
            <a:off x="9240838" y="2073275"/>
            <a:ext cx="7356475" cy="7246938"/>
          </a:xfrm>
          <a:prstGeom prst="rect">
            <a:avLst/>
          </a:prstGeom>
          <a:noFill/>
          <a:ln w="9525">
            <a:noFill/>
          </a:ln>
        </p:spPr>
      </p:pic>
      <p:sp>
        <p:nvSpPr>
          <p:cNvPr id="2" name="TextBox 1"/>
          <p:cNvSpPr txBox="1"/>
          <p:nvPr/>
        </p:nvSpPr>
        <p:spPr>
          <a:xfrm>
            <a:off x="9829304" y="273398"/>
            <a:ext cx="568863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mtClean="0">
                <a:solidFill>
                  <a:schemeClr val="accent1">
                    <a:lumMod val="50000"/>
                  </a:schemeClr>
                </a:solidFill>
              </a:rPr>
              <a:t>1 SỐ LOÀI ĐỘNG VẬT SỐNG BAN NGÀY</a:t>
            </a:r>
            <a:endParaRPr lang="en-US">
              <a:solidFill>
                <a:schemeClr val="accent1">
                  <a:lumMod val="50000"/>
                </a:schemeClr>
              </a:solidFill>
            </a:endParaRPr>
          </a:p>
        </p:txBody>
      </p:sp>
      <p:sp>
        <p:nvSpPr>
          <p:cNvPr id="3" name="AutoShape 2" descr="Hệ động vật Việt Nam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9488299" y="1978883"/>
            <a:ext cx="6912768" cy="6768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4115489" y="946820"/>
            <a:ext cx="5255429" cy="496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7"/>
          <a:stretch>
            <a:fillRect/>
          </a:stretch>
        </p:blipFill>
        <p:spPr>
          <a:xfrm>
            <a:off x="-1" y="5274148"/>
            <a:ext cx="4213225" cy="4213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8"/>
          <a:stretch>
            <a:fillRect/>
          </a:stretch>
        </p:blipFill>
        <p:spPr>
          <a:xfrm>
            <a:off x="612775" y="471487"/>
            <a:ext cx="3483069" cy="3546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404368" y="4305846"/>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Con vịt</a:t>
            </a:r>
            <a:endParaRPr lang="en-US">
              <a:solidFill>
                <a:schemeClr val="accent1">
                  <a:lumMod val="50000"/>
                </a:schemeClr>
              </a:solidFill>
            </a:endParaRPr>
          </a:p>
        </p:txBody>
      </p:sp>
      <p:sp>
        <p:nvSpPr>
          <p:cNvPr id="15" name="TextBox 14"/>
          <p:cNvSpPr txBox="1"/>
          <p:nvPr/>
        </p:nvSpPr>
        <p:spPr>
          <a:xfrm>
            <a:off x="5807299" y="6058713"/>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Con trâu</a:t>
            </a:r>
            <a:endParaRPr lang="en-US">
              <a:solidFill>
                <a:schemeClr val="accent1">
                  <a:lumMod val="50000"/>
                </a:schemeClr>
              </a:solidFill>
            </a:endParaRPr>
          </a:p>
        </p:txBody>
      </p:sp>
      <p:sp>
        <p:nvSpPr>
          <p:cNvPr id="16" name="TextBox 15"/>
          <p:cNvSpPr txBox="1"/>
          <p:nvPr/>
        </p:nvSpPr>
        <p:spPr>
          <a:xfrm>
            <a:off x="12044583" y="8766215"/>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Con voi</a:t>
            </a:r>
            <a:endParaRPr lang="en-US">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1000" fill="hold"/>
                                        <p:tgtEl>
                                          <p:spTgt spid="33801"/>
                                        </p:tgtEl>
                                        <p:attrNameLst>
                                          <p:attrName>ppt_w</p:attrName>
                                        </p:attrNameLst>
                                      </p:cBhvr>
                                      <p:tavLst>
                                        <p:tav tm="0">
                                          <p:val>
                                            <p:fltVal val="0"/>
                                          </p:val>
                                        </p:tav>
                                        <p:tav tm="100000">
                                          <p:val>
                                            <p:strVal val="#ppt_w"/>
                                          </p:val>
                                        </p:tav>
                                      </p:tavLst>
                                    </p:anim>
                                    <p:anim calcmode="lin" valueType="num">
                                      <p:cBhvr>
                                        <p:cTn id="8" dur="1000" fill="hold"/>
                                        <p:tgtEl>
                                          <p:spTgt spid="33801"/>
                                        </p:tgtEl>
                                        <p:attrNameLst>
                                          <p:attrName>ppt_h</p:attrName>
                                        </p:attrNameLst>
                                      </p:cBhvr>
                                      <p:tavLst>
                                        <p:tav tm="0">
                                          <p:val>
                                            <p:fltVal val="0"/>
                                          </p:val>
                                        </p:tav>
                                        <p:tav tm="100000">
                                          <p:val>
                                            <p:strVal val="#ppt_h"/>
                                          </p:val>
                                        </p:tav>
                                      </p:tavLst>
                                    </p:anim>
                                    <p:anim calcmode="lin" valueType="num">
                                      <p:cBhvr>
                                        <p:cTn id="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1000" fill="hold"/>
                                        <p:tgtEl>
                                          <p:spTgt spid="33800"/>
                                        </p:tgtEl>
                                        <p:attrNameLst>
                                          <p:attrName>ppt_w</p:attrName>
                                        </p:attrNameLst>
                                      </p:cBhvr>
                                      <p:tavLst>
                                        <p:tav tm="0">
                                          <p:val>
                                            <p:fltVal val="0"/>
                                          </p:val>
                                        </p:tav>
                                        <p:tav tm="100000">
                                          <p:val>
                                            <p:strVal val="#ppt_w"/>
                                          </p:val>
                                        </p:tav>
                                      </p:tavLst>
                                    </p:anim>
                                    <p:anim calcmode="lin" valueType="num">
                                      <p:cBhvr>
                                        <p:cTn id="15" dur="1000" fill="hold"/>
                                        <p:tgtEl>
                                          <p:spTgt spid="33800"/>
                                        </p:tgtEl>
                                        <p:attrNameLst>
                                          <p:attrName>ppt_h</p:attrName>
                                        </p:attrNameLst>
                                      </p:cBhvr>
                                      <p:tavLst>
                                        <p:tav tm="0">
                                          <p:val>
                                            <p:fltVal val="0"/>
                                          </p:val>
                                        </p:tav>
                                        <p:tav tm="100000">
                                          <p:val>
                                            <p:strVal val="#ppt_h"/>
                                          </p:val>
                                        </p:tav>
                                      </p:tavLst>
                                    </p:anim>
                                    <p:anim calcmode="lin" valueType="num">
                                      <p:cBhvr>
                                        <p:cTn id="16"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2"/>
                                        </p:tgtEl>
                                        <p:attrNameLst>
                                          <p:attrName>style.visibility</p:attrName>
                                        </p:attrNameLst>
                                      </p:cBhvr>
                                      <p:to>
                                        <p:strVal val="visible"/>
                                      </p:to>
                                    </p:set>
                                    <p:anim calcmode="lin" valueType="num">
                                      <p:cBhvr>
                                        <p:cTn id="21" dur="1000" fill="hold"/>
                                        <p:tgtEl>
                                          <p:spTgt spid="33802"/>
                                        </p:tgtEl>
                                        <p:attrNameLst>
                                          <p:attrName>ppt_w</p:attrName>
                                        </p:attrNameLst>
                                      </p:cBhvr>
                                      <p:tavLst>
                                        <p:tav tm="0">
                                          <p:val>
                                            <p:fltVal val="0"/>
                                          </p:val>
                                        </p:tav>
                                        <p:tav tm="100000">
                                          <p:val>
                                            <p:strVal val="#ppt_w"/>
                                          </p:val>
                                        </p:tav>
                                      </p:tavLst>
                                    </p:anim>
                                    <p:anim calcmode="lin" valueType="num">
                                      <p:cBhvr>
                                        <p:cTn id="22" dur="1000" fill="hold"/>
                                        <p:tgtEl>
                                          <p:spTgt spid="33802"/>
                                        </p:tgtEl>
                                        <p:attrNameLst>
                                          <p:attrName>ppt_h</p:attrName>
                                        </p:attrNameLst>
                                      </p:cBhvr>
                                      <p:tavLst>
                                        <p:tav tm="0">
                                          <p:val>
                                            <p:fltVal val="0"/>
                                          </p:val>
                                        </p:tav>
                                        <p:tav tm="100000">
                                          <p:val>
                                            <p:strVal val="#ppt_h"/>
                                          </p:val>
                                        </p:tav>
                                      </p:tavLst>
                                    </p:anim>
                                    <p:anim calcmode="lin" valueType="num">
                                      <p:cBhvr>
                                        <p:cTn id="23"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4155" y="0"/>
            <a:ext cx="16734133" cy="9406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3492600" y="1569542"/>
            <a:ext cx="11711444" cy="4667047"/>
          </a:xfrm>
          <a:prstGeom prst="rect">
            <a:avLst/>
          </a:prstGeom>
          <a:noFill/>
        </p:spPr>
        <p:txBody>
          <a:bodyPr wrap="square" rtlCol="0">
            <a:spAutoFit/>
          </a:bodyPr>
          <a:lstStyle/>
          <a:p>
            <a:pPr algn="ctr" defTabSz="1258397" rtl="0" fontAlgn="auto">
              <a:spcBef>
                <a:spcPts val="0"/>
              </a:spcBef>
              <a:spcAft>
                <a:spcPts val="0"/>
              </a:spcAft>
              <a:defRPr/>
            </a:pP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KHỞI</a:t>
            </a:r>
            <a:r>
              <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ĐỘNG</a:t>
            </a:r>
            <a:endPar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defTabSz="1258397" rtl="0" fontAlgn="auto">
              <a:spcBef>
                <a:spcPts val="0"/>
              </a:spcBef>
              <a:spcAft>
                <a:spcPts val="0"/>
              </a:spcAft>
              <a:defRPr/>
            </a:pP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TRÒ</a:t>
            </a:r>
            <a:r>
              <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CHƠI</a:t>
            </a:r>
            <a:endPar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defTabSz="1258397" rtl="0" fontAlgn="auto">
              <a:spcBef>
                <a:spcPts val="0"/>
              </a:spcBef>
              <a:spcAft>
                <a:spcPts val="0"/>
              </a:spcAft>
              <a:defRPr/>
            </a:pPr>
            <a:r>
              <a:rPr lang="en-US" sz="9909" b="1" dirty="0" err="1"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CỨU</a:t>
            </a:r>
            <a:r>
              <a:rPr lang="en-US" sz="9909" b="1" dirty="0" smtClean="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LẤY</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CÁ</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VOI</a:t>
            </a:r>
            <a:endPar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24208" y="-922460"/>
            <a:ext cx="670695" cy="670695"/>
          </a:xfrm>
          <a:prstGeom prst="rect">
            <a:avLst/>
          </a:prstGeom>
        </p:spPr>
      </p:pic>
    </p:spTree>
    <p:extLst>
      <p:ext uri="{BB962C8B-B14F-4D97-AF65-F5344CB8AC3E}">
        <p14:creationId xmlns:p14="http://schemas.microsoft.com/office/powerpoint/2010/main" val="333843639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6"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图片 33799" descr="1-25"/>
          <p:cNvPicPr>
            <a:picLocks noChangeAspect="1"/>
          </p:cNvPicPr>
          <p:nvPr/>
        </p:nvPicPr>
        <p:blipFill>
          <a:blip r:embed="rId3"/>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4"/>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3"/>
          <a:stretch>
            <a:fillRect/>
          </a:stretch>
        </p:blipFill>
        <p:spPr>
          <a:xfrm>
            <a:off x="9240838" y="2073275"/>
            <a:ext cx="7356475" cy="7246938"/>
          </a:xfrm>
          <a:prstGeom prst="rect">
            <a:avLst/>
          </a:prstGeom>
          <a:noFill/>
          <a:ln w="9525">
            <a:noFill/>
          </a:ln>
        </p:spPr>
      </p:pic>
      <p:sp>
        <p:nvSpPr>
          <p:cNvPr id="2" name="TextBox 1"/>
          <p:cNvSpPr txBox="1"/>
          <p:nvPr/>
        </p:nvSpPr>
        <p:spPr>
          <a:xfrm>
            <a:off x="9829304" y="273398"/>
            <a:ext cx="640871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mtClean="0">
                <a:solidFill>
                  <a:schemeClr val="accent1">
                    <a:lumMod val="50000"/>
                  </a:schemeClr>
                </a:solidFill>
              </a:rPr>
              <a:t>1 SỐ LOÀI ĐỘNG VẬT SỐNG </a:t>
            </a:r>
          </a:p>
          <a:p>
            <a:pPr algn="ctr"/>
            <a:r>
              <a:rPr lang="en-US" smtClean="0">
                <a:solidFill>
                  <a:schemeClr val="accent1">
                    <a:lumMod val="50000"/>
                  </a:schemeClr>
                </a:solidFill>
              </a:rPr>
              <a:t>BAN ĐÊM</a:t>
            </a:r>
            <a:endParaRPr lang="en-US">
              <a:solidFill>
                <a:schemeClr val="accent1">
                  <a:lumMod val="50000"/>
                </a:schemeClr>
              </a:solidFill>
            </a:endParaRPr>
          </a:p>
        </p:txBody>
      </p:sp>
      <p:sp>
        <p:nvSpPr>
          <p:cNvPr id="3" name="AutoShape 2" descr="Hệ động vật Việt Nam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1" y="5274148"/>
            <a:ext cx="4213225" cy="4213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6"/>
          <a:stretch>
            <a:fillRect/>
          </a:stretch>
        </p:blipFill>
        <p:spPr>
          <a:xfrm>
            <a:off x="9416204" y="2368800"/>
            <a:ext cx="6888614" cy="64485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stretch>
            <a:fillRect/>
          </a:stretch>
        </p:blipFill>
        <p:spPr>
          <a:xfrm>
            <a:off x="4095844" y="920751"/>
            <a:ext cx="5715000" cy="47627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8"/>
          <a:stretch>
            <a:fillRect/>
          </a:stretch>
        </p:blipFill>
        <p:spPr>
          <a:xfrm>
            <a:off x="163935" y="81323"/>
            <a:ext cx="4066199" cy="3892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p:cNvSpPr txBox="1"/>
          <p:nvPr/>
        </p:nvSpPr>
        <p:spPr>
          <a:xfrm>
            <a:off x="1111818" y="4086866"/>
            <a:ext cx="1872208"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Cú mèo</a:t>
            </a:r>
            <a:endParaRPr lang="en-US">
              <a:solidFill>
                <a:schemeClr val="accent1">
                  <a:lumMod val="50000"/>
                </a:schemeClr>
              </a:solidFill>
            </a:endParaRPr>
          </a:p>
        </p:txBody>
      </p:sp>
      <p:sp>
        <p:nvSpPr>
          <p:cNvPr id="12" name="TextBox 11"/>
          <p:cNvSpPr txBox="1"/>
          <p:nvPr/>
        </p:nvSpPr>
        <p:spPr>
          <a:xfrm>
            <a:off x="5682915" y="5858396"/>
            <a:ext cx="2088232" cy="5760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solidFill>
                  <a:schemeClr val="accent1">
                    <a:lumMod val="50000"/>
                  </a:schemeClr>
                </a:solidFill>
              </a:rPr>
              <a:t>Đom đóm</a:t>
            </a:r>
            <a:endParaRPr lang="en-US">
              <a:solidFill>
                <a:schemeClr val="accent1">
                  <a:lumMod val="50000"/>
                </a:schemeClr>
              </a:solidFill>
            </a:endParaRPr>
          </a:p>
        </p:txBody>
      </p:sp>
      <p:sp>
        <p:nvSpPr>
          <p:cNvPr id="13" name="TextBox 12"/>
          <p:cNvSpPr txBox="1"/>
          <p:nvPr/>
        </p:nvSpPr>
        <p:spPr>
          <a:xfrm>
            <a:off x="11917536" y="8842350"/>
            <a:ext cx="234670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mtClean="0">
                <a:solidFill>
                  <a:schemeClr val="accent1">
                    <a:lumMod val="50000"/>
                  </a:schemeClr>
                </a:solidFill>
              </a:rPr>
              <a:t>Con dơi</a:t>
            </a:r>
            <a:endParaRPr lang="en-US">
              <a:solidFill>
                <a:schemeClr val="accent1">
                  <a:lumMod val="50000"/>
                </a:schemeClr>
              </a:solidFill>
            </a:endParaRPr>
          </a:p>
        </p:txBody>
      </p:sp>
    </p:spTree>
    <p:extLst>
      <p:ext uri="{BB962C8B-B14F-4D97-AF65-F5344CB8AC3E}">
        <p14:creationId xmlns:p14="http://schemas.microsoft.com/office/powerpoint/2010/main" val="4592142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1000" fill="hold"/>
                                        <p:tgtEl>
                                          <p:spTgt spid="33801"/>
                                        </p:tgtEl>
                                        <p:attrNameLst>
                                          <p:attrName>ppt_w</p:attrName>
                                        </p:attrNameLst>
                                      </p:cBhvr>
                                      <p:tavLst>
                                        <p:tav tm="0">
                                          <p:val>
                                            <p:fltVal val="0"/>
                                          </p:val>
                                        </p:tav>
                                        <p:tav tm="100000">
                                          <p:val>
                                            <p:strVal val="#ppt_w"/>
                                          </p:val>
                                        </p:tav>
                                      </p:tavLst>
                                    </p:anim>
                                    <p:anim calcmode="lin" valueType="num">
                                      <p:cBhvr>
                                        <p:cTn id="8" dur="1000" fill="hold"/>
                                        <p:tgtEl>
                                          <p:spTgt spid="33801"/>
                                        </p:tgtEl>
                                        <p:attrNameLst>
                                          <p:attrName>ppt_h</p:attrName>
                                        </p:attrNameLst>
                                      </p:cBhvr>
                                      <p:tavLst>
                                        <p:tav tm="0">
                                          <p:val>
                                            <p:fltVal val="0"/>
                                          </p:val>
                                        </p:tav>
                                        <p:tav tm="100000">
                                          <p:val>
                                            <p:strVal val="#ppt_h"/>
                                          </p:val>
                                        </p:tav>
                                      </p:tavLst>
                                    </p:anim>
                                    <p:anim calcmode="lin" valueType="num">
                                      <p:cBhvr>
                                        <p:cTn id="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1000" fill="hold"/>
                                        <p:tgtEl>
                                          <p:spTgt spid="33800"/>
                                        </p:tgtEl>
                                        <p:attrNameLst>
                                          <p:attrName>ppt_w</p:attrName>
                                        </p:attrNameLst>
                                      </p:cBhvr>
                                      <p:tavLst>
                                        <p:tav tm="0">
                                          <p:val>
                                            <p:fltVal val="0"/>
                                          </p:val>
                                        </p:tav>
                                        <p:tav tm="100000">
                                          <p:val>
                                            <p:strVal val="#ppt_w"/>
                                          </p:val>
                                        </p:tav>
                                      </p:tavLst>
                                    </p:anim>
                                    <p:anim calcmode="lin" valueType="num">
                                      <p:cBhvr>
                                        <p:cTn id="15" dur="1000" fill="hold"/>
                                        <p:tgtEl>
                                          <p:spTgt spid="33800"/>
                                        </p:tgtEl>
                                        <p:attrNameLst>
                                          <p:attrName>ppt_h</p:attrName>
                                        </p:attrNameLst>
                                      </p:cBhvr>
                                      <p:tavLst>
                                        <p:tav tm="0">
                                          <p:val>
                                            <p:fltVal val="0"/>
                                          </p:val>
                                        </p:tav>
                                        <p:tav tm="100000">
                                          <p:val>
                                            <p:strVal val="#ppt_h"/>
                                          </p:val>
                                        </p:tav>
                                      </p:tavLst>
                                    </p:anim>
                                    <p:anim calcmode="lin" valueType="num">
                                      <p:cBhvr>
                                        <p:cTn id="16"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2"/>
                                        </p:tgtEl>
                                        <p:attrNameLst>
                                          <p:attrName>style.visibility</p:attrName>
                                        </p:attrNameLst>
                                      </p:cBhvr>
                                      <p:to>
                                        <p:strVal val="visible"/>
                                      </p:to>
                                    </p:set>
                                    <p:anim calcmode="lin" valueType="num">
                                      <p:cBhvr>
                                        <p:cTn id="21" dur="1000" fill="hold"/>
                                        <p:tgtEl>
                                          <p:spTgt spid="33802"/>
                                        </p:tgtEl>
                                        <p:attrNameLst>
                                          <p:attrName>ppt_w</p:attrName>
                                        </p:attrNameLst>
                                      </p:cBhvr>
                                      <p:tavLst>
                                        <p:tav tm="0">
                                          <p:val>
                                            <p:fltVal val="0"/>
                                          </p:val>
                                        </p:tav>
                                        <p:tav tm="100000">
                                          <p:val>
                                            <p:strVal val="#ppt_w"/>
                                          </p:val>
                                        </p:tav>
                                      </p:tavLst>
                                    </p:anim>
                                    <p:anim calcmode="lin" valueType="num">
                                      <p:cBhvr>
                                        <p:cTn id="22" dur="1000" fill="hold"/>
                                        <p:tgtEl>
                                          <p:spTgt spid="33802"/>
                                        </p:tgtEl>
                                        <p:attrNameLst>
                                          <p:attrName>ppt_h</p:attrName>
                                        </p:attrNameLst>
                                      </p:cBhvr>
                                      <p:tavLst>
                                        <p:tav tm="0">
                                          <p:val>
                                            <p:fltVal val="0"/>
                                          </p:val>
                                        </p:tav>
                                        <p:tav tm="100000">
                                          <p:val>
                                            <p:strVal val="#ppt_h"/>
                                          </p:val>
                                        </p:tav>
                                      </p:tavLst>
                                    </p:anim>
                                    <p:anim calcmode="lin" valueType="num">
                                      <p:cBhvr>
                                        <p:cTn id="23"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5" name="图片 15384" descr="19"/>
          <p:cNvPicPr>
            <a:picLocks noChangeAspect="1"/>
          </p:cNvPicPr>
          <p:nvPr/>
        </p:nvPicPr>
        <p:blipFill>
          <a:blip r:embed="rId3"/>
          <a:stretch>
            <a:fillRect/>
          </a:stretch>
        </p:blipFill>
        <p:spPr>
          <a:xfrm>
            <a:off x="828675" y="0"/>
            <a:ext cx="11664950" cy="9431338"/>
          </a:xfrm>
          <a:prstGeom prst="rect">
            <a:avLst/>
          </a:prstGeom>
          <a:noFill/>
          <a:ln w="9525">
            <a:noFill/>
          </a:ln>
        </p:spPr>
      </p:pic>
      <p:sp>
        <p:nvSpPr>
          <p:cNvPr id="2" name="TextBox 1"/>
          <p:cNvSpPr txBox="1"/>
          <p:nvPr/>
        </p:nvSpPr>
        <p:spPr>
          <a:xfrm>
            <a:off x="6804968" y="2577654"/>
            <a:ext cx="5184576" cy="5078313"/>
          </a:xfrm>
          <a:prstGeom prst="rect">
            <a:avLst/>
          </a:prstGeom>
          <a:noFill/>
        </p:spPr>
        <p:txBody>
          <a:bodyPr wrap="square" rtlCol="0">
            <a:spAutoFit/>
          </a:bodyPr>
          <a:lstStyle/>
          <a:p>
            <a:r>
              <a:rPr lang="en-US" altLang="vi-VN" sz="3600" b="1" smtClean="0">
                <a:solidFill>
                  <a:schemeClr val="accent1">
                    <a:lumMod val="50000"/>
                  </a:schemeClr>
                </a:solidFill>
                <a:latin typeface="Times New Roman" pitchFamily="18" charset="0"/>
                <a:cs typeface="Times New Roman" pitchFamily="18" charset="0"/>
              </a:rPr>
              <a:t>  Trái </a:t>
            </a:r>
            <a:r>
              <a:rPr lang="en-US" altLang="vi-VN" sz="3600" b="1">
                <a:solidFill>
                  <a:schemeClr val="accent1">
                    <a:lumMod val="50000"/>
                  </a:schemeClr>
                </a:solidFill>
                <a:latin typeface="Times New Roman" pitchFamily="18" charset="0"/>
                <a:cs typeface="Times New Roman" pitchFamily="18" charset="0"/>
              </a:rPr>
              <a:t>Đất của chúng ta hình cầu nên Mặt Trời chỉ chiếu sáng một phần. Khoảng thời gian phần Trái Đất được Mặt Trời chiếu sáng là ban ngày, phần còn lại không được chiếu sáng là ban đêm.</a:t>
            </a:r>
          </a:p>
          <a:p>
            <a:endParaRPr lang="en-US" sz="3600"/>
          </a:p>
        </p:txBody>
      </p:sp>
      <p:sp>
        <p:nvSpPr>
          <p:cNvPr id="3" name="TextBox 2"/>
          <p:cNvSpPr txBox="1"/>
          <p:nvPr/>
        </p:nvSpPr>
        <p:spPr>
          <a:xfrm>
            <a:off x="7453040" y="1857574"/>
            <a:ext cx="331236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smtClean="0">
                <a:solidFill>
                  <a:schemeClr val="accent1">
                    <a:lumMod val="50000"/>
                  </a:schemeClr>
                </a:solidFill>
              </a:rPr>
              <a:t>KẾT LUẬN</a:t>
            </a:r>
            <a:endParaRPr lang="en-US" sz="3600">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85"/>
                                        </p:tgtEl>
                                        <p:attrNameLst>
                                          <p:attrName>style.visibility</p:attrName>
                                        </p:attrNameLst>
                                      </p:cBhvr>
                                      <p:to>
                                        <p:strVal val="visible"/>
                                      </p:to>
                                    </p:set>
                                    <p:animEffect transition="in" filter="fade">
                                      <p:cBhvr>
                                        <p:cTn id="7" dur="1000"/>
                                        <p:tgtEl>
                                          <p:spTgt spid="15385"/>
                                        </p:tgtEl>
                                      </p:cBhvr>
                                    </p:animEffect>
                                    <p:anim calcmode="lin" valueType="num">
                                      <p:cBhvr>
                                        <p:cTn id="8" dur="1000" fill="hold"/>
                                        <p:tgtEl>
                                          <p:spTgt spid="15385"/>
                                        </p:tgtEl>
                                        <p:attrNameLst>
                                          <p:attrName>ppt_x</p:attrName>
                                        </p:attrNameLst>
                                      </p:cBhvr>
                                      <p:tavLst>
                                        <p:tav tm="0">
                                          <p:val>
                                            <p:strVal val="#ppt_x"/>
                                          </p:val>
                                        </p:tav>
                                        <p:tav tm="100000">
                                          <p:val>
                                            <p:strVal val="#ppt_x"/>
                                          </p:val>
                                        </p:tav>
                                      </p:tavLst>
                                    </p:anim>
                                    <p:anim calcmode="lin" valueType="num">
                                      <p:cBhvr>
                                        <p:cTn id="9" dur="1000" fill="hold"/>
                                        <p:tgtEl>
                                          <p:spTgt spid="153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2"/>
                                        </p:tgtEl>
                                        <p:attrNameLst>
                                          <p:attrName>style.color</p:attrName>
                                        </p:attrNameLst>
                                      </p:cBhvr>
                                      <p:to>
                                        <a:schemeClr val="bg1"/>
                                      </p:to>
                                    </p:animClr>
                                    <p:animClr clrSpc="rgb" dir="cw">
                                      <p:cBhvr>
                                        <p:cTn id="14" dur="250" autoRev="1" fill="remove"/>
                                        <p:tgtEl>
                                          <p:spTgt spid="2"/>
                                        </p:tgtEl>
                                        <p:attrNameLst>
                                          <p:attrName>fillcolor</p:attrName>
                                        </p:attrNameLst>
                                      </p:cBhvr>
                                      <p:to>
                                        <a:schemeClr val="bg1"/>
                                      </p:to>
                                    </p:animClr>
                                    <p:set>
                                      <p:cBhvr>
                                        <p:cTn id="15" dur="250" autoRev="1" fill="remove"/>
                                        <p:tgtEl>
                                          <p:spTgt spid="2"/>
                                        </p:tgtEl>
                                        <p:attrNameLst>
                                          <p:attrName>fill.type</p:attrName>
                                        </p:attrNameLst>
                                      </p:cBhvr>
                                      <p:to>
                                        <p:strVal val="solid"/>
                                      </p:to>
                                    </p:set>
                                    <p:set>
                                      <p:cBhvr>
                                        <p:cTn id="16"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3108563" y="475204"/>
            <a:ext cx="3341502" cy="6865414"/>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4370971" y="501650"/>
            <a:ext cx="9099550" cy="8974138"/>
          </a:xfrm>
          <a:prstGeom prst="rect">
            <a:avLst/>
          </a:prstGeom>
          <a:noFill/>
          <a:ln w="9525">
            <a:noFill/>
          </a:ln>
        </p:spPr>
      </p:pic>
      <p:sp>
        <p:nvSpPr>
          <p:cNvPr id="5" name="TextBox 4"/>
          <p:cNvSpPr txBox="1"/>
          <p:nvPr/>
        </p:nvSpPr>
        <p:spPr>
          <a:xfrm>
            <a:off x="12964344" y="1137494"/>
            <a:ext cx="3816424" cy="22159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spcBef>
                <a:spcPct val="50000"/>
              </a:spcBef>
            </a:pPr>
            <a:r>
              <a:rPr lang="en-US" altLang="vi-VN" sz="3600" b="1" smtClean="0">
                <a:solidFill>
                  <a:schemeClr val="accent1">
                    <a:lumMod val="50000"/>
                  </a:schemeClr>
                </a:solidFill>
                <a:latin typeface="Times New Roman" pitchFamily="18" charset="0"/>
              </a:rPr>
              <a:t>Hoạt động 2 : Thực hành biểu diễn ngày và đêm </a:t>
            </a:r>
          </a:p>
          <a:p>
            <a:endParaRPr lang="en-US"/>
          </a:p>
        </p:txBody>
      </p:sp>
      <p:sp>
        <p:nvSpPr>
          <p:cNvPr id="3" name="TextBox 2"/>
          <p:cNvSpPr txBox="1"/>
          <p:nvPr/>
        </p:nvSpPr>
        <p:spPr>
          <a:xfrm>
            <a:off x="5292970" y="2780545"/>
            <a:ext cx="5976493" cy="4985980"/>
          </a:xfrm>
          <a:prstGeom prst="rect">
            <a:avLst/>
          </a:prstGeom>
          <a:noFill/>
        </p:spPr>
        <p:txBody>
          <a:bodyPr wrap="square" rtlCol="0">
            <a:spAutoFit/>
          </a:bodyPr>
          <a:lstStyle/>
          <a:p>
            <a:pPr algn="ctr"/>
            <a:r>
              <a:rPr lang="en-US" altLang="vi-VN" sz="3200" b="1" u="sng">
                <a:solidFill>
                  <a:schemeClr val="accent1">
                    <a:lumMod val="50000"/>
                  </a:schemeClr>
                </a:solidFill>
                <a:latin typeface="Times New Roman" pitchFamily="18" charset="0"/>
                <a:cs typeface="Times New Roman" pitchFamily="18" charset="0"/>
              </a:rPr>
              <a:t>Hướng dẫn</a:t>
            </a:r>
            <a:r>
              <a:rPr lang="en-US" altLang="vi-VN" sz="3200" b="1">
                <a:solidFill>
                  <a:schemeClr val="accent1">
                    <a:lumMod val="50000"/>
                  </a:schemeClr>
                </a:solidFill>
                <a:latin typeface="Times New Roman" pitchFamily="18" charset="0"/>
                <a:cs typeface="Times New Roman" pitchFamily="18" charset="0"/>
              </a:rPr>
              <a:t>: </a:t>
            </a:r>
          </a:p>
          <a:p>
            <a:r>
              <a:rPr lang="en-US" altLang="vi-VN" sz="3200" b="1" smtClean="0">
                <a:solidFill>
                  <a:schemeClr val="accent1">
                    <a:lumMod val="50000"/>
                  </a:schemeClr>
                </a:solidFill>
                <a:latin typeface="Times New Roman" pitchFamily="18" charset="0"/>
                <a:cs typeface="Times New Roman" pitchFamily="18" charset="0"/>
              </a:rPr>
              <a:t>	Dùng </a:t>
            </a:r>
            <a:r>
              <a:rPr lang="en-US" altLang="vi-VN" sz="3200" b="1">
                <a:solidFill>
                  <a:schemeClr val="accent1">
                    <a:lumMod val="50000"/>
                  </a:schemeClr>
                </a:solidFill>
                <a:latin typeface="Times New Roman" pitchFamily="18" charset="0"/>
                <a:cs typeface="Times New Roman" pitchFamily="18" charset="0"/>
              </a:rPr>
              <a:t>đèn pin tượng trưng cho mặt trời, quả địa cầu tượng trưng cho Trái Đất, đánh dấu một điểm A bất kì trên quả địa cầu. Đặt đèn pin và quả địa cầu trong phòng tối. Quay từ từ quả địa cầu theo chiều quay của Trái Đất.</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09265" y="5757779"/>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33002" y="-166771"/>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36240" y="-593809"/>
            <a:ext cx="17749838" cy="10714038"/>
          </a:xfrm>
          <a:prstGeom prst="rect">
            <a:avLst/>
          </a:prstGeom>
          <a:noFill/>
          <a:ln w="9525">
            <a:noFill/>
          </a:ln>
        </p:spPr>
      </p:pic>
      <p:sp>
        <p:nvSpPr>
          <p:cNvPr id="2" name="TextBox 1"/>
          <p:cNvSpPr txBox="1"/>
          <p:nvPr/>
        </p:nvSpPr>
        <p:spPr>
          <a:xfrm>
            <a:off x="936316" y="5041022"/>
            <a:ext cx="5184576" cy="2062103"/>
          </a:xfrm>
          <a:prstGeom prst="rect">
            <a:avLst/>
          </a:prstGeom>
          <a:noFill/>
        </p:spPr>
        <p:txBody>
          <a:bodyPr wrap="square" rtlCol="0">
            <a:spAutoFit/>
          </a:bodyPr>
          <a:lstStyle/>
          <a:p>
            <a:pPr algn="ctr"/>
            <a:r>
              <a:rPr lang="en-US" sz="3200" b="1" smtClean="0">
                <a:solidFill>
                  <a:schemeClr val="accent1">
                    <a:lumMod val="50000"/>
                  </a:schemeClr>
                </a:solidFill>
                <a:latin typeface="Times New Roman" panose="02020603050405020304" pitchFamily="18" charset="0"/>
                <a:cs typeface="Times New Roman" panose="02020603050405020304" pitchFamily="18" charset="0"/>
              </a:rPr>
              <a:t>Hoạt động 3: </a:t>
            </a:r>
            <a:r>
              <a:rPr lang="en-US" altLang="vi-VN" sz="3200" b="1">
                <a:solidFill>
                  <a:schemeClr val="accent1">
                    <a:lumMod val="50000"/>
                  </a:schemeClr>
                </a:solidFill>
                <a:latin typeface="Times New Roman" pitchFamily="18" charset="0"/>
                <a:cs typeface="Times New Roman" panose="02020603050405020304" pitchFamily="18" charset="0"/>
              </a:rPr>
              <a:t>Nhận biết thời gian để Trái Đất quay </a:t>
            </a:r>
          </a:p>
          <a:p>
            <a:pPr algn="ctr"/>
            <a:r>
              <a:rPr lang="en-US" altLang="vi-VN" sz="3200" b="1">
                <a:solidFill>
                  <a:schemeClr val="accent1">
                    <a:lumMod val="50000"/>
                  </a:schemeClr>
                </a:solidFill>
                <a:latin typeface="Times New Roman" pitchFamily="18" charset="0"/>
                <a:cs typeface="Times New Roman" panose="02020603050405020304" pitchFamily="18" charset="0"/>
              </a:rPr>
              <a:t>quanh mình nó</a:t>
            </a:r>
          </a:p>
          <a:p>
            <a:endParaRPr lang="en-US" sz="3200">
              <a:solidFill>
                <a:schemeClr val="accent1">
                  <a:lumMod val="50000"/>
                </a:schemeClr>
              </a:solidFill>
            </a:endParaRPr>
          </a:p>
        </p:txBody>
      </p:sp>
      <p:sp>
        <p:nvSpPr>
          <p:cNvPr id="3" name="TextBox 2"/>
          <p:cNvSpPr txBox="1"/>
          <p:nvPr/>
        </p:nvSpPr>
        <p:spPr>
          <a:xfrm>
            <a:off x="1332360" y="6826126"/>
            <a:ext cx="4392488" cy="553998"/>
          </a:xfrm>
          <a:prstGeom prst="rect">
            <a:avLst/>
          </a:prstGeom>
          <a:noFill/>
        </p:spPr>
        <p:txBody>
          <a:bodyPr wrap="square" rtlCol="0">
            <a:spAutoFit/>
          </a:bodyPr>
          <a:lstStyle/>
          <a:p>
            <a:r>
              <a:rPr lang="en-US" smtClean="0">
                <a:solidFill>
                  <a:schemeClr val="accent1">
                    <a:lumMod val="50000"/>
                  </a:schemeClr>
                </a:solidFill>
              </a:rPr>
              <a:t>Thảo luận nhóm 2 phút</a:t>
            </a:r>
            <a:endParaRPr lang="en-US">
              <a:solidFill>
                <a:schemeClr val="accent1">
                  <a:lumMod val="50000"/>
                </a:schemeClr>
              </a:solidFill>
            </a:endParaRPr>
          </a:p>
        </p:txBody>
      </p:sp>
      <p:sp>
        <p:nvSpPr>
          <p:cNvPr id="4" name="TextBox 3"/>
          <p:cNvSpPr txBox="1"/>
          <p:nvPr/>
        </p:nvSpPr>
        <p:spPr>
          <a:xfrm>
            <a:off x="8137049" y="2024812"/>
            <a:ext cx="6660392" cy="3016210"/>
          </a:xfrm>
          <a:prstGeom prst="rect">
            <a:avLst/>
          </a:prstGeom>
          <a:noFill/>
        </p:spPr>
        <p:txBody>
          <a:bodyPr wrap="square" rtlCol="0">
            <a:spAutoFit/>
          </a:bodyPr>
          <a:lstStyle/>
          <a:p>
            <a:pPr algn="just"/>
            <a:r>
              <a:rPr lang="en-US" altLang="vi-VN" sz="4000" b="1" smtClean="0">
                <a:solidFill>
                  <a:schemeClr val="accent1">
                    <a:lumMod val="50000"/>
                  </a:schemeClr>
                </a:solidFill>
                <a:latin typeface="Times New Roman" pitchFamily="18" charset="0"/>
              </a:rPr>
              <a:t>Hãy tưởng tượng nếu Trái Đất ngừng quay quanh mình nó thì ngày và đêm  trên Trái Đất như thế nào ?</a:t>
            </a:r>
          </a:p>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Effect transition="in" filter="fade">
                                      <p:cBhvr>
                                        <p:cTn id="19" dur="2000"/>
                                        <p:tgtEl>
                                          <p:spTgt spid="72708"/>
                                        </p:tgtEl>
                                      </p:cBhvr>
                                    </p:animEffect>
                                    <p:anim calcmode="lin" valueType="num">
                                      <p:cBhvr>
                                        <p:cTn id="20" dur="2000" fill="hold"/>
                                        <p:tgtEl>
                                          <p:spTgt spid="72708"/>
                                        </p:tgtEl>
                                        <p:attrNameLst>
                                          <p:attrName>style.rotation</p:attrName>
                                        </p:attrNameLst>
                                      </p:cBhvr>
                                      <p:tavLst>
                                        <p:tav tm="0">
                                          <p:val>
                                            <p:fltVal val="720"/>
                                          </p:val>
                                        </p:tav>
                                        <p:tav tm="100000">
                                          <p:val>
                                            <p:fltVal val="0"/>
                                          </p:val>
                                        </p:tav>
                                      </p:tavLst>
                                    </p:anim>
                                    <p:anim calcmode="lin" valueType="num">
                                      <p:cBhvr>
                                        <p:cTn id="21" dur="2000" fill="hold"/>
                                        <p:tgtEl>
                                          <p:spTgt spid="72708"/>
                                        </p:tgtEl>
                                        <p:attrNameLst>
                                          <p:attrName>ppt_h</p:attrName>
                                        </p:attrNameLst>
                                      </p:cBhvr>
                                      <p:tavLst>
                                        <p:tav tm="0">
                                          <p:val>
                                            <p:fltVal val="0"/>
                                          </p:val>
                                        </p:tav>
                                        <p:tav tm="100000">
                                          <p:val>
                                            <p:strVal val="#ppt_h"/>
                                          </p:val>
                                        </p:tav>
                                      </p:tavLst>
                                    </p:anim>
                                    <p:anim calcmode="lin" valueType="num">
                                      <p:cBhvr>
                                        <p:cTn id="22"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图片 37894" descr="1-29"/>
          <p:cNvPicPr>
            <a:picLocks noChangeAspect="1"/>
          </p:cNvPicPr>
          <p:nvPr/>
        </p:nvPicPr>
        <p:blipFill>
          <a:blip r:embed="rId3"/>
          <a:stretch>
            <a:fillRect/>
          </a:stretch>
        </p:blipFill>
        <p:spPr>
          <a:xfrm>
            <a:off x="6156325" y="0"/>
            <a:ext cx="10440988" cy="9526588"/>
          </a:xfrm>
          <a:prstGeom prst="rect">
            <a:avLst/>
          </a:prstGeom>
          <a:noFill/>
          <a:ln w="9525">
            <a:noFill/>
          </a:ln>
        </p:spPr>
      </p:pic>
      <p:sp>
        <p:nvSpPr>
          <p:cNvPr id="2" name="TextBox 1"/>
          <p:cNvSpPr txBox="1"/>
          <p:nvPr/>
        </p:nvSpPr>
        <p:spPr>
          <a:xfrm>
            <a:off x="7610599" y="3101975"/>
            <a:ext cx="5184576" cy="5478423"/>
          </a:xfrm>
          <a:prstGeom prst="rect">
            <a:avLst/>
          </a:prstGeom>
          <a:noFill/>
        </p:spPr>
        <p:txBody>
          <a:bodyPr wrap="square" rtlCol="0">
            <a:spAutoFit/>
          </a:bodyPr>
          <a:lstStyle/>
          <a:p>
            <a:r>
              <a:rPr lang="en-US" altLang="vi-VN" sz="3200" b="1" smtClean="0">
                <a:solidFill>
                  <a:schemeClr val="accent1">
                    <a:lumMod val="50000"/>
                  </a:schemeClr>
                </a:solidFill>
                <a:latin typeface="Times New Roman" panose="02020603050405020304" pitchFamily="18" charset="0"/>
                <a:cs typeface="Times New Roman" panose="02020603050405020304" pitchFamily="18" charset="0"/>
              </a:rPr>
              <a:t>	KẾT LUẬN</a:t>
            </a:r>
          </a:p>
          <a:p>
            <a:r>
              <a:rPr lang="en-US" altLang="vi-VN" sz="3200" b="1" smtClean="0">
                <a:solidFill>
                  <a:schemeClr val="accent1">
                    <a:lumMod val="50000"/>
                  </a:schemeClr>
                </a:solidFill>
                <a:latin typeface="Times New Roman" panose="02020603050405020304" pitchFamily="18" charset="0"/>
                <a:cs typeface="Times New Roman" panose="02020603050405020304" pitchFamily="18" charset="0"/>
              </a:rPr>
              <a:t>Thời </a:t>
            </a:r>
            <a:r>
              <a:rPr lang="en-US" altLang="vi-VN" sz="3200" b="1">
                <a:solidFill>
                  <a:schemeClr val="accent1">
                    <a:lumMod val="50000"/>
                  </a:schemeClr>
                </a:solidFill>
                <a:latin typeface="Times New Roman" panose="02020603050405020304" pitchFamily="18" charset="0"/>
                <a:cs typeface="Times New Roman" panose="02020603050405020304" pitchFamily="18" charset="0"/>
              </a:rPr>
              <a:t>gian để Trái Đất quay được một vòng quanh mình nó là 1 ngày.</a:t>
            </a:r>
          </a:p>
          <a:p>
            <a:r>
              <a:rPr lang="en-US" altLang="vi-VN" sz="3200" b="1">
                <a:solidFill>
                  <a:schemeClr val="accent1">
                    <a:lumMod val="50000"/>
                  </a:schemeClr>
                </a:solidFill>
                <a:latin typeface="Times New Roman" panose="02020603050405020304" pitchFamily="18" charset="0"/>
                <a:cs typeface="Times New Roman" panose="02020603050405020304" pitchFamily="18" charset="0"/>
              </a:rPr>
              <a:t>Một ngày  có 24 giờ. Do Trái Đất luôn tự quay quanh trục nên ngày và đêm lần lượt luân phiên nhau. Chính điều này đã đảm bảo sự sống tồn tại trên Trái Đất.</a:t>
            </a:r>
          </a:p>
          <a:p>
            <a:endParaRPr lang="en-US"/>
          </a:p>
        </p:txBody>
      </p:sp>
      <p:pic>
        <p:nvPicPr>
          <p:cNvPr id="3" name="Picture 2"/>
          <p:cNvPicPr>
            <a:picLocks noChangeAspect="1"/>
          </p:cNvPicPr>
          <p:nvPr/>
        </p:nvPicPr>
        <p:blipFill>
          <a:blip r:embed="rId4"/>
          <a:stretch>
            <a:fillRect/>
          </a:stretch>
        </p:blipFill>
        <p:spPr>
          <a:xfrm rot="21021649">
            <a:off x="0" y="0"/>
            <a:ext cx="6718399" cy="4989495"/>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335636" y="4665886"/>
            <a:ext cx="5814191" cy="4809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500" fill="hold"/>
                                        <p:tgtEl>
                                          <p:spTgt spid="37895"/>
                                        </p:tgtEl>
                                        <p:attrNameLst>
                                          <p:attrName>ppt_w</p:attrName>
                                        </p:attrNameLst>
                                      </p:cBhvr>
                                      <p:tavLst>
                                        <p:tav tm="0">
                                          <p:val>
                                            <p:fltVal val="0"/>
                                          </p:val>
                                        </p:tav>
                                        <p:tav tm="100000">
                                          <p:val>
                                            <p:strVal val="#ppt_w"/>
                                          </p:val>
                                        </p:tav>
                                      </p:tavLst>
                                    </p:anim>
                                    <p:anim calcmode="lin" valueType="num">
                                      <p:cBhvr>
                                        <p:cTn id="8" dur="500" fill="hold"/>
                                        <p:tgtEl>
                                          <p:spTgt spid="37895"/>
                                        </p:tgtEl>
                                        <p:attrNameLst>
                                          <p:attrName>ppt_h</p:attrName>
                                        </p:attrNameLst>
                                      </p:cBhvr>
                                      <p:tavLst>
                                        <p:tav tm="0">
                                          <p:val>
                                            <p:fltVal val="0"/>
                                          </p:val>
                                        </p:tav>
                                        <p:tav tm="100000">
                                          <p:val>
                                            <p:strVal val="#ppt_h"/>
                                          </p:val>
                                        </p:tav>
                                      </p:tavLst>
                                    </p:anim>
                                    <p:animEffect transition="in" filter="fade">
                                      <p:cBhvr>
                                        <p:cTn id="9" dur="500"/>
                                        <p:tgtEl>
                                          <p:spTgt spid="3789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845528" y="606722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555837" y="894110"/>
            <a:ext cx="14708188" cy="6193333"/>
          </a:xfrm>
          <a:prstGeom prst="rect">
            <a:avLst/>
          </a:prstGeom>
          <a:noFill/>
          <a:ln w="9525">
            <a:noFill/>
          </a:ln>
        </p:spPr>
      </p:pic>
      <p:sp>
        <p:nvSpPr>
          <p:cNvPr id="5" name="Text Box 4"/>
          <p:cNvSpPr txBox="1">
            <a:spLocks noChangeArrowheads="1"/>
          </p:cNvSpPr>
          <p:nvPr/>
        </p:nvSpPr>
        <p:spPr bwMode="auto">
          <a:xfrm>
            <a:off x="6166731" y="144944"/>
            <a:ext cx="5486400" cy="92333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vi-VN" sz="5400" smtClean="0">
                <a:solidFill>
                  <a:schemeClr val="accent1">
                    <a:lumMod val="50000"/>
                  </a:schemeClr>
                </a:solidFill>
                <a:latin typeface="Times New Roman" pitchFamily="18" charset="0"/>
              </a:rPr>
              <a:t>BẠN CẦN BIẾT</a:t>
            </a:r>
            <a:endParaRPr lang="en-US" altLang="vi-VN" sz="5400" dirty="0">
              <a:solidFill>
                <a:schemeClr val="accent1">
                  <a:lumMod val="50000"/>
                </a:schemeClr>
              </a:solidFill>
              <a:latin typeface="Times New Roman" pitchFamily="18" charset="0"/>
            </a:endParaRPr>
          </a:p>
        </p:txBody>
      </p:sp>
      <p:sp>
        <p:nvSpPr>
          <p:cNvPr id="6" name="Text Box 5"/>
          <p:cNvSpPr txBox="1">
            <a:spLocks noChangeArrowheads="1"/>
          </p:cNvSpPr>
          <p:nvPr/>
        </p:nvSpPr>
        <p:spPr bwMode="auto">
          <a:xfrm>
            <a:off x="2484488" y="2225259"/>
            <a:ext cx="396044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mtClean="0">
                <a:solidFill>
                  <a:schemeClr val="accent1">
                    <a:lumMod val="50000"/>
                  </a:schemeClr>
                </a:solidFill>
                <a:latin typeface="Times New Roman" pitchFamily="18" charset="0"/>
              </a:rPr>
              <a:t>Khoảng </a:t>
            </a:r>
            <a:r>
              <a:rPr lang="en-US" altLang="vi-VN" err="1">
                <a:solidFill>
                  <a:schemeClr val="accent1">
                    <a:lumMod val="50000"/>
                  </a:schemeClr>
                </a:solidFill>
                <a:latin typeface="Times New Roman" pitchFamily="18" charset="0"/>
              </a:rPr>
              <a:t>thời</a:t>
            </a:r>
            <a:r>
              <a:rPr lang="en-US" altLang="vi-VN">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gian</a:t>
            </a:r>
            <a:r>
              <a:rPr lang="en-US" altLang="vi-VN" dirty="0">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phần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err="1">
                <a:solidFill>
                  <a:schemeClr val="accent1">
                    <a:lumMod val="50000"/>
                  </a:schemeClr>
                </a:solidFill>
                <a:latin typeface="Times New Roman" pitchFamily="18" charset="0"/>
              </a:rPr>
              <a:t>được</a:t>
            </a:r>
            <a:r>
              <a:rPr lang="en-US" altLang="vi-VN">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Mặt</a:t>
            </a:r>
            <a:r>
              <a:rPr lang="en-US" altLang="vi-VN" dirty="0">
                <a:solidFill>
                  <a:schemeClr val="accent1">
                    <a:lumMod val="50000"/>
                  </a:schemeClr>
                </a:solidFill>
                <a:latin typeface="Times New Roman" pitchFamily="18" charset="0"/>
              </a:rPr>
              <a:t> </a:t>
            </a:r>
            <a:r>
              <a:rPr lang="en-US" altLang="vi-VN" smtClean="0">
                <a:solidFill>
                  <a:schemeClr val="accent1">
                    <a:lumMod val="50000"/>
                  </a:schemeClr>
                </a:solidFill>
                <a:latin typeface="Times New Roman" pitchFamily="18" charset="0"/>
              </a:rPr>
              <a:t>Trời </a:t>
            </a:r>
            <a:r>
              <a:rPr lang="en-US" altLang="vi-VN" dirty="0" err="1">
                <a:solidFill>
                  <a:schemeClr val="accent1">
                    <a:lumMod val="50000"/>
                  </a:schemeClr>
                </a:solidFill>
                <a:latin typeface="Times New Roman" pitchFamily="18" charset="0"/>
              </a:rPr>
              <a:t>chiếu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sáng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ban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phần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còn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không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được</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chiếu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sáng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ban </a:t>
            </a:r>
            <a:r>
              <a:rPr lang="en-US" altLang="vi-VN" dirty="0" err="1">
                <a:solidFill>
                  <a:schemeClr val="accent1">
                    <a:lumMod val="50000"/>
                  </a:schemeClr>
                </a:solidFill>
                <a:latin typeface="Times New Roman" pitchFamily="18" charset="0"/>
              </a:rPr>
              <a:t>đêm</a:t>
            </a:r>
            <a:r>
              <a:rPr lang="en-US" altLang="vi-VN" dirty="0">
                <a:solidFill>
                  <a:schemeClr val="accent1">
                    <a:lumMod val="50000"/>
                  </a:schemeClr>
                </a:solidFill>
                <a:latin typeface="Times New Roman" pitchFamily="18" charset="0"/>
              </a:rPr>
              <a:t>.</a:t>
            </a:r>
          </a:p>
        </p:txBody>
      </p:sp>
      <p:sp>
        <p:nvSpPr>
          <p:cNvPr id="7" name="Text Box 6"/>
          <p:cNvSpPr txBox="1">
            <a:spLocks noChangeArrowheads="1"/>
          </p:cNvSpPr>
          <p:nvPr/>
        </p:nvSpPr>
        <p:spPr bwMode="auto">
          <a:xfrm>
            <a:off x="7093000" y="2195513"/>
            <a:ext cx="410445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dirty="0" smtClean="0">
                <a:solidFill>
                  <a:schemeClr val="accent1">
                    <a:lumMod val="50000"/>
                  </a:schemeClr>
                </a:solidFill>
                <a:latin typeface="Times New Roman" pitchFamily="18" charset="0"/>
              </a:rPr>
              <a:t>Do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luôn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tự</a:t>
            </a:r>
            <a:r>
              <a:rPr lang="en-US" altLang="vi-VN" dirty="0">
                <a:solidFill>
                  <a:schemeClr val="accent1">
                    <a:lumMod val="50000"/>
                  </a:schemeClr>
                </a:solidFill>
                <a:latin typeface="Times New Roman" pitchFamily="18" charset="0"/>
              </a:rPr>
              <a:t> quay </a:t>
            </a:r>
            <a:r>
              <a:rPr lang="en-US" altLang="vi-VN" dirty="0" err="1">
                <a:solidFill>
                  <a:schemeClr val="accent1">
                    <a:lumMod val="50000"/>
                  </a:schemeClr>
                </a:solidFill>
                <a:latin typeface="Times New Roman" pitchFamily="18" charset="0"/>
              </a:rPr>
              <a:t>quanh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mình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nên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mọi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trên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đều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lần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lượt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và</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đêm</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kế</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tiếp</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nhau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không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ngừng</a:t>
            </a:r>
            <a:r>
              <a:rPr lang="en-US" altLang="vi-VN" dirty="0">
                <a:solidFill>
                  <a:schemeClr val="accent1">
                    <a:lumMod val="50000"/>
                  </a:schemeClr>
                </a:solidFill>
                <a:latin typeface="Times New Roman" pitchFamily="18" charset="0"/>
              </a:rPr>
              <a:t>.</a:t>
            </a:r>
          </a:p>
        </p:txBody>
      </p:sp>
      <p:sp>
        <p:nvSpPr>
          <p:cNvPr id="8" name="Text Box 7"/>
          <p:cNvSpPr txBox="1">
            <a:spLocks noChangeArrowheads="1"/>
          </p:cNvSpPr>
          <p:nvPr/>
        </p:nvSpPr>
        <p:spPr bwMode="auto">
          <a:xfrm>
            <a:off x="11845528" y="2195717"/>
            <a:ext cx="410445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dirty="0" err="1" smtClean="0">
                <a:solidFill>
                  <a:schemeClr val="accent1">
                    <a:lumMod val="50000"/>
                  </a:schemeClr>
                </a:solidFill>
                <a:latin typeface="Times New Roman" pitchFamily="18" charset="0"/>
              </a:rPr>
              <a:t>Thời</a:t>
            </a:r>
            <a:r>
              <a:rPr lang="en-US" altLang="vi-VN" dirty="0" smtClean="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gian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để</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quay </a:t>
            </a:r>
            <a:r>
              <a:rPr lang="en-US" altLang="vi-VN" dirty="0" err="1">
                <a:solidFill>
                  <a:schemeClr val="accent1">
                    <a:lumMod val="50000"/>
                  </a:schemeClr>
                </a:solidFill>
                <a:latin typeface="Times New Roman" pitchFamily="18" charset="0"/>
              </a:rPr>
              <a:t>được</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vòng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quanh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mình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có</a:t>
            </a:r>
            <a:r>
              <a:rPr lang="en-US" altLang="vi-VN" dirty="0">
                <a:solidFill>
                  <a:schemeClr val="accent1">
                    <a:lumMod val="50000"/>
                  </a:schemeClr>
                </a:solidFill>
                <a:latin typeface="Times New Roman" pitchFamily="18" charset="0"/>
              </a:rPr>
              <a:t> 24 </a:t>
            </a:r>
            <a:r>
              <a:rPr lang="en-US" altLang="vi-VN" dirty="0" err="1">
                <a:solidFill>
                  <a:schemeClr val="accent1">
                    <a:lumMod val="50000"/>
                  </a:schemeClr>
                </a:solidFill>
                <a:latin typeface="Times New Roman" pitchFamily="18" charset="0"/>
              </a:rPr>
              <a:t>giờ</a:t>
            </a:r>
            <a:r>
              <a:rPr lang="en-US" altLang="vi-VN" dirty="0">
                <a:solidFill>
                  <a:schemeClr val="accent1">
                    <a:lumMod val="50000"/>
                  </a:schemeClr>
                </a:solidFill>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0-#ppt_w/2"/>
                                          </p:val>
                                        </p:tav>
                                        <p:tav tm="100000">
                                          <p:val>
                                            <p:strVal val="#ppt_x"/>
                                          </p:val>
                                        </p:tav>
                                      </p:tavLst>
                                    </p:anim>
                                    <p:anim calcmode="lin" valueType="num">
                                      <p:cBhvr additive="base">
                                        <p:cTn id="8" dur="500" fill="hold"/>
                                        <p:tgtEl>
                                          <p:spTgt spid="409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arn(inHorizontal)">
                                      <p:cBhvr>
                                        <p:cTn id="12" dur="500"/>
                                        <p:tgtEl>
                                          <p:spTgt spid="40967"/>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40965"/>
                                        </p:tgtEl>
                                        <p:attrNameLst>
                                          <p:attrName>style.visibility</p:attrName>
                                        </p:attrNameLst>
                                      </p:cBhvr>
                                      <p:to>
                                        <p:strVal val="visible"/>
                                      </p:to>
                                    </p:set>
                                    <p:anim calcmode="lin" valueType="num">
                                      <p:cBhvr>
                                        <p:cTn id="16" dur="1000" fill="hold"/>
                                        <p:tgtEl>
                                          <p:spTgt spid="40965"/>
                                        </p:tgtEl>
                                        <p:attrNameLst>
                                          <p:attrName>ppt_w</p:attrName>
                                        </p:attrNameLst>
                                      </p:cBhvr>
                                      <p:tavLst>
                                        <p:tav tm="0">
                                          <p:val>
                                            <p:fltVal val="0"/>
                                          </p:val>
                                        </p:tav>
                                        <p:tav tm="100000">
                                          <p:val>
                                            <p:strVal val="#ppt_w"/>
                                          </p:val>
                                        </p:tav>
                                      </p:tavLst>
                                    </p:anim>
                                    <p:anim calcmode="lin" valueType="num">
                                      <p:cBhvr>
                                        <p:cTn id="17" dur="1000" fill="hold"/>
                                        <p:tgtEl>
                                          <p:spTgt spid="40965"/>
                                        </p:tgtEl>
                                        <p:attrNameLst>
                                          <p:attrName>ppt_h</p:attrName>
                                        </p:attrNameLst>
                                      </p:cBhvr>
                                      <p:tavLst>
                                        <p:tav tm="0">
                                          <p:val>
                                            <p:fltVal val="0"/>
                                          </p:val>
                                        </p:tav>
                                        <p:tav tm="100000">
                                          <p:val>
                                            <p:strVal val="#ppt_h"/>
                                          </p:val>
                                        </p:tav>
                                      </p:tavLst>
                                    </p:anim>
                                    <p:anim calcmode="lin" valueType="num">
                                      <p:cBhvr>
                                        <p:cTn id="18"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5767" y="674983"/>
            <a:ext cx="13741227" cy="2803268"/>
          </a:xfrm>
          <a:prstGeom prst="rect">
            <a:avLst/>
          </a:prstGeom>
          <a:noFill/>
        </p:spPr>
        <p:txBody>
          <a:bodyPr wrap="square" rtlCol="0">
            <a:spAutoFit/>
          </a:bodyPr>
          <a:lstStyle/>
          <a:p>
            <a:r>
              <a:rPr lang="en-US" sz="5872" u="sng" dirty="0" err="1">
                <a:latin typeface="Times New Roman" panose="02020603050405020304" pitchFamily="18" charset="0"/>
                <a:cs typeface="Times New Roman" panose="02020603050405020304" pitchFamily="18" charset="0"/>
              </a:rPr>
              <a:t>Câu</a:t>
            </a:r>
            <a:r>
              <a:rPr lang="en-US" sz="5872" u="sng" dirty="0">
                <a:latin typeface="Times New Roman" panose="02020603050405020304" pitchFamily="18" charset="0"/>
                <a:cs typeface="Times New Roman" panose="02020603050405020304" pitchFamily="18" charset="0"/>
              </a:rPr>
              <a:t> 1</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Khoảng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thời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gian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phần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Trái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Đất</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được</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Mặt</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trời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chiếu</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sáng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là</a:t>
            </a:r>
            <a:r>
              <a:rPr lang="en-US" sz="5872" dirty="0">
                <a:latin typeface="Times New Roman" panose="02020603050405020304" pitchFamily="18" charset="0"/>
                <a:cs typeface="Times New Roman" panose="02020603050405020304" pitchFamily="18" charset="0"/>
              </a:rPr>
              <a:t> ……………, </a:t>
            </a:r>
            <a:r>
              <a:rPr lang="en-US" sz="5872" dirty="0" err="1">
                <a:latin typeface="Times New Roman" panose="02020603050405020304" pitchFamily="18" charset="0"/>
                <a:cs typeface="Times New Roman" panose="02020603050405020304" pitchFamily="18" charset="0"/>
              </a:rPr>
              <a:t>phần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còn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lại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không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được</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chiếu</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sáng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là</a:t>
            </a:r>
            <a:r>
              <a:rPr lang="en-US" sz="5872" dirty="0">
                <a:latin typeface="Times New Roman" panose="02020603050405020304" pitchFamily="18" charset="0"/>
                <a:cs typeface="Times New Roman" panose="02020603050405020304" pitchFamily="18" charset="0"/>
              </a:rPr>
              <a:t> ………..?</a:t>
            </a:r>
            <a:endParaRPr lang="vi-VN" sz="5872"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86403" y="3449655"/>
            <a:ext cx="10041666"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đêm</a:t>
            </a: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ngày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ngày</a:t>
            </a: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đêm</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Bình</a:t>
            </a:r>
            <a:r>
              <a:rPr lang="en-US" sz="6606" dirty="0">
                <a:latin typeface="Times New Roman" panose="02020603050405020304" pitchFamily="18" charset="0"/>
                <a:cs typeface="Times New Roman" panose="02020603050405020304" pitchFamily="18" charset="0"/>
              </a:rPr>
              <a:t> minh, </a:t>
            </a:r>
            <a:r>
              <a:rPr lang="en-US" sz="6606" dirty="0" err="1">
                <a:latin typeface="Times New Roman" panose="02020603050405020304" pitchFamily="18" charset="0"/>
                <a:cs typeface="Times New Roman" panose="02020603050405020304" pitchFamily="18" charset="0"/>
              </a:rPr>
              <a:t>hoàng</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hôn</a:t>
            </a:r>
            <a:endParaRPr lang="vi-VN" sz="6606"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72381" y="92710"/>
            <a:ext cx="583264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smtClean="0">
                <a:solidFill>
                  <a:schemeClr val="accent1">
                    <a:lumMod val="50000"/>
                  </a:schemeClr>
                </a:solidFill>
              </a:rPr>
              <a:t>TRÒ CHƠI CỦNG CỐ</a:t>
            </a:r>
            <a:endParaRPr lang="en-US" sz="3600">
              <a:solidFill>
                <a:schemeClr val="accent1">
                  <a:lumMod val="50000"/>
                </a:schemeClr>
              </a:solidFill>
            </a:endParaRPr>
          </a:p>
        </p:txBody>
      </p:sp>
    </p:spTree>
    <p:extLst>
      <p:ext uri="{BB962C8B-B14F-4D97-AF65-F5344CB8AC3E}">
        <p14:creationId xmlns:p14="http://schemas.microsoft.com/office/powerpoint/2010/main" val="1539898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iterate type="lt">
                                    <p:tmPct val="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1" end="1"/>
                                            </p:txEl>
                                          </p:spTgt>
                                        </p:tgtEl>
                                        <p:attrNameLst>
                                          <p:attrName>style.color</p:attrName>
                                        </p:attrNameLst>
                                      </p:cBhvr>
                                      <p:to>
                                        <p:clrVal>
                                          <a:schemeClr val="accent2"/>
                                        </p:clrVal>
                                      </p:to>
                                    </p:set>
                                    <p:set>
                                      <p:cBhvr>
                                        <p:cTn id="27" dur="500" fill="hold"/>
                                        <p:tgtEl>
                                          <p:spTgt spid="5">
                                            <p:txEl>
                                              <p:pRg st="1" end="1"/>
                                            </p:txEl>
                                          </p:spTgt>
                                        </p:tgtEl>
                                        <p:attrNameLst>
                                          <p:attrName>fillcolor</p:attrName>
                                        </p:attrNameLst>
                                      </p:cBhvr>
                                      <p:to>
                                        <p:clrVal>
                                          <a:schemeClr val="accent2"/>
                                        </p:clrVal>
                                      </p:to>
                                    </p:set>
                                    <p:set>
                                      <p:cBhvr>
                                        <p:cTn id="28"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4276" y="643326"/>
            <a:ext cx="15194626" cy="2125454"/>
          </a:xfrm>
          <a:prstGeom prst="rect">
            <a:avLst/>
          </a:prstGeom>
          <a:noFill/>
        </p:spPr>
        <p:txBody>
          <a:bodyPr wrap="square" rtlCol="0">
            <a:spAutoFit/>
          </a:bodyPr>
          <a:lstStyle/>
          <a:p>
            <a:r>
              <a:rPr lang="en-US" sz="6606" u="sng" dirty="0" err="1">
                <a:latin typeface="Times New Roman" panose="02020603050405020304" pitchFamily="18" charset="0"/>
                <a:cs typeface="Times New Roman" panose="02020603050405020304" pitchFamily="18" charset="0"/>
              </a:rPr>
              <a:t>Câu</a:t>
            </a:r>
            <a:r>
              <a:rPr lang="en-US" sz="6606" u="sng" dirty="0">
                <a:latin typeface="Times New Roman" panose="02020603050405020304" pitchFamily="18" charset="0"/>
                <a:cs typeface="Times New Roman" panose="02020603050405020304" pitchFamily="18" charset="0"/>
              </a:rPr>
              <a:t> 2</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nào</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được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mệnh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danh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là</a:t>
            </a:r>
            <a:r>
              <a:rPr lang="en-US" sz="6606" dirty="0">
                <a:latin typeface="Times New Roman" panose="02020603050405020304" pitchFamily="18" charset="0"/>
                <a:cs typeface="Times New Roman" panose="02020603050405020304" pitchFamily="18" charset="0"/>
              </a:rPr>
              <a:t>     “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mặt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trời</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mọc</a:t>
            </a:r>
            <a:r>
              <a:rPr lang="en-US" sz="6606"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926421" y="3251463"/>
            <a:ext cx="8059758"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Na </a:t>
            </a:r>
            <a:r>
              <a:rPr lang="en-US" sz="6606" dirty="0" err="1">
                <a:latin typeface="Times New Roman" panose="02020603050405020304" pitchFamily="18" charset="0"/>
                <a:cs typeface="Times New Roman" panose="02020603050405020304" pitchFamily="18" charset="0"/>
              </a:rPr>
              <a:t>uy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Canada</a:t>
            </a: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Nhật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Bản</a:t>
            </a:r>
            <a:endParaRPr lang="en-US" sz="6606"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715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iterate type="lt">
                                    <p:tmPct val="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2" end="2"/>
                                            </p:txEl>
                                          </p:spTgt>
                                        </p:tgtEl>
                                        <p:attrNameLst>
                                          <p:attrName>style.color</p:attrName>
                                        </p:attrNameLst>
                                      </p:cBhvr>
                                      <p:to>
                                        <p:clrVal>
                                          <a:schemeClr val="accent2"/>
                                        </p:clrVal>
                                      </p:to>
                                    </p:set>
                                    <p:set>
                                      <p:cBhvr>
                                        <p:cTn id="27" dur="500" fill="hold"/>
                                        <p:tgtEl>
                                          <p:spTgt spid="5">
                                            <p:txEl>
                                              <p:pRg st="2" end="2"/>
                                            </p:txEl>
                                          </p:spTgt>
                                        </p:tgtEl>
                                        <p:attrNameLst>
                                          <p:attrName>fillcolor</p:attrName>
                                        </p:attrNameLst>
                                      </p:cBhvr>
                                      <p:to>
                                        <p:clrVal>
                                          <a:schemeClr val="accent2"/>
                                        </p:clrVal>
                                      </p:to>
                                    </p:set>
                                    <p:set>
                                      <p:cBhvr>
                                        <p:cTn id="2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4276" y="643326"/>
            <a:ext cx="15194626" cy="2125454"/>
          </a:xfrm>
          <a:prstGeom prst="rect">
            <a:avLst/>
          </a:prstGeom>
          <a:noFill/>
        </p:spPr>
        <p:txBody>
          <a:bodyPr wrap="square" rtlCol="0">
            <a:spAutoFit/>
          </a:bodyPr>
          <a:lstStyle/>
          <a:p>
            <a:r>
              <a:rPr lang="en-US" sz="6606" u="sng" dirty="0" err="1">
                <a:latin typeface="Times New Roman" panose="02020603050405020304" pitchFamily="18" charset="0"/>
                <a:cs typeface="Times New Roman" panose="02020603050405020304" pitchFamily="18" charset="0"/>
              </a:rPr>
              <a:t>Câu</a:t>
            </a:r>
            <a:r>
              <a:rPr lang="en-US" sz="6606" u="sng" dirty="0">
                <a:latin typeface="Times New Roman" panose="02020603050405020304" pitchFamily="18" charset="0"/>
                <a:cs typeface="Times New Roman" panose="02020603050405020304" pitchFamily="18" charset="0"/>
              </a:rPr>
              <a:t> 2</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nào</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được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mệnh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danh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là</a:t>
            </a:r>
            <a:r>
              <a:rPr lang="en-US" sz="6606" dirty="0">
                <a:latin typeface="Times New Roman" panose="02020603050405020304" pitchFamily="18" charset="0"/>
                <a:cs typeface="Times New Roman" panose="02020603050405020304" pitchFamily="18" charset="0"/>
              </a:rPr>
              <a:t>     “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mặt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trời</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mọc</a:t>
            </a:r>
            <a:r>
              <a:rPr lang="en-US" sz="6606"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926421" y="3251463"/>
            <a:ext cx="8059758"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Na </a:t>
            </a:r>
            <a:r>
              <a:rPr lang="en-US" sz="6606" dirty="0" err="1">
                <a:latin typeface="Times New Roman" panose="02020603050405020304" pitchFamily="18" charset="0"/>
                <a:cs typeface="Times New Roman" panose="02020603050405020304" pitchFamily="18" charset="0"/>
              </a:rPr>
              <a:t>uy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Canada</a:t>
            </a: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Nhật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Bản</a:t>
            </a:r>
            <a:endParaRPr lang="en-US" sz="6606"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3388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iterate type="lt">
                                    <p:tmPct val="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2" end="2"/>
                                            </p:txEl>
                                          </p:spTgt>
                                        </p:tgtEl>
                                        <p:attrNameLst>
                                          <p:attrName>style.color</p:attrName>
                                        </p:attrNameLst>
                                      </p:cBhvr>
                                      <p:to>
                                        <p:clrVal>
                                          <a:schemeClr val="accent2"/>
                                        </p:clrVal>
                                      </p:to>
                                    </p:set>
                                    <p:set>
                                      <p:cBhvr>
                                        <p:cTn id="27" dur="500" fill="hold"/>
                                        <p:tgtEl>
                                          <p:spTgt spid="5">
                                            <p:txEl>
                                              <p:pRg st="2" end="2"/>
                                            </p:txEl>
                                          </p:spTgt>
                                        </p:tgtEl>
                                        <p:attrNameLst>
                                          <p:attrName>fillcolor</p:attrName>
                                        </p:attrNameLst>
                                      </p:cBhvr>
                                      <p:to>
                                        <p:clrVal>
                                          <a:schemeClr val="accent2"/>
                                        </p:clrVal>
                                      </p:to>
                                    </p:set>
                                    <p:set>
                                      <p:cBhvr>
                                        <p:cTn id="2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4536728" y="5097934"/>
            <a:ext cx="8388697" cy="2308324"/>
          </a:xfrm>
          <a:prstGeom prst="rect">
            <a:avLst/>
          </a:prstGeom>
          <a:noFill/>
          <a:ln w="9525">
            <a:noFill/>
          </a:ln>
        </p:spPr>
        <p:txBody>
          <a:bodyPr wrap="square">
            <a:spAutoFit/>
          </a:bodyPr>
          <a:lstStyle/>
          <a:p>
            <a:pPr lvl="0" algn="ctr" defTabSz="1500505">
              <a:spcBef>
                <a:spcPct val="50000"/>
              </a:spcBef>
            </a:pPr>
            <a:r>
              <a:rPr lang="en-US" altLang="zh-CN" sz="7200" b="1" smtClean="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CHÚC CÁC EM HỌC TỐT</a:t>
            </a:r>
            <a:endPar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2170574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DFDA359-3DE7-4AF9-AAA1-6A54026F4BBC}"/>
              </a:ext>
            </a:extLst>
          </p:cNvPr>
          <p:cNvPicPr>
            <a:picLocks noChangeAspect="1"/>
          </p:cNvPicPr>
          <p:nvPr/>
        </p:nvPicPr>
        <p:blipFill rotWithShape="1">
          <a:blip r:embed="rId4"/>
          <a:srcRect l="11233"/>
          <a:stretch/>
        </p:blipFill>
        <p:spPr>
          <a:xfrm>
            <a:off x="323327" y="4788266"/>
            <a:ext cx="7100176" cy="4499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5"/>
          <a:stretch>
            <a:fillRect/>
          </a:stretch>
        </p:blipFill>
        <p:spPr>
          <a:xfrm>
            <a:off x="278397" y="160177"/>
            <a:ext cx="7139576" cy="4462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7723691" y="188258"/>
            <a:ext cx="7094646" cy="4434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278397" y="188257"/>
            <a:ext cx="7094646" cy="199862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 xmlns:a16="http://schemas.microsoft.com/office/drawing/2014/main" id="{B3935D0E-30F9-4500-BB0C-45938586AF33}"/>
              </a:ext>
            </a:extLst>
          </p:cNvPr>
          <p:cNvSpPr txBox="1"/>
          <p:nvPr/>
        </p:nvSpPr>
        <p:spPr>
          <a:xfrm>
            <a:off x="7675901" y="188258"/>
            <a:ext cx="7094646" cy="263405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 xmlns:a16="http://schemas.microsoft.com/office/drawing/2014/main" id="{F68BF051-B132-4C33-B573-E012D46AEA8D}"/>
              </a:ext>
            </a:extLst>
          </p:cNvPr>
          <p:cNvSpPr txBox="1"/>
          <p:nvPr/>
        </p:nvSpPr>
        <p:spPr>
          <a:xfrm>
            <a:off x="278577" y="4788267"/>
            <a:ext cx="7139395" cy="263405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 xmlns:a16="http://schemas.microsoft.com/office/drawing/2014/main" id="{18CA658F-60A8-47E0-BE57-AFDB22CB9A79}"/>
              </a:ext>
            </a:extLst>
          </p:cNvPr>
          <p:cNvSpPr/>
          <p:nvPr/>
        </p:nvSpPr>
        <p:spPr>
          <a:xfrm rot="20914512">
            <a:off x="8403557" y="5645808"/>
            <a:ext cx="5606922" cy="2873594"/>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 xmlns:a16="http://schemas.microsoft.com/office/drawing/2014/main" id="{9A30F12C-D688-4088-ACDE-BEF73795F0F3}"/>
              </a:ext>
            </a:extLst>
          </p:cNvPr>
          <p:cNvSpPr/>
          <p:nvPr/>
        </p:nvSpPr>
        <p:spPr>
          <a:xfrm>
            <a:off x="14284282" y="6423579"/>
            <a:ext cx="1318051" cy="1318051"/>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16" name="Slow_Times_Over_Here">
            <a:hlinkClick r:id="" action="ppaction://media"/>
            <a:extLst>
              <a:ext uri="{FF2B5EF4-FFF2-40B4-BE49-F238E27FC236}">
                <a16:creationId xmlns=""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6324" y="-789117"/>
            <a:ext cx="670695" cy="670695"/>
          </a:xfrm>
          <a:prstGeom prst="rect">
            <a:avLst/>
          </a:prstGeom>
        </p:spPr>
      </p:pic>
    </p:spTree>
    <p:extLst>
      <p:ext uri="{BB962C8B-B14F-4D97-AF65-F5344CB8AC3E}">
        <p14:creationId xmlns:p14="http://schemas.microsoft.com/office/powerpoint/2010/main" val="258266165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3"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88523"/>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90523"/>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93273"/>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295273"/>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98023"/>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300023"/>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2773"/>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31A861F-B62F-421B-8D36-A0151824A73D}"/>
              </a:ext>
            </a:extLst>
          </p:cNvPr>
          <p:cNvSpPr/>
          <p:nvPr/>
        </p:nvSpPr>
        <p:spPr>
          <a:xfrm>
            <a:off x="1452173" y="1472500"/>
            <a:ext cx="13873944" cy="65307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4" name="TextBox 3">
            <a:extLst>
              <a:ext uri="{FF2B5EF4-FFF2-40B4-BE49-F238E27FC236}">
                <a16:creationId xmlns="" xmlns:a16="http://schemas.microsoft.com/office/drawing/2014/main" id="{8AD5B86B-5198-4004-8512-8F742795031F}"/>
              </a:ext>
            </a:extLst>
          </p:cNvPr>
          <p:cNvSpPr txBox="1"/>
          <p:nvPr/>
        </p:nvSpPr>
        <p:spPr>
          <a:xfrm>
            <a:off x="2073394" y="3585766"/>
            <a:ext cx="12631502" cy="1871090"/>
          </a:xfrm>
          <a:prstGeom prst="rect">
            <a:avLst/>
          </a:prstGeom>
          <a:noFill/>
        </p:spPr>
        <p:txBody>
          <a:bodyPr wrap="square" rtlCol="0">
            <a:spAutoFit/>
          </a:bodyPr>
          <a:lstStyle/>
          <a:p>
            <a:pPr algn="just"/>
            <a:r>
              <a:rPr lang="en-US" sz="3853"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a sẽ đổ xuống và n</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ợc cá voi</a:t>
            </a:r>
            <a:r>
              <a:rPr lang="en-US" sz="3853" b="1" smtClean="0">
                <a:latin typeface="Tahoma" panose="020B0604030504040204" pitchFamily="34" charset="0"/>
                <a:ea typeface="Tahoma" panose="020B0604030504040204" pitchFamily="34" charset="0"/>
                <a:cs typeface="Tahoma" panose="020B0604030504040204" pitchFamily="34" charset="0"/>
              </a:rPr>
              <a:t>.</a:t>
            </a:r>
            <a:endParaRPr lang="en-US" sz="3853" b="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0016132"/>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91707" y="846245"/>
              <a:ext cx="6184655" cy="436438"/>
            </a:xfrm>
            <a:prstGeom prst="rect">
              <a:avLst/>
            </a:prstGeom>
            <a:noFill/>
          </p:spPr>
          <p:txBody>
            <a:bodyPr wrap="square" rtlCol="0">
              <a:spAutoFit/>
            </a:bodyPr>
            <a:lstStyle/>
            <a:p>
              <a:pPr algn="ctr" defTabSz="1258397" rtl="0" fontAlgn="auto">
                <a:spcBef>
                  <a:spcPts val="0"/>
                </a:spcBef>
                <a:spcAft>
                  <a:spcPts val="0"/>
                </a:spcAft>
                <a:defRPr/>
              </a:pPr>
              <a:r>
                <a:rPr lang="en-US" sz="3303" smtClean="0">
                  <a:solidFill>
                    <a:prstClr val="black"/>
                  </a:solidFill>
                  <a:latin typeface="Tahoma" panose="020B0604030504040204" pitchFamily="34" charset="0"/>
                  <a:ea typeface="Tahoma" panose="020B0604030504040204" pitchFamily="34" charset="0"/>
                  <a:cs typeface="Tahoma" panose="020B0604030504040204" pitchFamily="34" charset="0"/>
                </a:rPr>
                <a:t>Câu 1: Mặt trời mọc phía nào?</a:t>
              </a: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446976"/>
            </a:xfrm>
            <a:prstGeom prst="rect">
              <a:avLst/>
            </a:prstGeom>
            <a:noFill/>
          </p:spPr>
          <p:txBody>
            <a:bodyPr wrap="square" rtlCol="0">
              <a:spAutoFit/>
            </a:bodyPr>
            <a:lstStyle/>
            <a:p>
              <a:pPr algn="ctr" defTabSz="1258397" rtl="0" fontAlgn="auto">
                <a:spcBef>
                  <a:spcPts val="0"/>
                </a:spcBef>
                <a:spcAft>
                  <a:spcPts val="0"/>
                </a:spcAft>
                <a:defRPr/>
              </a:pPr>
              <a:r>
                <a:rPr lang="en-US" sz="2752" smtClean="0">
                  <a:solidFill>
                    <a:prstClr val="white"/>
                  </a:solidFill>
                  <a:latin typeface="Tahoma" panose="020B0604030504040204" pitchFamily="34" charset="0"/>
                  <a:ea typeface="Tahoma" panose="020B0604030504040204" pitchFamily="34" charset="0"/>
                  <a:cs typeface="Tahoma" panose="020B0604030504040204" pitchFamily="34" charset="0"/>
                </a:rPr>
                <a:t>Phía đông</a:t>
              </a: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87823" y="6071208"/>
            <a:ext cx="14233671" cy="3879197"/>
          </a:xfrm>
          <a:prstGeom prst="rect">
            <a:avLst/>
          </a:prstGeom>
        </p:spPr>
      </p:pic>
      <p:sp>
        <p:nvSpPr>
          <p:cNvPr id="46" name="Rectangle: Rounded Corners 45">
            <a:extLst>
              <a:ext uri="{FF2B5EF4-FFF2-40B4-BE49-F238E27FC236}">
                <a16:creationId xmlns="" xmlns:a16="http://schemas.microsoft.com/office/drawing/2014/main" id="{0AD75860-9F81-4165-A3C2-829D5EEFD74A}"/>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5698550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0676" y="6071208"/>
            <a:ext cx="14233671" cy="3879197"/>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515506" y="873063"/>
              <a:ext cx="6184655" cy="805781"/>
            </a:xfrm>
            <a:prstGeom prst="rect">
              <a:avLst/>
            </a:prstGeom>
            <a:noFill/>
          </p:spPr>
          <p:txBody>
            <a:bodyPr wrap="square" rtlCol="0">
              <a:spAutoFit/>
            </a:bodyPr>
            <a:lstStyle/>
            <a:p>
              <a:pPr algn="ctr" defTabSz="1258397" rtl="0" fontAlgn="auto">
                <a:spcBef>
                  <a:spcPts val="0"/>
                </a:spcBef>
                <a:spcAft>
                  <a:spcPts val="0"/>
                </a:spcAft>
                <a:defRPr/>
              </a:pPr>
              <a:r>
                <a:rPr lang="en-US" sz="3303" smtClean="0">
                  <a:solidFill>
                    <a:prstClr val="black"/>
                  </a:solidFill>
                  <a:latin typeface="Tahoma" panose="020B0604030504040204" pitchFamily="34" charset="0"/>
                  <a:ea typeface="Tahoma" panose="020B0604030504040204" pitchFamily="34" charset="0"/>
                  <a:cs typeface="Tahoma" panose="020B0604030504040204" pitchFamily="34" charset="0"/>
                </a:rPr>
                <a:t>Câu 2: Mặt trời lặn phía nào?</a:t>
              </a: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258397" rtl="0" fontAlgn="auto">
                <a:spcBef>
                  <a:spcPts val="0"/>
                </a:spcBef>
                <a:spcAft>
                  <a:spcPts val="0"/>
                </a:spcAft>
                <a:defRPr/>
              </a:pP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10654912" y="45005"/>
            <a:ext cx="5779732" cy="3705519"/>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7998468" y="1194906"/>
              <a:ext cx="3750825" cy="446976"/>
            </a:xfrm>
            <a:prstGeom prst="rect">
              <a:avLst/>
            </a:prstGeom>
            <a:noFill/>
          </p:spPr>
          <p:txBody>
            <a:bodyPr wrap="square" rtlCol="0">
              <a:spAutoFit/>
            </a:bodyPr>
            <a:lstStyle/>
            <a:p>
              <a:pPr algn="ctr" defTabSz="1258397" rtl="0" fontAlgn="auto">
                <a:spcBef>
                  <a:spcPts val="0"/>
                </a:spcBef>
                <a:spcAft>
                  <a:spcPts val="0"/>
                </a:spcAft>
                <a:defRPr/>
              </a:pPr>
              <a:r>
                <a:rPr lang="en-US" sz="2752" smtClean="0">
                  <a:solidFill>
                    <a:prstClr val="white"/>
                  </a:solidFill>
                  <a:latin typeface="Tahoma" panose="020B0604030504040204" pitchFamily="34" charset="0"/>
                  <a:ea typeface="Tahoma" panose="020B0604030504040204" pitchFamily="34" charset="0"/>
                  <a:cs typeface="Tahoma" panose="020B0604030504040204" pitchFamily="34" charset="0"/>
                </a:rPr>
                <a:t>Phía Tây</a:t>
              </a: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 xmlns:a16="http://schemas.microsoft.com/office/drawing/2014/main" id="{90F92439-966E-4604-B29A-CA37D30E35D7}"/>
              </a:ext>
            </a:extLst>
          </p:cNvPr>
          <p:cNvSpPr/>
          <p:nvPr/>
        </p:nvSpPr>
        <p:spPr>
          <a:xfrm>
            <a:off x="370980" y="8004706"/>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2 </a:t>
            </a:r>
            <a:r>
              <a:rPr lang="en-US" sz="4129">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292013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441" y="6071208"/>
            <a:ext cx="14233671" cy="3879197"/>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7207" y="653743"/>
              <a:ext cx="6184655" cy="1286296"/>
            </a:xfrm>
            <a:prstGeom prst="rect">
              <a:avLst/>
            </a:prstGeom>
            <a:noFill/>
          </p:spPr>
          <p:txBody>
            <a:bodyPr wrap="square" rtlCol="0">
              <a:spAutoFit/>
            </a:bodyPr>
            <a:lstStyle/>
            <a:p>
              <a:pPr algn="ctr"/>
              <a:r>
                <a:rPr lang="en-US" sz="3303" smtClean="0">
                  <a:solidFill>
                    <a:prstClr val="black"/>
                  </a:solidFill>
                  <a:latin typeface="Tahoma" panose="020B0604030504040204" pitchFamily="34" charset="0"/>
                  <a:ea typeface="Tahoma" panose="020B0604030504040204" pitchFamily="34" charset="0"/>
                  <a:cs typeface="Tahoma" panose="020B0604030504040204" pitchFamily="34" charset="0"/>
                </a:rPr>
                <a:t>Câu </a:t>
              </a:r>
              <a:r>
                <a:rPr lang="en-US" sz="3303" smtClean="0">
                  <a:latin typeface="Times New Roman" panose="02020603050405020304" pitchFamily="18" charset="0"/>
                  <a:ea typeface="Tahoma" panose="020B0604030504040204" pitchFamily="34" charset="0"/>
                  <a:cs typeface="Times New Roman" panose="02020603050405020304" pitchFamily="18" charset="0"/>
                </a:rPr>
                <a:t>3:</a:t>
              </a:r>
              <a:r>
                <a:rPr lang="en-US" altLang="vi-VN" sz="3600" b="1">
                  <a:latin typeface="Times New Roman" pitchFamily="18" charset="0"/>
                  <a:cs typeface="Times New Roman" panose="02020603050405020304" pitchFamily="18" charset="0"/>
                </a:rPr>
                <a:t>Mặt Trăng được gọi là gì của </a:t>
              </a:r>
            </a:p>
            <a:p>
              <a:pPr algn="ctr"/>
              <a:r>
                <a:rPr lang="en-US" altLang="vi-VN" sz="3600" b="1">
                  <a:latin typeface="Times New Roman" pitchFamily="18" charset="0"/>
                  <a:cs typeface="Times New Roman" panose="02020603050405020304" pitchFamily="18" charset="0"/>
                </a:rPr>
                <a:t>    Trái Đất và tại sao được gọi như vậy? </a:t>
              </a:r>
            </a:p>
            <a:p>
              <a:pPr algn="ctr" defTabSz="1258397" rtl="0" fontAlgn="auto">
                <a:spcBef>
                  <a:spcPts val="0"/>
                </a:spcBef>
                <a:spcAft>
                  <a:spcPts val="0"/>
                </a:spcAft>
                <a:defRPr/>
              </a:pPr>
              <a:endParaRPr lang="en-US" sz="3303">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325092" y="591135"/>
              <a:ext cx="3484398" cy="1940412"/>
            </a:xfrm>
            <a:prstGeom prst="rect">
              <a:avLst/>
            </a:prstGeom>
            <a:noFill/>
          </p:spPr>
          <p:txBody>
            <a:bodyPr wrap="square" rtlCol="0">
              <a:spAutoFit/>
            </a:bodyPr>
            <a:lstStyle/>
            <a:p>
              <a:r>
                <a:rPr lang="en-US" altLang="vi-VN" sz="2800" b="1">
                  <a:solidFill>
                    <a:schemeClr val="bg1"/>
                  </a:solidFill>
                  <a:latin typeface="Times New Roman" pitchFamily="18" charset="0"/>
                </a:rPr>
                <a:t>Mặt Trăng được gọi là vệ tinh của </a:t>
              </a:r>
              <a:r>
                <a:rPr lang="en-US" altLang="vi-VN" sz="2800" b="1" smtClean="0">
                  <a:solidFill>
                    <a:schemeClr val="bg1"/>
                  </a:solidFill>
                  <a:latin typeface="Times New Roman" pitchFamily="18" charset="0"/>
                </a:rPr>
                <a:t>Trái </a:t>
              </a:r>
              <a:r>
                <a:rPr lang="en-US" altLang="vi-VN" sz="2800" b="1">
                  <a:solidFill>
                    <a:schemeClr val="bg1"/>
                  </a:solidFill>
                  <a:latin typeface="Times New Roman" pitchFamily="18" charset="0"/>
                </a:rPr>
                <a:t>Đất vì Mặt Trăng chuyển </a:t>
              </a:r>
              <a:r>
                <a:rPr lang="en-US" altLang="vi-VN" sz="2800" b="1" smtClean="0">
                  <a:solidFill>
                    <a:schemeClr val="bg1"/>
                  </a:solidFill>
                  <a:latin typeface="Times New Roman" pitchFamily="18" charset="0"/>
                </a:rPr>
                <a:t>động quanh </a:t>
              </a:r>
              <a:r>
                <a:rPr lang="en-US" altLang="vi-VN" sz="2800" b="1">
                  <a:solidFill>
                    <a:schemeClr val="bg1"/>
                  </a:solidFill>
                  <a:latin typeface="Times New Roman" pitchFamily="18" charset="0"/>
                </a:rPr>
                <a:t>Trái Đất.</a:t>
              </a:r>
            </a:p>
            <a:p>
              <a:pPr defTabSz="1258397" rtl="0" fontAlgn="auto">
                <a:spcBef>
                  <a:spcPts val="0"/>
                </a:spcBef>
                <a:spcAft>
                  <a:spcPts val="0"/>
                </a:spcAft>
                <a:defRPr/>
              </a:pP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 xmlns:a16="http://schemas.microsoft.com/office/drawing/2014/main" id="{22E6EF1A-9C01-4C75-A034-B3BC57B74AB1}"/>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1003448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694" y="6071208"/>
            <a:ext cx="14233671" cy="3879197"/>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5" cy="1140599"/>
            </a:xfrm>
            <a:prstGeom prst="rect">
              <a:avLst/>
            </a:prstGeom>
            <a:noFill/>
          </p:spPr>
          <p:txBody>
            <a:bodyPr wrap="square" rtlCol="0">
              <a:spAutoFit/>
            </a:bodyPr>
            <a:lstStyle/>
            <a:p>
              <a:r>
                <a:rPr lang="en-US" altLang="vi-VN" sz="3200" b="1" smtClean="0">
                  <a:latin typeface="Times New Roman" panose="02020603050405020304" pitchFamily="18" charset="0"/>
                  <a:cs typeface="Times New Roman" panose="02020603050405020304" pitchFamily="18" charset="0"/>
                </a:rPr>
                <a:t>Câu 4: Hãy </a:t>
              </a:r>
              <a:r>
                <a:rPr lang="en-US" altLang="vi-VN" sz="3200" b="1">
                  <a:latin typeface="Times New Roman" panose="02020603050405020304" pitchFamily="18" charset="0"/>
                  <a:cs typeface="Times New Roman" panose="02020603050405020304" pitchFamily="18" charset="0"/>
                </a:rPr>
                <a:t>so sánh kích thước</a:t>
              </a:r>
            </a:p>
            <a:p>
              <a:r>
                <a:rPr lang="en-US" altLang="vi-VN" sz="3200" b="1">
                  <a:latin typeface="Times New Roman" panose="02020603050405020304" pitchFamily="18" charset="0"/>
                  <a:cs typeface="Times New Roman" panose="02020603050405020304" pitchFamily="18" charset="0"/>
                </a:rPr>
                <a:t>của Trái Đất, Mặt Trời và Mặt Trăng</a:t>
              </a:r>
              <a:endParaRPr lang="en-US" sz="3200">
                <a:latin typeface="Times New Roman" panose="02020603050405020304" pitchFamily="18" charset="0"/>
                <a:ea typeface="Tahoma" panose="020B0604030504040204" pitchFamily="34" charset="0"/>
                <a:cs typeface="Times New Roman" panose="02020603050405020304" pitchFamily="18" charset="0"/>
              </a:endParaRPr>
            </a:p>
            <a:p>
              <a:pPr defTabSz="1258397" rtl="0" fontAlgn="auto">
                <a:spcBef>
                  <a:spcPts val="0"/>
                </a:spcBef>
                <a:spcAft>
                  <a:spcPts val="0"/>
                </a:spcAft>
                <a:defRPr/>
              </a:pPr>
              <a:endParaRPr lang="en-US" sz="320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303592" y="772477"/>
              <a:ext cx="3750825" cy="1200083"/>
            </a:xfrm>
            <a:prstGeom prst="rect">
              <a:avLst/>
            </a:prstGeom>
            <a:noFill/>
          </p:spPr>
          <p:txBody>
            <a:bodyPr wrap="square" rtlCol="0">
              <a:spAutoFit/>
            </a:bodyPr>
            <a:lstStyle/>
            <a:p>
              <a:r>
                <a:rPr lang="en-US" altLang="vi-VN" sz="2800" b="1">
                  <a:solidFill>
                    <a:schemeClr val="bg1"/>
                  </a:solidFill>
                  <a:latin typeface="Times New Roman" panose="02020603050405020304" pitchFamily="18" charset="0"/>
                  <a:cs typeface="Times New Roman" panose="02020603050405020304" pitchFamily="18" charset="0"/>
                </a:rPr>
                <a:t>Trái Đất lớn hơn Mặt Trăng còn Mặt Trời lớn hơn Trái Đất nhiều lần.</a:t>
              </a:r>
              <a:endParaRPr lang="en-US" altLang="vi-VN" sz="2800" b="1" dirty="0">
                <a:solidFill>
                  <a:schemeClr val="bg1"/>
                </a:solidFill>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3194" y="6233482"/>
            <a:ext cx="4389922" cy="3022690"/>
          </a:xfrm>
          <a:prstGeom prst="rect">
            <a:avLst/>
          </a:prstGeom>
        </p:spPr>
      </p:pic>
      <p:sp>
        <p:nvSpPr>
          <p:cNvPr id="18" name="Rectangle: Rounded Corners 17">
            <a:extLst>
              <a:ext uri="{FF2B5EF4-FFF2-40B4-BE49-F238E27FC236}">
                <a16:creationId xmlns="" xmlns:a16="http://schemas.microsoft.com/office/drawing/2014/main" id="{A2AA5FC8-73F2-45D5-86F3-18AA4C38D830}"/>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2729367375"/>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861" y="6071208"/>
            <a:ext cx="14233671" cy="3879197"/>
          </a:xfrm>
          <a:prstGeom prst="rect">
            <a:avLst/>
          </a:prstGeom>
        </p:spPr>
      </p:pic>
      <p:grpSp>
        <p:nvGrpSpPr>
          <p:cNvPr id="36" name="Group 35">
            <a:extLst>
              <a:ext uri="{FF2B5EF4-FFF2-40B4-BE49-F238E27FC236}">
                <a16:creationId xmlns=""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7207" y="535161"/>
              <a:ext cx="6184655" cy="1175125"/>
            </a:xfrm>
            <a:prstGeom prst="rect">
              <a:avLst/>
            </a:prstGeom>
            <a:noFill/>
          </p:spPr>
          <p:txBody>
            <a:bodyPr wrap="square" rtlCol="0">
              <a:spAutoFit/>
            </a:bodyPr>
            <a:lstStyle/>
            <a:p>
              <a:pPr algn="ctr" defTabSz="1258397" rtl="0" fontAlgn="auto">
                <a:spcBef>
                  <a:spcPts val="0"/>
                </a:spcBef>
                <a:spcAft>
                  <a:spcPts val="0"/>
                </a:spcAft>
                <a:defRPr/>
              </a:pPr>
              <a:r>
                <a:rPr lang="en-US" sz="3303"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5: Mặt trời mang lại lợi ích gì cho con người?</a:t>
              </a:r>
              <a:endParaRPr lang="en-US" sz="3303">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defTabSz="1258397" rtl="0" fontAlgn="auto">
                <a:spcBef>
                  <a:spcPts val="0"/>
                </a:spcBef>
                <a:spcAft>
                  <a:spcPts val="0"/>
                </a:spcAft>
                <a:defRPr/>
              </a:pPr>
              <a:endParaRPr lang="en-US" sz="3303">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813945"/>
            </a:xfrm>
            <a:prstGeom prst="rect">
              <a:avLst/>
            </a:prstGeom>
            <a:noFill/>
          </p:spPr>
          <p:txBody>
            <a:bodyPr wrap="square" rtlCol="0">
              <a:spAutoFit/>
            </a:bodyPr>
            <a:lstStyle/>
            <a:p>
              <a:pPr defTabSz="1258397" rtl="0" fontAlgn="auto">
                <a:spcBef>
                  <a:spcPts val="0"/>
                </a:spcBef>
                <a:spcAft>
                  <a:spcPts val="0"/>
                </a:spcAft>
                <a:defRPr/>
              </a:pPr>
              <a:r>
                <a:rPr lang="en-US" sz="2752" smtClean="0">
                  <a:solidFill>
                    <a:prstClr val="white"/>
                  </a:solidFill>
                  <a:latin typeface="Tahoma" panose="020B0604030504040204" pitchFamily="34" charset="0"/>
                  <a:ea typeface="Tahoma" panose="020B0604030504040204" pitchFamily="34" charset="0"/>
                  <a:cs typeface="Tahoma" panose="020B0604030504040204" pitchFamily="34" charset="0"/>
                </a:rPr>
                <a:t>Chiếu sáng, cung cấp năng lượng…</a:t>
              </a: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33194" y="6233482"/>
            <a:ext cx="4389922" cy="3022690"/>
          </a:xfrm>
          <a:prstGeom prst="rect">
            <a:avLst/>
          </a:prstGeom>
        </p:spPr>
      </p:pic>
      <p:sp>
        <p:nvSpPr>
          <p:cNvPr id="18" name="Rectangle: Rounded Corners 17">
            <a:extLst>
              <a:ext uri="{FF2B5EF4-FFF2-40B4-BE49-F238E27FC236}">
                <a16:creationId xmlns="" xmlns:a16="http://schemas.microsoft.com/office/drawing/2014/main" id="{C9F2C735-DF35-44E5-B811-F98B80E135E0}"/>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78289" y="5564454"/>
            <a:ext cx="670695" cy="670695"/>
          </a:xfrm>
          <a:prstGeom prst="rect">
            <a:avLst/>
          </a:prstGeom>
        </p:spPr>
      </p:pic>
    </p:spTree>
    <p:extLst>
      <p:ext uri="{BB962C8B-B14F-4D97-AF65-F5344CB8AC3E}">
        <p14:creationId xmlns:p14="http://schemas.microsoft.com/office/powerpoint/2010/main" val="948279247"/>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925</Words>
  <Application>Microsoft Office PowerPoint</Application>
  <PresentationFormat>Custom</PresentationFormat>
  <Paragraphs>110</Paragraphs>
  <Slides>29</Slides>
  <Notes>17</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BKV</cp:lastModifiedBy>
  <cp:revision>131</cp:revision>
  <dcterms:created xsi:type="dcterms:W3CDTF">2015-09-14T06:10:05Z</dcterms:created>
  <dcterms:modified xsi:type="dcterms:W3CDTF">2022-05-23T16:03:28Z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