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1" r:id="rId1"/>
  </p:sldMasterIdLst>
  <p:notesMasterIdLst>
    <p:notesMasterId r:id="rId19"/>
  </p:notesMasterIdLst>
  <p:sldIdLst>
    <p:sldId id="422" r:id="rId2"/>
    <p:sldId id="411" r:id="rId3"/>
    <p:sldId id="412" r:id="rId4"/>
    <p:sldId id="403" r:id="rId5"/>
    <p:sldId id="386" r:id="rId6"/>
    <p:sldId id="413" r:id="rId7"/>
    <p:sldId id="414" r:id="rId8"/>
    <p:sldId id="390" r:id="rId9"/>
    <p:sldId id="418" r:id="rId10"/>
    <p:sldId id="374" r:id="rId11"/>
    <p:sldId id="400" r:id="rId12"/>
    <p:sldId id="381" r:id="rId13"/>
    <p:sldId id="397" r:id="rId14"/>
    <p:sldId id="416" r:id="rId15"/>
    <p:sldId id="415" r:id="rId16"/>
    <p:sldId id="419" r:id="rId17"/>
    <p:sldId id="421" r:id="rId18"/>
  </p:sldIdLst>
  <p:sldSz cx="9144000" cy="6858000" type="screen4x3"/>
  <p:notesSz cx="6858000" cy="9144000"/>
  <p:embeddedFontLst>
    <p:embeddedFont>
      <p:font typeface="HP001 4H" panose="020B0604020202020204" charset="-127"/>
      <p:regular r:id="rId20"/>
      <p:bold r:id="rId21"/>
    </p:embeddedFont>
    <p:embeddedFont>
      <p:font typeface="HP001" panose="020B0604020202020204" charset="0"/>
      <p:regular r:id="rId22"/>
    </p:embeddedFont>
    <p:embeddedFont>
      <p:font typeface="VNI-Times" pitchFamily="2" charset="0"/>
      <p:regular r:id="rId23"/>
      <p:bold r:id="rId24"/>
      <p:italic r:id="rId25"/>
      <p:boldItalic r:id="rId26"/>
    </p:embeddedFont>
    <p:embeddedFont>
      <p:font typeface="HP001 4 hàng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.VnAristote" panose="020B7200000000000000" pitchFamily="34" charset="0"/>
      <p:regular r:id="rId33"/>
    </p:embeddedFont>
    <p:embeddedFont>
      <p:font typeface="HP001 5 hàng 1 ô ly" panose="020B0604020202020204" charset="0"/>
      <p:bold r:id="rId34"/>
    </p:embeddedFont>
    <p:embeddedFont>
      <p:font typeface="HP001 5H" panose="020B0604020202020204" charset="-127"/>
      <p:regular r:id="rId35"/>
      <p:bold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5696"/>
    <a:srgbClr val="FF0000"/>
    <a:srgbClr val="FF0066"/>
    <a:srgbClr val="990099"/>
    <a:srgbClr val="FFFF99"/>
    <a:srgbClr val="006600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1313" autoAdjust="0"/>
  </p:normalViewPr>
  <p:slideViewPr>
    <p:cSldViewPr>
      <p:cViewPr varScale="1">
        <p:scale>
          <a:sx n="68" d="100"/>
          <a:sy n="68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7F829F-A3E9-4440-94A6-0A8C70D21960}" type="datetimeFigureOut">
              <a:rPr lang="en-US"/>
              <a:pPr>
                <a:defRPr/>
              </a:pPr>
              <a:t>28/4/2022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56F91D-935B-49BD-B146-8702E0FB0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7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6F91D-935B-49BD-B146-8702E0FB09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DACE217-A5CA-4166-9639-BC4788651A99}" type="slidenum">
              <a:rPr lang="en-US" sz="1200">
                <a:latin typeface=".VnAristote" pitchFamily="34" charset="0"/>
              </a:rPr>
              <a:pPr algn="r"/>
              <a:t>14</a:t>
            </a:fld>
            <a:endParaRPr lang="en-US" sz="120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0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FD33-4D49-4C9F-A434-61F629CE3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31E2-13D5-4335-90D2-9E7D5076A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423C-32E3-4AB1-8FFC-5ABE0268D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6771-5617-488B-8EF8-038F5470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7B5A-8B47-4767-86D7-E035C230D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953D-6796-41F2-8AB6-1D0E67FA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E72C-3BDF-48B3-932B-21167C78C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348C-D12D-4486-9D2F-8F5F43A09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E72A-882D-44CA-8123-F40FB52D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29C4-B87C-4ACB-8589-9622A85DF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D9AE-6DF9-40BD-AD43-4DB744C7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CA00-A111-40AE-8E01-2F8784A44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8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C8C7-88E5-431A-A56A-1D58E3EA7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5F1CD-7C7C-4380-A892-50302B9F7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755576" y="2780928"/>
            <a:ext cx="7086600" cy="7350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charset="0"/>
                <a:ea typeface="HP001" charset="0"/>
                <a:cs typeface="+mj-cs"/>
              </a:rPr>
              <a:t>Tập viết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dirty="0">
                <a:solidFill>
                  <a:srgbClr val="FF0000"/>
                </a:solidFill>
                <a:latin typeface="HP001" charset="0"/>
                <a:ea typeface="HP001" charset="0"/>
              </a:rPr>
              <a:t>Tiết 31 : Ôn </a:t>
            </a: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charset="0"/>
                <a:ea typeface="HP001" charset="0"/>
                <a:cs typeface="+mj-cs"/>
              </a:rPr>
              <a:t>chữ hoa V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charset="0"/>
              <a:ea typeface="HP001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56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61288"/>
              </p:ext>
            </p:extLst>
          </p:nvPr>
        </p:nvGraphicFramePr>
        <p:xfrm>
          <a:off x="2209800" y="2180010"/>
          <a:ext cx="5224463" cy="2165352"/>
        </p:xfrm>
        <a:graphic>
          <a:graphicData uri="http://schemas.openxmlformats.org/drawingml/2006/table">
            <a:tbl>
              <a:tblPr/>
              <a:tblGrid>
                <a:gridCol w="744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3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94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0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2438400" y="2226048"/>
            <a:ext cx="41910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5400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5400" dirty="0" err="1">
                <a:solidFill>
                  <a:schemeClr val="hlink"/>
                </a:solidFill>
                <a:latin typeface="HP001 5 hàng 1 ô ly" pitchFamily="34" charset="0"/>
              </a:rPr>
              <a:t>Văn</a:t>
            </a:r>
            <a:r>
              <a:rPr lang="en-US" sz="5400" dirty="0">
                <a:solidFill>
                  <a:schemeClr val="hlink"/>
                </a:solidFill>
                <a:latin typeface="HP001 5 hàng 1 ô ly" pitchFamily="34" charset="0"/>
              </a:rPr>
              <a:t> Lang</a:t>
            </a:r>
          </a:p>
        </p:txBody>
      </p:sp>
      <p:sp>
        <p:nvSpPr>
          <p:cNvPr id="12367" name="Text Box 7"/>
          <p:cNvSpPr txBox="1">
            <a:spLocks noChangeArrowheads="1"/>
          </p:cNvSpPr>
          <p:nvPr/>
        </p:nvSpPr>
        <p:spPr bwMode="auto">
          <a:xfrm>
            <a:off x="228600" y="1548081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töø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endParaRPr lang="en-US" sz="32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20" name="Text Box 94"/>
          <p:cNvSpPr txBox="1">
            <a:spLocks noChangeArrowheads="1"/>
          </p:cNvSpPr>
          <p:nvPr/>
        </p:nvSpPr>
        <p:spPr bwMode="auto">
          <a:xfrm>
            <a:off x="-36512" y="5069758"/>
            <a:ext cx="91805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87"/>
          <p:cNvSpPr>
            <a:spLocks noChangeArrowheads="1"/>
          </p:cNvSpPr>
          <p:nvPr/>
        </p:nvSpPr>
        <p:spPr bwMode="auto">
          <a:xfrm>
            <a:off x="-2" y="4550645"/>
            <a:ext cx="914400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1725"/>
          <p:cNvSpPr txBox="1">
            <a:spLocks noChangeArrowheads="1"/>
          </p:cNvSpPr>
          <p:nvPr/>
        </p:nvSpPr>
        <p:spPr bwMode="auto">
          <a:xfrm>
            <a:off x="0" y="579521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Lang?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20" grpId="0"/>
      <p:bldP spid="21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075267"/>
              </p:ext>
            </p:extLst>
          </p:nvPr>
        </p:nvGraphicFramePr>
        <p:xfrm>
          <a:off x="2209800" y="2271760"/>
          <a:ext cx="5224463" cy="2165352"/>
        </p:xfrm>
        <a:graphic>
          <a:graphicData uri="http://schemas.openxmlformats.org/drawingml/2006/table">
            <a:tbl>
              <a:tblPr/>
              <a:tblGrid>
                <a:gridCol w="744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3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94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0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2438400" y="2317798"/>
            <a:ext cx="41910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5400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5400" dirty="0" err="1">
                <a:solidFill>
                  <a:schemeClr val="hlink"/>
                </a:solidFill>
                <a:latin typeface="HP001 5 hàng 1 ô ly" pitchFamily="34" charset="0"/>
              </a:rPr>
              <a:t>Văn</a:t>
            </a:r>
            <a:r>
              <a:rPr lang="en-US" sz="5400" dirty="0">
                <a:solidFill>
                  <a:schemeClr val="hlink"/>
                </a:solidFill>
                <a:latin typeface="HP001 5 hàng 1 ô ly" pitchFamily="34" charset="0"/>
              </a:rPr>
              <a:t> Lang</a:t>
            </a:r>
          </a:p>
        </p:txBody>
      </p:sp>
      <p:sp>
        <p:nvSpPr>
          <p:cNvPr id="15437" name="Text Box 7"/>
          <p:cNvSpPr txBox="1">
            <a:spLocks noChangeArrowheads="1"/>
          </p:cNvSpPr>
          <p:nvPr/>
        </p:nvSpPr>
        <p:spPr bwMode="auto">
          <a:xfrm>
            <a:off x="228600" y="1412776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töø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endParaRPr lang="en-US" sz="3600" b="1" u="sng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auto">
          <a:xfrm>
            <a:off x="0" y="4725144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hiểu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gì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Lang 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87"/>
          <p:cNvSpPr>
            <a:spLocks noChangeArrowheads="1"/>
          </p:cNvSpPr>
          <p:nvPr/>
        </p:nvSpPr>
        <p:spPr bwMode="auto">
          <a:xfrm>
            <a:off x="0" y="5279142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Lang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/>
        </p:nvGraphicFramePr>
        <p:xfrm>
          <a:off x="168275" y="2532063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532" name="Rectangle 104"/>
          <p:cNvSpPr>
            <a:spLocks noChangeArrowheads="1"/>
          </p:cNvSpPr>
          <p:nvPr/>
        </p:nvSpPr>
        <p:spPr bwMode="auto">
          <a:xfrm>
            <a:off x="1691365" y="2636912"/>
            <a:ext cx="4536819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Vỗ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tay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ngón</a:t>
            </a:r>
            <a:endParaRPr lang="en-US" sz="34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16533" name="Rectangle 104"/>
          <p:cNvSpPr>
            <a:spLocks noChangeArrowheads="1"/>
          </p:cNvSpPr>
          <p:nvPr/>
        </p:nvSpPr>
        <p:spPr bwMode="auto">
          <a:xfrm>
            <a:off x="1619672" y="3387725"/>
            <a:ext cx="7215187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người</a:t>
            </a:r>
            <a:endParaRPr lang="en-US" sz="32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4581128"/>
            <a:ext cx="91440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6560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/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536" name="Text Box 2"/>
          <p:cNvSpPr txBox="1">
            <a:spLocks noChangeArrowheads="1"/>
          </p:cNvSpPr>
          <p:nvPr/>
        </p:nvSpPr>
        <p:spPr bwMode="auto">
          <a:xfrm>
            <a:off x="0" y="1546225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c)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caâu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9050" y="3658344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1725"/>
          <p:cNvSpPr txBox="1">
            <a:spLocks noChangeArrowheads="1"/>
          </p:cNvSpPr>
          <p:nvPr/>
        </p:nvSpPr>
        <p:spPr bwMode="auto">
          <a:xfrm>
            <a:off x="33297" y="3586336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604" y="3717032"/>
            <a:ext cx="9105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     -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V, B, h, g, k 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2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röôõi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t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1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rưỡi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chöõ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coøn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laïi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1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li.</a:t>
            </a:r>
            <a:endParaRPr lang="en-US" sz="2800" b="1" u="sng" dirty="0">
              <a:solidFill>
                <a:srgbClr val="FF0000"/>
              </a:solidFill>
              <a:latin typeface="VNI-Times" pitchFamily="2" charset="0"/>
            </a:endParaRPr>
          </a:p>
        </p:txBody>
      </p:sp>
      <p:graphicFrame>
        <p:nvGraphicFramePr>
          <p:cNvPr id="1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03613"/>
              </p:ext>
            </p:extLst>
          </p:nvPr>
        </p:nvGraphicFramePr>
        <p:xfrm>
          <a:off x="184150" y="1737792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559" name="Rectangle 104"/>
          <p:cNvSpPr>
            <a:spLocks noChangeArrowheads="1"/>
          </p:cNvSpPr>
          <p:nvPr/>
        </p:nvSpPr>
        <p:spPr bwMode="auto">
          <a:xfrm>
            <a:off x="1691680" y="1799705"/>
            <a:ext cx="480452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Vỗ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tay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ngón</a:t>
            </a:r>
            <a:endParaRPr lang="en-US" sz="3600" b="1" dirty="0">
              <a:solidFill>
                <a:schemeClr val="hlink"/>
              </a:solidFill>
              <a:latin typeface="HP001 4 hàng" charset="0"/>
            </a:endParaRPr>
          </a:p>
        </p:txBody>
      </p:sp>
      <p:sp>
        <p:nvSpPr>
          <p:cNvPr id="17560" name="Rectangle 104"/>
          <p:cNvSpPr>
            <a:spLocks noChangeArrowheads="1"/>
          </p:cNvSpPr>
          <p:nvPr/>
        </p:nvSpPr>
        <p:spPr bwMode="auto">
          <a:xfrm>
            <a:off x="1619672" y="2528367"/>
            <a:ext cx="520119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Bàn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kĩ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người</a:t>
            </a:r>
            <a:endParaRPr lang="en-US" sz="3600" b="1" dirty="0">
              <a:solidFill>
                <a:schemeClr val="hlink"/>
              </a:solidFill>
              <a:latin typeface="HP001 4 hàng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u="sng">
                <a:latin typeface="Times New Roman" pitchFamily="18" charset="0"/>
              </a:rPr>
              <a:t>1- Tư thế ngồi viết:</a:t>
            </a:r>
          </a:p>
          <a:p>
            <a:r>
              <a:rPr lang="en-US" sz="2400">
                <a:latin typeface="Times New Roman" pitchFamily="18" charset="0"/>
              </a:rPr>
              <a:t>- Lưng thẳng, không tì ngực vào bàn.</a:t>
            </a:r>
          </a:p>
          <a:p>
            <a:r>
              <a:rPr lang="en-US" sz="2400">
                <a:latin typeface="Times New Roman" pitchFamily="18" charset="0"/>
              </a:rPr>
              <a:t>- Đầu hơi cúi.</a:t>
            </a:r>
          </a:p>
          <a:p>
            <a:r>
              <a:rPr lang="en-US" sz="2400">
                <a:latin typeface="Times New Roman" pitchFamily="18" charset="0"/>
              </a:rPr>
              <a:t>- Mắt cách vở khoảng 25 đến 30 cm.</a:t>
            </a:r>
          </a:p>
          <a:p>
            <a:r>
              <a:rPr lang="en-US" sz="2400">
                <a:latin typeface="Times New Roman" pitchFamily="18" charset="0"/>
              </a:rPr>
              <a:t>- Tay phải cầm bút.</a:t>
            </a:r>
          </a:p>
          <a:p>
            <a:r>
              <a:rPr lang="en-US" sz="2400">
                <a:latin typeface="Times New Roman" pitchFamily="18" charset="0"/>
              </a:rPr>
              <a:t>- Tay trái tì nhẹ lên mép vở để giữ.</a:t>
            </a:r>
          </a:p>
          <a:p>
            <a:r>
              <a:rPr lang="en-US" sz="2400">
                <a:latin typeface="Times New Roman" pitchFamily="18" charset="0"/>
              </a:rPr>
              <a:t>- Hai chân để song song thoải mái.</a:t>
            </a:r>
          </a:p>
          <a:p>
            <a:pPr algn="just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u="sng">
                <a:latin typeface="Times New Roman" pitchFamily="18" charset="0"/>
              </a:rPr>
              <a:t>2-Cách cầm bút:</a:t>
            </a:r>
          </a:p>
          <a:p>
            <a:r>
              <a:rPr lang="en-US" sz="2400">
                <a:latin typeface="Times New Roman" pitchFamily="18" charset="0"/>
              </a:rPr>
              <a:t>- Cầm bút bằng 3 ngón tay: ngón cái, ngón trỏ, ngón giữa.</a:t>
            </a:r>
          </a:p>
          <a:p>
            <a:r>
              <a:rPr lang="en-US" sz="240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46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814387" y="2339391"/>
            <a:ext cx="5507831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Tiết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học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đến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đây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là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kết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thúc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itchFamily="34" charset="0"/>
              <a:ea typeface="+mn-lt"/>
              <a:cs typeface="Arial" pitchFamily="34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971600" y="3859942"/>
            <a:ext cx="7086600" cy="7350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Chào</a:t>
            </a:r>
            <a:r>
              <a:rPr lang="en-US" altLang="en-US" sz="4800" b="1" dirty="0">
                <a:solidFill>
                  <a:srgbClr val="FF0000"/>
                </a:solidFill>
                <a:latin typeface="HP001" charset="0"/>
                <a:ea typeface="HP001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tạm</a:t>
            </a:r>
            <a:r>
              <a:rPr lang="en-US" altLang="en-US" sz="4800" b="1" dirty="0">
                <a:solidFill>
                  <a:srgbClr val="FF0000"/>
                </a:solidFill>
                <a:latin typeface="HP001" charset="0"/>
                <a:ea typeface="HP001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biệt</a:t>
            </a:r>
            <a:endParaRPr lang="en-US" altLang="en-US" sz="4800" b="1" dirty="0">
              <a:solidFill>
                <a:srgbClr val="FF0000"/>
              </a:solidFill>
              <a:latin typeface="HP001" charset="0"/>
              <a:ea typeface="HP00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WordArt 18"/>
          <p:cNvSpPr>
            <a:spLocks noChangeArrowheads="1" noChangeShapeType="1" noTextEdit="1"/>
          </p:cNvSpPr>
          <p:nvPr/>
        </p:nvSpPr>
        <p:spPr bwMode="auto">
          <a:xfrm>
            <a:off x="2072841" y="1499617"/>
            <a:ext cx="4864968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" charset="0"/>
                <a:ea typeface="HP001" charset="0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" charset="0"/>
                <a:ea typeface="HP001" charset="0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" charset="0"/>
                <a:ea typeface="HP001" charset="0"/>
                <a:cs typeface="Times New Roman"/>
              </a:rPr>
              <a:t>viết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HP001" charset="0"/>
              <a:ea typeface="HP001" charset="0"/>
              <a:cs typeface="Times New Roman"/>
            </a:endParaRP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47624" y="263525"/>
            <a:ext cx="90963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vi-VN" sz="3000" b="1" dirty="0" err="1">
                <a:cs typeface="Arial" charset="0"/>
              </a:rPr>
              <a:t>Thứ</a:t>
            </a:r>
            <a:r>
              <a:rPr lang="en-US" altLang="vi-VN" sz="3000" b="1" dirty="0">
                <a:cs typeface="Arial" charset="0"/>
              </a:rPr>
              <a:t> </a:t>
            </a:r>
            <a:r>
              <a:rPr lang="en-US" altLang="vi-VN" sz="3000" b="1" dirty="0">
                <a:cs typeface="Arial" charset="0"/>
              </a:rPr>
              <a:t>6</a:t>
            </a:r>
            <a:r>
              <a:rPr lang="vi-VN" altLang="vi-VN" sz="3000" b="1" dirty="0" smtClean="0">
                <a:cs typeface="Arial" charset="0"/>
              </a:rPr>
              <a:t> </a:t>
            </a:r>
            <a:r>
              <a:rPr lang="en-US" altLang="vi-VN" sz="3000" b="1" dirty="0" smtClean="0">
                <a:cs typeface="Arial" charset="0"/>
              </a:rPr>
              <a:t> </a:t>
            </a:r>
            <a:r>
              <a:rPr lang="en-US" altLang="vi-VN" sz="3000" b="1" dirty="0" err="1">
                <a:cs typeface="Arial" charset="0"/>
              </a:rPr>
              <a:t>ngày</a:t>
            </a:r>
            <a:r>
              <a:rPr lang="en-US" altLang="vi-VN" sz="3000" b="1" dirty="0">
                <a:cs typeface="Arial" charset="0"/>
              </a:rPr>
              <a:t> </a:t>
            </a:r>
            <a:r>
              <a:rPr lang="en-US" altLang="vi-VN" sz="3000" b="1" dirty="0" smtClean="0">
                <a:cs typeface="Arial" charset="0"/>
              </a:rPr>
              <a:t>29</a:t>
            </a:r>
            <a:r>
              <a:rPr lang="vi-VN" altLang="vi-VN" sz="3000" b="1" dirty="0" smtClean="0">
                <a:cs typeface="Arial" charset="0"/>
              </a:rPr>
              <a:t> </a:t>
            </a:r>
            <a:r>
              <a:rPr lang="en-US" altLang="vi-VN" sz="3000" b="1" dirty="0" err="1">
                <a:cs typeface="Arial" charset="0"/>
              </a:rPr>
              <a:t>tháng</a:t>
            </a:r>
            <a:r>
              <a:rPr lang="en-US" altLang="vi-VN" sz="3000" b="1" dirty="0">
                <a:cs typeface="Arial" charset="0"/>
              </a:rPr>
              <a:t> </a:t>
            </a:r>
            <a:r>
              <a:rPr lang="en-US" altLang="vi-VN" sz="3000" b="1" dirty="0" smtClean="0">
                <a:cs typeface="Arial" charset="0"/>
              </a:rPr>
              <a:t>4 </a:t>
            </a:r>
            <a:r>
              <a:rPr lang="en-US" altLang="vi-VN" sz="3000" b="1" dirty="0" err="1">
                <a:cs typeface="Arial" charset="0"/>
              </a:rPr>
              <a:t>năm</a:t>
            </a:r>
            <a:r>
              <a:rPr lang="en-US" altLang="vi-VN" sz="3000" b="1" dirty="0">
                <a:cs typeface="Arial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31D7D0-DB9E-46D9-8177-2216A1048CC9}"/>
              </a:ext>
            </a:extLst>
          </p:cNvPr>
          <p:cNvSpPr txBox="1"/>
          <p:nvPr/>
        </p:nvSpPr>
        <p:spPr>
          <a:xfrm>
            <a:off x="827584" y="3573016"/>
            <a:ext cx="6768752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charset="0"/>
              <a:ea typeface="HP001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charset="0"/>
                <a:ea typeface="HP001" charset="0"/>
                <a:cs typeface="+mn-cs"/>
              </a:rPr>
              <a:t>Tiết 31 : Ôn chữ hoa V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charset="0"/>
              <a:ea typeface="HP001" charset="0"/>
              <a:cs typeface="+mn-cs"/>
            </a:endParaRPr>
          </a:p>
        </p:txBody>
      </p:sp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Mẫu chữ\mau-chu-2.5-o-ly-p2\mau chu 2.5 o ly p2\mau chu cao 2.5 o ly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609600"/>
            <a:ext cx="80772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7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1"/>
          <p:cNvGraphicFramePr>
            <a:graphicFrameLocks noGrp="1"/>
          </p:cNvGraphicFramePr>
          <p:nvPr/>
        </p:nvGraphicFramePr>
        <p:xfrm>
          <a:off x="184150" y="50895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244" name="Rectangle 104"/>
          <p:cNvSpPr>
            <a:spLocks noChangeArrowheads="1"/>
          </p:cNvSpPr>
          <p:nvPr/>
        </p:nvSpPr>
        <p:spPr bwMode="auto">
          <a:xfrm>
            <a:off x="1691680" y="5149850"/>
            <a:ext cx="480452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Vỗ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ngón</a:t>
            </a:r>
            <a:endParaRPr lang="en-US" sz="36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4245" name="Rectangle 104"/>
          <p:cNvSpPr>
            <a:spLocks noChangeArrowheads="1"/>
          </p:cNvSpPr>
          <p:nvPr/>
        </p:nvSpPr>
        <p:spPr bwMode="auto">
          <a:xfrm>
            <a:off x="1619672" y="5873750"/>
            <a:ext cx="538638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kĩ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người</a:t>
            </a:r>
            <a:endParaRPr lang="en-US" sz="3600" b="1" dirty="0">
              <a:solidFill>
                <a:srgbClr val="FF0000"/>
              </a:solidFill>
              <a:latin typeface="HP001 4 hàng" charset="0"/>
            </a:endParaRPr>
          </a:p>
        </p:txBody>
      </p:sp>
      <p:graphicFrame>
        <p:nvGraphicFramePr>
          <p:cNvPr id="1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00792"/>
              </p:ext>
            </p:extLst>
          </p:nvPr>
        </p:nvGraphicFramePr>
        <p:xfrm>
          <a:off x="184150" y="21304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4" name="Group 11"/>
          <p:cNvGraphicFramePr>
            <a:graphicFrameLocks noGrp="1"/>
          </p:cNvGraphicFramePr>
          <p:nvPr/>
        </p:nvGraphicFramePr>
        <p:xfrm>
          <a:off x="184150" y="35782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538" name="Rectangle 104"/>
          <p:cNvSpPr>
            <a:spLocks noChangeArrowheads="1"/>
          </p:cNvSpPr>
          <p:nvPr/>
        </p:nvSpPr>
        <p:spPr bwMode="auto">
          <a:xfrm>
            <a:off x="547832" y="2176463"/>
            <a:ext cx="56778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  <p:sp>
        <p:nvSpPr>
          <p:cNvPr id="4539" name="Rectangle 104"/>
          <p:cNvSpPr>
            <a:spLocks noChangeArrowheads="1"/>
          </p:cNvSpPr>
          <p:nvPr/>
        </p:nvSpPr>
        <p:spPr bwMode="auto">
          <a:xfrm>
            <a:off x="530326" y="2930525"/>
            <a:ext cx="51328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L</a:t>
            </a:r>
          </a:p>
        </p:txBody>
      </p:sp>
      <p:sp>
        <p:nvSpPr>
          <p:cNvPr id="4540" name="Rectangle 104"/>
          <p:cNvSpPr>
            <a:spLocks noChangeArrowheads="1"/>
          </p:cNvSpPr>
          <p:nvPr/>
        </p:nvSpPr>
        <p:spPr bwMode="auto">
          <a:xfrm>
            <a:off x="459667" y="3657600"/>
            <a:ext cx="65594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B</a:t>
            </a:r>
          </a:p>
        </p:txBody>
      </p:sp>
      <p:sp>
        <p:nvSpPr>
          <p:cNvPr id="4541" name="Rectangle 104"/>
          <p:cNvSpPr>
            <a:spLocks noChangeArrowheads="1"/>
          </p:cNvSpPr>
          <p:nvPr/>
        </p:nvSpPr>
        <p:spPr bwMode="auto">
          <a:xfrm>
            <a:off x="663575" y="4371975"/>
            <a:ext cx="241604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Lang</a:t>
            </a:r>
          </a:p>
        </p:txBody>
      </p:sp>
      <p:sp>
        <p:nvSpPr>
          <p:cNvPr id="4544" name="Text Box 11"/>
          <p:cNvSpPr txBox="1">
            <a:spLocks noChangeArrowheads="1"/>
          </p:cNvSpPr>
          <p:nvPr/>
        </p:nvSpPr>
        <p:spPr bwMode="auto">
          <a:xfrm>
            <a:off x="152400" y="1491506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a)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Luyeän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chöõ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hoa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190500" y="3155950"/>
            <a:ext cx="8763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9600" b="1" dirty="0">
                <a:solidFill>
                  <a:srgbClr val="FF0000"/>
                </a:solidFill>
                <a:latin typeface="HP001" charset="0"/>
                <a:ea typeface="HP001" charset="0"/>
                <a:cs typeface="HP001" charset="0"/>
              </a:rPr>
              <a:t>V,  L, B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52400" y="1772816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a)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Luyeän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chöõ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hoa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07504" y="2420888"/>
            <a:ext cx="9036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Mẫu chữ\mau-chu-2.5-o-ly-p2\mau chu 2.5 o ly p2\mau chu cao 2.5 o ly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800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76200" y="3834825"/>
            <a:ext cx="11176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2,5 ô</a:t>
            </a: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5181600" y="2057400"/>
            <a:ext cx="3886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ngang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dọc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xuôi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7"/>
          <p:cNvSpPr>
            <a:spLocks/>
          </p:cNvSpPr>
          <p:nvPr/>
        </p:nvSpPr>
        <p:spPr bwMode="auto">
          <a:xfrm>
            <a:off x="1239678" y="2819400"/>
            <a:ext cx="131922" cy="2819400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4324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V - -KIẾN THỨC TIỂU HỌC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 flipV="1">
            <a:off x="7847384" y="8350424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15888" y="1961456"/>
            <a:ext cx="466692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vi-VN" sz="2800" dirty="0"/>
              <a:t>Nét 1 gần giống nét móc ngược trái nhưng phía trên hơi lượn sang phải, đầu móc cong vào phía trong. Nét 2 là kết hợp của 2 nét cơ bản cong trên và cong phải nối liến nhau, tạo vòng xoắn nhỏ giữa thân chữ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008934" y="2864024"/>
            <a:ext cx="4819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0" dirty="0">
                <a:solidFill>
                  <a:schemeClr val="hlink"/>
                </a:solidFill>
                <a:latin typeface="HP001 5 hàng 1 ô ly" pitchFamily="34" charset="0"/>
              </a:rPr>
              <a:t>B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 flipV="1">
            <a:off x="7847384" y="8350424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5008934" y="2864024"/>
            <a:ext cx="4819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0" dirty="0">
                <a:solidFill>
                  <a:schemeClr val="hlink"/>
                </a:solidFill>
                <a:latin typeface="HP001 5 hàng 1 ô ly" pitchFamily="34" charset="0"/>
              </a:rPr>
              <a:t>L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15888" y="1961456"/>
            <a:ext cx="466692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L: </a:t>
            </a:r>
            <a:r>
              <a:rPr lang="en-US" sz="3000" dirty="0" err="1">
                <a:latin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kết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</a:rPr>
              <a:t> 3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cơ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cong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dưới</a:t>
            </a:r>
            <a:r>
              <a:rPr lang="en-US" sz="3000" dirty="0">
                <a:latin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dọc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ngang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nối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liền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vòng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xoắn</a:t>
            </a:r>
            <a:r>
              <a:rPr lang="en-US" sz="3000" dirty="0">
                <a:latin typeface="Times New Roman" pitchFamily="18" charset="0"/>
              </a:rPr>
              <a:t> to ở </a:t>
            </a:r>
            <a:r>
              <a:rPr lang="en-US" sz="3000" dirty="0" err="1">
                <a:latin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vòng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xoắn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nhỏ</a:t>
            </a:r>
            <a:r>
              <a:rPr lang="en-US" sz="3000" dirty="0">
                <a:latin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</a:rPr>
              <a:t>chân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11760" y="1052736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80508053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ôn chữ hoa N tiếp theo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ôn chữ hoa N tiếp theo</Template>
  <TotalTime>80</TotalTime>
  <Words>600</Words>
  <Application>Microsoft Office PowerPoint</Application>
  <PresentationFormat>On-screen Show (4:3)</PresentationFormat>
  <Paragraphs>70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HP001 4H</vt:lpstr>
      <vt:lpstr>HP001</vt:lpstr>
      <vt:lpstr>VNI-Times</vt:lpstr>
      <vt:lpstr>HP001 4 hàng</vt:lpstr>
      <vt:lpstr>Calibri</vt:lpstr>
      <vt:lpstr>Arial</vt:lpstr>
      <vt:lpstr>.VnAristote</vt:lpstr>
      <vt:lpstr>Times New Roman</vt:lpstr>
      <vt:lpstr>HP001 5 hàng 1 ô ly</vt:lpstr>
      <vt:lpstr>HP001 5H</vt:lpstr>
      <vt:lpstr>ôn chữ hoa N tiếp theo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ktv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Hơn .</dc:creator>
  <cp:lastModifiedBy>Admin</cp:lastModifiedBy>
  <cp:revision>18</cp:revision>
  <dcterms:created xsi:type="dcterms:W3CDTF">2022-03-27T02:27:27Z</dcterms:created>
  <dcterms:modified xsi:type="dcterms:W3CDTF">2022-04-28T10:36:56Z</dcterms:modified>
</cp:coreProperties>
</file>