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8" r:id="rId3"/>
    <p:sldId id="264" r:id="rId4"/>
    <p:sldId id="276" r:id="rId5"/>
    <p:sldId id="277" r:id="rId6"/>
    <p:sldId id="266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68" r:id="rId15"/>
    <p:sldId id="285" r:id="rId16"/>
    <p:sldId id="287" r:id="rId17"/>
    <p:sldId id="28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  <a:srgbClr val="4A8741"/>
    <a:srgbClr val="252528"/>
    <a:srgbClr val="355216"/>
    <a:srgbClr val="619428"/>
    <a:srgbClr val="006C92"/>
    <a:srgbClr val="D05400"/>
    <a:srgbClr val="512507"/>
    <a:srgbClr val="FF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 autoAdjust="0"/>
    <p:restoredTop sz="90926" autoAdjust="0"/>
  </p:normalViewPr>
  <p:slideViewPr>
    <p:cSldViewPr snapToGrid="0" showGuides="1">
      <p:cViewPr varScale="1">
        <p:scale>
          <a:sx n="61" d="100"/>
          <a:sy n="61" d="100"/>
        </p:scale>
        <p:origin x="102" y="19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8DFF-4A41-4DD7-B3EA-37EA73136B67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6682-926D-4BF1-9645-19572B13D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4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mèo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gũi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77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(GDTTĐĐHCM: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gương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8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121D-F963-41ED-B852-434E4157D1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52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Các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nên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bày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tỏ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ý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kiến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của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mình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khi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bạn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chưa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thực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hiện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tốt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việc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tham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gia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chăm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sóc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bảo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vệ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cây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trồng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vật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nuôi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vì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đó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là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quyền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được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bày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tỏ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ý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kiến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của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trẻ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em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đến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các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vấn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đề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có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liên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accent1">
                    <a:lumMod val="25000"/>
                  </a:schemeClr>
                </a:solidFill>
              </a:rPr>
              <a:t>quan</a:t>
            </a:r>
            <a:r>
              <a:rPr lang="en-US" sz="1200" b="1" dirty="0">
                <a:solidFill>
                  <a:schemeClr val="accent1">
                    <a:lumMod val="25000"/>
                  </a:schemeClr>
                </a:solidFill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8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19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265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vứt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bừa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ngấm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vứt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bừa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ngấm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(3p)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TN&amp;XH)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hòa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xiếc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59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89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0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6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9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4.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(GDTTĐĐHCM: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gương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Tết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chuồng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Tx/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GDBVMT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6682-926D-4BF1-9645-19572B13DE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02672E-D501-4D6A-9B75-6C73938CB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49C5E87-3EFF-42FC-958E-89AE8984B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937438-997B-4B8B-A4B4-E649EDEA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F7D087-1B10-4982-9B24-614B0BA8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E3039E-350F-4028-AB8F-A0321555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9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27CB5D-AEF3-49C5-9518-250A35A8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40523A-DFCC-4504-A53B-2CCE9A459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6CF25F-BF99-455B-B692-C2D13E3B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7B6855-F0D4-462F-BF4F-2E11303B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AAFAD2-DB28-4046-BEA7-F3743781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9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2EC1587-76D3-4712-BD28-195711B28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BDEC2-18D3-45DA-AABF-14D98F05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C07FEA-10BD-4CC1-9965-F10B8AB8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00076F-C38C-4E74-8EC7-44F94D94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99B0D4-1EEC-4E55-8409-EF49DAE7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54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3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C56F5-D643-4ED4-B1E8-647E25E250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04B05F-88F9-49F3-A1B0-0F8E7742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77C3EA-55B1-4E04-A60E-6E6833770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57DB29-889B-4F36-A58F-21FCCEB4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60FB00-FD9A-452E-8BE1-D59FDB83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6564E5-3C28-4FFC-99F5-A4DB13F0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42344E-CBB5-4329-9B3A-BAC1EC87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E324CBB-6C6C-4C9E-BD65-33A729D76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321633-5B00-471C-B6F7-A77C21559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825411-2BC5-4731-B6A5-FAE00F55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833F81-2EE0-4E55-817F-6733AAB0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9F435D-3703-485E-BAB9-203CFEDC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BC91E3-99BC-4214-9CB6-18AD786E1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FEA4E56-0B34-42FA-9DA9-FE7FC5B93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24B51DF-E39F-465A-9D9D-878B3BF0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DFC73C4-C45E-4BCF-822D-C64E47C5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619E61-012C-438F-99A3-A76776F7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5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612D09-E8EA-4CA1-B452-B076FB3B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DB67FD-517E-4BBD-856D-ED525AF09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7045876-8B36-49BC-B7CE-34DD070DC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D3ABC4-4096-43EF-8CB4-7B2095A3D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DA98A0-CAC3-441D-8E55-E5DA55245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BDB627B-31D0-4B98-8255-A1EFBADB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FE15CB9-5677-440A-A288-F2813DD0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AE0791A-50A0-48FE-AB20-4F776993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1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68D815-917E-4EDF-8BA8-AF6455A7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6ADE90F-9A96-4C8B-B60F-9AF23E89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255E5C6-8502-439E-85C1-1F6A9460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3A7BF8F-C537-47C3-9190-6002BCD8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C13CEFA-69DF-4EE3-842C-38962252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2F753B-7DAC-4B27-B3E6-58E44547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7D37B6D-AC7D-4232-A22B-F9F44570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E87CE2-7958-4B73-A236-0B026DBE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09760C1-158E-455F-A1B0-280D5371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7D92885-316C-424C-B05C-8BD4F04E7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8B200F-47B7-4E87-A0BA-5EDACE99A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04FA16F-E804-4732-81D5-FD550553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FFE111-E7B6-451B-BF72-60DBDD4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4FDC7B-32C5-4115-9045-5433A9FA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3314BC5-0229-4101-A489-F280AEF14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CD67EF-2E24-43B0-B4CE-8897A5337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ABD539-3020-4E3A-9D02-05A457BA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F585DA0-CC52-4B22-9CA5-60D38CC1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14912D9-FD69-4D82-B8D4-F957D382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2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9FB1134-A125-42C4-A673-3EEB7FC1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FC20F2-B5C8-40A2-8229-B3B7DE9FD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9A6511-50CB-4BC0-A6FF-429BAB9F4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AF645-2832-40E2-97F3-3D8CED0080C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1C47B8-1ACE-4C85-877A-022166742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70B12D-3EE6-496B-87A9-94167202B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156F4-C6C4-46BE-BC99-7FCB1EAE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0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fif"/><Relationship Id="rId4" Type="http://schemas.openxmlformats.org/officeDocument/2006/relationships/image" Target="../media/image2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1.png"/><Relationship Id="rId4" Type="http://schemas.openxmlformats.org/officeDocument/2006/relationships/image" Target="../media/image60.emf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học tập - Mẫu template Powerpoint chủ đề học tập - 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7" y="0"/>
            <a:ext cx="12196957" cy="69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45E88E8-CF9D-4ABC-81AA-84DE2C078359}"/>
              </a:ext>
            </a:extLst>
          </p:cNvPr>
          <p:cNvSpPr txBox="1"/>
          <p:nvPr/>
        </p:nvSpPr>
        <p:spPr>
          <a:xfrm>
            <a:off x="2340186" y="7401970"/>
            <a:ext cx="751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Thành viên trong nhóm 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E0DB295-7B7F-4D03-991F-CF8B15026860}"/>
              </a:ext>
            </a:extLst>
          </p:cNvPr>
          <p:cNvGrpSpPr/>
          <p:nvPr/>
        </p:nvGrpSpPr>
        <p:grpSpPr>
          <a:xfrm>
            <a:off x="778213" y="9819326"/>
            <a:ext cx="2402732" cy="2879387"/>
            <a:chOff x="778213" y="2159540"/>
            <a:chExt cx="2402732" cy="287938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6E85AFBF-11C1-4937-808F-50A62415833E}"/>
                </a:ext>
              </a:extLst>
            </p:cNvPr>
            <p:cNvSpPr/>
            <p:nvPr/>
          </p:nvSpPr>
          <p:spPr>
            <a:xfrm>
              <a:off x="778213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9BEC7004-A6CE-4A6A-AE4D-DC8E727549AF}"/>
                </a:ext>
              </a:extLst>
            </p:cNvPr>
            <p:cNvSpPr/>
            <p:nvPr/>
          </p:nvSpPr>
          <p:spPr>
            <a:xfrm>
              <a:off x="1245141" y="2509736"/>
              <a:ext cx="1468876" cy="1498059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998" r="-59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C03E0B5-0D15-40E6-BA22-93A69DBC4179}"/>
                </a:ext>
              </a:extLst>
            </p:cNvPr>
            <p:cNvSpPr txBox="1"/>
            <p:nvPr/>
          </p:nvSpPr>
          <p:spPr>
            <a:xfrm>
              <a:off x="1211095" y="4065603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D2245ED-FBC8-4DFB-B73B-91AC03DBB1C0}"/>
              </a:ext>
            </a:extLst>
          </p:cNvPr>
          <p:cNvGrpSpPr/>
          <p:nvPr/>
        </p:nvGrpSpPr>
        <p:grpSpPr>
          <a:xfrm>
            <a:off x="3518170" y="12827220"/>
            <a:ext cx="2402732" cy="2879387"/>
            <a:chOff x="3518170" y="2159540"/>
            <a:chExt cx="2402732" cy="2879387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E3B726F-9F01-4722-8240-213F02101613}"/>
                </a:ext>
              </a:extLst>
            </p:cNvPr>
            <p:cNvSpPr/>
            <p:nvPr/>
          </p:nvSpPr>
          <p:spPr>
            <a:xfrm>
              <a:off x="3518170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013E63F2-D3DE-4615-827B-EFAE2F633683}"/>
                </a:ext>
              </a:extLst>
            </p:cNvPr>
            <p:cNvSpPr/>
            <p:nvPr/>
          </p:nvSpPr>
          <p:spPr>
            <a:xfrm>
              <a:off x="4062350" y="2509736"/>
              <a:ext cx="1468876" cy="1498059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58" b="-255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C5512A18-1D39-41F5-AF56-373FD9153D37}"/>
                </a:ext>
              </a:extLst>
            </p:cNvPr>
            <p:cNvSpPr txBox="1"/>
            <p:nvPr/>
          </p:nvSpPr>
          <p:spPr>
            <a:xfrm>
              <a:off x="4062350" y="4096381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1EE9EFA-C987-4FBF-A9B0-5088823B5962}"/>
              </a:ext>
            </a:extLst>
          </p:cNvPr>
          <p:cNvGrpSpPr/>
          <p:nvPr/>
        </p:nvGrpSpPr>
        <p:grpSpPr>
          <a:xfrm>
            <a:off x="6258127" y="16508884"/>
            <a:ext cx="2402732" cy="2879387"/>
            <a:chOff x="6258127" y="2159540"/>
            <a:chExt cx="2402732" cy="2879387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7CE20D85-BDA0-44CD-8B98-8BBCA44E9B5D}"/>
                </a:ext>
              </a:extLst>
            </p:cNvPr>
            <p:cNvSpPr/>
            <p:nvPr/>
          </p:nvSpPr>
          <p:spPr>
            <a:xfrm>
              <a:off x="6258127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0A9E807-AA8F-4DED-9DDB-3E2186755DE9}"/>
                </a:ext>
              </a:extLst>
            </p:cNvPr>
            <p:cNvSpPr/>
            <p:nvPr/>
          </p:nvSpPr>
          <p:spPr>
            <a:xfrm>
              <a:off x="6725055" y="2509736"/>
              <a:ext cx="1468876" cy="1498059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7611" r="-2761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39901797-DCB6-416B-A444-CC5DA80AECFC}"/>
                </a:ext>
              </a:extLst>
            </p:cNvPr>
            <p:cNvSpPr txBox="1"/>
            <p:nvPr/>
          </p:nvSpPr>
          <p:spPr>
            <a:xfrm>
              <a:off x="6725055" y="4154665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55F67F02-FD03-4AC4-B082-1BA083860D36}"/>
              </a:ext>
            </a:extLst>
          </p:cNvPr>
          <p:cNvGrpSpPr/>
          <p:nvPr/>
        </p:nvGrpSpPr>
        <p:grpSpPr>
          <a:xfrm>
            <a:off x="8998084" y="20310869"/>
            <a:ext cx="2402732" cy="2879387"/>
            <a:chOff x="8998084" y="2159540"/>
            <a:chExt cx="2402732" cy="2879387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0231E8A0-6EE1-4BE2-B153-7484DF2E3208}"/>
                </a:ext>
              </a:extLst>
            </p:cNvPr>
            <p:cNvSpPr/>
            <p:nvPr/>
          </p:nvSpPr>
          <p:spPr>
            <a:xfrm>
              <a:off x="8998084" y="2159540"/>
              <a:ext cx="2402732" cy="287938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6C05421D-91CF-4327-A535-F8094CE1C3EC}"/>
                </a:ext>
              </a:extLst>
            </p:cNvPr>
            <p:cNvSpPr/>
            <p:nvPr/>
          </p:nvSpPr>
          <p:spPr>
            <a:xfrm>
              <a:off x="9439838" y="2509736"/>
              <a:ext cx="1468876" cy="1498059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94" r="-9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A7FB25-0DAD-4A63-BC6F-D88EB733D1B5}"/>
                </a:ext>
              </a:extLst>
            </p:cNvPr>
            <p:cNvSpPr txBox="1"/>
            <p:nvPr/>
          </p:nvSpPr>
          <p:spPr>
            <a:xfrm>
              <a:off x="9465012" y="4183371"/>
              <a:ext cx="1468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</a:p>
          </p:txBody>
        </p:sp>
      </p:grpSp>
      <p:sp>
        <p:nvSpPr>
          <p:cNvPr id="23" name="WordArt 16"/>
          <p:cNvSpPr>
            <a:spLocks noTextEdit="1"/>
          </p:cNvSpPr>
          <p:nvPr/>
        </p:nvSpPr>
        <p:spPr>
          <a:xfrm>
            <a:off x="3064686" y="2182761"/>
            <a:ext cx="7135382" cy="2350422"/>
          </a:xfrm>
          <a:prstGeom prst="rect">
            <a:avLst/>
          </a:prstGeom>
          <a:solidFill>
            <a:srgbClr val="4A874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defTabSz="912813">
              <a:spcBef>
                <a:spcPct val="50000"/>
              </a:spcBef>
            </a:pPr>
            <a:r>
              <a:rPr lang="en-US" sz="3600" b="1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: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 sóc cây trồng, vật nuôi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  <a:p>
            <a:pPr algn="ctr" eaLnBrk="0" hangingPunct="0"/>
            <a:r>
              <a:rPr lang="en-US" sz="3600" b="1" dirty="0">
                <a:ln w="9525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28390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6" descr="003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12271"/>
            <a:ext cx="5913551" cy="63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13698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460375" y="955216"/>
            <a:ext cx="11369318" cy="5136279"/>
          </a:xfrm>
          <a:prstGeom prst="rect">
            <a:avLst/>
          </a:prstGeom>
          <a:solidFill>
            <a:srgbClr val="6194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752604" y="1122507"/>
            <a:ext cx="10784859" cy="36703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Pentagon 6"/>
          <p:cNvSpPr/>
          <p:nvPr/>
        </p:nvSpPr>
        <p:spPr>
          <a:xfrm rot="5400000">
            <a:off x="9699117" y="737747"/>
            <a:ext cx="2208466" cy="946485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9502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925"/>
            <a:ext cx="1219200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6302009" y="2447513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2937111" y="213819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8876719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8751370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8751982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6085247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5946065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5928725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303122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-2895806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-287895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-398604" y="-337426"/>
            <a:ext cx="13166953" cy="7447134"/>
          </a:xfrm>
          <a:prstGeom prst="roundRect">
            <a:avLst>
              <a:gd name="adj" fmla="val 7738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405114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D277BFD1-BDF7-49A5-BD76-F9457EB579FB}"/>
              </a:ext>
            </a:extLst>
          </p:cNvPr>
          <p:cNvSpPr/>
          <p:nvPr/>
        </p:nvSpPr>
        <p:spPr>
          <a:xfrm>
            <a:off x="-5528202" y="313881"/>
            <a:ext cx="532205" cy="51528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999" b="-249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9EB19B9-C0EB-4560-B576-0407C25115F9}"/>
              </a:ext>
            </a:extLst>
          </p:cNvPr>
          <p:cNvSpPr txBox="1"/>
          <p:nvPr/>
        </p:nvSpPr>
        <p:spPr>
          <a:xfrm>
            <a:off x="-4858325" y="407511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Name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8E353A7-802B-447F-94C0-064933F97152}"/>
              </a:ext>
            </a:extLst>
          </p:cNvPr>
          <p:cNvSpPr txBox="1"/>
          <p:nvPr/>
        </p:nvSpPr>
        <p:spPr>
          <a:xfrm>
            <a:off x="-4571993" y="5332405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 nội dung 3</a:t>
            </a:r>
          </a:p>
        </p:txBody>
      </p:sp>
      <p:sp>
        <p:nvSpPr>
          <p:cNvPr id="36" name="Rectangle 43">
            <a:extLst>
              <a:ext uri="{FF2B5EF4-FFF2-40B4-BE49-F238E27FC236}">
                <a16:creationId xmlns:a16="http://schemas.microsoft.com/office/drawing/2014/main" id="{1809D447-E5B4-4BE6-BCC6-FE32AB64D203}"/>
              </a:ext>
            </a:extLst>
          </p:cNvPr>
          <p:cNvSpPr/>
          <p:nvPr/>
        </p:nvSpPr>
        <p:spPr>
          <a:xfrm>
            <a:off x="6184872" y="11880486"/>
            <a:ext cx="407462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</p:txBody>
      </p:sp>
      <p:sp>
        <p:nvSpPr>
          <p:cNvPr id="29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57753" y="108954"/>
            <a:ext cx="11871360" cy="1977439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1:</a:t>
            </a:r>
          </a:p>
          <a:p>
            <a:pPr algn="ctr"/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Lớp 3A được phân công tưới cây trước cửa lớp.Sau khi tưới xong, </a:t>
            </a: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Tuấn Anh định tưới cả các cây lớp bên cạnh, nhưng Hùng cản: Có phải cây lớp mình đâu mà cậu tưới. Nếu là Tuấn Anh, em sẽ làm gì? </a:t>
            </a:r>
          </a:p>
          <a:p>
            <a:pPr algn="ctr"/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A8BA3437-7DC4-4D05-8D24-85F5E0744D63}"/>
              </a:ext>
            </a:extLst>
          </p:cNvPr>
          <p:cNvSpPr/>
          <p:nvPr/>
        </p:nvSpPr>
        <p:spPr>
          <a:xfrm>
            <a:off x="9117047" y="17051912"/>
            <a:ext cx="407462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  <a:p>
            <a:pPr defTabSz="457200"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57752" y="2246396"/>
            <a:ext cx="11871360" cy="1604456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2:</a:t>
            </a:r>
          </a:p>
          <a:p>
            <a:pPr algn="ctr"/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Trên đường đi học,Dương thấy bờ ao nuôi cá bị vỡ, nước chảy ào ào. Nếu là Dương, em sẽ làm gì?</a:t>
            </a:r>
            <a:endParaRPr lang="en-MY" sz="28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66413" y="3998097"/>
            <a:ext cx="11871360" cy="1198604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3:</a:t>
            </a:r>
          </a:p>
          <a:p>
            <a:pPr algn="ctr"/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Nga đang chơi vui thì mẹ nhắc về cho lợn ăn. Nếu là Nga, em sẽ làm gì?</a:t>
            </a:r>
          </a:p>
        </p:txBody>
      </p:sp>
      <p:sp>
        <p:nvSpPr>
          <p:cNvPr id="32" name="Rectangle: Rounded Corners 29">
            <a:extLst>
              <a:ext uri="{FF2B5EF4-FFF2-40B4-BE49-F238E27FC236}">
                <a16:creationId xmlns:a16="http://schemas.microsoft.com/office/drawing/2014/main" id="{57314627-5658-4859-A725-9672C1393AF5}"/>
              </a:ext>
            </a:extLst>
          </p:cNvPr>
          <p:cNvSpPr/>
          <p:nvPr/>
        </p:nvSpPr>
        <p:spPr>
          <a:xfrm>
            <a:off x="157752" y="5343946"/>
            <a:ext cx="11871360" cy="1368642"/>
          </a:xfrm>
          <a:prstGeom prst="roundRect">
            <a:avLst>
              <a:gd name="adj" fmla="val 84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>
                <a:solidFill>
                  <a:schemeClr val="tx1"/>
                </a:solidFill>
              </a:rPr>
              <a:t>Tình</a:t>
            </a:r>
            <a:r>
              <a:rPr lang="en-MY" sz="2800" dirty="0">
                <a:solidFill>
                  <a:schemeClr val="tx1"/>
                </a:solidFill>
              </a:rPr>
              <a:t> </a:t>
            </a:r>
            <a:r>
              <a:rPr lang="en-MY" sz="2800" dirty="0" err="1">
                <a:solidFill>
                  <a:schemeClr val="tx1"/>
                </a:solidFill>
              </a:rPr>
              <a:t>huống</a:t>
            </a:r>
            <a:r>
              <a:rPr lang="en-MY" sz="2800" dirty="0">
                <a:solidFill>
                  <a:schemeClr val="tx1"/>
                </a:solidFill>
              </a:rPr>
              <a:t> 4:</a:t>
            </a:r>
          </a:p>
          <a:p>
            <a:pPr algn="ctr"/>
            <a:r>
              <a:rPr lang="en-MY" sz="3200" dirty="0" err="1">
                <a:solidFill>
                  <a:schemeClr val="tx1"/>
                </a:solidFill>
              </a:rPr>
              <a:t>Chính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rủ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Hải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đi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học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tắt</a:t>
            </a:r>
            <a:r>
              <a:rPr lang="en-MY" sz="3200" dirty="0">
                <a:solidFill>
                  <a:schemeClr val="tx1"/>
                </a:solidFill>
              </a:rPr>
              <a:t> qua </a:t>
            </a:r>
            <a:r>
              <a:rPr lang="en-MY" sz="3200" dirty="0" err="1">
                <a:solidFill>
                  <a:schemeClr val="tx1"/>
                </a:solidFill>
              </a:rPr>
              <a:t>thảm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cỏ</a:t>
            </a:r>
            <a:r>
              <a:rPr lang="en-MY" sz="3200" dirty="0">
                <a:solidFill>
                  <a:schemeClr val="tx1"/>
                </a:solidFill>
              </a:rPr>
              <a:t> ở </a:t>
            </a:r>
            <a:r>
              <a:rPr lang="en-MY" sz="3200" dirty="0" err="1">
                <a:solidFill>
                  <a:schemeClr val="tx1"/>
                </a:solidFill>
              </a:rPr>
              <a:t>công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viên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cho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gần</a:t>
            </a:r>
            <a:r>
              <a:rPr lang="en-MY" sz="3200" dirty="0">
                <a:solidFill>
                  <a:schemeClr val="tx1"/>
                </a:solidFill>
              </a:rPr>
              <a:t>. </a:t>
            </a:r>
            <a:r>
              <a:rPr lang="en-MY" sz="3200" dirty="0" err="1">
                <a:solidFill>
                  <a:schemeClr val="tx1"/>
                </a:solidFill>
              </a:rPr>
              <a:t>Nếu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là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Hải</a:t>
            </a:r>
            <a:r>
              <a:rPr lang="en-MY" sz="3200" dirty="0">
                <a:solidFill>
                  <a:schemeClr val="tx1"/>
                </a:solidFill>
              </a:rPr>
              <a:t>, </a:t>
            </a:r>
            <a:r>
              <a:rPr lang="en-MY" sz="3200" dirty="0" err="1">
                <a:solidFill>
                  <a:schemeClr val="tx1"/>
                </a:solidFill>
              </a:rPr>
              <a:t>em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sẽ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làm</a:t>
            </a:r>
            <a:r>
              <a:rPr lang="en-MY" sz="3200" dirty="0">
                <a:solidFill>
                  <a:schemeClr val="tx1"/>
                </a:solidFill>
              </a:rPr>
              <a:t> </a:t>
            </a:r>
            <a:r>
              <a:rPr lang="en-MY" sz="3200" dirty="0" err="1">
                <a:solidFill>
                  <a:schemeClr val="tx1"/>
                </a:solidFill>
              </a:rPr>
              <a:t>gì</a:t>
            </a:r>
            <a:r>
              <a:rPr lang="en-MY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0347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/>
        </p:nvSpPr>
        <p:spPr>
          <a:xfrm rot="5400000">
            <a:off x="9699117" y="737747"/>
            <a:ext cx="2208466" cy="946485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460375" y="955216"/>
            <a:ext cx="11369318" cy="5136279"/>
          </a:xfrm>
          <a:prstGeom prst="rect">
            <a:avLst/>
          </a:prstGeom>
          <a:solidFill>
            <a:srgbClr val="6194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752604" y="1210989"/>
            <a:ext cx="10784859" cy="36703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dirty="0" err="1">
                <a:solidFill>
                  <a:srgbClr val="0D0D0D"/>
                </a:solidFill>
              </a:rPr>
              <a:t>Chúng</a:t>
            </a:r>
            <a:r>
              <a:rPr lang="en-US" altLang="en-US" sz="3600" dirty="0">
                <a:solidFill>
                  <a:srgbClr val="0D0D0D"/>
                </a:solidFill>
              </a:rPr>
              <a:t> ta </a:t>
            </a:r>
            <a:r>
              <a:rPr lang="en-US" altLang="en-US" sz="3600" dirty="0" err="1">
                <a:solidFill>
                  <a:srgbClr val="0D0D0D"/>
                </a:solidFill>
              </a:rPr>
              <a:t>có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thể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chăm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sóc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trồng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bằng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cách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bón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phân,bắt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sâu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tỉa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lá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già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cho</a:t>
            </a:r>
            <a:r>
              <a:rPr lang="en-US" altLang="en-US" sz="3600" dirty="0">
                <a:solidFill>
                  <a:srgbClr val="0D0D0D"/>
                </a:solidFill>
              </a:rPr>
              <a:t> con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ăn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làm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sạch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chỗ</a:t>
            </a:r>
            <a:r>
              <a:rPr lang="en-US" altLang="en-US" sz="3600" dirty="0">
                <a:solidFill>
                  <a:srgbClr val="0D0D0D"/>
                </a:solidFill>
              </a:rPr>
              <a:t> ở, </a:t>
            </a:r>
            <a:r>
              <a:rPr lang="en-US" altLang="en-US" sz="3600" dirty="0" err="1">
                <a:solidFill>
                  <a:srgbClr val="0D0D0D"/>
                </a:solidFill>
              </a:rPr>
              <a:t>tiêm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thuốc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phòng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bệnh</a:t>
            </a:r>
            <a:r>
              <a:rPr lang="en-US" altLang="en-US" sz="3600" dirty="0">
                <a:solidFill>
                  <a:srgbClr val="0D0D0D"/>
                </a:solidFill>
              </a:rPr>
              <a:t>…</a:t>
            </a:r>
          </a:p>
          <a:p>
            <a:r>
              <a:rPr lang="en-US" altLang="en-US" sz="3600" dirty="0" err="1">
                <a:solidFill>
                  <a:srgbClr val="0D0D0D"/>
                </a:solidFill>
              </a:rPr>
              <a:t>Được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chăm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sóc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chu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đáo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trồng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sẽ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phát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triển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nhanh</a:t>
            </a:r>
            <a:r>
              <a:rPr lang="en-US" altLang="en-US" sz="3600" dirty="0">
                <a:solidFill>
                  <a:srgbClr val="0D0D0D"/>
                </a:solidFill>
              </a:rPr>
              <a:t>. </a:t>
            </a:r>
            <a:r>
              <a:rPr lang="en-US" altLang="en-US" sz="3600" dirty="0" err="1">
                <a:solidFill>
                  <a:srgbClr val="0D0D0D"/>
                </a:solidFill>
              </a:rPr>
              <a:t>Ngược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lại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cây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sẽ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khô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héo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dễ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chết</a:t>
            </a:r>
            <a:r>
              <a:rPr lang="en-US" altLang="en-US" sz="3600" dirty="0">
                <a:solidFill>
                  <a:srgbClr val="0D0D0D"/>
                </a:solidFill>
              </a:rPr>
              <a:t>, </a:t>
            </a:r>
            <a:r>
              <a:rPr lang="en-US" altLang="en-US" sz="3600" dirty="0" err="1">
                <a:solidFill>
                  <a:srgbClr val="0D0D0D"/>
                </a:solidFill>
              </a:rPr>
              <a:t>vật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nuôi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gầy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gò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dể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bị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bệnh</a:t>
            </a:r>
            <a:r>
              <a:rPr lang="en-US" altLang="en-US" sz="3600" dirty="0">
                <a:solidFill>
                  <a:srgbClr val="0D0D0D"/>
                </a:solidFill>
              </a:rPr>
              <a:t> </a:t>
            </a:r>
            <a:r>
              <a:rPr lang="en-US" altLang="en-US" sz="3600" dirty="0" err="1">
                <a:solidFill>
                  <a:srgbClr val="0D0D0D"/>
                </a:solidFill>
              </a:rPr>
              <a:t>tật</a:t>
            </a:r>
            <a:r>
              <a:rPr lang="en-US" altLang="en-US" sz="3600" dirty="0">
                <a:solidFill>
                  <a:srgbClr val="0D0D0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462009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28">
            <a:extLst>
              <a:ext uri="{FF2B5EF4-FFF2-40B4-BE49-F238E27FC236}">
                <a16:creationId xmlns:a16="http://schemas.microsoft.com/office/drawing/2014/main" id="{5F6CF956-61E2-4ECF-87CF-E11898C417D2}"/>
              </a:ext>
            </a:extLst>
          </p:cNvPr>
          <p:cNvGrpSpPr/>
          <p:nvPr/>
        </p:nvGrpSpPr>
        <p:grpSpPr>
          <a:xfrm>
            <a:off x="1171074" y="0"/>
            <a:ext cx="9865894" cy="6880368"/>
            <a:chOff x="4440782" y="391618"/>
            <a:chExt cx="3248025" cy="6430965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ED9E578A-28F1-4F6C-B253-7806E5B7A7FF}"/>
                </a:ext>
              </a:extLst>
            </p:cNvPr>
            <p:cNvGrpSpPr/>
            <p:nvPr/>
          </p:nvGrpSpPr>
          <p:grpSpPr>
            <a:xfrm>
              <a:off x="4440782" y="391618"/>
              <a:ext cx="3248025" cy="6362700"/>
              <a:chOff x="257174" y="247650"/>
              <a:chExt cx="3248025" cy="6362700"/>
            </a:xfrm>
          </p:grpSpPr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B652106F-6134-46DB-82AB-C558C03BF855}"/>
                  </a:ext>
                </a:extLst>
              </p:cNvPr>
              <p:cNvSpPr/>
              <p:nvPr/>
            </p:nvSpPr>
            <p:spPr>
              <a:xfrm>
                <a:off x="257174" y="247650"/>
                <a:ext cx="3248025" cy="6362700"/>
              </a:xfrm>
              <a:prstGeom prst="roundRect">
                <a:avLst>
                  <a:gd name="adj" fmla="val 11080"/>
                </a:avLst>
              </a:prstGeom>
              <a:solidFill>
                <a:schemeClr val="tx1"/>
              </a:solid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  <p:sp>
            <p:nvSpPr>
              <p:cNvPr id="9" name="Rectangle: Rounded Corners 18">
                <a:extLst>
                  <a:ext uri="{FF2B5EF4-FFF2-40B4-BE49-F238E27FC236}">
                    <a16:creationId xmlns:a16="http://schemas.microsoft.com/office/drawing/2014/main" id="{2C5F80F9-1C8A-40A7-8F91-BCFC690653DA}"/>
                  </a:ext>
                </a:extLst>
              </p:cNvPr>
              <p:cNvSpPr/>
              <p:nvPr/>
            </p:nvSpPr>
            <p:spPr>
              <a:xfrm>
                <a:off x="362566" y="365319"/>
                <a:ext cx="3038697" cy="6135494"/>
              </a:xfrm>
              <a:prstGeom prst="roundRect">
                <a:avLst>
                  <a:gd name="adj" fmla="val 925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/>
              </a:p>
            </p:txBody>
          </p:sp>
        </p:grpSp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65AC617C-0E2F-45B6-8C55-930A35EB626C}"/>
                </a:ext>
              </a:extLst>
            </p:cNvPr>
            <p:cNvSpPr/>
            <p:nvPr/>
          </p:nvSpPr>
          <p:spPr>
            <a:xfrm>
              <a:off x="4959933" y="6716218"/>
              <a:ext cx="2158894" cy="106365"/>
            </a:xfrm>
            <a:prstGeom prst="roundRect">
              <a:avLst>
                <a:gd name="adj" fmla="val 22757"/>
              </a:avLst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ình chữ nhật: Góc Tròn 25">
              <a:extLst>
                <a:ext uri="{FF2B5EF4-FFF2-40B4-BE49-F238E27FC236}">
                  <a16:creationId xmlns:a16="http://schemas.microsoft.com/office/drawing/2014/main" id="{83D3973B-9742-480B-A219-55366F508519}"/>
                </a:ext>
              </a:extLst>
            </p:cNvPr>
            <p:cNvSpPr/>
            <p:nvPr/>
          </p:nvSpPr>
          <p:spPr>
            <a:xfrm>
              <a:off x="5167171" y="472629"/>
              <a:ext cx="1861856" cy="10636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CHỦ ĐỀ 2- NGHE NHẠC - Bài hát trồng cây - Bộ sách Âm nhạc 1 Cùng học để phát triển năng lự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1203" y="239689"/>
            <a:ext cx="9230059" cy="616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5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1-原创素材\1_mm1102\PPT\PPT_014\materaials\flower_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90" y="3992102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-原创素材\1_mm1102\PPT\PPT_014\materaials\flower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37" y="2295880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885" y="1616134"/>
            <a:ext cx="826689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ây mậ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04800"/>
            <a:ext cx="20288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bo s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0" y="2454274"/>
            <a:ext cx="201178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cây kh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14827"/>
            <a:ext cx="2133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cây m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304800"/>
            <a:ext cx="1971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cây thien t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0" y="4586289"/>
            <a:ext cx="2057400" cy="181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 descr="nh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048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vị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9" y="2438400"/>
            <a:ext cx="206943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6" descr="m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0"/>
            <a:ext cx="20558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8" descr="gatr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8" y="2469356"/>
            <a:ext cx="199623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0" descr="ổ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4" y="4572000"/>
            <a:ext cx="2104022" cy="187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22" descr="lon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4" y="2469356"/>
            <a:ext cx="210402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4" descr="trâ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69" y="4586289"/>
            <a:ext cx="2133600" cy="187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2119563" y="1965326"/>
            <a:ext cx="130943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roi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3840078" y="4111597"/>
            <a:ext cx="1905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Con </a:t>
            </a:r>
            <a:r>
              <a:rPr lang="en-US" altLang="en-US" sz="1900" dirty="0" err="1">
                <a:solidFill>
                  <a:srgbClr val="FF0000"/>
                </a:solidFill>
              </a:rPr>
              <a:t>bò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sữa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6438900" y="1981201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khế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8763000" y="1965326"/>
            <a:ext cx="1371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mít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3795965" y="6400800"/>
            <a:ext cx="2133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thiên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tuế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3810000" y="1981201"/>
            <a:ext cx="1752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nho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6484519" y="4098927"/>
            <a:ext cx="145181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lợn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8745704" y="4114832"/>
            <a:ext cx="126331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vịt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1981200" y="6400800"/>
            <a:ext cx="1600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  </a:t>
            </a: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mai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1737561" y="4095692"/>
            <a:ext cx="2133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gà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trống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6759366" y="6445283"/>
            <a:ext cx="112720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 err="1">
                <a:solidFill>
                  <a:srgbClr val="FF0000"/>
                </a:solidFill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</a:rPr>
              <a:t>ổi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8530389" y="6445284"/>
            <a:ext cx="18288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900" dirty="0">
                <a:solidFill>
                  <a:srgbClr val="FF0000"/>
                </a:solidFill>
              </a:rPr>
              <a:t>  Con </a:t>
            </a:r>
            <a:r>
              <a:rPr lang="en-US" altLang="en-US" sz="1900" dirty="0" err="1">
                <a:solidFill>
                  <a:srgbClr val="FF0000"/>
                </a:solidFill>
              </a:rPr>
              <a:t>trâu</a:t>
            </a: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12338" name="Oval 50"/>
          <p:cNvSpPr>
            <a:spLocks noChangeArrowheads="1"/>
          </p:cNvSpPr>
          <p:nvPr/>
        </p:nvSpPr>
        <p:spPr bwMode="auto">
          <a:xfrm>
            <a:off x="1738563" y="1692297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39" name="Oval 51"/>
          <p:cNvSpPr>
            <a:spLocks noChangeArrowheads="1"/>
          </p:cNvSpPr>
          <p:nvPr/>
        </p:nvSpPr>
        <p:spPr bwMode="auto">
          <a:xfrm>
            <a:off x="3886199" y="1736725"/>
            <a:ext cx="261185" cy="26193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340" name="Oval 52"/>
          <p:cNvSpPr>
            <a:spLocks noChangeArrowheads="1"/>
          </p:cNvSpPr>
          <p:nvPr/>
        </p:nvSpPr>
        <p:spPr bwMode="auto">
          <a:xfrm>
            <a:off x="6021805" y="1740568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341" name="Oval 53"/>
          <p:cNvSpPr>
            <a:spLocks noChangeArrowheads="1"/>
          </p:cNvSpPr>
          <p:nvPr/>
        </p:nvSpPr>
        <p:spPr bwMode="auto">
          <a:xfrm>
            <a:off x="8333874" y="1752600"/>
            <a:ext cx="381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342" name="Oval 54"/>
          <p:cNvSpPr>
            <a:spLocks noChangeArrowheads="1"/>
          </p:cNvSpPr>
          <p:nvPr/>
        </p:nvSpPr>
        <p:spPr bwMode="auto">
          <a:xfrm>
            <a:off x="1752600" y="3733800"/>
            <a:ext cx="2286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343" name="Oval 55"/>
          <p:cNvSpPr>
            <a:spLocks noChangeArrowheads="1"/>
          </p:cNvSpPr>
          <p:nvPr/>
        </p:nvSpPr>
        <p:spPr bwMode="auto">
          <a:xfrm>
            <a:off x="37338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344" name="Oval 56"/>
          <p:cNvSpPr>
            <a:spLocks noChangeArrowheads="1"/>
          </p:cNvSpPr>
          <p:nvPr/>
        </p:nvSpPr>
        <p:spPr bwMode="auto">
          <a:xfrm>
            <a:off x="58674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345" name="Oval 57"/>
          <p:cNvSpPr>
            <a:spLocks noChangeArrowheads="1"/>
          </p:cNvSpPr>
          <p:nvPr/>
        </p:nvSpPr>
        <p:spPr bwMode="auto">
          <a:xfrm>
            <a:off x="8305800" y="3810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346" name="Oval 58"/>
          <p:cNvSpPr>
            <a:spLocks noChangeArrowheads="1"/>
          </p:cNvSpPr>
          <p:nvPr/>
        </p:nvSpPr>
        <p:spPr bwMode="auto">
          <a:xfrm>
            <a:off x="1719765" y="6155533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347" name="Oval 59"/>
          <p:cNvSpPr>
            <a:spLocks noChangeArrowheads="1"/>
          </p:cNvSpPr>
          <p:nvPr/>
        </p:nvSpPr>
        <p:spPr bwMode="auto">
          <a:xfrm>
            <a:off x="3895724" y="6210300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2348" name="Oval 60"/>
          <p:cNvSpPr>
            <a:spLocks noChangeArrowheads="1"/>
          </p:cNvSpPr>
          <p:nvPr/>
        </p:nvSpPr>
        <p:spPr bwMode="auto">
          <a:xfrm>
            <a:off x="6127083" y="61341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349" name="Oval 61"/>
          <p:cNvSpPr>
            <a:spLocks noChangeArrowheads="1"/>
          </p:cNvSpPr>
          <p:nvPr/>
        </p:nvSpPr>
        <p:spPr bwMode="auto">
          <a:xfrm>
            <a:off x="8315824" y="6171011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485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9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2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5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8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1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4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7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0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3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6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9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7" grpId="0"/>
      <p:bldP spid="12318" grpId="0"/>
      <p:bldP spid="12319" grpId="0"/>
      <p:bldP spid="12320" grpId="0"/>
      <p:bldP spid="12321" grpId="0"/>
      <p:bldP spid="12322" grpId="0"/>
      <p:bldP spid="12323" grpId="0"/>
      <p:bldP spid="12324" grpId="0"/>
      <p:bldP spid="12325" grpId="0"/>
      <p:bldP spid="12326" grpId="0"/>
      <p:bldP spid="12327" grpId="0"/>
      <p:bldP spid="12328" grpId="0"/>
      <p:bldP spid="12338" grpId="0" animBg="1"/>
      <p:bldP spid="12339" grpId="0" animBg="1"/>
      <p:bldP spid="12340" grpId="0" animBg="1"/>
      <p:bldP spid="12341" grpId="0" animBg="1"/>
      <p:bldP spid="12342" grpId="0" animBg="1"/>
      <p:bldP spid="12343" grpId="0" animBg="1"/>
      <p:bldP spid="12344" grpId="0" animBg="1"/>
      <p:bldP spid="12345" grpId="0" animBg="1"/>
      <p:bldP spid="12346" grpId="0" animBg="1"/>
      <p:bldP spid="12347" grpId="0" animBg="1"/>
      <p:bldP spid="12348" grpId="0" animBg="1"/>
      <p:bldP spid="12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97500" y="1649858"/>
            <a:ext cx="85830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Hãy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kể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tên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loại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mà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biết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loại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đó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có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tác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dụng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gì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?</a:t>
            </a:r>
          </a:p>
          <a:p>
            <a:pPr marL="514350" indent="-51435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đã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tham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gia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bảo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vệ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chăm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sóc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cây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trồng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nuôi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như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thế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/>
              </a:rPr>
              <a:t>nào</a:t>
            </a:r>
            <a:r>
              <a:rPr lang="en-US" sz="4000" b="1" kern="0" dirty="0">
                <a:solidFill>
                  <a:srgbClr val="000000"/>
                </a:solidFill>
                <a:latin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79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7" y="619068"/>
            <a:ext cx="4506640" cy="302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9" y="3576893"/>
            <a:ext cx="4646423" cy="282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7" y="3591202"/>
            <a:ext cx="4400200" cy="295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88" y="657055"/>
            <a:ext cx="4625982" cy="293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7" y="2070364"/>
            <a:ext cx="4377409" cy="271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28" y="1626062"/>
            <a:ext cx="4546742" cy="302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709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3223221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3097872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3098484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431749" y="-304800"/>
            <a:ext cx="12969038" cy="7445829"/>
          </a:xfrm>
          <a:prstGeom prst="roundRect">
            <a:avLst>
              <a:gd name="adj" fmla="val 7898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3428239" y="-91803"/>
            <a:ext cx="2934711" cy="646331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2</a:t>
            </a: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12891652" y="2134720"/>
            <a:ext cx="2480348" cy="2242760"/>
          </a:xfrm>
          <a:prstGeom prst="roundRect">
            <a:avLst>
              <a:gd name="adj" fmla="val 21776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13027068" y="2432674"/>
            <a:ext cx="1451684" cy="369332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id="{680776EC-AEF6-4DC3-AABC-54FF57C0A0CB}"/>
              </a:ext>
            </a:extLst>
          </p:cNvPr>
          <p:cNvSpPr/>
          <p:nvPr/>
        </p:nvSpPr>
        <p:spPr>
          <a:xfrm>
            <a:off x="13043922" y="2796992"/>
            <a:ext cx="1434830" cy="253916"/>
          </a:xfrm>
          <a:prstGeom prst="rect">
            <a:avLst/>
          </a:prstGeom>
          <a:solidFill>
            <a:srgbClr val="619428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3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572636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592768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594453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2429389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35" name="Rectangle: Rounded Corners 1">
            <a:extLst>
              <a:ext uri="{FF2B5EF4-FFF2-40B4-BE49-F238E27FC236}">
                <a16:creationId xmlns:a16="http://schemas.microsoft.com/office/drawing/2014/main" id="{FC8C495A-BC4A-4694-BD4E-889F3A733640}"/>
              </a:ext>
            </a:extLst>
          </p:cNvPr>
          <p:cNvSpPr/>
          <p:nvPr/>
        </p:nvSpPr>
        <p:spPr>
          <a:xfrm>
            <a:off x="294967" y="591591"/>
            <a:ext cx="9201256" cy="6013925"/>
          </a:xfrm>
          <a:prstGeom prst="roundRect">
            <a:avLst>
              <a:gd name="adj" fmla="val 3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15655D72-F075-4B2E-A928-B55A072B8107}"/>
              </a:ext>
            </a:extLst>
          </p:cNvPr>
          <p:cNvSpPr/>
          <p:nvPr/>
        </p:nvSpPr>
        <p:spPr>
          <a:xfrm>
            <a:off x="9850586" y="1373595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F3E38990-3F8E-4AB4-93E3-8D8B65241F04}"/>
              </a:ext>
            </a:extLst>
          </p:cNvPr>
          <p:cNvSpPr/>
          <p:nvPr/>
        </p:nvSpPr>
        <p:spPr>
          <a:xfrm>
            <a:off x="10879837" y="2242517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33BAC972-AFB7-4D27-8383-48FC67B12245}"/>
              </a:ext>
            </a:extLst>
          </p:cNvPr>
          <p:cNvSpPr/>
          <p:nvPr/>
        </p:nvSpPr>
        <p:spPr>
          <a:xfrm>
            <a:off x="9770216" y="3111438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id="{952B9EF0-2C67-41B4-AEE6-FCB9E71F5AC0}"/>
              </a:ext>
            </a:extLst>
          </p:cNvPr>
          <p:cNvSpPr/>
          <p:nvPr/>
        </p:nvSpPr>
        <p:spPr>
          <a:xfrm>
            <a:off x="10761869" y="4259341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46" y="3598552"/>
            <a:ext cx="4455207" cy="283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1" y="690998"/>
            <a:ext cx="4495861" cy="283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0" y="3561086"/>
            <a:ext cx="4495861" cy="287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46" y="625386"/>
            <a:ext cx="4421020" cy="289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0" y="2531191"/>
            <a:ext cx="4490449" cy="27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79" y="2531191"/>
            <a:ext cx="4391087" cy="27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4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3</a:t>
            </a: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12481061" y="1306697"/>
            <a:ext cx="5532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7" descr="00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00" y="213033"/>
            <a:ext cx="3080096" cy="334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001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97" y="250440"/>
            <a:ext cx="2960744" cy="327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004v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11" y="3555804"/>
            <a:ext cx="3069207" cy="31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003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85" y="3524022"/>
            <a:ext cx="2949856" cy="315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50182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Cho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7" descr="00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99"/>
            <a:ext cx="5940252" cy="64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45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8" descr="001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" y="250440"/>
            <a:ext cx="5878457" cy="649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640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40">
            <a:extLst>
              <a:ext uri="{FF2B5EF4-FFF2-40B4-BE49-F238E27FC236}">
                <a16:creationId xmlns:a16="http://schemas.microsoft.com/office/drawing/2014/main" id="{D34A131F-FA73-4994-A76E-EC2C31DEF61F}"/>
              </a:ext>
            </a:extLst>
          </p:cNvPr>
          <p:cNvSpPr/>
          <p:nvPr/>
        </p:nvSpPr>
        <p:spPr>
          <a:xfrm>
            <a:off x="-6377902" y="2156075"/>
            <a:ext cx="2437109" cy="2200051"/>
          </a:xfrm>
          <a:prstGeom prst="roundRect">
            <a:avLst>
              <a:gd name="adj" fmla="val 21776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43">
            <a:extLst>
              <a:ext uri="{FF2B5EF4-FFF2-40B4-BE49-F238E27FC236}">
                <a16:creationId xmlns:a16="http://schemas.microsoft.com/office/drawing/2014/main" id="{B71A262D-3868-4E2F-99BB-4A5C7D0FFCEE}"/>
              </a:ext>
            </a:extLst>
          </p:cNvPr>
          <p:cNvSpPr/>
          <p:nvPr/>
        </p:nvSpPr>
        <p:spPr>
          <a:xfrm>
            <a:off x="-6252553" y="2385563"/>
            <a:ext cx="1387928" cy="431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4">
            <a:extLst>
              <a:ext uri="{FF2B5EF4-FFF2-40B4-BE49-F238E27FC236}">
                <a16:creationId xmlns:a16="http://schemas.microsoft.com/office/drawing/2014/main" id="{35D38E93-BC12-4076-859E-03E7EEE7FB6E}"/>
              </a:ext>
            </a:extLst>
          </p:cNvPr>
          <p:cNvSpPr/>
          <p:nvPr/>
        </p:nvSpPr>
        <p:spPr>
          <a:xfrm>
            <a:off x="-6253165" y="2988180"/>
            <a:ext cx="2108181" cy="5358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1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40">
            <a:extLst>
              <a:ext uri="{FF2B5EF4-FFF2-40B4-BE49-F238E27FC236}">
                <a16:creationId xmlns:a16="http://schemas.microsoft.com/office/drawing/2014/main" id="{025F0450-82DB-41F0-88AD-CF90531967DB}"/>
              </a:ext>
            </a:extLst>
          </p:cNvPr>
          <p:cNvSpPr/>
          <p:nvPr/>
        </p:nvSpPr>
        <p:spPr>
          <a:xfrm>
            <a:off x="-3586430" y="2113746"/>
            <a:ext cx="2699662" cy="2284709"/>
          </a:xfrm>
          <a:prstGeom prst="roundRect">
            <a:avLst>
              <a:gd name="adj" fmla="val 21776"/>
            </a:avLst>
          </a:prstGeom>
          <a:solidFill>
            <a:srgbClr val="D054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BBF4F4C4-4294-45B8-90C4-A9B3B3A0295B}"/>
              </a:ext>
            </a:extLst>
          </p:cNvPr>
          <p:cNvSpPr/>
          <p:nvPr/>
        </p:nvSpPr>
        <p:spPr>
          <a:xfrm>
            <a:off x="-3447248" y="2619249"/>
            <a:ext cx="1493582" cy="403390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4">
            <a:extLst>
              <a:ext uri="{FF2B5EF4-FFF2-40B4-BE49-F238E27FC236}">
                <a16:creationId xmlns:a16="http://schemas.microsoft.com/office/drawing/2014/main" id="{FA4BC61C-FD30-493B-BCF3-CAA5895A7C82}"/>
              </a:ext>
            </a:extLst>
          </p:cNvPr>
          <p:cNvSpPr/>
          <p:nvPr/>
        </p:nvSpPr>
        <p:spPr>
          <a:xfrm>
            <a:off x="-3429908" y="3022639"/>
            <a:ext cx="1615425" cy="253916"/>
          </a:xfrm>
          <a:prstGeom prst="rect">
            <a:avLst/>
          </a:prstGeom>
          <a:solidFill>
            <a:srgbClr val="D054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2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: Rounded Corners 40">
            <a:extLst>
              <a:ext uri="{FF2B5EF4-FFF2-40B4-BE49-F238E27FC236}">
                <a16:creationId xmlns:a16="http://schemas.microsoft.com/office/drawing/2014/main" id="{C6C1244B-D8D7-41D5-9B2D-5F5794D39BCF}"/>
              </a:ext>
            </a:extLst>
          </p:cNvPr>
          <p:cNvSpPr/>
          <p:nvPr/>
        </p:nvSpPr>
        <p:spPr>
          <a:xfrm>
            <a:off x="-276743" y="-187445"/>
            <a:ext cx="6372743" cy="7472030"/>
          </a:xfrm>
          <a:prstGeom prst="roundRect">
            <a:avLst>
              <a:gd name="adj" fmla="val 6014"/>
            </a:avLst>
          </a:prstGeom>
          <a:solidFill>
            <a:srgbClr val="61942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43">
            <a:extLst>
              <a:ext uri="{FF2B5EF4-FFF2-40B4-BE49-F238E27FC236}">
                <a16:creationId xmlns:a16="http://schemas.microsoft.com/office/drawing/2014/main" id="{179E4536-BCC6-44B7-A1A6-F574C920AF39}"/>
              </a:ext>
            </a:extLst>
          </p:cNvPr>
          <p:cNvSpPr/>
          <p:nvPr/>
        </p:nvSpPr>
        <p:spPr>
          <a:xfrm>
            <a:off x="6096001" y="171254"/>
            <a:ext cx="3754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4" name="Rectangle: Rounded Corners 40">
            <a:extLst>
              <a:ext uri="{FF2B5EF4-FFF2-40B4-BE49-F238E27FC236}">
                <a16:creationId xmlns:a16="http://schemas.microsoft.com/office/drawing/2014/main" id="{3C32C037-6F50-4237-BDD9-4A56391AA7EB}"/>
              </a:ext>
            </a:extLst>
          </p:cNvPr>
          <p:cNvSpPr/>
          <p:nvPr/>
        </p:nvSpPr>
        <p:spPr>
          <a:xfrm>
            <a:off x="14514013" y="2134720"/>
            <a:ext cx="2634342" cy="2242760"/>
          </a:xfrm>
          <a:prstGeom prst="roundRect">
            <a:avLst>
              <a:gd name="adj" fmla="val 21776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39CFD826-50FB-4ABE-AB84-DD98B68C0DCE}"/>
              </a:ext>
            </a:extLst>
          </p:cNvPr>
          <p:cNvSpPr/>
          <p:nvPr/>
        </p:nvSpPr>
        <p:spPr>
          <a:xfrm>
            <a:off x="14715331" y="2379593"/>
            <a:ext cx="1451684" cy="369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dung 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33092850-16EF-4C7D-B5F7-A139817FDC15}"/>
              </a:ext>
            </a:extLst>
          </p:cNvPr>
          <p:cNvSpPr/>
          <p:nvPr/>
        </p:nvSpPr>
        <p:spPr>
          <a:xfrm>
            <a:off x="14732185" y="2737858"/>
            <a:ext cx="1639530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chú nội dung 4</a:t>
            </a:r>
            <a:endParaRPr kumimoji="0" lang="en-MY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C616653-0915-4AA3-8346-6C8F073F1FDD}"/>
              </a:ext>
            </a:extLst>
          </p:cNvPr>
          <p:cNvSpPr/>
          <p:nvPr/>
        </p:nvSpPr>
        <p:spPr>
          <a:xfrm>
            <a:off x="4537730" y="-1948040"/>
            <a:ext cx="3116540" cy="76813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Nội dung thuyết trình 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B36F5B0-4C77-4AC4-9A2E-9E44ECF71A2E}"/>
              </a:ext>
            </a:extLst>
          </p:cNvPr>
          <p:cNvSpPr/>
          <p:nvPr/>
        </p:nvSpPr>
        <p:spPr>
          <a:xfrm>
            <a:off x="319541" y="7584136"/>
            <a:ext cx="11295529" cy="6965531"/>
          </a:xfrm>
          <a:prstGeom prst="roundRect">
            <a:avLst>
              <a:gd name="adj" fmla="val 6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2AB208A6-9C9F-4264-BAAE-EA779BC9736C}"/>
              </a:ext>
            </a:extLst>
          </p:cNvPr>
          <p:cNvSpPr/>
          <p:nvPr/>
        </p:nvSpPr>
        <p:spPr>
          <a:xfrm>
            <a:off x="296495" y="7978013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9E94F88-2A7B-4249-AC90-2F7F934FA37A}"/>
              </a:ext>
            </a:extLst>
          </p:cNvPr>
          <p:cNvSpPr/>
          <p:nvPr/>
        </p:nvSpPr>
        <p:spPr>
          <a:xfrm>
            <a:off x="830212" y="10979602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56BE8354-CB44-4A23-B599-46F6829171B5}"/>
              </a:ext>
            </a:extLst>
          </p:cNvPr>
          <p:cNvSpPr/>
          <p:nvPr/>
        </p:nvSpPr>
        <p:spPr>
          <a:xfrm>
            <a:off x="73804" y="13132106"/>
            <a:ext cx="971226" cy="943133"/>
          </a:xfrm>
          <a:prstGeom prst="roundRect">
            <a:avLst>
              <a:gd name="adj" fmla="val 91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5C4BDBB-06E5-4B61-9635-3DC8D1C611EE}"/>
              </a:ext>
            </a:extLst>
          </p:cNvPr>
          <p:cNvSpPr/>
          <p:nvPr/>
        </p:nvSpPr>
        <p:spPr>
          <a:xfrm>
            <a:off x="9850586" y="8688806"/>
            <a:ext cx="1067824" cy="10590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AEEEC269-9331-4E9B-A3D3-493D718C0778}"/>
              </a:ext>
            </a:extLst>
          </p:cNvPr>
          <p:cNvSpPr/>
          <p:nvPr/>
        </p:nvSpPr>
        <p:spPr>
          <a:xfrm>
            <a:off x="10879837" y="12642128"/>
            <a:ext cx="1067824" cy="1059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AD627126-6B0B-44C7-99CF-815418976213}"/>
              </a:ext>
            </a:extLst>
          </p:cNvPr>
          <p:cNvSpPr/>
          <p:nvPr/>
        </p:nvSpPr>
        <p:spPr>
          <a:xfrm>
            <a:off x="9770216" y="11251535"/>
            <a:ext cx="1067824" cy="1059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167DD524-5684-48B9-B644-F1E2F8FFE503}"/>
              </a:ext>
            </a:extLst>
          </p:cNvPr>
          <p:cNvSpPr/>
          <p:nvPr/>
        </p:nvSpPr>
        <p:spPr>
          <a:xfrm>
            <a:off x="10761869" y="14849218"/>
            <a:ext cx="1067824" cy="1059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22C057D-EB7C-465B-A2DF-0D69F9FABA7F}"/>
              </a:ext>
            </a:extLst>
          </p:cNvPr>
          <p:cNvSpPr txBox="1"/>
          <p:nvPr/>
        </p:nvSpPr>
        <p:spPr>
          <a:xfrm>
            <a:off x="6297318" y="1124624"/>
            <a:ext cx="5532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học sinh chăm chú nghe giảng bài -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5" descr="004v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" y="130703"/>
            <a:ext cx="5913111" cy="646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0755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428142"/>
  <p:tag name="VIOLETTITLE" val="Bài 14. Chăm sóc cây trồng, vật nuôi"/>
  <p:tag name="VIOLETLESSON" val="14"/>
  <p:tag name="VIOLETCATID" val="2222"/>
  <p:tag name="VIOLETSUBJECT" val="Đạo đức 3"/>
  <p:tag name="VIOLETAUTHORID" val="10021776"/>
  <p:tag name="VIOLETAUTHORNAME" val="phạm thị hạnh nguyên"/>
  <p:tag name="VIOLETAUTHORAVATAR" val="no_avatarf.jpg"/>
  <p:tag name="VIOLETAUTHORADDRESS" val=" - "/>
  <p:tag name="VIOLETDATE" val="2022-04-14 16:39:53"/>
  <p:tag name="VIOLETHIT" val="428"/>
  <p:tag name="VIOLETLIKE" val="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2482</Words>
  <Application>Microsoft Office PowerPoint</Application>
  <PresentationFormat>Widescreen</PresentationFormat>
  <Paragraphs>214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Công</dc:creator>
  <cp:lastModifiedBy>Administrator</cp:lastModifiedBy>
  <cp:revision>32</cp:revision>
  <dcterms:created xsi:type="dcterms:W3CDTF">2021-09-08T12:19:37Z</dcterms:created>
  <dcterms:modified xsi:type="dcterms:W3CDTF">2022-04-20T05:28:37Z</dcterms:modified>
</cp:coreProperties>
</file>