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5"/>
  </p:notesMasterIdLst>
  <p:sldIdLst>
    <p:sldId id="256" r:id="rId3"/>
    <p:sldId id="275" r:id="rId4"/>
    <p:sldId id="293" r:id="rId5"/>
    <p:sldId id="294" r:id="rId6"/>
    <p:sldId id="295" r:id="rId7"/>
    <p:sldId id="309" r:id="rId8"/>
    <p:sldId id="310" r:id="rId9"/>
    <p:sldId id="304" r:id="rId10"/>
    <p:sldId id="313" r:id="rId11"/>
    <p:sldId id="314" r:id="rId12"/>
    <p:sldId id="307" r:id="rId13"/>
    <p:sldId id="308" r:id="rId14"/>
  </p:sldIdLst>
  <p:sldSz cx="12192000" cy="6858000"/>
  <p:notesSz cx="6858000" cy="9144000"/>
  <p:embeddedFontLst>
    <p:embeddedFont>
      <p:font typeface="SimSun" panose="02010600030101010101" pitchFamily="2" charset="-122"/>
      <p:regular r:id="rId16"/>
    </p:embeddedFont>
    <p:embeddedFont>
      <p:font typeface="HP001 5 hàng" panose="020B0603050302020204" pitchFamily="34" charset="0"/>
      <p:regular r:id="rId17"/>
      <p:bold r:id="rId18"/>
    </p:embeddedFont>
    <p:embeddedFont>
      <p:font typeface="Questrial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P001 4 hàng" panose="020B0603050302020204" pitchFamily="34" charset="0"/>
      <p:regular r:id="rId24"/>
      <p:bold r:id="rId25"/>
    </p:embeddedFont>
    <p:embeddedFont>
      <p:font typeface="微软雅黑" panose="020B0503020204020204" pitchFamily="34" charset="-122"/>
      <p:regular r:id="rId26"/>
      <p:bold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FhULmujEkRXKProgFNuVio5V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C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05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21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5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4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4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93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9003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body"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8" name="Google Shape;148;p4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6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5" name="Google Shape;155;p46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8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8"/>
          <p:cNvSpPr txBox="1">
            <a:spLocks noGrp="1"/>
          </p:cNvSpPr>
          <p:nvPr>
            <p:ph type="body" idx="1"/>
          </p:nvPr>
        </p:nvSpPr>
        <p:spPr>
          <a:xfrm rot="5400000">
            <a:off x="1697040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53D30-538C-40D2-852C-1DF3ECB6F23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7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4498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5906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53D30-538C-40D2-852C-1DF3ECB6F23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 txBox="1"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0"/>
          <p:cNvSpPr txBox="1">
            <a:spLocks noGrp="1"/>
          </p:cNvSpPr>
          <p:nvPr>
            <p:ph type="body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body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30" name="Google Shape;130;p4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6" r:id="rId4"/>
    <p:sldLayoutId id="2147483685" r:id="rId5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88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89" r:id="rId14"/>
  </p:sldLayoutIdLst>
  <p:transition spd="slow"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"/>
          <p:cNvPicPr preferRelativeResize="0"/>
          <p:nvPr/>
        </p:nvPicPr>
        <p:blipFill rotWithShape="1">
          <a:blip r:embed="rId3">
            <a:alphaModFix/>
          </a:blip>
          <a:srcRect t="5244" b="10434"/>
          <a:stretch/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"/>
          <p:cNvPicPr preferRelativeResize="0"/>
          <p:nvPr/>
        </p:nvPicPr>
        <p:blipFill rotWithShape="1">
          <a:blip r:embed="rId4">
            <a:alphaModFix/>
          </a:blip>
          <a:srcRect t="35313" b="20813"/>
          <a:stretch/>
        </p:blipFill>
        <p:spPr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"/>
          <p:cNvSpPr txBox="1"/>
          <p:nvPr/>
        </p:nvSpPr>
        <p:spPr>
          <a:xfrm>
            <a:off x="529389" y="4196615"/>
            <a:ext cx="10600574" cy="121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Xin chào tất cả các con!</a:t>
            </a:r>
            <a:endParaRPr sz="7200" b="1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36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 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4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4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5"/>
            <a:ext cx="9179580" cy="6003139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(không nhớ) trong phạm vi 1000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61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5. Đặt tính rồi tính: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539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		</a:t>
            </a:r>
            <a:r>
              <a:rPr lang="en-US" sz="12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387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		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602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	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435           	28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		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28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16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14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		 </a:t>
            </a:r>
            <a:r>
              <a:rPr lang="en-US" sz="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4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6.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		</a:t>
            </a:r>
            <a:r>
              <a:rPr lang="en-US" sz="32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giải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9962" y="3000861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-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0368" y="3013480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-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381459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26177" y="3000861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-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37674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56430" y="3000861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-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767927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37570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3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4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160812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 4, 5, 6 (Vở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in trang 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61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).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lvl="0" algn="ctr">
              <a:buClr>
                <a:srgbClr val="FF0000"/>
              </a:buClr>
              <a:buSzPts val="4800"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Times New Roman"/>
              </a:rPr>
              <a:t>Luyện tập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(trang 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62).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5378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074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0361"/>
          </a:xfrm>
          <a:prstGeom prst="rect">
            <a:avLst/>
          </a:prstGeom>
        </p:spPr>
      </p:pic>
      <p:sp>
        <p:nvSpPr>
          <p:cNvPr id="308" name="Google Shape;308;p9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3601147" y="1412309"/>
            <a:ext cx="57912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sz="4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2" name="Google Shape;31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5542" y="214581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/>
          <p:nvPr/>
        </p:nvSpPr>
        <p:spPr>
          <a:xfrm>
            <a:off x="599023" y="2219137"/>
            <a:ext cx="1137812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Phép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cộng</a:t>
            </a:r>
            <a:r>
              <a:rPr lang="en-US" sz="480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không</a:t>
            </a:r>
            <a:r>
              <a:rPr lang="en-US" sz="480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nhớ</a:t>
            </a:r>
            <a:r>
              <a:rPr lang="en-US" sz="480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</a:t>
            </a:r>
            <a:r>
              <a:rPr lang="en-US" sz="48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trong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vi 1000</a:t>
            </a:r>
            <a:endParaRPr sz="480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4800" u="none" strike="noStrike" cap="none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480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61</a:t>
            </a:r>
            <a:r>
              <a:rPr lang="en-US" sz="480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sz="480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6474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258579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 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4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4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(không nhớ) trong phạm vi 1000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61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4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3981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cách đặt tính và thực hiện phép trừ (không nhớ) trong phạm vi 1000.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được kiến thức, kĩ năng về phép trừ đã học để giải quyết một số tình huống gắn với thực tế.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790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81" y="3875459"/>
            <a:ext cx="11598914" cy="2109817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6" y="340080"/>
            <a:ext cx="11518603" cy="34753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6511" y="2561700"/>
            <a:ext cx="330221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32772" y="1265462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6594" y="2576102"/>
            <a:ext cx="179917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32772" y="1699312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53717" y="2185457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74561" y="2516074"/>
            <a:ext cx="252033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5384" y="2769574"/>
            <a:ext cx="4421275" cy="789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7180" y="5293682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2456" y="5293681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4618" y="530168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63046" y="5308444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27977" y="5336149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04056" y="5328539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39133" y="532854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61295" y="5308444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66166" y="5308444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92539" y="5301676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614701" y="5310455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329097" y="5310455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6670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8" y="3908570"/>
            <a:ext cx="11151541" cy="228050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7" y="366610"/>
            <a:ext cx="11290614" cy="33147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8763" y="2485077"/>
            <a:ext cx="362563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32772" y="1265462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17428" y="2485077"/>
            <a:ext cx="240777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32772" y="1719408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53717" y="2185457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44411" y="2461216"/>
            <a:ext cx="252033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95240" y="2707716"/>
            <a:ext cx="4421275" cy="789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01002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1405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45326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3209" y="5455626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45371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69292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24043" y="5457466"/>
            <a:ext cx="31289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46205" y="5437370"/>
            <a:ext cx="31289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70126" y="5437370"/>
            <a:ext cx="31289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141285" y="5456672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63447" y="5455626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587368" y="5455626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010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36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 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4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4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(không nhớ) trong phạm vi 1000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61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5. Đặt tính rồi tính: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539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		</a:t>
            </a:r>
            <a:r>
              <a:rPr lang="en-US" sz="12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387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		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602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	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435           	28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		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28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16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14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		 </a:t>
            </a:r>
            <a:r>
              <a:rPr lang="en-US" sz="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4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9962" y="3000861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-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0368" y="3013480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-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381459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26177" y="3000861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-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37674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56430" y="3000861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-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767927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37570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16076" cy="22466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9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298933" y="691461"/>
            <a:ext cx="241193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498079" y="691459"/>
            <a:ext cx="209073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54218" y="1191329"/>
            <a:ext cx="2053563" cy="2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702265" y="1191329"/>
            <a:ext cx="924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8200" y="1722544"/>
            <a:ext cx="3550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95738" y="1720093"/>
            <a:ext cx="69930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2327096" y="4514982"/>
            <a:ext cx="71853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Bài giải</a:t>
            </a:r>
          </a:p>
          <a:p>
            <a:pPr algn="ctr"/>
            <a:r>
              <a:rPr lang="en-US" sz="2800" smtClean="0"/>
              <a:t>…..</a:t>
            </a:r>
            <a:r>
              <a:rPr lang="en-US" sz="2800" smtClean="0"/>
              <a:t> </a:t>
            </a:r>
            <a:r>
              <a:rPr lang="en-US" sz="2800" smtClean="0"/>
              <a:t>…………………………………..</a:t>
            </a:r>
          </a:p>
          <a:p>
            <a:pPr algn="ctr"/>
            <a:r>
              <a:rPr lang="en-US" sz="2800" smtClean="0"/>
              <a:t>…… </a:t>
            </a:r>
            <a:r>
              <a:rPr lang="en-US" sz="2800" smtClean="0"/>
              <a:t>- </a:t>
            </a:r>
            <a:r>
              <a:rPr lang="en-US" sz="2800" smtClean="0"/>
              <a:t>…… = …… </a:t>
            </a:r>
            <a:r>
              <a:rPr lang="en-US" sz="2800" smtClean="0"/>
              <a:t>(……..)</a:t>
            </a:r>
            <a:endParaRPr lang="en-US" sz="2800" smtClean="0"/>
          </a:p>
          <a:p>
            <a:pPr algn="ctr"/>
            <a:r>
              <a:rPr lang="en-US" sz="2800" smtClean="0"/>
              <a:t>Đáp số: …. </a:t>
            </a:r>
            <a:r>
              <a:rPr lang="en-US" sz="2800" smtClean="0"/>
              <a:t>……</a:t>
            </a:r>
            <a:endParaRPr lang="en-US" sz="280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0664791" y="1179500"/>
            <a:ext cx="924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8200" y="2246655"/>
            <a:ext cx="28160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0258" y="2899594"/>
            <a:ext cx="31659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thứ nhất: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thứ hai 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 flipV="1">
            <a:off x="3720761" y="3859463"/>
            <a:ext cx="3983530" cy="176543"/>
            <a:chOff x="2960483" y="3186819"/>
            <a:chExt cx="3983530" cy="176543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flipH="1">
            <a:off x="3720766" y="3244104"/>
            <a:ext cx="3983530" cy="176543"/>
            <a:chOff x="2960483" y="3186819"/>
            <a:chExt cx="3983530" cy="176543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 flipH="1">
            <a:off x="7704292" y="3244105"/>
            <a:ext cx="1485904" cy="172016"/>
            <a:chOff x="2960483" y="3186819"/>
            <a:chExt cx="3983530" cy="176543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 flipH="1">
            <a:off x="7722148" y="3317632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 flipV="1">
            <a:off x="3723352" y="3939188"/>
            <a:ext cx="3963072" cy="519447"/>
            <a:chOff x="2963074" y="2205234"/>
            <a:chExt cx="3963072" cy="519447"/>
          </a:xfrm>
        </p:grpSpPr>
        <p:grpSp>
          <p:nvGrpSpPr>
            <p:cNvPr id="40" name="Group 39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 flipV="1">
              <a:off x="4106629" y="2205234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 sinh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165505" y="2081113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720761" y="2668762"/>
            <a:ext cx="6995690" cy="1208162"/>
            <a:chOff x="2963074" y="2071093"/>
            <a:chExt cx="5104904" cy="1208162"/>
          </a:xfrm>
        </p:grpSpPr>
        <p:grpSp>
          <p:nvGrpSpPr>
            <p:cNvPr id="46" name="Group 45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4217839" y="2071093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259 học sinh</a:t>
              </a:r>
              <a:endPara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72478" y="281759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 học sinh</a:t>
              </a:r>
              <a:endPara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Freeform 50"/>
          <p:cNvSpPr/>
          <p:nvPr/>
        </p:nvSpPr>
        <p:spPr>
          <a:xfrm flipV="1">
            <a:off x="7704504" y="3300467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 flipH="1" flipV="1">
            <a:off x="8945094" y="3319816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4" grpId="0"/>
      <p:bldP spid="51" grpId="0" animBg="1"/>
      <p:bldP spid="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32589138"/>
</p:tagLst>
</file>

<file path=ppt/theme/theme1.xml><?xml version="1.0" encoding="utf-8"?>
<a:theme xmlns:a="http://schemas.openxmlformats.org/drawingml/2006/main" name="1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294</Words>
  <Application>Microsoft Office PowerPoint</Application>
  <PresentationFormat>Widescreen</PresentationFormat>
  <Paragraphs>77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SimSun</vt:lpstr>
      <vt:lpstr>HP001 5 hàng</vt:lpstr>
      <vt:lpstr>Questrial</vt:lpstr>
      <vt:lpstr>Calibri</vt:lpstr>
      <vt:lpstr>Times New Roman</vt:lpstr>
      <vt:lpstr>HP001 4 hàng</vt:lpstr>
      <vt:lpstr>微软雅黑</vt:lpstr>
      <vt:lpstr>Arial</vt:lpstr>
      <vt:lpstr>1_Office Theme</vt:lpstr>
      <vt:lpstr>3_Office Theme</vt:lpstr>
      <vt:lpstr>PowerPoint Presentation</vt:lpstr>
      <vt:lpstr>PowerPoint Presentation</vt:lpstr>
      <vt:lpstr>Thứ hai ngày 4 tháng 4 năm 2022</vt:lpstr>
      <vt:lpstr>PowerPoint Presentation</vt:lpstr>
      <vt:lpstr>PowerPoint Presentation</vt:lpstr>
      <vt:lpstr>PowerPoint Presentation</vt:lpstr>
      <vt:lpstr>PowerPoint Presentation</vt:lpstr>
      <vt:lpstr>Thứ hai ngày 4 tháng 4 năm 2022</vt:lpstr>
      <vt:lpstr>PowerPoint Presentation</vt:lpstr>
      <vt:lpstr>Thứ hai ngày 4 tháng 4 năm 2022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45</cp:revision>
  <dcterms:created xsi:type="dcterms:W3CDTF">2021-05-10T04:25:00Z</dcterms:created>
  <dcterms:modified xsi:type="dcterms:W3CDTF">2022-03-30T10:13:10Z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