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731" r:id="rId2"/>
  </p:sldMasterIdLst>
  <p:notesMasterIdLst>
    <p:notesMasterId r:id="rId30"/>
  </p:notesMasterIdLst>
  <p:handoutMasterIdLst>
    <p:handoutMasterId r:id="rId31"/>
  </p:handoutMasterIdLst>
  <p:sldIdLst>
    <p:sldId id="418" r:id="rId3"/>
    <p:sldId id="419" r:id="rId4"/>
    <p:sldId id="337" r:id="rId5"/>
    <p:sldId id="294" r:id="rId6"/>
    <p:sldId id="322" r:id="rId7"/>
    <p:sldId id="356" r:id="rId8"/>
    <p:sldId id="357" r:id="rId9"/>
    <p:sldId id="346" r:id="rId10"/>
    <p:sldId id="334" r:id="rId11"/>
    <p:sldId id="270" r:id="rId12"/>
    <p:sldId id="312" r:id="rId13"/>
    <p:sldId id="283" r:id="rId14"/>
    <p:sldId id="394" r:id="rId15"/>
    <p:sldId id="415" r:id="rId16"/>
    <p:sldId id="416" r:id="rId17"/>
    <p:sldId id="406" r:id="rId18"/>
    <p:sldId id="287" r:id="rId19"/>
    <p:sldId id="328" r:id="rId20"/>
    <p:sldId id="272" r:id="rId21"/>
    <p:sldId id="264" r:id="rId22"/>
    <p:sldId id="277" r:id="rId23"/>
    <p:sldId id="417" r:id="rId24"/>
    <p:sldId id="289" r:id="rId25"/>
    <p:sldId id="260" r:id="rId26"/>
    <p:sldId id="261" r:id="rId27"/>
    <p:sldId id="296" r:id="rId28"/>
    <p:sldId id="27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A"/>
    <a:srgbClr val="CCCCCC"/>
    <a:srgbClr val="5B6149"/>
    <a:srgbClr val="605F4A"/>
    <a:srgbClr val="5F6048"/>
    <a:srgbClr val="B11D29"/>
    <a:srgbClr val="FF66FF"/>
    <a:srgbClr val="FF3399"/>
    <a:srgbClr val="2904C8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3" autoAdjust="0"/>
    <p:restoredTop sz="94656" autoAdjust="0"/>
  </p:normalViewPr>
  <p:slideViewPr>
    <p:cSldViewPr>
      <p:cViewPr>
        <p:scale>
          <a:sx n="71" d="100"/>
          <a:sy n="71" d="100"/>
        </p:scale>
        <p:origin x="-119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6D7BB3-6733-44EE-95FC-76A1BF9065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D1A3DF7A-6402-4D51-923F-49D1D0A5CA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7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xmlns="" id="{31A59BC2-CB8A-4CFD-924E-859ACD2FC4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xmlns="" id="{A5ECB352-8A6B-4947-A223-BFB57DBE3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xmlns="" id="{AC225870-0546-4359-8A90-24E96F09B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C84EF6-9BDA-49DD-BACF-7A909B9AE54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20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18447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33883-AC23-4998-A27F-3A2D3ACDAA66}" type="slidenum">
              <a:rPr lang="ar-SA" smtClean="0"/>
              <a:pPr/>
              <a:t>25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3251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252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6B7D-0587-42A4-8373-229D9624BA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1CDB-3E01-4917-A9C6-4A2E56EA91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05CC8-FB39-4FA1-835D-020690E9A20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3473-3CF3-4B7F-944B-33FEFB09CB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5B6E4A6-2C27-4BF5-BD77-E44C0E299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8016-2312-4FEF-910A-67B544224513}" type="datetimeFigureOut">
              <a:rPr lang="en-US" altLang="en-US"/>
              <a:pPr>
                <a:defRPr/>
              </a:pPr>
              <a:t>4/2/2022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BBA6EB4-AEE7-4F5D-A19A-54C8572D3D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ACDB527-A97F-4150-9001-74ED80142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FD8DA-532C-468B-8C5B-91A1A5D4A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460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5EEB892-043C-4A72-9A50-FF7FDA805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30879-450C-41D0-825F-699B2DA1D6C5}" type="datetimeFigureOut">
              <a:rPr lang="en-US" altLang="en-US"/>
              <a:pPr>
                <a:defRPr/>
              </a:pPr>
              <a:t>4/2/2022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D0C45AD-F30B-446C-99B1-7953ACF7E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2D1B249-4E57-4230-B939-354455A37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1361-7C36-4D8A-AF66-EF9F0DE0A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54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E64FFD9-51BA-4F1D-A10D-5557EFD414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79E02-35B3-4B03-B3C3-FB189731D0FA}" type="datetimeFigureOut">
              <a:rPr lang="en-US" altLang="en-US"/>
              <a:pPr>
                <a:defRPr/>
              </a:pPr>
              <a:t>4/2/2022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A33DB10-C553-4E49-87A9-A1B9994EB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D1CF55E-7A25-461A-9180-94CB7638E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E3DA-A913-40E3-9CE9-B917DB6D2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62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394ED30-D2D9-4442-8AC6-FE8333C087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8AEDF-A6F2-482B-B8DA-166D717103B3}" type="datetimeFigureOut">
              <a:rPr lang="en-US" altLang="en-US"/>
              <a:pPr>
                <a:defRPr/>
              </a:pPr>
              <a:t>4/2/2022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CF28625-094F-4240-9ABF-5B3773912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A297B4-1D74-4B7D-A6CB-7E17FAD63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30104-DE2B-46BA-BAB5-EFD48EADA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0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2B626A3-76FE-4C66-A39A-9BDF2AE39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03DA4-2E30-41AA-B9AE-6065EBED8C09}" type="datetimeFigureOut">
              <a:rPr lang="en-US" altLang="en-US"/>
              <a:pPr>
                <a:defRPr/>
              </a:pPr>
              <a:t>4/2/2022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CACDFC2-0001-4920-AE77-81DB30AE0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939200E-A2CD-4574-8083-7DE415487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6F249-95CB-471A-82CF-8BB1C657B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950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0967585-DB48-4EE2-8E9F-1562013BF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3C1E8-E14C-4795-8CAF-83666F59A1F7}" type="datetimeFigureOut">
              <a:rPr lang="en-US" altLang="en-US"/>
              <a:pPr>
                <a:defRPr/>
              </a:pPr>
              <a:t>4/2/2022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8A40E0A-FA06-402A-9CFA-2A5A6FEE1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DEA1240-76A2-421C-823C-D3169256B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1E842-2515-4B2B-8DEC-0DD23079A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33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5BCFFE8-0BF5-4483-913D-7D48C6AE3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BF9F1-0FC6-4C7C-A716-16BAD281D5FD}" type="datetimeFigureOut">
              <a:rPr lang="en-US" altLang="en-US"/>
              <a:pPr>
                <a:defRPr/>
              </a:pPr>
              <a:t>4/2/2022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02C0608-ECEB-4B2F-87FC-427632D41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8605309-140F-48DE-A9A6-B09421060F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89CA-AE3F-46F5-94E4-A30A6B4E0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59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D132F-8EC0-46FF-BF44-084BC56255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F3AEE82-DC72-4770-8EA1-596D27419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C6DE4-5A11-4467-BA32-B2FE9700CD5E}" type="datetimeFigureOut">
              <a:rPr lang="en-US" altLang="en-US"/>
              <a:pPr>
                <a:defRPr/>
              </a:pPr>
              <a:t>4/2/2022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7C596D-5B2C-4EC6-AE86-16DCBA221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7C38284-F206-4FA2-A844-2D3B597D0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04D49-8EFF-4700-8014-9498DE8DE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789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E9E1EE-323B-4A86-A048-0048F2258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1AB5F-2393-4B2E-822C-AED5E435A0C7}" type="datetimeFigureOut">
              <a:rPr lang="en-US" altLang="en-US"/>
              <a:pPr>
                <a:defRPr/>
              </a:pPr>
              <a:t>4/2/2022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5EAA78-95FB-403C-9F2B-5AAE8BAD0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6CAF57-EA34-45BA-95D5-AFAF98288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462CB-EAF1-4549-AFDE-626983A92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083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455731B-ABF0-4E81-AD90-FC5C88198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98690-A7EA-4C80-BA51-437C3D2FD862}" type="datetimeFigureOut">
              <a:rPr lang="en-US" altLang="en-US"/>
              <a:pPr>
                <a:defRPr/>
              </a:pPr>
              <a:t>4/2/2022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113B917-8F18-4600-8C89-07D4A452A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649A7C6-A3A0-4F6A-9FEB-1F1D6246A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9C23-8466-4917-9021-9C6DE25A1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808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69DDFE9-B253-4474-9903-6511230CEF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C351E-FD84-467E-ACEF-D7F98DDFC80D}" type="datetimeFigureOut">
              <a:rPr lang="en-US" altLang="en-US"/>
              <a:pPr>
                <a:defRPr/>
              </a:pPr>
              <a:t>4/2/2022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D6906A4-8C3C-4DA4-8CFB-34A9CEC43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B6FF7FB-5A8F-46DD-8B76-A93A7FDF9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3A0D-74CF-4F6E-9827-9B9A81EF0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90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52D9-4F1C-4D23-A620-D8E8F9120B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B5934-55C8-44FB-A2E3-81FDF8E013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BCA7B-F2BA-40DA-BB3C-FF70646905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5319-F72B-4D5D-B37D-6B5A92CB80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BE881-AED4-477A-95B8-48272BA269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76759-760D-4F55-A1DD-EDF977316A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30135-1279-4981-AA6F-29FFFDE3BB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5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6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7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BDCF3C8-59A0-46BF-B659-F36B5BE7FCB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6C93B27-82DB-4A29-9436-79B20F5F8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9CEE1E6-6EAE-4DB9-8FA0-D7BDB14D3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xmlns="" id="{88203CFA-4147-43AF-884B-78CCD1B1F5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C2DAA6-0B1A-4127-A912-ED95D1479E26}" type="datetimeFigureOut">
              <a:rPr lang="en-US" altLang="en-US"/>
              <a:pPr>
                <a:defRPr/>
              </a:pPr>
              <a:t>4/2/2022</a:t>
            </a:fld>
            <a:endParaRPr lang="en-US" alt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xmlns="" id="{23B88E24-B7ED-4E82-95FB-82E42BFD49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xmlns="" id="{CF5B4B9F-7BA2-472E-AC8C-041A37A97F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E211B07-5BCA-4EE9-AFBB-05D30B296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2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.tamtay.vn/files/photo2/2010/1/23/21/342680/4b5b03ac_541e089a_6157.gif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s://www.pexels.com/photo/clown-fish-swimming-128756/" TargetMode="External"/><Relationship Id="rId7" Type="http://schemas.openxmlformats.org/officeDocument/2006/relationships/hyperlink" Target="https://pxhere.com/en/photo/854501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hyperlink" Target="https://koistory.com/koi-fish-images/" TargetMode="External"/><Relationship Id="rId4" Type="http://schemas.openxmlformats.org/officeDocument/2006/relationships/image" Target="../media/image51.jpeg"/><Relationship Id="rId9" Type="http://schemas.openxmlformats.org/officeDocument/2006/relationships/hyperlink" Target="https://freepngimg.com/png/9069-fish-png-2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Tam\CT%20PowerPo\Duong%20tron%20L3a\Gn.wa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img.tamtay.vn/files/photo2/2010/1/23/21/342680/4b5b03ac_541e089a_6157.gi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img.tamtay.vn/files/photo2/2010/1/23/21/342680/4b5b02d2_1adb51e1_6057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w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7">
            <a:extLst>
              <a:ext uri="{FF2B5EF4-FFF2-40B4-BE49-F238E27FC236}">
                <a16:creationId xmlns="" xmlns:a16="http://schemas.microsoft.com/office/drawing/2014/main" id="{44329F90-F747-4936-9F01-4628C7092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17" y="1505297"/>
            <a:ext cx="7656337" cy="232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27" tIns="23062" rIns="46127" bIns="23062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27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en-US" altLang="en-US" sz="227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  <a:p>
            <a:pPr>
              <a:lnSpc>
                <a:spcPts val="2525"/>
              </a:lnSpc>
            </a:pPr>
            <a:r>
              <a:rPr lang="en-US" altLang="en-US" sz="227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272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18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272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868FE1E-222D-41D4-91B9-EA181A8FE530}"/>
              </a:ext>
            </a:extLst>
          </p:cNvPr>
          <p:cNvSpPr txBox="1"/>
          <p:nvPr/>
        </p:nvSpPr>
        <p:spPr bwMode="auto">
          <a:xfrm>
            <a:off x="1524000" y="304800"/>
            <a:ext cx="6717575" cy="5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718" tIns="41359" rIns="82718" bIns="41359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2979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sz="2979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TR</a:t>
            </a:r>
            <a:r>
              <a:rPr lang="vi-VN" sz="2979" b="1" dirty="0">
                <a:solidFill>
                  <a:srgbClr val="00B050"/>
                </a:solidFill>
                <a:latin typeface="Times New Roman" panose="02020603050405020304" pitchFamily="18" charset="0"/>
              </a:rPr>
              <a:t>ƯỜNG TIỂU HỌC </a:t>
            </a:r>
            <a:r>
              <a:rPr lang="vi-VN" sz="2979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ÁI MỘ A</a:t>
            </a:r>
            <a:endParaRPr lang="en-US" sz="2979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406170"/>
            <a:ext cx="7620000" cy="784830"/>
          </a:xfrm>
          <a:prstGeom prst="rect">
            <a:avLst/>
          </a:prstGeom>
        </p:spPr>
        <p:txBody>
          <a:bodyPr>
            <a:prstTxWarp prst="textArchUp">
              <a:avLst>
                <a:gd name="adj" fmla="val 10765998"/>
              </a:avLst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BÀI GIẢNG TRỰC TUYẾN LỚP </a:t>
            </a:r>
            <a:r>
              <a:rPr lang="vi-V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3</a:t>
            </a:r>
            <a:endParaRPr lang="en-US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Tuần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 2</a:t>
            </a:r>
            <a:r>
              <a:rPr lang="vi-V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</a:rPr>
              <a:t>9</a:t>
            </a:r>
          </a:p>
          <a:p>
            <a:pPr algn="ctr">
              <a:spcBef>
                <a:spcPct val="50000"/>
              </a:spcBef>
            </a:pP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7BAFA27-6030-48BC-9C31-D16D8047F9AA}"/>
              </a:ext>
            </a:extLst>
          </p:cNvPr>
          <p:cNvSpPr txBox="1"/>
          <p:nvPr/>
        </p:nvSpPr>
        <p:spPr bwMode="auto">
          <a:xfrm>
            <a:off x="2667000" y="3039415"/>
            <a:ext cx="4267200" cy="5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718" tIns="41359" rIns="82718" bIns="41359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979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MÔN: Tự nhiên xã hội</a:t>
            </a:r>
            <a:endParaRPr lang="vi-VN" sz="2979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1505885" y="3806326"/>
            <a:ext cx="6324599" cy="5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718" tIns="41359" rIns="82718" bIns="41359" rtlCol="0">
            <a:spAutoFit/>
          </a:bodyPr>
          <a:lstStyle/>
          <a:p>
            <a:pPr algn="ctr">
              <a:spcBef>
                <a:spcPct val="50000"/>
              </a:spcBef>
            </a:pPr>
            <a:endParaRPr lang="en-US" sz="2979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676401" y="4207456"/>
            <a:ext cx="5867400" cy="131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718" tIns="41359" rIns="82718" bIns="41359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 : Thực hành đi thăm thiên nhiên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43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">
        <p:push dir="u"/>
      </p:transition>
    </mc:Choice>
    <mc:Fallback xmlns="">
      <p:transition spd="slow" advTm="283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1828800" y="711200"/>
            <a:ext cx="3352800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cs typeface="Times New Roman" panose="02020603050405020304" pitchFamily="18" charset="0"/>
              </a:rPr>
              <a:t>TÌM HIỂU VỀ ĐỘNG VẬT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228600" y="1396271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 Con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304800" y="2576031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?(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đẻ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con hay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đẻ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284480" y="4145691"/>
            <a:ext cx="632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3.Nêu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465" name="Picture 14" descr="4b5b03ac_541e089a_615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0546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xmlns="" id="{C89C8B28-5AE0-49FC-8529-92A0EC5E49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www.themegallery.com</a:t>
            </a:r>
          </a:p>
        </p:txBody>
      </p:sp>
      <p:sp>
        <p:nvSpPr>
          <p:cNvPr id="76813" name="AutoShape 13">
            <a:extLst>
              <a:ext uri="{FF2B5EF4-FFF2-40B4-BE49-F238E27FC236}">
                <a16:creationId xmlns:a16="http://schemas.microsoft.com/office/drawing/2014/main" xmlns="" id="{F867A9FF-155B-4F54-BF4E-C499D90C1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8977313" cy="48006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-Trong tự nhiên có rất nhiều lo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µi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động vật.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Chúng có hình dạng, độ lớn…khác nhau.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-Cơ thể chúng thường gồm 3 phần: đầu,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mình và cơ quan di chuyển.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7" descr="ANd9GcTR4VVoldqqdYOcAzT0rLz26C2QwolMLG6sOAZFCWZbh96r8uDC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4230" y="2929884"/>
            <a:ext cx="2497015" cy="394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9" descr="ANd9GcR8HFh5Z0fq9L9yThz5DTyqiVnbPpGWPp9779dcB4sy68Oyceq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4" y="4867212"/>
            <a:ext cx="3253154" cy="19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 descr="ANd9GcTBpaQm0dhDTwedvIk-G8Gvxz_nkf6Fn1U2UbXvTJKdF3fn-pSTK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08" y="2917000"/>
            <a:ext cx="32766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3" descr="ANd9GcSiSQthkR8w1eucVNNMV23QXuYX61mWanQsNXUR_Mr1XBFnRLhf-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3831" y="2929884"/>
            <a:ext cx="30480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9" descr="ANd9GcRVRpsa_sHUM3T2_nQ9yAoZtQ5esjdJK4MyIOk21rARiEks3opOf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3831" y="4911725"/>
            <a:ext cx="3083169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1" descr="ANd9GcTZOJ89Eo9UnZiIMiligORhb-MAHK70SUk7Mjiqeg6q8EFae0K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5968" y="381000"/>
            <a:ext cx="2667000" cy="240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3" descr="ANd9GcSoN1OfhixosX8j4mjJsgCKtbg7GqzLqUju4N9KPDWDyYu2X1z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7350" y="522349"/>
            <a:ext cx="3276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5" descr="ANd9GcQxbdafgU4IHpXwatSvItIR3SSZpLBb518cXo14hj4KGDXE3c7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308" y="336243"/>
            <a:ext cx="2678725" cy="240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 Box 26"/>
          <p:cNvSpPr txBox="1">
            <a:spLocks noChangeArrowheads="1"/>
          </p:cNvSpPr>
          <p:nvPr/>
        </p:nvSpPr>
        <p:spPr bwMode="auto">
          <a:xfrm>
            <a:off x="3549162" y="6411"/>
            <a:ext cx="21336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CÔN TRÙNG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71E45-6883-45A1-9A4D-A7703B2C92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314450"/>
            <a:ext cx="2884884" cy="759619"/>
          </a:xfrm>
        </p:spPr>
        <p:txBody>
          <a:bodyPr/>
          <a:lstStyle/>
          <a:p>
            <a:r>
              <a:rPr lang="vi-VN" altLang="vi-VN" sz="40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 trùng</a:t>
            </a:r>
            <a:r>
              <a:rPr lang="en-US" altLang="vi-VN" sz="40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vi-VN" sz="40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4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6800B0-E04B-40C2-AACF-289B651804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74069"/>
            <a:ext cx="6400800" cy="3143250"/>
          </a:xfrm>
        </p:spPr>
        <p:txBody>
          <a:bodyPr/>
          <a:lstStyle/>
          <a:p>
            <a:pPr algn="just"/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alt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Tôm rồng có vỏ cứng và hai râu">
            <a:extLst>
              <a:ext uri="{FF2B5EF4-FFF2-40B4-BE49-F238E27FC236}">
                <a16:creationId xmlns:a16="http://schemas.microsoft.com/office/drawing/2014/main" xmlns="" id="{50556E0C-C8A1-4E3D-8B64-4A6573DA2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16289"/>
          <a:stretch/>
        </p:blipFill>
        <p:spPr bwMode="auto">
          <a:xfrm>
            <a:off x="3291367" y="1057191"/>
            <a:ext cx="2552800" cy="1965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NUÔI TÔM CÀNG XANH: CÁC LOẠI BỆNH THƯỜNG GẶP">
            <a:extLst>
              <a:ext uri="{FF2B5EF4-FFF2-40B4-BE49-F238E27FC236}">
                <a16:creationId xmlns:a16="http://schemas.microsoft.com/office/drawing/2014/main" xmlns="" id="{4BA4B117-22FE-41C9-AADD-9DE40C5B4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4056"/>
          <a:stretch/>
        </p:blipFill>
        <p:spPr bwMode="auto">
          <a:xfrm>
            <a:off x="6284445" y="1057191"/>
            <a:ext cx="2552800" cy="1965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Tôm bọ ngựa biển có nhiều màu sắc khác nhau, đây một ví dụ ">
            <a:extLst>
              <a:ext uri="{FF2B5EF4-FFF2-40B4-BE49-F238E27FC236}">
                <a16:creationId xmlns:a16="http://schemas.microsoft.com/office/drawing/2014/main" xmlns="" id="{00AF7104-278E-492E-967F-042289997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r="10034" b="-4"/>
          <a:stretch/>
        </p:blipFill>
        <p:spPr bwMode="auto">
          <a:xfrm>
            <a:off x="3291368" y="3591504"/>
            <a:ext cx="2552799" cy="196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Tôm gõ mõ có một chiếc càng to và một chiếc càng nhỏ">
            <a:extLst>
              <a:ext uri="{FF2B5EF4-FFF2-40B4-BE49-F238E27FC236}">
                <a16:creationId xmlns:a16="http://schemas.microsoft.com/office/drawing/2014/main" xmlns="" id="{1EC96FEE-3D93-4681-AA25-FD895C2F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78" y="3591503"/>
            <a:ext cx="2243138" cy="196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ận cảnh con tôm hùm biển có càng dài khoảng 10 cm">
            <a:extLst>
              <a:ext uri="{FF2B5EF4-FFF2-40B4-BE49-F238E27FC236}">
                <a16:creationId xmlns:a16="http://schemas.microsoft.com/office/drawing/2014/main" xmlns="" id="{77FDF6E0-0CC5-4038-A60A-2D4D4F60A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7" y="3591503"/>
            <a:ext cx="2552800" cy="196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E8D70901-C44A-40E1-89EC-26703CBEDF35}"/>
              </a:ext>
            </a:extLst>
          </p:cNvPr>
          <p:cNvSpPr/>
          <p:nvPr/>
        </p:nvSpPr>
        <p:spPr>
          <a:xfrm>
            <a:off x="908267" y="3018186"/>
            <a:ext cx="10454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Tôm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tít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D4D69452-3DD7-4316-BCD7-11397F23CBCF}"/>
              </a:ext>
            </a:extLst>
          </p:cNvPr>
          <p:cNvSpPr/>
          <p:nvPr/>
        </p:nvSpPr>
        <p:spPr>
          <a:xfrm>
            <a:off x="3926614" y="3049498"/>
            <a:ext cx="132921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Tôm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rồng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F262E957-6BAE-4C6A-9EA8-51C254244C41}"/>
              </a:ext>
            </a:extLst>
          </p:cNvPr>
          <p:cNvSpPr/>
          <p:nvPr/>
        </p:nvSpPr>
        <p:spPr>
          <a:xfrm>
            <a:off x="760869" y="5539673"/>
            <a:ext cx="128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Tôm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hùm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560242FD-65B9-4CA7-8E13-AA2B7C24ECD0}"/>
              </a:ext>
            </a:extLst>
          </p:cNvPr>
          <p:cNvSpPr/>
          <p:nvPr/>
        </p:nvSpPr>
        <p:spPr>
          <a:xfrm>
            <a:off x="6889166" y="5554979"/>
            <a:ext cx="14863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Tôm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gõ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mõ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4E92C5BB-3AC6-49A2-A1EE-048E7966131B}"/>
              </a:ext>
            </a:extLst>
          </p:cNvPr>
          <p:cNvSpPr/>
          <p:nvPr/>
        </p:nvSpPr>
        <p:spPr>
          <a:xfrm>
            <a:off x="6726606" y="3046197"/>
            <a:ext cx="19639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Tôm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càng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xanh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xmlns="" id="{3E0E1A59-C1B7-4731-84E4-A96EC4253552}"/>
              </a:ext>
            </a:extLst>
          </p:cNvPr>
          <p:cNvSpPr/>
          <p:nvPr/>
        </p:nvSpPr>
        <p:spPr>
          <a:xfrm>
            <a:off x="3806356" y="5509411"/>
            <a:ext cx="17219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Tôm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bọ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ngựa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26" name="Picture 2" descr="Bán tôm tích ở Sài Gòn - tôm tích bao nhiêu 1kg ?">
            <a:extLst>
              <a:ext uri="{FF2B5EF4-FFF2-40B4-BE49-F238E27FC236}">
                <a16:creationId xmlns:a16="http://schemas.microsoft.com/office/drawing/2014/main" xmlns="" id="{120BBF9E-056C-44B9-ABDF-72B10744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6" y="1057191"/>
            <a:ext cx="2552799" cy="196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Cua da Bắc Giang">
            <a:extLst>
              <a:ext uri="{FF2B5EF4-FFF2-40B4-BE49-F238E27FC236}">
                <a16:creationId xmlns:a16="http://schemas.microsoft.com/office/drawing/2014/main" xmlns="" id="{8CA410B7-54AD-4352-BE24-97FCB0C98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r="13997" b="-2"/>
          <a:stretch/>
        </p:blipFill>
        <p:spPr bwMode="auto">
          <a:xfrm>
            <a:off x="364718" y="988611"/>
            <a:ext cx="2453930" cy="19080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Cua đá biển">
            <a:extLst>
              <a:ext uri="{FF2B5EF4-FFF2-40B4-BE49-F238E27FC236}">
                <a16:creationId xmlns:a16="http://schemas.microsoft.com/office/drawing/2014/main" xmlns="" id="{D6D70968-24CE-486A-A35B-662D3EC6A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9009"/>
          <a:stretch/>
        </p:blipFill>
        <p:spPr bwMode="auto">
          <a:xfrm>
            <a:off x="3373988" y="988611"/>
            <a:ext cx="2453930" cy="19080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Cua xe tăng">
            <a:extLst>
              <a:ext uri="{FF2B5EF4-FFF2-40B4-BE49-F238E27FC236}">
                <a16:creationId xmlns:a16="http://schemas.microsoft.com/office/drawing/2014/main" xmlns="" id="{4FF6F4FF-DBE3-472A-8BA9-936A28F3F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14646" b="3"/>
          <a:stretch/>
        </p:blipFill>
        <p:spPr bwMode="auto">
          <a:xfrm>
            <a:off x="360486" y="3488634"/>
            <a:ext cx="2453930" cy="19063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 descr="Cua mặt trăng">
            <a:extLst>
              <a:ext uri="{FF2B5EF4-FFF2-40B4-BE49-F238E27FC236}">
                <a16:creationId xmlns:a16="http://schemas.microsoft.com/office/drawing/2014/main" xmlns="" id="{69159229-95B6-48E5-B3C8-CDC7E20B3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r="5654" b="2"/>
          <a:stretch/>
        </p:blipFill>
        <p:spPr bwMode="auto">
          <a:xfrm>
            <a:off x="3369756" y="3488634"/>
            <a:ext cx="2453930" cy="19063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Cua huỳnh đế">
            <a:extLst>
              <a:ext uri="{FF2B5EF4-FFF2-40B4-BE49-F238E27FC236}">
                <a16:creationId xmlns:a16="http://schemas.microsoft.com/office/drawing/2014/main" xmlns="" id="{A6F52A15-88CD-437A-81E7-D9F4F2C1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01" y="988611"/>
            <a:ext cx="2453930" cy="1906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Cua biển Cà Mau">
            <a:extLst>
              <a:ext uri="{FF2B5EF4-FFF2-40B4-BE49-F238E27FC236}">
                <a16:creationId xmlns:a16="http://schemas.microsoft.com/office/drawing/2014/main" xmlns="" id="{7B1CC99F-D6F6-49E8-8A40-972230BF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00" y="3488633"/>
            <a:ext cx="2453930" cy="1906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0">
            <a:extLst>
              <a:ext uri="{FF2B5EF4-FFF2-40B4-BE49-F238E27FC236}">
                <a16:creationId xmlns:a16="http://schemas.microsoft.com/office/drawing/2014/main" xmlns="" id="{61EB953D-8D0F-440B-ACAA-4CA1F392D524}"/>
              </a:ext>
            </a:extLst>
          </p:cNvPr>
          <p:cNvSpPr/>
          <p:nvPr/>
        </p:nvSpPr>
        <p:spPr>
          <a:xfrm>
            <a:off x="1179911" y="2934398"/>
            <a:ext cx="10134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Cua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da</a:t>
            </a:r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xmlns="" id="{8B4FBD64-0008-4ED8-B252-C6A1AD317D81}"/>
              </a:ext>
            </a:extLst>
          </p:cNvPr>
          <p:cNvSpPr/>
          <p:nvPr/>
        </p:nvSpPr>
        <p:spPr>
          <a:xfrm>
            <a:off x="3655267" y="5432031"/>
            <a:ext cx="18742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Cua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mặt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trăng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xmlns="" id="{4736AB29-6CB0-41B2-BAC8-E2B91F0225EE}"/>
              </a:ext>
            </a:extLst>
          </p:cNvPr>
          <p:cNvSpPr/>
          <p:nvPr/>
        </p:nvSpPr>
        <p:spPr>
          <a:xfrm>
            <a:off x="800983" y="5332213"/>
            <a:ext cx="156004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Cua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xe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tăng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xmlns="" id="{03CBF78F-96B8-4882-8BD0-FA1E69644653}"/>
              </a:ext>
            </a:extLst>
          </p:cNvPr>
          <p:cNvSpPr/>
          <p:nvPr/>
        </p:nvSpPr>
        <p:spPr>
          <a:xfrm>
            <a:off x="6631152" y="5394959"/>
            <a:ext cx="22252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Cua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biển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Cà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Mau</a:t>
            </a:r>
          </a:p>
        </p:txBody>
      </p:sp>
      <p:sp>
        <p:nvSpPr>
          <p:cNvPr id="17" name="Rectangle 33">
            <a:extLst>
              <a:ext uri="{FF2B5EF4-FFF2-40B4-BE49-F238E27FC236}">
                <a16:creationId xmlns:a16="http://schemas.microsoft.com/office/drawing/2014/main" xmlns="" id="{DD118514-F17B-4327-BD3B-7880A5909344}"/>
              </a:ext>
            </a:extLst>
          </p:cNvPr>
          <p:cNvSpPr/>
          <p:nvPr/>
        </p:nvSpPr>
        <p:spPr>
          <a:xfrm>
            <a:off x="6692597" y="2934397"/>
            <a:ext cx="182934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Cua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Hoàng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đế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xmlns="" id="{D50637F7-BEEF-4689-A6BD-2DE4F3BF7B04}"/>
              </a:ext>
            </a:extLst>
          </p:cNvPr>
          <p:cNvSpPr/>
          <p:nvPr/>
        </p:nvSpPr>
        <p:spPr>
          <a:xfrm>
            <a:off x="3830554" y="2934398"/>
            <a:ext cx="157447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Cua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biển</a:t>
            </a:r>
            <a:endParaRPr lang="en-US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4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0309E699-82F4-4E4A-8029-F368916879AA}"/>
              </a:ext>
            </a:extLst>
          </p:cNvPr>
          <p:cNvSpPr txBox="1">
            <a:spLocks noChangeArrowheads="1"/>
          </p:cNvSpPr>
          <p:nvPr/>
        </p:nvSpPr>
        <p:spPr>
          <a:xfrm>
            <a:off x="921895" y="1314450"/>
            <a:ext cx="7453859" cy="43434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3300" b="1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TÔM, CUA</a:t>
            </a:r>
            <a:endParaRPr lang="en-US" sz="33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Text Box 26"/>
          <p:cNvSpPr txBox="1">
            <a:spLocks noChangeArrowheads="1"/>
          </p:cNvSpPr>
          <p:nvPr/>
        </p:nvSpPr>
        <p:spPr bwMode="auto">
          <a:xfrm>
            <a:off x="1295400" y="152400"/>
            <a:ext cx="685800" cy="4619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CÁ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4162A9-5517-46CD-B7C7-790079417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28600" y="741137"/>
            <a:ext cx="4122034" cy="2595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BAB2109-51DE-40BE-82D4-5561E8BE9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28600" y="3729037"/>
            <a:ext cx="4122034" cy="27485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16DE7BE-B750-4B7B-8FB7-3DA1C66637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793368" y="741137"/>
            <a:ext cx="4000499" cy="25956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D749E56-F0E0-4FC9-AEF1-2B50FEB28E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4371280" y="3729037"/>
            <a:ext cx="4555843" cy="2595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6">
            <a:extLst>
              <a:ext uri="{FF2B5EF4-FFF2-40B4-BE49-F238E27FC236}">
                <a16:creationId xmlns:a16="http://schemas.microsoft.com/office/drawing/2014/main" xmlns="" id="{76C2B569-B1AE-4920-9BDC-ACAECEF02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999" y="1563980"/>
            <a:ext cx="38100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Cá</a:t>
            </a:r>
          </a:p>
        </p:txBody>
      </p:sp>
      <p:sp>
        <p:nvSpPr>
          <p:cNvPr id="45061" name="Text Box 7">
            <a:extLst>
              <a:ext uri="{FF2B5EF4-FFF2-40B4-BE49-F238E27FC236}">
                <a16:creationId xmlns:a16="http://schemas.microsoft.com/office/drawing/2014/main" xmlns="" id="{F5D5C5CC-C2E3-43C3-9316-C8747ED47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26531"/>
            <a:ext cx="6858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350">
              <a:latin typeface="Times New Roman" panose="02020603050405020304" pitchFamily="18" charset="0"/>
            </a:endParaRPr>
          </a:p>
        </p:txBody>
      </p:sp>
      <p:sp>
        <p:nvSpPr>
          <p:cNvPr id="45062" name="Text Box 18">
            <a:extLst>
              <a:ext uri="{FF2B5EF4-FFF2-40B4-BE49-F238E27FC236}">
                <a16:creationId xmlns:a16="http://schemas.microsoft.com/office/drawing/2014/main" xmlns="" id="{8443C436-9DB7-4F6F-99A9-A558BF8B7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54115"/>
            <a:ext cx="7696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</a:rPr>
              <a:t>     Cá là động vật có xương sống, sống dưới nước, thở bằng mang. Cơ thể cá thường có vảy, có vây.                                                                         Phần lớn các loài cá được sử dụng làm thức ăn</a:t>
            </a:r>
            <a:r>
              <a:rPr lang="en-US" altLang="vi-VN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19" descr="ANd9GcSe131lIAzTwunjmM4KL81hGlfKU-CPjOIUFxrMI_Ys5UTp99Y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399" y="3581401"/>
            <a:ext cx="449580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0" descr="14cqmm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8430"/>
            <a:ext cx="4038600" cy="300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1" descr="e16l5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792163"/>
            <a:ext cx="449580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2" descr="5jzaz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469" y="3276600"/>
            <a:ext cx="4038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23"/>
          <p:cNvSpPr txBox="1">
            <a:spLocks noChangeArrowheads="1"/>
          </p:cNvSpPr>
          <p:nvPr/>
        </p:nvSpPr>
        <p:spPr bwMode="auto">
          <a:xfrm>
            <a:off x="6096000" y="148430"/>
            <a:ext cx="11430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CHIM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1277938" y="2266950"/>
            <a:ext cx="1160462" cy="116046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89275" y="2276475"/>
            <a:ext cx="1160463" cy="1162050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99025" y="2266950"/>
            <a:ext cx="1162050" cy="116046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10363" y="2266950"/>
            <a:ext cx="1160462" cy="116046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pic>
        <p:nvPicPr>
          <p:cNvPr id="3078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238125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42570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439988"/>
            <a:ext cx="8143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2468563"/>
            <a:ext cx="814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: Rounded Corners 27"/>
          <p:cNvSpPr/>
          <p:nvPr/>
        </p:nvSpPr>
        <p:spPr>
          <a:xfrm>
            <a:off x="1058863" y="3429000"/>
            <a:ext cx="16002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defRPr/>
            </a:pPr>
            <a:r>
              <a:rPr lang="en-US" altLang="zh-CN" sz="2400">
                <a:solidFill>
                  <a:srgbClr val="10253F"/>
                </a:solidFill>
                <a:latin typeface="Toaato"/>
                <a:ea typeface="SimSun" pitchFamily="2" charset="-122"/>
                <a:sym typeface="+mn-ea"/>
              </a:rPr>
              <a:t>Chuẩn bị đầy đủ sách vở, đồ dùng</a:t>
            </a:r>
            <a:endParaRPr lang="zh-CN" altLang="en-US" sz="2400">
              <a:solidFill>
                <a:srgbClr val="10253F"/>
              </a:solidFill>
              <a:latin typeface="Toaato"/>
              <a:ea typeface="SimSun" pitchFamily="2" charset="-122"/>
              <a:sym typeface="+mn-ea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2870200" y="3429000"/>
            <a:ext cx="1598613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lnSpc>
                <a:spcPct val="120000"/>
              </a:lnSpc>
              <a:defRPr/>
            </a:pPr>
            <a:r>
              <a:rPr lang="en-US" altLang="zh-CN" sz="2400">
                <a:solidFill>
                  <a:srgbClr val="10253F"/>
                </a:solidFill>
                <a:latin typeface="Toaato"/>
                <a:ea typeface="SimSun" pitchFamily="2" charset="-122"/>
                <a:sym typeface="+mn-ea"/>
              </a:rPr>
              <a:t>Tập trung lắng nghe</a:t>
            </a:r>
            <a:endParaRPr lang="zh-CN" altLang="en-US" sz="2400">
              <a:solidFill>
                <a:srgbClr val="10253F"/>
              </a:solidFill>
              <a:latin typeface="Toaato"/>
              <a:ea typeface="SimSun" pitchFamily="2" charset="-122"/>
              <a:sym typeface="+mn-ea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4679950" y="3429000"/>
            <a:ext cx="16002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lnSpc>
                <a:spcPct val="120000"/>
              </a:lnSpc>
              <a:defRPr/>
            </a:pPr>
            <a:r>
              <a:rPr lang="en-US" altLang="zh-CN" sz="2400">
                <a:solidFill>
                  <a:srgbClr val="10253F"/>
                </a:solidFill>
                <a:latin typeface="Toaato"/>
                <a:ea typeface="SimSun" pitchFamily="2" charset="-122"/>
                <a:sym typeface="+mn-ea"/>
              </a:rPr>
              <a:t>Chủ động ghi chép</a:t>
            </a:r>
            <a:endParaRPr lang="zh-CN" altLang="en-US" sz="2400">
              <a:solidFill>
                <a:srgbClr val="10253F"/>
              </a:solidFill>
              <a:latin typeface="Toaato"/>
              <a:ea typeface="SimSun" pitchFamily="2" charset="-122"/>
              <a:sym typeface="+mn-ea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6491288" y="3429000"/>
            <a:ext cx="1598612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defRPr/>
            </a:pPr>
            <a:r>
              <a:rPr lang="en-US" altLang="zh-CN" sz="2400">
                <a:solidFill>
                  <a:srgbClr val="10253F"/>
                </a:solidFill>
                <a:latin typeface="Toaato"/>
                <a:ea typeface="SimSun" pitchFamily="2" charset="-122"/>
                <a:sym typeface="+mn-ea"/>
              </a:rPr>
              <a:t>Thực hành yêu cầu của giáo viên</a:t>
            </a:r>
            <a:endParaRPr lang="zh-CN" altLang="en-US" sz="2400">
              <a:solidFill>
                <a:srgbClr val="10253F"/>
              </a:solidFill>
              <a:latin typeface="Toaato"/>
              <a:ea typeface="SimSun" pitchFamily="2" charset="-122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325563"/>
            <a:ext cx="9144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374775" y="1071563"/>
            <a:ext cx="6394450" cy="51117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defTabSz="685800" eaLnBrk="1" hangingPunct="1">
              <a:defRPr/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YÊU CẦU THAM GIA TIẾT HỌC</a:t>
            </a:r>
            <a:endParaRPr lang="zh-CN" altLang="en-US" sz="2400" b="1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7528574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8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2"/>
          <p:cNvSpPr txBox="1"/>
          <p:nvPr/>
        </p:nvSpPr>
        <p:spPr>
          <a:xfrm flipH="1">
            <a:off x="258417" y="1524000"/>
            <a:ext cx="8627165" cy="2094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C00000"/>
            </a:solidFill>
          </a:ln>
        </p:spPr>
        <p:txBody>
          <a:bodyPr wrap="square" anchor="t">
            <a:spAutoFit/>
          </a:bodyPr>
          <a:lstStyle/>
          <a:p>
            <a:r>
              <a:rPr lang="en-US" altLang="zh-CN" sz="4500" b="1" dirty="0">
                <a:cs typeface="Times New Roman" panose="02020603050405020304" pitchFamily="18" charset="0"/>
              </a:rPr>
              <a:t>  </a:t>
            </a:r>
            <a:r>
              <a:rPr lang="en-US" altLang="zh-CN" sz="3600" b="1" dirty="0" err="1">
                <a:cs typeface="Times New Roman" panose="02020603050405020304" pitchFamily="18" charset="0"/>
              </a:rPr>
              <a:t>Chim</a:t>
            </a:r>
            <a:r>
              <a:rPr lang="en-US" altLang="zh-CN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cs typeface="Times New Roman" panose="02020603050405020304" pitchFamily="18" charset="0"/>
              </a:rPr>
              <a:t>là</a:t>
            </a:r>
            <a:r>
              <a:rPr lang="en-US" altLang="zh-CN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cs typeface="Times New Roman" panose="02020603050405020304" pitchFamily="18" charset="0"/>
              </a:rPr>
              <a:t>động</a:t>
            </a:r>
            <a:r>
              <a:rPr lang="en-US" altLang="zh-CN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cs typeface="Times New Roman" panose="02020603050405020304" pitchFamily="18" charset="0"/>
              </a:rPr>
              <a:t>vật</a:t>
            </a:r>
            <a:r>
              <a:rPr lang="en-US" altLang="zh-CN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zh-C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xương</a:t>
            </a:r>
            <a:r>
              <a:rPr lang="en-US" altLang="zh-C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sống</a:t>
            </a:r>
            <a:r>
              <a:rPr lang="en-US" altLang="zh-CN" sz="3600" b="1" dirty="0">
                <a:cs typeface="Times New Roman" panose="02020603050405020304" pitchFamily="18" charset="0"/>
              </a:rPr>
              <a:t>. </a:t>
            </a:r>
            <a:r>
              <a:rPr lang="en-US" altLang="zh-CN" sz="3600" b="1" dirty="0" err="1">
                <a:cs typeface="Times New Roman" panose="02020603050405020304" pitchFamily="18" charset="0"/>
              </a:rPr>
              <a:t>Tất</a:t>
            </a:r>
            <a:r>
              <a:rPr lang="en-US" altLang="zh-CN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cs typeface="Times New Roman" panose="02020603050405020304" pitchFamily="18" charset="0"/>
              </a:rPr>
              <a:t>cả</a:t>
            </a:r>
            <a:r>
              <a:rPr lang="en-US" altLang="zh-CN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cs typeface="Times New Roman" panose="02020603050405020304" pitchFamily="18" charset="0"/>
              </a:rPr>
              <a:t>loài</a:t>
            </a:r>
            <a:r>
              <a:rPr lang="en-US" altLang="zh-CN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cs typeface="Times New Roman" panose="02020603050405020304" pitchFamily="18" charset="0"/>
              </a:rPr>
              <a:t>chim</a:t>
            </a:r>
            <a:r>
              <a:rPr lang="en-US" altLang="zh-CN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cs typeface="Times New Roman" panose="02020603050405020304" pitchFamily="18" charset="0"/>
              </a:rPr>
              <a:t>đều</a:t>
            </a:r>
            <a:r>
              <a:rPr lang="en-US" altLang="zh-CN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cs typeface="Times New Roman" panose="02020603050405020304" pitchFamily="18" charset="0"/>
              </a:rPr>
              <a:t>có</a:t>
            </a:r>
            <a:r>
              <a:rPr lang="en-US" altLang="zh-CN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lông</a:t>
            </a:r>
            <a:r>
              <a:rPr lang="en-US" altLang="zh-C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vũ</a:t>
            </a:r>
            <a:r>
              <a:rPr lang="en-US" altLang="zh-CN" sz="3600" b="1" dirty="0"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zh-C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mỏ</a:t>
            </a:r>
            <a:r>
              <a:rPr lang="en-US" altLang="zh-CN" sz="3600" b="1" dirty="0"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hai</a:t>
            </a:r>
            <a:r>
              <a:rPr lang="en-US" altLang="zh-C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cánh</a:t>
            </a:r>
            <a:r>
              <a:rPr lang="en-US" altLang="zh-C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zh-C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hai</a:t>
            </a:r>
            <a:r>
              <a:rPr lang="en-US" altLang="zh-C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chân</a:t>
            </a:r>
            <a:r>
              <a:rPr lang="en-US" altLang="zh-CN" sz="21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n-US" altLang="zh-CN" sz="27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914400"/>
            <a:ext cx="5181600" cy="225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Trau bo luon quay dau ve mot h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4548063"/>
            <a:ext cx="3467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anh-dong-vat05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119289"/>
            <a:ext cx="3467100" cy="225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6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" y="2438399"/>
            <a:ext cx="34671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EA62F4A-F222-4F9F-A4BE-E929024E5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3276599"/>
            <a:ext cx="5181600" cy="3557463"/>
          </a:xfrm>
          <a:prstGeom prst="rect">
            <a:avLst/>
          </a:prstGeom>
        </p:spPr>
      </p:pic>
      <p:sp>
        <p:nvSpPr>
          <p:cNvPr id="19" name="Text Box 23">
            <a:extLst>
              <a:ext uri="{FF2B5EF4-FFF2-40B4-BE49-F238E27FC236}">
                <a16:creationId xmlns:a16="http://schemas.microsoft.com/office/drawing/2014/main" xmlns="" id="{5A5D970A-462E-4829-BF5C-23C7546A9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48430"/>
            <a:ext cx="1143000" cy="4619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THÚ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n.wav">
            <a:hlinkClick r:id="" action="ppaction://media"/>
            <a:extLst>
              <a:ext uri="{FF2B5EF4-FFF2-40B4-BE49-F238E27FC236}">
                <a16:creationId xmlns:a16="http://schemas.microsoft.com/office/drawing/2014/main" xmlns="" id="{3B1E4B18-BFBB-426E-BFBA-F4811E466F7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276C8A-A6D5-44F2-A2E3-D247B317812D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914400"/>
            <a:ext cx="7505700" cy="4593309"/>
            <a:chOff x="1255" y="2373"/>
            <a:chExt cx="11820" cy="5943"/>
          </a:xfrm>
        </p:grpSpPr>
        <p:sp>
          <p:nvSpPr>
            <p:cNvPr id="14343" name="TextBox 5">
              <a:extLst>
                <a:ext uri="{FF2B5EF4-FFF2-40B4-BE49-F238E27FC236}">
                  <a16:creationId xmlns:a16="http://schemas.microsoft.com/office/drawing/2014/main" xmlns="" id="{87D58FA8-76FE-4880-861B-A6320FB45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5" y="2840"/>
              <a:ext cx="11540" cy="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zh-CN" sz="4400" b="1">
                  <a:solidFill>
                    <a:srgbClr val="1469EA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Những động vật có </a:t>
              </a:r>
              <a:r>
                <a:rPr lang="vi-VN" altLang="en-US" sz="4400" b="1">
                  <a:solidFill>
                    <a:srgbClr val="1469EA"/>
                  </a:solidFill>
                  <a:latin typeface="Times New Roman" panose="02020603050405020304" pitchFamily="18" charset="0"/>
                </a:rPr>
                <a:t>các đặc điểm như có</a:t>
              </a:r>
              <a:r>
                <a:rPr lang="en-US" altLang="en-US" sz="4400" b="1">
                  <a:solidFill>
                    <a:srgbClr val="1469EA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4400" b="1">
                  <a:latin typeface="Times New Roman" panose="02020603050405020304" pitchFamily="18" charset="0"/>
                </a:rPr>
                <a:t>4 chân</a:t>
              </a:r>
              <a:r>
                <a:rPr lang="en-US" altLang="en-US" sz="4400" b="1">
                  <a:latin typeface="Times New Roman" panose="02020603050405020304" pitchFamily="18" charset="0"/>
                </a:rPr>
                <a:t>. </a:t>
              </a:r>
              <a:r>
                <a:rPr lang="vi-VN" altLang="en-US" sz="4400" b="1">
                  <a:latin typeface="Times New Roman" panose="02020603050405020304" pitchFamily="18" charset="0"/>
                </a:rPr>
                <a:t>C</a:t>
              </a:r>
              <a:r>
                <a:rPr lang="en-US" altLang="zh-CN" sz="4400" b="1">
                  <a:latin typeface="Times New Roman" panose="02020603050405020304" pitchFamily="18" charset="0"/>
                  <a:ea typeface="SimSun" panose="02010600030101010101" pitchFamily="2" charset="-122"/>
                </a:rPr>
                <a:t>ơ thể có</a:t>
              </a:r>
              <a:r>
                <a:rPr lang="vi-VN" altLang="en-US" sz="4400" b="1">
                  <a:solidFill>
                    <a:srgbClr val="1469EA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4400" b="1">
                  <a:solidFill>
                    <a:srgbClr val="1469EA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lông mao </a:t>
              </a:r>
              <a:r>
                <a:rPr lang="en-US" altLang="zh-CN" sz="4400" b="1">
                  <a:latin typeface="Times New Roman" panose="02020603050405020304" pitchFamily="18" charset="0"/>
                  <a:ea typeface="SimSun" panose="02010600030101010101" pitchFamily="2" charset="-122"/>
                </a:rPr>
                <a:t>bao phủ</a:t>
              </a:r>
              <a:r>
                <a:rPr lang="en-US" altLang="zh-CN" sz="4400" b="1">
                  <a:solidFill>
                    <a:srgbClr val="1469EA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, đẻ con</a:t>
              </a:r>
              <a:r>
                <a:rPr lang="vi-VN" altLang="en-US" sz="4400" b="1">
                  <a:solidFill>
                    <a:srgbClr val="1469EA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zh-CN" sz="4400" b="1">
                  <a:solidFill>
                    <a:srgbClr val="1469EA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nuôi con bằng sữa gọi l</a:t>
              </a:r>
              <a:r>
                <a:rPr lang="en-US" altLang="zh-CN" sz="4400" b="1">
                  <a:solidFill>
                    <a:srgbClr val="1469EA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à</a:t>
              </a:r>
              <a:r>
                <a:rPr lang="en-US" altLang="zh-CN" sz="4400" b="1">
                  <a:solidFill>
                    <a:srgbClr val="1469EA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altLang="zh-CN" sz="4400" b="1">
                  <a:solidFill>
                    <a:srgbClr val="FF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thú</a:t>
              </a:r>
              <a:r>
                <a:rPr lang="en-US" altLang="zh-CN" sz="4400" b="1">
                  <a:solidFill>
                    <a:srgbClr val="1469EA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 hay </a:t>
              </a:r>
              <a:r>
                <a:rPr lang="en-US" altLang="zh-CN" sz="4400" b="1">
                  <a:solidFill>
                    <a:srgbClr val="FF00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động vật có vú</a:t>
              </a:r>
              <a:r>
                <a:rPr lang="en-US" altLang="zh-CN" sz="4400" b="1">
                  <a:solidFill>
                    <a:srgbClr val="1469EA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.</a:t>
              </a:r>
            </a:p>
          </p:txBody>
        </p:sp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xmlns="" id="{635C1397-8B9C-4B4A-B860-34F67EFDE519}"/>
                </a:ext>
              </a:extLst>
            </p:cNvPr>
            <p:cNvSpPr/>
            <p:nvPr/>
          </p:nvSpPr>
          <p:spPr>
            <a:xfrm>
              <a:off x="1255" y="2373"/>
              <a:ext cx="11820" cy="5342"/>
            </a:xfrm>
            <a:prstGeom prst="flowChartProcess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noProof="1">
                <a:ln w="57150">
                  <a:solidFill>
                    <a:srgbClr val="FEFEFE"/>
                  </a:solidFill>
                </a:ln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1676400" y="1618343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DU LỊCH QUA MÀN ẢNH NHỎ</a:t>
            </a: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609600" y="28194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MỘT SỐ CẢNH ĐẸP CỦA ĐẤT NƯỚC TA</a:t>
            </a:r>
          </a:p>
        </p:txBody>
      </p:sp>
      <p:pic>
        <p:nvPicPr>
          <p:cNvPr id="38917" name="Picture 9" descr="4b5b03ac_541e089a_6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52578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0" descr="4b5b03ac_541e089a_6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3340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1" descr="4b5b03ac_541e089a_61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257800"/>
            <a:ext cx="2286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4" descr="anh%20thien%20nhien%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38600"/>
            <a:ext cx="426381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16" descr="ANd9GcRLuoyihfBZxozlWWWntlyR0XpB-ln9r_RXOTDBebiXawcpeux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256" y="184769"/>
            <a:ext cx="4051562" cy="371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22" descr="ANd9GcRYqaY_EwAcPTfhnJpkaiSN_KH0-qA6EpgeSQb5Uyjw7a1kvL1-3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45" y="4038600"/>
            <a:ext cx="392136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28" descr="LA42287_10_30_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714" y="184769"/>
            <a:ext cx="3886200" cy="371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1" descr="Resize%20of%207342002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2"/>
            <a:ext cx="4680000" cy="30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7" descr="50842344_b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8920" y="3587264"/>
            <a:ext cx="4152679" cy="308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3" descr="cdv-anhdep-01_thum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75909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27" descr="06bactha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38921" y="192333"/>
            <a:ext cx="4152680" cy="298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09_bangnamcu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80606"/>
            <a:ext cx="8839200" cy="582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1981200" y="152400"/>
            <a:ext cx="647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BĂNG TAN Ở NAM CỰC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WH8063-779758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2362200" y="5486400"/>
            <a:ext cx="4638675" cy="11001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BUỔI HỌC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 descr="Paper bag">
            <a:extLst>
              <a:ext uri="{FF2B5EF4-FFF2-40B4-BE49-F238E27FC236}">
                <a16:creationId xmlns:a16="http://schemas.microsoft.com/office/drawing/2014/main" xmlns="" id="{F6B1AB7B-FADA-4C0A-AE59-AB8EFDBFF5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3067199"/>
            <a:ext cx="4343400" cy="3753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nhiên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Xã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hội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4100" name="Picture 5" descr="hoa hong">
            <a:extLst>
              <a:ext uri="{FF2B5EF4-FFF2-40B4-BE49-F238E27FC236}">
                <a16:creationId xmlns:a16="http://schemas.microsoft.com/office/drawing/2014/main" xmlns="" id="{60C88F59-5702-4A83-9422-9DBEB50F0B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251131-191F-49B1-A9AE-1A917F64A5A7}"/>
              </a:ext>
            </a:extLst>
          </p:cNvPr>
          <p:cNvSpPr txBox="1"/>
          <p:nvPr/>
        </p:nvSpPr>
        <p:spPr>
          <a:xfrm>
            <a:off x="1545771" y="2174352"/>
            <a:ext cx="6094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40458C"/>
                </a:solidFill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40458C"/>
                </a:solidFill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40458C"/>
                </a:solidFill>
                <a:cs typeface="Times New Roman" panose="02020603050405020304" pitchFamily="18" charset="0"/>
              </a:rPr>
              <a:t>sáu</a:t>
            </a:r>
            <a:r>
              <a:rPr lang="en-US" sz="3200" b="1" dirty="0" smtClean="0">
                <a:solidFill>
                  <a:srgbClr val="40458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0458C"/>
                </a:solidFill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40458C"/>
                </a:solidFill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40458C"/>
                </a:solidFill>
                <a:cs typeface="Times New Roman" panose="02020603050405020304" pitchFamily="18" charset="0"/>
              </a:rPr>
              <a:t>8</a:t>
            </a:r>
            <a:r>
              <a:rPr lang="en-US" sz="3200" b="1" dirty="0" smtClean="0">
                <a:solidFill>
                  <a:srgbClr val="40458C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0458C"/>
                </a:solidFill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40458C"/>
                </a:solidFill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40458C"/>
                </a:solidFill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40458C"/>
                </a:solidFill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38355AF-92F1-480C-B33B-EE4D87477355}"/>
              </a:ext>
            </a:extLst>
          </p:cNvPr>
          <p:cNvSpPr/>
          <p:nvPr/>
        </p:nvSpPr>
        <p:spPr>
          <a:xfrm>
            <a:off x="987526" y="3779674"/>
            <a:ext cx="7168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err="1">
                <a:ln w="6600">
                  <a:solidFill>
                    <a:srgbClr val="B11D2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Thực</a:t>
            </a:r>
            <a:r>
              <a:rPr lang="en-US" sz="3600" b="1" cap="none" spc="0">
                <a:ln w="6600">
                  <a:solidFill>
                    <a:srgbClr val="B11D2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hành-Tìm hiểu về </a:t>
            </a:r>
            <a:r>
              <a:rPr lang="en-US" sz="3600" b="1" cap="none" spc="0" dirty="0" err="1">
                <a:ln w="6600">
                  <a:solidFill>
                    <a:srgbClr val="B11D2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thiên</a:t>
            </a:r>
            <a:r>
              <a:rPr lang="en-US" sz="3600" b="1" cap="none" spc="0" dirty="0">
                <a:ln w="6600">
                  <a:solidFill>
                    <a:srgbClr val="B11D2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6600">
                  <a:solidFill>
                    <a:srgbClr val="B11D2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nhiên</a:t>
            </a:r>
            <a:endParaRPr lang="en-US" sz="3600" b="1" cap="none" spc="0" dirty="0">
              <a:ln w="6600">
                <a:solidFill>
                  <a:srgbClr val="B11D2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T</a:t>
            </a:r>
            <a:r>
              <a:rPr lang="en-US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ự</a:t>
            </a:r>
            <a:r>
              <a:rPr lang="en-US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nhiên</a:t>
            </a:r>
            <a:r>
              <a:rPr lang="en-US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xã</a:t>
            </a:r>
            <a:r>
              <a:rPr lang="en-US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rgbClr val="0000FF"/>
                </a:solidFill>
                <a:cs typeface="Times New Roman" panose="02020603050405020304" pitchFamily="18" charset="0"/>
              </a:rPr>
              <a:t>:</a:t>
            </a:r>
            <a:r>
              <a:rPr lang="en-US" b="1" dirty="0">
                <a:cs typeface="Times New Roman" panose="02020603050405020304" pitchFamily="18" charset="0"/>
              </a:rPr>
              <a:t>        </a:t>
            </a:r>
            <a:r>
              <a:rPr 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THỰC </a:t>
            </a:r>
            <a:r>
              <a:rPr lang="en-US" sz="1800" b="1">
                <a:solidFill>
                  <a:srgbClr val="FF0000"/>
                </a:solidFill>
                <a:cs typeface="Times New Roman" panose="02020603050405020304" pitchFamily="18" charset="0"/>
              </a:rPr>
              <a:t>HÀNH TÌM HIỂU VỀ </a:t>
            </a:r>
            <a:r>
              <a:rPr lang="en-US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THIÊN NHIÊN</a:t>
            </a: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562708" y="710625"/>
            <a:ext cx="716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ea typeface="#9Slide05 HLT Boulevard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ea typeface="#9Slide05 HLT Boulevard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ea typeface="#9Slide05 HLT Boulevard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a typeface="#9Slide05 HLT Boulevard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a typeface="#9Slide05 HLT Boulevard" panose="00000400000000000000" pitchFamily="2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0000FF"/>
                </a:solidFill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a typeface="#9Slide05 HLT Boulevard" panose="00000400000000000000" pitchFamily="2" charset="0"/>
                <a:cs typeface="Times New Roman" panose="02020603050405020304" pitchFamily="18" charset="0"/>
              </a:rPr>
              <a:t>gì?Cảnh</a:t>
            </a:r>
            <a:r>
              <a:rPr lang="en-US" sz="2800" b="1" dirty="0">
                <a:solidFill>
                  <a:srgbClr val="0000FF"/>
                </a:solidFill>
                <a:ea typeface="#9Slide05 HLT Boulevard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a typeface="#9Slide05 HLT Boulevard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ea typeface="#9Slide05 HLT Boulevard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ea typeface="#9Slide05 HLT Boulevard" panose="00000400000000000000" pitchFamily="2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00FF"/>
                </a:solidFill>
                <a:ea typeface="#9Slide05 HLT Boulevard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100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243013" y="4367213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9" descr="4b5b02d2_1adb51e1_605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119937" y="4672013"/>
            <a:ext cx="32670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 rotWithShape="1">
          <a:blip r:embed="rId4"/>
          <a:srcRect l="13275" t="2633" r="13400" b="2533"/>
          <a:stretch/>
        </p:blipFill>
        <p:spPr bwMode="auto">
          <a:xfrm>
            <a:off x="1043354" y="1271954"/>
            <a:ext cx="6629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 descr="BD1373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423138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6"/>
          <p:cNvSpPr txBox="1">
            <a:spLocks noChangeArrowheads="1"/>
          </p:cNvSpPr>
          <p:nvPr/>
        </p:nvSpPr>
        <p:spPr bwMode="auto">
          <a:xfrm>
            <a:off x="1752600" y="759618"/>
            <a:ext cx="3962400" cy="4619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cs typeface="Times New Roman" panose="02020603050405020304" pitchFamily="18" charset="0"/>
              </a:rPr>
              <a:t>TÌM HIỂU VỀ THỰC VẬT</a:t>
            </a:r>
          </a:p>
        </p:txBody>
      </p:sp>
      <p:sp>
        <p:nvSpPr>
          <p:cNvPr id="5126" name="Text Box 17"/>
          <p:cNvSpPr txBox="1">
            <a:spLocks noChangeArrowheads="1"/>
          </p:cNvSpPr>
          <p:nvPr/>
        </p:nvSpPr>
        <p:spPr bwMode="auto">
          <a:xfrm>
            <a:off x="609600" y="1371600"/>
            <a:ext cx="7162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27" name="Text Box 26"/>
          <p:cNvSpPr txBox="1">
            <a:spLocks noChangeArrowheads="1"/>
          </p:cNvSpPr>
          <p:nvPr/>
        </p:nvSpPr>
        <p:spPr bwMode="auto">
          <a:xfrm>
            <a:off x="609600" y="2448818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128" name="Picture 10" descr="BD1373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34290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>
            <a:extLst>
              <a:ext uri="{FF2B5EF4-FFF2-40B4-BE49-F238E27FC236}">
                <a16:creationId xmlns:a16="http://schemas.microsoft.com/office/drawing/2014/main" xmlns="" id="{2DF49D3A-A5BD-4029-9E5C-B4A8DC608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334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459" name="Picture 14" descr="UYG">
            <a:extLst>
              <a:ext uri="{FF2B5EF4-FFF2-40B4-BE49-F238E27FC236}">
                <a16:creationId xmlns:a16="http://schemas.microsoft.com/office/drawing/2014/main" xmlns="" id="{ABE34810-1E60-4304-9AE6-96DE582C5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00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5" descr="UYG">
            <a:extLst>
              <a:ext uri="{FF2B5EF4-FFF2-40B4-BE49-F238E27FC236}">
                <a16:creationId xmlns:a16="http://schemas.microsoft.com/office/drawing/2014/main" xmlns="" id="{11B36EE7-EE47-43F1-98C6-3E0DC7E7A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18413" y="-306388"/>
            <a:ext cx="12192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H:\hinh co nga\cay tren cang\cay du du\AE9FZU7CAXLJ3X0CA3FUAB9CAK63JPUCAONCFCOCANC9YFHCALBO9SHCA5W0RBPCA8TO346CA9MWAEKCABLXGGGCAX7A32VCA0H9GUICA2QDQ2UCAE778BWCA6Z5G65CALAM6X2CAHQYT1UCACO7ZWI.jpg">
            <a:extLst>
              <a:ext uri="{FF2B5EF4-FFF2-40B4-BE49-F238E27FC236}">
                <a16:creationId xmlns:a16="http://schemas.microsoft.com/office/drawing/2014/main" xmlns="" id="{3D58DA78-100B-4DBB-90B5-3C00D6CB9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990600"/>
            <a:ext cx="2819400" cy="280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 descr="H:\hinh co nga\cay tren cang\cay mit\AAF1ELKCAUZI6B8CA6ZOV5ICAQ8KHE5CA65BUXPCAFNKHT7CADRPRNRCAZ3M26JCAOEQO83CA1GVBESCAJCUR4FCAJ0BLSGCA0K30R4CANH1ES6CADUS19TCA89C3U0CAAEB251CAR6VGERCA8XH53Y.jpg">
            <a:extLst>
              <a:ext uri="{FF2B5EF4-FFF2-40B4-BE49-F238E27FC236}">
                <a16:creationId xmlns:a16="http://schemas.microsoft.com/office/drawing/2014/main" xmlns="" id="{90FE1AF3-F142-42BD-BC5A-6E3FC6B4E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3200400" cy="280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8" descr="H:\hinh co nga\cay tren cang\cay ot\images (1).jpg">
            <a:extLst>
              <a:ext uri="{FF2B5EF4-FFF2-40B4-BE49-F238E27FC236}">
                <a16:creationId xmlns:a16="http://schemas.microsoft.com/office/drawing/2014/main" xmlns="" id="{10722F80-A840-428A-932C-4BAE45516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27032"/>
            <a:ext cx="2895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9" descr="H:\hinh co nga\cay tren cang\cay quuyt\images (2).jpg">
            <a:extLst>
              <a:ext uri="{FF2B5EF4-FFF2-40B4-BE49-F238E27FC236}">
                <a16:creationId xmlns:a16="http://schemas.microsoft.com/office/drawing/2014/main" xmlns="" id="{588AD7B9-9E9D-405E-BEE1-83D85828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3876020"/>
            <a:ext cx="2743200" cy="302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3" descr="H:\hinh co nga\cay tren cang\cay dau tay\images.jpg">
            <a:extLst>
              <a:ext uri="{FF2B5EF4-FFF2-40B4-BE49-F238E27FC236}">
                <a16:creationId xmlns:a16="http://schemas.microsoft.com/office/drawing/2014/main" xmlns="" id="{12E048A6-BC5E-4058-AD46-F4B46E840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76020"/>
            <a:ext cx="3200400" cy="29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4" descr="H:\hinh co nga\cay tren cang\cay buoi\22099.jpg">
            <a:extLst>
              <a:ext uri="{FF2B5EF4-FFF2-40B4-BE49-F238E27FC236}">
                <a16:creationId xmlns:a16="http://schemas.microsoft.com/office/drawing/2014/main" xmlns="" id="{9FD1B16C-8A78-4538-8168-350F01B36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76020"/>
            <a:ext cx="3200400" cy="298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Box 18">
            <a:extLst>
              <a:ext uri="{FF2B5EF4-FFF2-40B4-BE49-F238E27FC236}">
                <a16:creationId xmlns:a16="http://schemas.microsoft.com/office/drawing/2014/main" xmlns="" id="{E8431921-9D45-44AE-9411-AA7ADAE6B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1257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E5439C5-87C2-4192-B614-BE3C9BCC284F}"/>
              </a:ext>
            </a:extLst>
          </p:cNvPr>
          <p:cNvSpPr/>
          <p:nvPr/>
        </p:nvSpPr>
        <p:spPr>
          <a:xfrm>
            <a:off x="297529" y="3352800"/>
            <a:ext cx="178446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đu</a:t>
            </a:r>
            <a:r>
              <a:rPr kumimoji="0" lang="en-US" sz="2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endParaRPr kumimoji="0" lang="en-US" sz="2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540CAF8-765D-4261-95AD-E94E26CD842A}"/>
              </a:ext>
            </a:extLst>
          </p:cNvPr>
          <p:cNvSpPr/>
          <p:nvPr/>
        </p:nvSpPr>
        <p:spPr>
          <a:xfrm>
            <a:off x="3631932" y="3292335"/>
            <a:ext cx="141256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mít</a:t>
            </a:r>
            <a:endParaRPr kumimoji="0" lang="en-US" sz="2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0283CFA-43DE-48A6-B0FA-561B4EB3E3D0}"/>
              </a:ext>
            </a:extLst>
          </p:cNvPr>
          <p:cNvSpPr/>
          <p:nvPr/>
        </p:nvSpPr>
        <p:spPr>
          <a:xfrm>
            <a:off x="7600022" y="3221632"/>
            <a:ext cx="121219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ớt</a:t>
            </a:r>
            <a:endParaRPr kumimoji="0" lang="en-US" sz="2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1400725-E4C0-42BA-905E-9450300142ED}"/>
              </a:ext>
            </a:extLst>
          </p:cNvPr>
          <p:cNvSpPr/>
          <p:nvPr/>
        </p:nvSpPr>
        <p:spPr>
          <a:xfrm>
            <a:off x="5876960" y="6334780"/>
            <a:ext cx="160653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bưởi</a:t>
            </a:r>
            <a:endParaRPr kumimoji="0" lang="en-US" sz="2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9DCD957-1D05-4B8F-AB05-47881EFAC9F0}"/>
              </a:ext>
            </a:extLst>
          </p:cNvPr>
          <p:cNvSpPr/>
          <p:nvPr/>
        </p:nvSpPr>
        <p:spPr>
          <a:xfrm>
            <a:off x="2976552" y="6334780"/>
            <a:ext cx="204254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dâu</a:t>
            </a:r>
            <a:r>
              <a:rPr kumimoji="0" lang="en-US" sz="2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tây</a:t>
            </a:r>
            <a:endParaRPr kumimoji="0" lang="en-US" sz="2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72FAB1E-41E2-4CBB-BBFC-DD29CCEF5F28}"/>
              </a:ext>
            </a:extLst>
          </p:cNvPr>
          <p:cNvSpPr/>
          <p:nvPr/>
        </p:nvSpPr>
        <p:spPr>
          <a:xfrm>
            <a:off x="55304" y="6334780"/>
            <a:ext cx="159370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quýt</a:t>
            </a:r>
            <a:endParaRPr kumimoji="0" lang="en-US" sz="2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UYG">
            <a:extLst>
              <a:ext uri="{FF2B5EF4-FFF2-40B4-BE49-F238E27FC236}">
                <a16:creationId xmlns:a16="http://schemas.microsoft.com/office/drawing/2014/main" xmlns="" id="{F7796FC4-5D20-4845-94C1-915CE5897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000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5" descr="UYG">
            <a:extLst>
              <a:ext uri="{FF2B5EF4-FFF2-40B4-BE49-F238E27FC236}">
                <a16:creationId xmlns:a16="http://schemas.microsoft.com/office/drawing/2014/main" xmlns="" id="{CDF91D22-838C-4B9F-B318-04B536CB5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694613" y="-382588"/>
            <a:ext cx="1066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H:\hinh co nga\cay hoa\hoa dam but\download.jpg">
            <a:extLst>
              <a:ext uri="{FF2B5EF4-FFF2-40B4-BE49-F238E27FC236}">
                <a16:creationId xmlns:a16="http://schemas.microsoft.com/office/drawing/2014/main" xmlns="" id="{5AFAD033-7BE2-4C77-81BA-ECF4FB2A2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100136"/>
            <a:ext cx="3200400" cy="27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>
            <a:extLst>
              <a:ext uri="{FF2B5EF4-FFF2-40B4-BE49-F238E27FC236}">
                <a16:creationId xmlns:a16="http://schemas.microsoft.com/office/drawing/2014/main" xmlns="" id="{4CAFF197-CFDC-4F1B-8D25-7492DACB4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971800" cy="2895600"/>
          </a:xfrm>
          <a:prstGeom prst="rect">
            <a:avLst/>
          </a:prstGeom>
          <a:noFill/>
          <a:ln w="222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TextBox 16">
            <a:extLst>
              <a:ext uri="{FF2B5EF4-FFF2-40B4-BE49-F238E27FC236}">
                <a16:creationId xmlns:a16="http://schemas.microsoft.com/office/drawing/2014/main" xmlns="" id="{F11C9941-1C58-48DB-8219-B5D2C12C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284" y="-48895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94" name="Picture 10" descr="H:\hinh co nga\cay tren cang\cay phuong vi\download (1).jpg">
            <a:extLst>
              <a:ext uri="{FF2B5EF4-FFF2-40B4-BE49-F238E27FC236}">
                <a16:creationId xmlns:a16="http://schemas.microsoft.com/office/drawing/2014/main" xmlns="" id="{BBA841DF-B229-4C27-AD56-FEEE2B06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H:\hinh co nga\cay tren cang\cay hoa mai\han che mai vang tro bong.jpg">
            <a:extLst>
              <a:ext uri="{FF2B5EF4-FFF2-40B4-BE49-F238E27FC236}">
                <a16:creationId xmlns:a16="http://schemas.microsoft.com/office/drawing/2014/main" xmlns="" id="{8778B653-6643-42A5-8956-1969C8718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54" y="1100135"/>
            <a:ext cx="3048000" cy="27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Phong-Lan-006-1">
            <a:extLst>
              <a:ext uri="{FF2B5EF4-FFF2-40B4-BE49-F238E27FC236}">
                <a16:creationId xmlns:a16="http://schemas.microsoft.com/office/drawing/2014/main" xmlns="" id="{0CE7A54C-4EC2-46C2-9BD6-6F55FBEBB3A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54" y="1140766"/>
            <a:ext cx="2819400" cy="2669234"/>
          </a:xfrm>
          <a:prstGeom prst="rect">
            <a:avLst/>
          </a:prstGeom>
          <a:noFill/>
          <a:ln w="222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A18E98A-B618-4B2C-958E-73E48CC8CBD8}"/>
              </a:ext>
            </a:extLst>
          </p:cNvPr>
          <p:cNvSpPr/>
          <p:nvPr/>
        </p:nvSpPr>
        <p:spPr>
          <a:xfrm>
            <a:off x="-152400" y="3195934"/>
            <a:ext cx="29718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dâm</a:t>
            </a:r>
            <a:r>
              <a:rPr kumimoji="0" lang="en-US" sz="2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bụt</a:t>
            </a:r>
            <a:endParaRPr kumimoji="0" lang="en-US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51DBED5-0B10-41D7-B15A-872FF3F3CBF7}"/>
              </a:ext>
            </a:extLst>
          </p:cNvPr>
          <p:cNvSpPr/>
          <p:nvPr/>
        </p:nvSpPr>
        <p:spPr>
          <a:xfrm>
            <a:off x="3345754" y="3195934"/>
            <a:ext cx="153599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mai</a:t>
            </a:r>
            <a:endParaRPr kumimoji="0" lang="en-US" sz="28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7200A37-CA53-4EA0-894E-F20CF6AC9AD1}"/>
              </a:ext>
            </a:extLst>
          </p:cNvPr>
          <p:cNvSpPr/>
          <p:nvPr/>
        </p:nvSpPr>
        <p:spPr>
          <a:xfrm>
            <a:off x="7704047" y="3035329"/>
            <a:ext cx="13917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lan</a:t>
            </a:r>
            <a:endParaRPr kumimoji="0" lang="en-US" sz="2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1517" name="Picture 1">
            <a:extLst>
              <a:ext uri="{FF2B5EF4-FFF2-40B4-BE49-F238E27FC236}">
                <a16:creationId xmlns:a16="http://schemas.microsoft.com/office/drawing/2014/main" xmlns="" id="{E270BDE7-B10B-4917-B542-453B323A8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929063"/>
            <a:ext cx="320040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55E65D9-96BC-4C7B-AFC0-39E481941CDE}"/>
              </a:ext>
            </a:extLst>
          </p:cNvPr>
          <p:cNvSpPr/>
          <p:nvPr/>
        </p:nvSpPr>
        <p:spPr>
          <a:xfrm>
            <a:off x="3325434" y="6334780"/>
            <a:ext cx="21259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Phượng</a:t>
            </a:r>
            <a:endParaRPr kumimoji="0" lang="en-US" sz="2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39BF7CE-FC42-4916-B0BC-2DC179C850F8}"/>
              </a:ext>
            </a:extLst>
          </p:cNvPr>
          <p:cNvSpPr txBox="1"/>
          <p:nvPr/>
        </p:nvSpPr>
        <p:spPr>
          <a:xfrm>
            <a:off x="6629400" y="6334780"/>
            <a:ext cx="2057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hồng</a:t>
            </a:r>
            <a:endParaRPr kumimoji="0" lang="en-US" sz="2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B3E9058-5D38-4350-9ACB-ED3D54F843BD}"/>
              </a:ext>
            </a:extLst>
          </p:cNvPr>
          <p:cNvSpPr/>
          <p:nvPr/>
        </p:nvSpPr>
        <p:spPr>
          <a:xfrm>
            <a:off x="43082" y="6377345"/>
            <a:ext cx="160332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xmlns="" id="{44937178-ECAD-44B7-9BEF-4A14D08E0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6350"/>
            <a:ext cx="6219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34428C-8328-4E41-891B-B148A765A142}"/>
              </a:ext>
            </a:extLst>
          </p:cNvPr>
          <p:cNvSpPr txBox="1"/>
          <p:nvPr/>
        </p:nvSpPr>
        <p:spPr>
          <a:xfrm>
            <a:off x="1704975" y="4038600"/>
            <a:ext cx="1219200" cy="5540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EAB30D-362E-43E4-B68C-B4077422CAF6}"/>
              </a:ext>
            </a:extLst>
          </p:cNvPr>
          <p:cNvSpPr txBox="1"/>
          <p:nvPr/>
        </p:nvSpPr>
        <p:spPr>
          <a:xfrm>
            <a:off x="1857375" y="5334000"/>
            <a:ext cx="1219200" cy="5540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514CAC-F017-40A3-9955-1F18D3345A6E}"/>
              </a:ext>
            </a:extLst>
          </p:cNvPr>
          <p:cNvSpPr txBox="1"/>
          <p:nvPr/>
        </p:nvSpPr>
        <p:spPr>
          <a:xfrm>
            <a:off x="1704975" y="2209800"/>
            <a:ext cx="1219200" cy="5540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9EA1E1-C8CE-456C-B7A9-6922FF94A622}"/>
              </a:ext>
            </a:extLst>
          </p:cNvPr>
          <p:cNvSpPr txBox="1"/>
          <p:nvPr/>
        </p:nvSpPr>
        <p:spPr>
          <a:xfrm>
            <a:off x="1704975" y="1143000"/>
            <a:ext cx="1219200" cy="5540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Lá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309989-2C3E-4928-A987-C33BF8C2AD62}"/>
              </a:ext>
            </a:extLst>
          </p:cNvPr>
          <p:cNvSpPr txBox="1"/>
          <p:nvPr/>
        </p:nvSpPr>
        <p:spPr>
          <a:xfrm>
            <a:off x="1704975" y="228600"/>
            <a:ext cx="1219200" cy="5540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xmlns="" id="{06880EFA-7908-4FF7-AAD6-D91065DB82DC}"/>
              </a:ext>
            </a:extLst>
          </p:cNvPr>
          <p:cNvSpPr/>
          <p:nvPr/>
        </p:nvSpPr>
        <p:spPr>
          <a:xfrm>
            <a:off x="-381000" y="-1905000"/>
            <a:ext cx="9525000" cy="85344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Xung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quanh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ta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dạng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747" name="TextBox 2">
            <a:extLst>
              <a:ext uri="{FF2B5EF4-FFF2-40B4-BE49-F238E27FC236}">
                <a16:creationId xmlns:a16="http://schemas.microsoft.com/office/drawing/2014/main" xmlns="" id="{67E6F171-BE1E-49E8-859F-F56DB6A25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1000"/>
            <a:ext cx="327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8A1DF42-2A71-4E99-8FCD-8E4D70F4D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276600"/>
            <a:ext cx="7543800" cy="22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64" tIns="40782" rIns="81564" bIns="4078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ích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4|4.1"/>
</p:tagLst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1678</TotalTime>
  <Words>618</Words>
  <Application>Microsoft Office PowerPoint</Application>
  <PresentationFormat>On-screen Show (4:3)</PresentationFormat>
  <Paragraphs>87</Paragraphs>
  <Slides>27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Blueprint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Côn trùng: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CTYTUANHOA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BKV</cp:lastModifiedBy>
  <cp:revision>233</cp:revision>
  <cp:lastPrinted>1601-01-01T00:00:00Z</cp:lastPrinted>
  <dcterms:created xsi:type="dcterms:W3CDTF">2006-10-23T07:06:16Z</dcterms:created>
  <dcterms:modified xsi:type="dcterms:W3CDTF">2022-04-02T15:17:29Z</dcterms:modified>
</cp:coreProperties>
</file>