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528" r:id="rId2"/>
    <p:sldId id="276" r:id="rId3"/>
    <p:sldId id="529" r:id="rId4"/>
    <p:sldId id="299" r:id="rId5"/>
    <p:sldId id="317" r:id="rId6"/>
    <p:sldId id="335" r:id="rId7"/>
    <p:sldId id="336" r:id="rId8"/>
    <p:sldId id="337" r:id="rId9"/>
    <p:sldId id="318" r:id="rId10"/>
    <p:sldId id="319" r:id="rId11"/>
    <p:sldId id="320" r:id="rId12"/>
    <p:sldId id="321" r:id="rId13"/>
    <p:sldId id="322" r:id="rId14"/>
    <p:sldId id="531" r:id="rId15"/>
    <p:sldId id="532" r:id="rId16"/>
    <p:sldId id="323" r:id="rId17"/>
    <p:sldId id="324" r:id="rId18"/>
    <p:sldId id="325" r:id="rId19"/>
    <p:sldId id="326" r:id="rId20"/>
    <p:sldId id="303" r:id="rId21"/>
    <p:sldId id="304" r:id="rId22"/>
    <p:sldId id="305" r:id="rId23"/>
    <p:sldId id="306" r:id="rId24"/>
    <p:sldId id="308" r:id="rId25"/>
    <p:sldId id="338" r:id="rId26"/>
    <p:sldId id="339" r:id="rId27"/>
    <p:sldId id="340" r:id="rId28"/>
    <p:sldId id="310"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70" d="100"/>
          <a:sy n="70" d="100"/>
        </p:scale>
        <p:origin x="151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F17DBAC-9246-435A-9A5D-8246E28A0B07}" type="slidenum">
              <a:rPr lang="en-US"/>
              <a:pPr>
                <a:defRPr/>
              </a:pPr>
              <a:t>‹#›</a:t>
            </a:fld>
            <a:endParaRPr lang="en-US"/>
          </a:p>
        </p:txBody>
      </p:sp>
    </p:spTree>
    <p:extLst>
      <p:ext uri="{BB962C8B-B14F-4D97-AF65-F5344CB8AC3E}">
        <p14:creationId xmlns:p14="http://schemas.microsoft.com/office/powerpoint/2010/main" val="1443760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2D0E43-3DFC-494E-BB4E-4E42B581D455}" type="slidenum">
              <a:rPr lang="en-US" smtClean="0"/>
              <a:pPr eaLnBrk="1" hangingPunct="1"/>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8247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A08F35-BAAD-42FD-B2C4-BA3FAA250401}" type="slidenum">
              <a:rPr lang="en-US" smtClean="0"/>
              <a:pPr eaLnBrk="1" hangingPunct="1"/>
              <a:t>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60436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AF772F-1380-457C-BF50-FFC16F582D79}" type="slidenum">
              <a:rPr lang="en-US" smtClean="0"/>
              <a:pPr eaLnBrk="1" hangingPunct="1"/>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3149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69FADB-B996-469E-BDA7-659E1B7C8594}" type="slidenum">
              <a:rPr lang="en-US" smtClean="0"/>
              <a:pPr eaLnBrk="1" hangingPunct="1"/>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7083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58FDA2-D94E-4116-853C-04815D4A9DBB}" type="slidenum">
              <a:rPr lang="en-US" smtClean="0"/>
              <a:pPr eaLnBrk="1" hangingPunct="1"/>
              <a:t>13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819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7604A3-6A7A-4498-959F-BB5031C611A2}" type="slidenum">
              <a:rPr lang="en-US" smtClean="0"/>
              <a:pPr eaLnBrk="1" hangingPunct="1"/>
              <a:t>18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563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5768A-1620-4C26-9E7A-3ECA5E516E58}" type="slidenum">
              <a:rPr lang="en-US"/>
              <a:pPr>
                <a:defRPr/>
              </a:pPr>
              <a:t>‹#›</a:t>
            </a:fld>
            <a:endParaRPr lang="en-US"/>
          </a:p>
        </p:txBody>
      </p:sp>
    </p:spTree>
    <p:extLst>
      <p:ext uri="{BB962C8B-B14F-4D97-AF65-F5344CB8AC3E}">
        <p14:creationId xmlns:p14="http://schemas.microsoft.com/office/powerpoint/2010/main" val="392110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BCEB04-A3DC-48E9-BD1D-D570CD3255B5}" type="slidenum">
              <a:rPr lang="en-US"/>
              <a:pPr>
                <a:defRPr/>
              </a:pPr>
              <a:t>‹#›</a:t>
            </a:fld>
            <a:endParaRPr lang="en-US"/>
          </a:p>
        </p:txBody>
      </p:sp>
    </p:spTree>
    <p:extLst>
      <p:ext uri="{BB962C8B-B14F-4D97-AF65-F5344CB8AC3E}">
        <p14:creationId xmlns:p14="http://schemas.microsoft.com/office/powerpoint/2010/main" val="334661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725FD5-08F9-4585-A1E8-A24EE744A9DC}" type="slidenum">
              <a:rPr lang="en-US"/>
              <a:pPr>
                <a:defRPr/>
              </a:pPr>
              <a:t>‹#›</a:t>
            </a:fld>
            <a:endParaRPr lang="en-US"/>
          </a:p>
        </p:txBody>
      </p:sp>
    </p:spTree>
    <p:extLst>
      <p:ext uri="{BB962C8B-B14F-4D97-AF65-F5344CB8AC3E}">
        <p14:creationId xmlns:p14="http://schemas.microsoft.com/office/powerpoint/2010/main" val="1359532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lgn="l">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37AFCFCE-8BC1-49BB-A932-80135A92E2CB}" type="slidenum">
              <a:rPr lang="en-US" altLang="en-US"/>
              <a:pPr>
                <a:defRPr/>
              </a:pPr>
              <a:t>‹#›</a:t>
            </a:fld>
            <a:endParaRPr lang="en-US" altLang="en-US"/>
          </a:p>
        </p:txBody>
      </p:sp>
    </p:spTree>
    <p:extLst>
      <p:ext uri="{BB962C8B-B14F-4D97-AF65-F5344CB8AC3E}">
        <p14:creationId xmlns:p14="http://schemas.microsoft.com/office/powerpoint/2010/main" val="286963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9ED42-72F6-4A84-ACAD-48B8A4C0D9EE}" type="slidenum">
              <a:rPr lang="en-US"/>
              <a:pPr>
                <a:defRPr/>
              </a:pPr>
              <a:t>‹#›</a:t>
            </a:fld>
            <a:endParaRPr lang="en-US"/>
          </a:p>
        </p:txBody>
      </p:sp>
    </p:spTree>
    <p:extLst>
      <p:ext uri="{BB962C8B-B14F-4D97-AF65-F5344CB8AC3E}">
        <p14:creationId xmlns:p14="http://schemas.microsoft.com/office/powerpoint/2010/main" val="124499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56EBB5-8086-4462-9B13-82E472BB68CF}" type="slidenum">
              <a:rPr lang="en-US"/>
              <a:pPr>
                <a:defRPr/>
              </a:pPr>
              <a:t>‹#›</a:t>
            </a:fld>
            <a:endParaRPr lang="en-US"/>
          </a:p>
        </p:txBody>
      </p:sp>
    </p:spTree>
    <p:extLst>
      <p:ext uri="{BB962C8B-B14F-4D97-AF65-F5344CB8AC3E}">
        <p14:creationId xmlns:p14="http://schemas.microsoft.com/office/powerpoint/2010/main" val="41056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2DE64F-343D-463B-B522-2827AD620786}" type="slidenum">
              <a:rPr lang="en-US"/>
              <a:pPr>
                <a:defRPr/>
              </a:pPr>
              <a:t>‹#›</a:t>
            </a:fld>
            <a:endParaRPr lang="en-US"/>
          </a:p>
        </p:txBody>
      </p:sp>
    </p:spTree>
    <p:extLst>
      <p:ext uri="{BB962C8B-B14F-4D97-AF65-F5344CB8AC3E}">
        <p14:creationId xmlns:p14="http://schemas.microsoft.com/office/powerpoint/2010/main" val="95262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18965A-24FF-46B2-A13B-82151C32DA46}" type="slidenum">
              <a:rPr lang="en-US"/>
              <a:pPr>
                <a:defRPr/>
              </a:pPr>
              <a:t>‹#›</a:t>
            </a:fld>
            <a:endParaRPr lang="en-US"/>
          </a:p>
        </p:txBody>
      </p:sp>
    </p:spTree>
    <p:extLst>
      <p:ext uri="{BB962C8B-B14F-4D97-AF65-F5344CB8AC3E}">
        <p14:creationId xmlns:p14="http://schemas.microsoft.com/office/powerpoint/2010/main" val="255585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CAD4A3-582B-4A8F-99C2-1C6A4769332A}" type="slidenum">
              <a:rPr lang="en-US"/>
              <a:pPr>
                <a:defRPr/>
              </a:pPr>
              <a:t>‹#›</a:t>
            </a:fld>
            <a:endParaRPr lang="en-US"/>
          </a:p>
        </p:txBody>
      </p:sp>
    </p:spTree>
    <p:extLst>
      <p:ext uri="{BB962C8B-B14F-4D97-AF65-F5344CB8AC3E}">
        <p14:creationId xmlns:p14="http://schemas.microsoft.com/office/powerpoint/2010/main" val="28839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7B21A3-CF18-4290-9655-A0D9107F8451}" type="slidenum">
              <a:rPr lang="en-US"/>
              <a:pPr>
                <a:defRPr/>
              </a:pPr>
              <a:t>‹#›</a:t>
            </a:fld>
            <a:endParaRPr lang="en-US"/>
          </a:p>
        </p:txBody>
      </p:sp>
    </p:spTree>
    <p:extLst>
      <p:ext uri="{BB962C8B-B14F-4D97-AF65-F5344CB8AC3E}">
        <p14:creationId xmlns:p14="http://schemas.microsoft.com/office/powerpoint/2010/main" val="202545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8ECF0-9035-4135-9BFA-916435AF5328}" type="slidenum">
              <a:rPr lang="en-US"/>
              <a:pPr>
                <a:defRPr/>
              </a:pPr>
              <a:t>‹#›</a:t>
            </a:fld>
            <a:endParaRPr lang="en-US"/>
          </a:p>
        </p:txBody>
      </p:sp>
    </p:spTree>
    <p:extLst>
      <p:ext uri="{BB962C8B-B14F-4D97-AF65-F5344CB8AC3E}">
        <p14:creationId xmlns:p14="http://schemas.microsoft.com/office/powerpoint/2010/main" val="29968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801BD0-A09A-4433-B3AC-6A27D48DA019}" type="slidenum">
              <a:rPr lang="en-US"/>
              <a:pPr>
                <a:defRPr/>
              </a:pPr>
              <a:t>‹#›</a:t>
            </a:fld>
            <a:endParaRPr lang="en-US"/>
          </a:p>
        </p:txBody>
      </p:sp>
    </p:spTree>
    <p:extLst>
      <p:ext uri="{BB962C8B-B14F-4D97-AF65-F5344CB8AC3E}">
        <p14:creationId xmlns:p14="http://schemas.microsoft.com/office/powerpoint/2010/main" val="79617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9A14AB4-85D7-441C-85A3-E49E82509F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8257" y="857250"/>
            <a:ext cx="645199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3"/>
          <p:cNvSpPr txBox="1">
            <a:spLocks noChangeArrowheads="1"/>
          </p:cNvSpPr>
          <p:nvPr/>
        </p:nvSpPr>
        <p:spPr bwMode="auto">
          <a:xfrm>
            <a:off x="1275160" y="1470423"/>
            <a:ext cx="6451997" cy="444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sz="3000"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Tiểu</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Ái</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Mộ</a:t>
            </a:r>
            <a:r>
              <a:rPr lang="en-US" sz="3000" dirty="0">
                <a:latin typeface="Times New Roman" panose="02020603050405020304" pitchFamily="18" charset="0"/>
                <a:cs typeface="Times New Roman" panose="02020603050405020304" pitchFamily="18" charset="0"/>
                <a:sym typeface="Wingdings" panose="05000000000000000000" pitchFamily="2" charset="2"/>
              </a:rPr>
              <a:t> A</a:t>
            </a:r>
          </a:p>
          <a:p>
            <a:pPr algn="ctr" eaLnBrk="1" hangingPunct="1">
              <a:spcBef>
                <a:spcPct val="0"/>
              </a:spcBef>
              <a:buClrTx/>
              <a:buFontTx/>
              <a:buNone/>
              <a:defRPr/>
            </a:pPr>
            <a:r>
              <a:rPr lang="en-US" sz="3000" dirty="0" err="1">
                <a:latin typeface="Times New Roman" panose="02020603050405020304" pitchFamily="18" charset="0"/>
                <a:cs typeface="Times New Roman" panose="02020603050405020304" pitchFamily="18" charset="0"/>
                <a:sym typeface="Wingdings" panose="05000000000000000000" pitchFamily="2" charset="2"/>
              </a:rPr>
              <a:t>Bài</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giảng</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trực</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tuyến</a:t>
            </a:r>
            <a:r>
              <a:rPr lang="en-US" sz="3000" dirty="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latin typeface="Times New Roman" panose="02020603050405020304" pitchFamily="18" charset="0"/>
                <a:cs typeface="Times New Roman" panose="02020603050405020304" pitchFamily="18" charset="0"/>
                <a:sym typeface="Wingdings" panose="05000000000000000000" pitchFamily="2" charset="2"/>
              </a:rPr>
              <a:t>Lớp</a:t>
            </a:r>
            <a:r>
              <a:rPr lang="en-US" sz="3000" dirty="0">
                <a:latin typeface="Times New Roman" panose="02020603050405020304" pitchFamily="18" charset="0"/>
                <a:cs typeface="Times New Roman" panose="02020603050405020304" pitchFamily="18" charset="0"/>
                <a:sym typeface="Wingdings" panose="05000000000000000000" pitchFamily="2" charset="2"/>
              </a:rPr>
              <a:t> 3</a:t>
            </a:r>
          </a:p>
          <a:p>
            <a:pPr algn="ctr" eaLnBrk="1" hangingPunct="1">
              <a:spcBef>
                <a:spcPct val="0"/>
              </a:spcBef>
              <a:buClrTx/>
              <a:buFontTx/>
              <a:buNone/>
              <a:defRPr/>
            </a:pP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P.Môn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Tập</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smtClean="0">
                <a:latin typeface="Times New Roman" panose="02020603050405020304" pitchFamily="18" charset="0"/>
                <a:cs typeface="Times New Roman" panose="02020603050405020304" pitchFamily="18" charset="0"/>
                <a:sym typeface="Wingdings" panose="05000000000000000000" pitchFamily="2" charset="2"/>
              </a:rPr>
              <a:t>đọc</a:t>
            </a:r>
            <a:r>
              <a:rPr lang="en-US" sz="3000" b="1"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3000" b="1" dirty="0" err="1" smtClean="0">
                <a:latin typeface="Times New Roman" panose="02020603050405020304" pitchFamily="18" charset="0"/>
                <a:cs typeface="Times New Roman" panose="02020603050405020304" pitchFamily="18" charset="0"/>
                <a:sym typeface="Wingdings" panose="05000000000000000000" pitchFamily="2" charset="2"/>
              </a:rPr>
              <a:t>Kể</a:t>
            </a:r>
            <a:r>
              <a:rPr lang="en-US" sz="3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smtClean="0">
                <a:latin typeface="Times New Roman" panose="02020603050405020304" pitchFamily="18" charset="0"/>
                <a:cs typeface="Times New Roman" panose="02020603050405020304" pitchFamily="18" charset="0"/>
                <a:sym typeface="Wingdings" panose="05000000000000000000" pitchFamily="2" charset="2"/>
              </a:rPr>
              <a:t>chuyện</a:t>
            </a:r>
            <a:r>
              <a:rPr lang="en-US" sz="3000" b="1"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3000" b="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defRPr/>
            </a:pPr>
            <a:r>
              <a:rPr lang="en-US" sz="3000" dirty="0" err="1">
                <a:latin typeface="Times New Roman" panose="02020603050405020304" pitchFamily="18" charset="0"/>
                <a:cs typeface="Times New Roman" panose="02020603050405020304" pitchFamily="18" charset="0"/>
                <a:sym typeface="Wingdings" panose="05000000000000000000" pitchFamily="2" charset="2"/>
              </a:rPr>
              <a:t>Tuần</a:t>
            </a:r>
            <a:r>
              <a:rPr lang="en-US" sz="3000" dirty="0">
                <a:latin typeface="Times New Roman" panose="02020603050405020304" pitchFamily="18" charset="0"/>
                <a:cs typeface="Times New Roman" panose="02020603050405020304" pitchFamily="18" charset="0"/>
                <a:sym typeface="Wingdings" panose="05000000000000000000" pitchFamily="2" charset="2"/>
              </a:rPr>
              <a:t>:    29</a:t>
            </a:r>
          </a:p>
          <a:p>
            <a:pPr algn="ctr" eaLnBrk="1" hangingPunct="1">
              <a:spcBef>
                <a:spcPct val="0"/>
              </a:spcBef>
              <a:buClrTx/>
              <a:buFontTx/>
              <a:buNone/>
              <a:defRPr/>
            </a:pPr>
            <a:endParaRPr lang="en-US" sz="3000"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defRPr/>
            </a:pPr>
            <a:r>
              <a:rPr lang="en-US" sz="40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BUỔI HỌC THỂ DỤC                </a:t>
            </a:r>
            <a:endParaRPr lang="en-US" sz="4000" b="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defRPr/>
            </a:pPr>
            <a:endParaRPr lang="en-US" sz="4000" b="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defRPr/>
            </a:pP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Giáo</a:t>
            </a:r>
            <a:r>
              <a:rPr lang="en-US" sz="24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viên</a:t>
            </a:r>
            <a:r>
              <a:rPr lang="en-US" sz="24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Nguyễn</a:t>
            </a:r>
            <a:r>
              <a:rPr lang="en-US" sz="24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24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Thúy</a:t>
            </a:r>
            <a:endParaRPr lang="en-US" sz="2400" b="1" i="1"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ClrTx/>
              <a:buFontTx/>
              <a:buNone/>
              <a:defRPr/>
            </a:pPr>
            <a:endParaRPr lang="en-US" sz="1856"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ClrTx/>
              <a:buFontTx/>
              <a:buNone/>
              <a:defRPr/>
            </a:pPr>
            <a:endParaRPr lang="en-US" sz="1013"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862713812"/>
      </p:ext>
    </p:extLst>
  </p:cSld>
  <p:clrMapOvr>
    <a:masterClrMapping/>
  </p:clrMapOvr>
  <p:transition spd="slow" advTm="135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7"/>
          <p:cNvSpPr txBox="1">
            <a:spLocks noChangeArrowheads="1"/>
          </p:cNvSpPr>
          <p:nvPr/>
        </p:nvSpPr>
        <p:spPr bwMode="auto">
          <a:xfrm>
            <a:off x="3276600" y="990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solidFill>
                  <a:srgbClr val="FF6600"/>
                </a:solidFill>
              </a:rPr>
              <a:t>Tìm hiểu bài</a:t>
            </a:r>
          </a:p>
        </p:txBody>
      </p:sp>
      <p:sp>
        <p:nvSpPr>
          <p:cNvPr id="47112" name="Text Box 8"/>
          <p:cNvSpPr txBox="1">
            <a:spLocks noChangeArrowheads="1"/>
          </p:cNvSpPr>
          <p:nvPr/>
        </p:nvSpPr>
        <p:spPr bwMode="auto">
          <a:xfrm>
            <a:off x="0" y="18288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solidFill>
                  <a:srgbClr val="0000FF"/>
                </a:solidFill>
              </a:rPr>
              <a:t>ĐOẠN 2,3:</a:t>
            </a:r>
            <a:r>
              <a:rPr lang="en-US" sz="2800" b="1">
                <a:solidFill>
                  <a:srgbClr val="0000FF"/>
                </a:solidFill>
              </a:rPr>
              <a:t>Quan sát tranh ở SGK và trả lời câu hỏi:</a:t>
            </a:r>
          </a:p>
        </p:txBody>
      </p:sp>
      <p:sp>
        <p:nvSpPr>
          <p:cNvPr id="47113" name="Text Box 9"/>
          <p:cNvSpPr txBox="1">
            <a:spLocks noChangeArrowheads="1"/>
          </p:cNvSpPr>
          <p:nvPr/>
        </p:nvSpPr>
        <p:spPr bwMode="auto">
          <a:xfrm>
            <a:off x="762000" y="2514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rPr>
              <a:t>1.Vì sao Nen-li được miễn thể dục?</a:t>
            </a:r>
          </a:p>
        </p:txBody>
      </p:sp>
      <p:sp>
        <p:nvSpPr>
          <p:cNvPr id="47114" name="Text Box 10"/>
          <p:cNvSpPr txBox="1">
            <a:spLocks noChangeArrowheads="1"/>
          </p:cNvSpPr>
          <p:nvPr/>
        </p:nvSpPr>
        <p:spPr bwMode="auto">
          <a:xfrm>
            <a:off x="533400" y="3429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rPr>
              <a:t>2. Tìm chi tiết nói lên quyết tâm của Nen-li?</a:t>
            </a:r>
          </a:p>
        </p:txBody>
      </p:sp>
      <p:pic>
        <p:nvPicPr>
          <p:cNvPr id="10246" name="Picture 11" descr="butterflies_flowers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50000" y="3810000"/>
            <a:ext cx="279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descr="butterflies_flowers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9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4"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8473">
            <a:off x="3505200" y="4724400"/>
            <a:ext cx="1247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15"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91000"/>
            <a:ext cx="1247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16"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71060">
            <a:off x="4419600" y="4724400"/>
            <a:ext cx="1247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blinds(horizontal)">
                                      <p:cBhvr>
                                        <p:cTn id="7" dur="500"/>
                                        <p:tgtEl>
                                          <p:spTgt spid="47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12"/>
                                        </p:tgtEl>
                                        <p:attrNameLst>
                                          <p:attrName>style.visibility</p:attrName>
                                        </p:attrNameLst>
                                      </p:cBhvr>
                                      <p:to>
                                        <p:strVal val="visible"/>
                                      </p:to>
                                    </p:set>
                                    <p:animEffect transition="in" filter="blinds(horizontal)">
                                      <p:cBhvr>
                                        <p:cTn id="12" dur="500"/>
                                        <p:tgtEl>
                                          <p:spTgt spid="471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13"/>
                                        </p:tgtEl>
                                        <p:attrNameLst>
                                          <p:attrName>style.visibility</p:attrName>
                                        </p:attrNameLst>
                                      </p:cBhvr>
                                      <p:to>
                                        <p:strVal val="visible"/>
                                      </p:to>
                                    </p:set>
                                    <p:animEffect transition="in" filter="blinds(horizontal)">
                                      <p:cBhvr>
                                        <p:cTn id="17" dur="500"/>
                                        <p:tgtEl>
                                          <p:spTgt spid="471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7114"/>
                                        </p:tgtEl>
                                        <p:attrNameLst>
                                          <p:attrName>style.visibility</p:attrName>
                                        </p:attrNameLst>
                                      </p:cBhvr>
                                      <p:to>
                                        <p:strVal val="visible"/>
                                      </p:to>
                                    </p:set>
                                    <p:anim calcmode="lin" valueType="num">
                                      <p:cBhvr additive="base">
                                        <p:cTn id="22" dur="500" fill="hold"/>
                                        <p:tgtEl>
                                          <p:spTgt spid="47114"/>
                                        </p:tgtEl>
                                        <p:attrNameLst>
                                          <p:attrName>ppt_x</p:attrName>
                                        </p:attrNameLst>
                                      </p:cBhvr>
                                      <p:tavLst>
                                        <p:tav tm="0">
                                          <p:val>
                                            <p:strVal val="#ppt_x"/>
                                          </p:val>
                                        </p:tav>
                                        <p:tav tm="100000">
                                          <p:val>
                                            <p:strVal val="#ppt_x"/>
                                          </p:val>
                                        </p:tav>
                                      </p:tavLst>
                                    </p:anim>
                                    <p:anim calcmode="lin" valueType="num">
                                      <p:cBhvr additive="base">
                                        <p:cTn id="23" dur="500" fill="hold"/>
                                        <p:tgtEl>
                                          <p:spTgt spid="47114"/>
                                        </p:tgtEl>
                                        <p:attrNameLst>
                                          <p:attrName>ppt_y</p:attrName>
                                        </p:attrNameLst>
                                      </p:cBhvr>
                                      <p:tavLst>
                                        <p:tav tm="0">
                                          <p:val>
                                            <p:strVal val="1+#ppt_h/2"/>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7118"/>
                                        </p:tgtEl>
                                        <p:attrNameLst>
                                          <p:attrName>style.visibility</p:attrName>
                                        </p:attrNameLst>
                                      </p:cBhvr>
                                      <p:to>
                                        <p:strVal val="visible"/>
                                      </p:to>
                                    </p:set>
                                    <p:animEffect transition="in" filter="fade">
                                      <p:cBhvr>
                                        <p:cTn id="26" dur="1000"/>
                                        <p:tgtEl>
                                          <p:spTgt spid="47118"/>
                                        </p:tgtEl>
                                      </p:cBhvr>
                                    </p:animEffect>
                                    <p:anim calcmode="lin" valueType="num">
                                      <p:cBhvr>
                                        <p:cTn id="27" dur="1000" fill="hold"/>
                                        <p:tgtEl>
                                          <p:spTgt spid="47118"/>
                                        </p:tgtEl>
                                        <p:attrNameLst>
                                          <p:attrName>ppt_x</p:attrName>
                                        </p:attrNameLst>
                                      </p:cBhvr>
                                      <p:tavLst>
                                        <p:tav tm="0">
                                          <p:val>
                                            <p:strVal val="#ppt_x"/>
                                          </p:val>
                                        </p:tav>
                                        <p:tav tm="100000">
                                          <p:val>
                                            <p:strVal val="#ppt_x"/>
                                          </p:val>
                                        </p:tav>
                                      </p:tavLst>
                                    </p:anim>
                                    <p:anim calcmode="lin" valueType="num">
                                      <p:cBhvr>
                                        <p:cTn id="28" dur="1000" fill="hold"/>
                                        <p:tgtEl>
                                          <p:spTgt spid="47118"/>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7118"/>
                                        </p:tgtEl>
                                        <p:attrNameLst>
                                          <p:attrName>style.visibility</p:attrName>
                                        </p:attrNameLst>
                                      </p:cBhvr>
                                      <p:to>
                                        <p:strVal val="visible"/>
                                      </p:to>
                                    </p:set>
                                    <p:animEffect transition="in" filter="fade">
                                      <p:cBhvr>
                                        <p:cTn id="31" dur="1000"/>
                                        <p:tgtEl>
                                          <p:spTgt spid="47118"/>
                                        </p:tgtEl>
                                      </p:cBhvr>
                                    </p:animEffect>
                                    <p:anim calcmode="lin" valueType="num">
                                      <p:cBhvr>
                                        <p:cTn id="32" dur="1000" fill="hold"/>
                                        <p:tgtEl>
                                          <p:spTgt spid="47118"/>
                                        </p:tgtEl>
                                        <p:attrNameLst>
                                          <p:attrName>ppt_x</p:attrName>
                                        </p:attrNameLst>
                                      </p:cBhvr>
                                      <p:tavLst>
                                        <p:tav tm="0">
                                          <p:val>
                                            <p:strVal val="#ppt_x"/>
                                          </p:val>
                                        </p:tav>
                                        <p:tav tm="100000">
                                          <p:val>
                                            <p:strVal val="#ppt_x"/>
                                          </p:val>
                                        </p:tav>
                                      </p:tavLst>
                                    </p:anim>
                                    <p:anim calcmode="lin" valueType="num">
                                      <p:cBhvr>
                                        <p:cTn id="33" dur="1000" fill="hold"/>
                                        <p:tgtEl>
                                          <p:spTgt spid="47118"/>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7119"/>
                                        </p:tgtEl>
                                        <p:attrNameLst>
                                          <p:attrName>style.visibility</p:attrName>
                                        </p:attrNameLst>
                                      </p:cBhvr>
                                      <p:to>
                                        <p:strVal val="visible"/>
                                      </p:to>
                                    </p:set>
                                    <p:animEffect transition="in" filter="fade">
                                      <p:cBhvr>
                                        <p:cTn id="36" dur="1000"/>
                                        <p:tgtEl>
                                          <p:spTgt spid="47119"/>
                                        </p:tgtEl>
                                      </p:cBhvr>
                                    </p:animEffect>
                                    <p:anim calcmode="lin" valueType="num">
                                      <p:cBhvr>
                                        <p:cTn id="37" dur="1000" fill="hold"/>
                                        <p:tgtEl>
                                          <p:spTgt spid="47119"/>
                                        </p:tgtEl>
                                        <p:attrNameLst>
                                          <p:attrName>ppt_x</p:attrName>
                                        </p:attrNameLst>
                                      </p:cBhvr>
                                      <p:tavLst>
                                        <p:tav tm="0">
                                          <p:val>
                                            <p:strVal val="#ppt_x"/>
                                          </p:val>
                                        </p:tav>
                                        <p:tav tm="100000">
                                          <p:val>
                                            <p:strVal val="#ppt_x"/>
                                          </p:val>
                                        </p:tav>
                                      </p:tavLst>
                                    </p:anim>
                                    <p:anim calcmode="lin" valueType="num">
                                      <p:cBhvr>
                                        <p:cTn id="38" dur="1000" fill="hold"/>
                                        <p:tgtEl>
                                          <p:spTgt spid="4711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47119"/>
                                        </p:tgtEl>
                                        <p:attrNameLst>
                                          <p:attrName>style.visibility</p:attrName>
                                        </p:attrNameLst>
                                      </p:cBhvr>
                                      <p:to>
                                        <p:strVal val="visible"/>
                                      </p:to>
                                    </p:set>
                                    <p:animEffect transition="in" filter="fade">
                                      <p:cBhvr>
                                        <p:cTn id="41" dur="1000"/>
                                        <p:tgtEl>
                                          <p:spTgt spid="47119"/>
                                        </p:tgtEl>
                                      </p:cBhvr>
                                    </p:animEffect>
                                    <p:anim calcmode="lin" valueType="num">
                                      <p:cBhvr>
                                        <p:cTn id="42" dur="1000" fill="hold"/>
                                        <p:tgtEl>
                                          <p:spTgt spid="47119"/>
                                        </p:tgtEl>
                                        <p:attrNameLst>
                                          <p:attrName>ppt_x</p:attrName>
                                        </p:attrNameLst>
                                      </p:cBhvr>
                                      <p:tavLst>
                                        <p:tav tm="0">
                                          <p:val>
                                            <p:strVal val="#ppt_x"/>
                                          </p:val>
                                        </p:tav>
                                        <p:tav tm="100000">
                                          <p:val>
                                            <p:strVal val="#ppt_x"/>
                                          </p:val>
                                        </p:tav>
                                      </p:tavLst>
                                    </p:anim>
                                    <p:anim calcmode="lin" valueType="num">
                                      <p:cBhvr>
                                        <p:cTn id="43" dur="1000" fill="hold"/>
                                        <p:tgtEl>
                                          <p:spTgt spid="4711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7120"/>
                                        </p:tgtEl>
                                        <p:attrNameLst>
                                          <p:attrName>style.visibility</p:attrName>
                                        </p:attrNameLst>
                                      </p:cBhvr>
                                      <p:to>
                                        <p:strVal val="visible"/>
                                      </p:to>
                                    </p:set>
                                    <p:animEffect transition="in" filter="fade">
                                      <p:cBhvr>
                                        <p:cTn id="46" dur="1000"/>
                                        <p:tgtEl>
                                          <p:spTgt spid="47120"/>
                                        </p:tgtEl>
                                      </p:cBhvr>
                                    </p:animEffect>
                                    <p:anim calcmode="lin" valueType="num">
                                      <p:cBhvr>
                                        <p:cTn id="47" dur="1000" fill="hold"/>
                                        <p:tgtEl>
                                          <p:spTgt spid="47120"/>
                                        </p:tgtEl>
                                        <p:attrNameLst>
                                          <p:attrName>ppt_x</p:attrName>
                                        </p:attrNameLst>
                                      </p:cBhvr>
                                      <p:tavLst>
                                        <p:tav tm="0">
                                          <p:val>
                                            <p:strVal val="#ppt_x"/>
                                          </p:val>
                                        </p:tav>
                                        <p:tav tm="100000">
                                          <p:val>
                                            <p:strVal val="#ppt_x"/>
                                          </p:val>
                                        </p:tav>
                                      </p:tavLst>
                                    </p:anim>
                                    <p:anim calcmode="lin" valueType="num">
                                      <p:cBhvr>
                                        <p:cTn id="48" dur="1000" fill="hold"/>
                                        <p:tgtEl>
                                          <p:spTgt spid="4712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7120"/>
                                        </p:tgtEl>
                                        <p:attrNameLst>
                                          <p:attrName>style.visibility</p:attrName>
                                        </p:attrNameLst>
                                      </p:cBhvr>
                                      <p:to>
                                        <p:strVal val="visible"/>
                                      </p:to>
                                    </p:set>
                                    <p:animEffect transition="in" filter="fade">
                                      <p:cBhvr>
                                        <p:cTn id="51" dur="1000"/>
                                        <p:tgtEl>
                                          <p:spTgt spid="47120"/>
                                        </p:tgtEl>
                                      </p:cBhvr>
                                    </p:animEffect>
                                    <p:anim calcmode="lin" valueType="num">
                                      <p:cBhvr>
                                        <p:cTn id="52" dur="1000" fill="hold"/>
                                        <p:tgtEl>
                                          <p:spTgt spid="47120"/>
                                        </p:tgtEl>
                                        <p:attrNameLst>
                                          <p:attrName>ppt_x</p:attrName>
                                        </p:attrNameLst>
                                      </p:cBhvr>
                                      <p:tavLst>
                                        <p:tav tm="0">
                                          <p:val>
                                            <p:strVal val="#ppt_x"/>
                                          </p:val>
                                        </p:tav>
                                        <p:tav tm="100000">
                                          <p:val>
                                            <p:strVal val="#ppt_x"/>
                                          </p:val>
                                        </p:tav>
                                      </p:tavLst>
                                    </p:anim>
                                    <p:anim calcmode="lin" valueType="num">
                                      <p:cBhvr>
                                        <p:cTn id="53" dur="1000" fill="hold"/>
                                        <p:tgtEl>
                                          <p:spTgt spid="47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2" grpId="0"/>
      <p:bldP spid="47113" grpId="0"/>
      <p:bldP spid="47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838200"/>
            <a:ext cx="13166725" cy="1010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3276600" y="21336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1268" name="Rectangle 4"/>
          <p:cNvSpPr>
            <a:spLocks noChangeArrowheads="1"/>
          </p:cNvSpPr>
          <p:nvPr/>
        </p:nvSpPr>
        <p:spPr bwMode="auto">
          <a:xfrm>
            <a:off x="0" y="-457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a:solidFill>
                  <a:srgbClr val="0000FF"/>
                </a:solidFill>
              </a:rPr>
              <a:t>Tập đọc- Kể chuyện</a:t>
            </a:r>
          </a:p>
        </p:txBody>
      </p:sp>
      <p:sp>
        <p:nvSpPr>
          <p:cNvPr id="11269" name="Rectangle 5"/>
          <p:cNvSpPr>
            <a:spLocks noChangeArrowheads="1"/>
          </p:cNvSpPr>
          <p:nvPr/>
        </p:nvSpPr>
        <p:spPr bwMode="auto">
          <a:xfrm>
            <a:off x="3124200" y="-64135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0066"/>
                </a:solidFill>
              </a:rPr>
              <a:t>Buổi học thể dục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Text Box 7"/>
          <p:cNvSpPr txBox="1">
            <a:spLocks noChangeArrowheads="1"/>
          </p:cNvSpPr>
          <p:nvPr/>
        </p:nvSpPr>
        <p:spPr bwMode="auto">
          <a:xfrm>
            <a:off x="0" y="838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solidFill>
                  <a:srgbClr val="FF6600"/>
                </a:solidFill>
              </a:rPr>
              <a:t>Tìm hiểu bài</a:t>
            </a:r>
          </a:p>
        </p:txBody>
      </p:sp>
      <p:sp>
        <p:nvSpPr>
          <p:cNvPr id="46088" name="Text Box 8"/>
          <p:cNvSpPr txBox="1">
            <a:spLocks noChangeArrowheads="1"/>
          </p:cNvSpPr>
          <p:nvPr/>
        </p:nvSpPr>
        <p:spPr bwMode="auto">
          <a:xfrm>
            <a:off x="1905000" y="838200"/>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solidFill>
                  <a:srgbClr val="0000FF"/>
                </a:solidFill>
              </a:rPr>
              <a:t>ĐOẠN 2,3:</a:t>
            </a:r>
            <a:r>
              <a:rPr lang="en-US" sz="2400" b="1">
                <a:solidFill>
                  <a:srgbClr val="0000FF"/>
                </a:solidFill>
              </a:rPr>
              <a:t>Quan sát tranh ở SGK và trả lời câu hỏi:</a:t>
            </a:r>
          </a:p>
        </p:txBody>
      </p:sp>
      <p:sp>
        <p:nvSpPr>
          <p:cNvPr id="46089" name="Text Box 9"/>
          <p:cNvSpPr txBox="1">
            <a:spLocks noChangeArrowheads="1"/>
          </p:cNvSpPr>
          <p:nvPr/>
        </p:nvSpPr>
        <p:spPr bwMode="auto">
          <a:xfrm>
            <a:off x="609600" y="2057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rPr>
              <a:t>1.Vì sao Nen-li được miễn thể dục?</a:t>
            </a:r>
          </a:p>
        </p:txBody>
      </p:sp>
      <p:sp>
        <p:nvSpPr>
          <p:cNvPr id="46090" name="Text Box 10"/>
          <p:cNvSpPr txBox="1">
            <a:spLocks noChangeArrowheads="1"/>
          </p:cNvSpPr>
          <p:nvPr/>
        </p:nvSpPr>
        <p:spPr bwMode="auto">
          <a:xfrm>
            <a:off x="533400" y="3429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rPr>
              <a:t>2. Tìm chi tiết nói lên quyết tâm của Nen-li?</a:t>
            </a:r>
          </a:p>
        </p:txBody>
      </p:sp>
      <p:sp>
        <p:nvSpPr>
          <p:cNvPr id="46091" name="Text Box 11"/>
          <p:cNvSpPr txBox="1">
            <a:spLocks noChangeArrowheads="1"/>
          </p:cNvSpPr>
          <p:nvPr/>
        </p:nvSpPr>
        <p:spPr bwMode="auto">
          <a:xfrm>
            <a:off x="914400" y="2667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-Vì Nen-li bị tật từ nhỏ</a:t>
            </a:r>
          </a:p>
        </p:txBody>
      </p:sp>
      <p:sp>
        <p:nvSpPr>
          <p:cNvPr id="46092" name="Text Box 12"/>
          <p:cNvSpPr txBox="1">
            <a:spLocks noChangeArrowheads="1"/>
          </p:cNvSpPr>
          <p:nvPr/>
        </p:nvSpPr>
        <p:spPr bwMode="auto">
          <a:xfrm>
            <a:off x="304800" y="39624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 Nen-li leo một cách rất chật vật, mặt đỏ như lửa, mồ hôi ướt đẩm trán. Thầy bảo xuống nhưng cậu vẫn cố sức leo.</a:t>
            </a:r>
          </a:p>
        </p:txBody>
      </p:sp>
      <p:sp>
        <p:nvSpPr>
          <p:cNvPr id="46093" name="Text Box 13"/>
          <p:cNvSpPr txBox="1">
            <a:spLocks noChangeArrowheads="1"/>
          </p:cNvSpPr>
          <p:nvPr/>
        </p:nvSpPr>
        <p:spPr bwMode="auto">
          <a:xfrm>
            <a:off x="381000" y="4953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 Nen-li rướn người lên và đã nắm chặt được cái xà</a:t>
            </a:r>
          </a:p>
        </p:txBody>
      </p:sp>
      <p:sp>
        <p:nvSpPr>
          <p:cNvPr id="46094" name="Text Box 14"/>
          <p:cNvSpPr txBox="1">
            <a:spLocks noChangeArrowheads="1"/>
          </p:cNvSpPr>
          <p:nvPr/>
        </p:nvSpPr>
        <p:spPr bwMode="auto">
          <a:xfrm>
            <a:off x="381000" y="54864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 Cuối cùng Nen-li đã đứng được trên xà, tuy rất mệt nhưng nét mặt rạng rỡ vẻ chiến thắng.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linds(horizontal)">
                                      <p:cBhvr>
                                        <p:cTn id="7" dur="500"/>
                                        <p:tgtEl>
                                          <p:spTgt spid="46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8"/>
                                        </p:tgtEl>
                                        <p:attrNameLst>
                                          <p:attrName>style.visibility</p:attrName>
                                        </p:attrNameLst>
                                      </p:cBhvr>
                                      <p:to>
                                        <p:strVal val="visible"/>
                                      </p:to>
                                    </p:set>
                                    <p:animEffect transition="in" filter="blinds(horizontal)">
                                      <p:cBhvr>
                                        <p:cTn id="12" dur="500"/>
                                        <p:tgtEl>
                                          <p:spTgt spid="460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9"/>
                                        </p:tgtEl>
                                        <p:attrNameLst>
                                          <p:attrName>style.visibility</p:attrName>
                                        </p:attrNameLst>
                                      </p:cBhvr>
                                      <p:to>
                                        <p:strVal val="visible"/>
                                      </p:to>
                                    </p:set>
                                    <p:animEffect transition="in" filter="blinds(horizontal)">
                                      <p:cBhvr>
                                        <p:cTn id="17" dur="500"/>
                                        <p:tgtEl>
                                          <p:spTgt spid="460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6091"/>
                                        </p:tgtEl>
                                        <p:attrNameLst>
                                          <p:attrName>style.visibility</p:attrName>
                                        </p:attrNameLst>
                                      </p:cBhvr>
                                      <p:to>
                                        <p:strVal val="visible"/>
                                      </p:to>
                                    </p:set>
                                    <p:animEffect transition="in" filter="checkerboard(across)">
                                      <p:cBhvr>
                                        <p:cTn id="22" dur="500"/>
                                        <p:tgtEl>
                                          <p:spTgt spid="460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6090"/>
                                        </p:tgtEl>
                                        <p:attrNameLst>
                                          <p:attrName>style.visibility</p:attrName>
                                        </p:attrNameLst>
                                      </p:cBhvr>
                                      <p:to>
                                        <p:strVal val="visible"/>
                                      </p:to>
                                    </p:set>
                                    <p:animEffect transition="in" filter="blinds(horizontal)">
                                      <p:cBhvr>
                                        <p:cTn id="27" dur="500"/>
                                        <p:tgtEl>
                                          <p:spTgt spid="460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092"/>
                                        </p:tgtEl>
                                        <p:attrNameLst>
                                          <p:attrName>style.visibility</p:attrName>
                                        </p:attrNameLst>
                                      </p:cBhvr>
                                      <p:to>
                                        <p:strVal val="visible"/>
                                      </p:to>
                                    </p:set>
                                    <p:animEffect transition="in" filter="blinds(horizontal)">
                                      <p:cBhvr>
                                        <p:cTn id="32" dur="500"/>
                                        <p:tgtEl>
                                          <p:spTgt spid="460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093"/>
                                        </p:tgtEl>
                                        <p:attrNameLst>
                                          <p:attrName>style.visibility</p:attrName>
                                        </p:attrNameLst>
                                      </p:cBhvr>
                                      <p:to>
                                        <p:strVal val="visible"/>
                                      </p:to>
                                    </p:set>
                                    <p:animEffect transition="in" filter="blinds(horizontal)">
                                      <p:cBhvr>
                                        <p:cTn id="37" dur="500"/>
                                        <p:tgtEl>
                                          <p:spTgt spid="460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6094"/>
                                        </p:tgtEl>
                                        <p:attrNameLst>
                                          <p:attrName>style.visibility</p:attrName>
                                        </p:attrNameLst>
                                      </p:cBhvr>
                                      <p:to>
                                        <p:strVal val="visible"/>
                                      </p:to>
                                    </p:set>
                                    <p:anim calcmode="lin" valueType="num">
                                      <p:cBhvr additive="base">
                                        <p:cTn id="42" dur="500" fill="hold"/>
                                        <p:tgtEl>
                                          <p:spTgt spid="46094"/>
                                        </p:tgtEl>
                                        <p:attrNameLst>
                                          <p:attrName>ppt_x</p:attrName>
                                        </p:attrNameLst>
                                      </p:cBhvr>
                                      <p:tavLst>
                                        <p:tav tm="0">
                                          <p:val>
                                            <p:strVal val="#ppt_x"/>
                                          </p:val>
                                        </p:tav>
                                        <p:tav tm="100000">
                                          <p:val>
                                            <p:strVal val="#ppt_x"/>
                                          </p:val>
                                        </p:tav>
                                      </p:tavLst>
                                    </p:anim>
                                    <p:anim calcmode="lin" valueType="num">
                                      <p:cBhvr additive="base">
                                        <p:cTn id="43" dur="500" fill="hold"/>
                                        <p:tgtEl>
                                          <p:spTgt spid="46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6088" grpId="0"/>
      <p:bldP spid="46089" grpId="0"/>
      <p:bldP spid="46090" grpId="0"/>
      <p:bldP spid="46091" grpId="0"/>
      <p:bldP spid="46092" grpId="0"/>
      <p:bldP spid="46093" grpId="0"/>
      <p:bldP spid="460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5" name="WordArt 27"/>
          <p:cNvSpPr>
            <a:spLocks noChangeArrowheads="1" noChangeShapeType="1" noTextEdit="1"/>
          </p:cNvSpPr>
          <p:nvPr/>
        </p:nvSpPr>
        <p:spPr bwMode="auto">
          <a:xfrm>
            <a:off x="1371600" y="2133600"/>
            <a:ext cx="6553200" cy="10668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Em hãy tìm thêm một tên thích hợp </a:t>
            </a:r>
          </a:p>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đặt cho câu chuyện.</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endParaRPr>
          </a:p>
        </p:txBody>
      </p:sp>
      <p:sp>
        <p:nvSpPr>
          <p:cNvPr id="7196" name="Text Box 28"/>
          <p:cNvSpPr txBox="1">
            <a:spLocks noChangeArrowheads="1"/>
          </p:cNvSpPr>
          <p:nvPr/>
        </p:nvSpPr>
        <p:spPr bwMode="auto">
          <a:xfrm>
            <a:off x="2514600" y="3276600"/>
            <a:ext cx="4041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66"/>
                </a:solidFill>
              </a:rPr>
              <a:t>- Quyết tâm của Nen- li</a:t>
            </a:r>
          </a:p>
        </p:txBody>
      </p:sp>
      <p:sp>
        <p:nvSpPr>
          <p:cNvPr id="7197" name="Text Box 29"/>
          <p:cNvSpPr txBox="1">
            <a:spLocks noChangeArrowheads="1"/>
          </p:cNvSpPr>
          <p:nvPr/>
        </p:nvSpPr>
        <p:spPr bwMode="auto">
          <a:xfrm>
            <a:off x="2362200" y="38100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66"/>
                </a:solidFill>
              </a:rPr>
              <a:t> - Cậu bé can đảm</a:t>
            </a:r>
          </a:p>
        </p:txBody>
      </p:sp>
      <p:sp>
        <p:nvSpPr>
          <p:cNvPr id="7198" name="Text Box 30"/>
          <p:cNvSpPr txBox="1">
            <a:spLocks noChangeArrowheads="1"/>
          </p:cNvSpPr>
          <p:nvPr/>
        </p:nvSpPr>
        <p:spPr bwMode="auto">
          <a:xfrm>
            <a:off x="2362200" y="43434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r>
              <a:rPr lang="en-US" sz="2800" b="1">
                <a:solidFill>
                  <a:srgbClr val="FF0066"/>
                </a:solidFill>
              </a:rPr>
              <a:t>- Nen - li dũng cảm</a:t>
            </a:r>
            <a:r>
              <a:rPr lang="en-US" sz="2800" b="1"/>
              <a:t>  </a:t>
            </a:r>
          </a:p>
        </p:txBody>
      </p:sp>
      <p:sp>
        <p:nvSpPr>
          <p:cNvPr id="7200" name="Text Box 32"/>
          <p:cNvSpPr txBox="1">
            <a:spLocks noChangeArrowheads="1"/>
          </p:cNvSpPr>
          <p:nvPr/>
        </p:nvSpPr>
        <p:spPr bwMode="auto">
          <a:xfrm>
            <a:off x="2438400" y="49530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66"/>
                </a:solidFill>
              </a:rPr>
              <a:t>- Một tấm gương đáng khâm phục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95"/>
                                        </p:tgtEl>
                                        <p:attrNameLst>
                                          <p:attrName>style.visibility</p:attrName>
                                        </p:attrNameLst>
                                      </p:cBhvr>
                                      <p:to>
                                        <p:strVal val="visible"/>
                                      </p:to>
                                    </p:set>
                                    <p:animEffect transition="in" filter="circle(in)">
                                      <p:cBhvr>
                                        <p:cTn id="7" dur="2000"/>
                                        <p:tgtEl>
                                          <p:spTgt spid="7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7196">
                                            <p:txEl>
                                              <p:pRg st="0" end="0"/>
                                            </p:txEl>
                                          </p:spTgt>
                                        </p:tgtEl>
                                        <p:attrNameLst>
                                          <p:attrName>style.visibility</p:attrName>
                                        </p:attrNameLst>
                                      </p:cBhvr>
                                      <p:to>
                                        <p:strVal val="visible"/>
                                      </p:to>
                                    </p:set>
                                    <p:anim calcmode="lin" valueType="num">
                                      <p:cBhvr>
                                        <p:cTn id="12" dur="1000" fill="hold"/>
                                        <p:tgtEl>
                                          <p:spTgt spid="719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19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19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19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197"/>
                                        </p:tgtEl>
                                        <p:attrNameLst>
                                          <p:attrName>style.visibility</p:attrName>
                                        </p:attrNameLst>
                                      </p:cBhvr>
                                      <p:to>
                                        <p:strVal val="visible"/>
                                      </p:to>
                                    </p:set>
                                    <p:animEffect transition="in" filter="box(in)">
                                      <p:cBhvr>
                                        <p:cTn id="20" dur="500"/>
                                        <p:tgtEl>
                                          <p:spTgt spid="71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7198">
                                            <p:txEl>
                                              <p:pRg st="0" end="0"/>
                                            </p:txEl>
                                          </p:spTgt>
                                        </p:tgtEl>
                                        <p:attrNameLst>
                                          <p:attrName>style.visibility</p:attrName>
                                        </p:attrNameLst>
                                      </p:cBhvr>
                                      <p:to>
                                        <p:strVal val="visible"/>
                                      </p:to>
                                    </p:set>
                                    <p:animEffect transition="in" filter="box(in)">
                                      <p:cBhvr>
                                        <p:cTn id="25" dur="500"/>
                                        <p:tgtEl>
                                          <p:spTgt spid="7198">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7200">
                                            <p:txEl>
                                              <p:pRg st="0" end="0"/>
                                            </p:txEl>
                                          </p:spTgt>
                                        </p:tgtEl>
                                        <p:attrNameLst>
                                          <p:attrName>style.visibility</p:attrName>
                                        </p:attrNameLst>
                                      </p:cBhvr>
                                      <p:to>
                                        <p:strVal val="visible"/>
                                      </p:to>
                                    </p:set>
                                    <p:animEffect transition="in" filter="box(in)">
                                      <p:cBhvr>
                                        <p:cTn id="30" dur="500"/>
                                        <p:tgtEl>
                                          <p:spTgt spid="7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5" grpId="0" animBg="1"/>
      <p:bldP spid="71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Nội</a:t>
            </a:r>
            <a:r>
              <a:rPr lang="en-US" dirty="0" smtClean="0"/>
              <a:t> dung:</a:t>
            </a:r>
            <a:br>
              <a:rPr lang="en-US" dirty="0" smtClean="0"/>
            </a:br>
            <a:endParaRPr lang="en-US" dirty="0"/>
          </a:p>
        </p:txBody>
      </p:sp>
      <p:sp>
        <p:nvSpPr>
          <p:cNvPr id="3" name="Content Placeholder 2"/>
          <p:cNvSpPr>
            <a:spLocks noGrp="1"/>
          </p:cNvSpPr>
          <p:nvPr>
            <p:ph idx="1"/>
          </p:nvPr>
        </p:nvSpPr>
        <p:spPr/>
        <p:txBody>
          <a:bodyPr/>
          <a:lstStyle/>
          <a:p>
            <a:r>
              <a:rPr lang="en-US" sz="4000" dirty="0" err="1" smtClean="0">
                <a:solidFill>
                  <a:srgbClr val="FF0000"/>
                </a:solidFill>
                <a:latin typeface="Times New Roman" panose="02020603050405020304" pitchFamily="18" charset="0"/>
                <a:cs typeface="Times New Roman" panose="02020603050405020304" pitchFamily="18" charset="0"/>
              </a:rPr>
              <a:t>Câu</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chuyện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ca</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ngợi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quyết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tâm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vượt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khó</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của</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một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học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sinh</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bị</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tật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nguyền</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02429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Luyện</a:t>
            </a:r>
            <a:r>
              <a:rPr lang="en-US" dirty="0" smtClean="0"/>
              <a:t> </a:t>
            </a:r>
            <a:r>
              <a:rPr lang="en-US" dirty="0" err="1" smtClean="0"/>
              <a:t>đọc</a:t>
            </a:r>
            <a:r>
              <a:rPr lang="en-US" dirty="0" smtClean="0"/>
              <a:t> </a:t>
            </a:r>
            <a:r>
              <a:rPr lang="en-US" dirty="0" err="1" smtClean="0"/>
              <a:t>lại</a:t>
            </a:r>
            <a:endParaRPr lang="en-US" dirty="0"/>
          </a:p>
        </p:txBody>
      </p:sp>
      <p:sp>
        <p:nvSpPr>
          <p:cNvPr id="3" name="Content Placeholder 2"/>
          <p:cNvSpPr>
            <a:spLocks noGrp="1"/>
          </p:cNvSpPr>
          <p:nvPr>
            <p:ph idx="1"/>
          </p:nvPr>
        </p:nvSpPr>
        <p:spPr/>
        <p:txBody>
          <a:bodyPr/>
          <a:lstStyle/>
          <a:p>
            <a:r>
              <a:rPr lang="en-US" dirty="0" err="1" smtClean="0">
                <a:solidFill>
                  <a:srgbClr val="FF0000"/>
                </a:solidFill>
              </a:rPr>
              <a:t>Đoạn</a:t>
            </a:r>
            <a:r>
              <a:rPr lang="en-US" dirty="0" smtClean="0">
                <a:solidFill>
                  <a:srgbClr val="FF0000"/>
                </a:solidFill>
              </a:rPr>
              <a:t> 1: </a:t>
            </a:r>
            <a:r>
              <a:rPr lang="en-US" dirty="0" err="1" smtClean="0">
                <a:solidFill>
                  <a:srgbClr val="FF0000"/>
                </a:solidFill>
              </a:rPr>
              <a:t>Giọng</a:t>
            </a:r>
            <a:r>
              <a:rPr lang="en-US" dirty="0" smtClean="0">
                <a:solidFill>
                  <a:srgbClr val="FF0000"/>
                </a:solidFill>
              </a:rPr>
              <a:t> </a:t>
            </a:r>
            <a:r>
              <a:rPr lang="en-US" dirty="0" err="1" smtClean="0">
                <a:solidFill>
                  <a:srgbClr val="FF0000"/>
                </a:solidFill>
              </a:rPr>
              <a:t>sôi</a:t>
            </a:r>
            <a:r>
              <a:rPr lang="en-US" dirty="0" smtClean="0">
                <a:solidFill>
                  <a:srgbClr val="FF0000"/>
                </a:solidFill>
              </a:rPr>
              <a:t> </a:t>
            </a:r>
            <a:r>
              <a:rPr lang="en-US" dirty="0" err="1" smtClean="0">
                <a:solidFill>
                  <a:srgbClr val="FF0000"/>
                </a:solidFill>
              </a:rPr>
              <a:t>nổi</a:t>
            </a:r>
            <a:r>
              <a:rPr lang="en-US" dirty="0" smtClean="0">
                <a:solidFill>
                  <a:srgbClr val="FF0000"/>
                </a:solidFill>
              </a:rPr>
              <a:t>, </a:t>
            </a:r>
            <a:r>
              <a:rPr lang="en-US" dirty="0" err="1" smtClean="0">
                <a:solidFill>
                  <a:srgbClr val="FF0000"/>
                </a:solidFill>
              </a:rPr>
              <a:t>hào</a:t>
            </a:r>
            <a:r>
              <a:rPr lang="en-US" dirty="0" smtClean="0">
                <a:solidFill>
                  <a:srgbClr val="FF0000"/>
                </a:solidFill>
              </a:rPr>
              <a:t> </a:t>
            </a:r>
            <a:r>
              <a:rPr lang="en-US" dirty="0" err="1" smtClean="0">
                <a:solidFill>
                  <a:srgbClr val="FF0000"/>
                </a:solidFill>
              </a:rPr>
              <a:t>hứng</a:t>
            </a:r>
            <a:endParaRPr lang="en-US" dirty="0" smtClean="0">
              <a:solidFill>
                <a:srgbClr val="FF0000"/>
              </a:solidFill>
            </a:endParaRPr>
          </a:p>
          <a:p>
            <a:r>
              <a:rPr lang="en-US" dirty="0" err="1" smtClean="0">
                <a:solidFill>
                  <a:srgbClr val="FF0000"/>
                </a:solidFill>
              </a:rPr>
              <a:t>Đoạn</a:t>
            </a:r>
            <a:r>
              <a:rPr lang="en-US" dirty="0" smtClean="0">
                <a:solidFill>
                  <a:srgbClr val="FF0000"/>
                </a:solidFill>
              </a:rPr>
              <a:t> 2: </a:t>
            </a:r>
            <a:r>
              <a:rPr lang="en-US" dirty="0" err="1" smtClean="0">
                <a:solidFill>
                  <a:srgbClr val="FF0000"/>
                </a:solidFill>
              </a:rPr>
              <a:t>Giọng</a:t>
            </a:r>
            <a:r>
              <a:rPr lang="en-US" dirty="0" smtClean="0">
                <a:solidFill>
                  <a:srgbClr val="FF0000"/>
                </a:solidFill>
              </a:rPr>
              <a:t> </a:t>
            </a:r>
            <a:r>
              <a:rPr lang="en-US" dirty="0" err="1" smtClean="0">
                <a:solidFill>
                  <a:srgbClr val="FF0000"/>
                </a:solidFill>
              </a:rPr>
              <a:t>chậm</a:t>
            </a:r>
            <a:r>
              <a:rPr lang="en-US" dirty="0" smtClean="0">
                <a:solidFill>
                  <a:srgbClr val="FF0000"/>
                </a:solidFill>
              </a:rPr>
              <a:t> </a:t>
            </a:r>
            <a:r>
              <a:rPr lang="en-US" dirty="0" err="1" smtClean="0">
                <a:solidFill>
                  <a:srgbClr val="FF0000"/>
                </a:solidFill>
              </a:rPr>
              <a:t>rãi</a:t>
            </a:r>
            <a:endParaRPr lang="en-US" dirty="0" smtClean="0">
              <a:solidFill>
                <a:srgbClr val="FF0000"/>
              </a:solidFill>
            </a:endParaRPr>
          </a:p>
          <a:p>
            <a:r>
              <a:rPr lang="en-US" dirty="0" err="1" smtClean="0">
                <a:solidFill>
                  <a:srgbClr val="FF0000"/>
                </a:solidFill>
              </a:rPr>
              <a:t>Đoạn</a:t>
            </a:r>
            <a:r>
              <a:rPr lang="en-US" dirty="0" smtClean="0">
                <a:solidFill>
                  <a:srgbClr val="FF0000"/>
                </a:solidFill>
              </a:rPr>
              <a:t> 3: </a:t>
            </a:r>
            <a:r>
              <a:rPr lang="en-US" dirty="0" err="1" smtClean="0">
                <a:solidFill>
                  <a:srgbClr val="FF0000"/>
                </a:solidFill>
              </a:rPr>
              <a:t>Giọng</a:t>
            </a:r>
            <a:r>
              <a:rPr lang="en-US" dirty="0" smtClean="0">
                <a:solidFill>
                  <a:srgbClr val="FF0000"/>
                </a:solidFill>
              </a:rPr>
              <a:t> </a:t>
            </a:r>
            <a:r>
              <a:rPr lang="en-US" dirty="0" err="1" smtClean="0">
                <a:solidFill>
                  <a:srgbClr val="FF0000"/>
                </a:solidFill>
              </a:rPr>
              <a:t>hân</a:t>
            </a:r>
            <a:r>
              <a:rPr lang="en-US" dirty="0" smtClean="0">
                <a:solidFill>
                  <a:srgbClr val="FF0000"/>
                </a:solidFill>
              </a:rPr>
              <a:t> </a:t>
            </a:r>
            <a:r>
              <a:rPr lang="en-US" dirty="0" err="1" smtClean="0">
                <a:solidFill>
                  <a:srgbClr val="FF0000"/>
                </a:solidFill>
              </a:rPr>
              <a:t>hoan</a:t>
            </a:r>
            <a:r>
              <a:rPr lang="en-US" dirty="0" smtClean="0">
                <a:solidFill>
                  <a:srgbClr val="FF0000"/>
                </a:solidFill>
              </a:rPr>
              <a:t> , </a:t>
            </a:r>
            <a:r>
              <a:rPr lang="en-US" dirty="0" err="1" smtClean="0">
                <a:solidFill>
                  <a:srgbClr val="FF0000"/>
                </a:solidFill>
              </a:rPr>
              <a:t>cảm</a:t>
            </a:r>
            <a:r>
              <a:rPr lang="en-US" dirty="0" smtClean="0">
                <a:solidFill>
                  <a:srgbClr val="FF0000"/>
                </a:solidFill>
              </a:rPr>
              <a:t> </a:t>
            </a:r>
            <a:r>
              <a:rPr lang="en-US" dirty="0" err="1" smtClean="0">
                <a:solidFill>
                  <a:srgbClr val="FF0000"/>
                </a:solidFill>
              </a:rPr>
              <a:t>động</a:t>
            </a:r>
            <a:endParaRPr lang="en-US" dirty="0">
              <a:solidFill>
                <a:srgbClr val="FF0000"/>
              </a:solidFill>
            </a:endParaRPr>
          </a:p>
        </p:txBody>
      </p:sp>
    </p:spTree>
    <p:extLst>
      <p:ext uri="{BB962C8B-B14F-4D97-AF65-F5344CB8AC3E}">
        <p14:creationId xmlns:p14="http://schemas.microsoft.com/office/powerpoint/2010/main" val="240414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0" y="1219200"/>
            <a:ext cx="91440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solidFill>
                  <a:srgbClr val="0000FF"/>
                </a:solidFill>
              </a:rPr>
              <a:t> </a:t>
            </a:r>
            <a:r>
              <a:rPr lang="en-US" sz="3200" b="1" dirty="0" err="1">
                <a:solidFill>
                  <a:srgbClr val="0000FF"/>
                </a:solidFill>
              </a:rPr>
              <a:t>Nen</a:t>
            </a:r>
            <a:r>
              <a:rPr lang="en-US" sz="3200" b="1" dirty="0">
                <a:solidFill>
                  <a:srgbClr val="0000FF"/>
                </a:solidFill>
              </a:rPr>
              <a:t>- li </a:t>
            </a:r>
            <a:r>
              <a:rPr lang="en-US" sz="3200" b="1" dirty="0" err="1">
                <a:solidFill>
                  <a:srgbClr val="0000FF"/>
                </a:solidFill>
              </a:rPr>
              <a:t>bắt</a:t>
            </a:r>
            <a:r>
              <a:rPr lang="en-US" sz="3200" b="1" dirty="0">
                <a:solidFill>
                  <a:srgbClr val="0000FF"/>
                </a:solidFill>
              </a:rPr>
              <a:t> </a:t>
            </a:r>
            <a:r>
              <a:rPr lang="en-US" sz="3200" b="1" dirty="0" err="1">
                <a:solidFill>
                  <a:srgbClr val="0000FF"/>
                </a:solidFill>
              </a:rPr>
              <a:t>đầu</a:t>
            </a:r>
            <a:r>
              <a:rPr lang="en-US" sz="3200" b="1" dirty="0">
                <a:solidFill>
                  <a:srgbClr val="0000FF"/>
                </a:solidFill>
              </a:rPr>
              <a:t> </a:t>
            </a:r>
            <a:r>
              <a:rPr lang="en-US" sz="3200" b="1" dirty="0" err="1">
                <a:solidFill>
                  <a:srgbClr val="0000FF"/>
                </a:solidFill>
              </a:rPr>
              <a:t>leo</a:t>
            </a:r>
            <a:r>
              <a:rPr lang="en-US" sz="3200" b="1" dirty="0">
                <a:solidFill>
                  <a:srgbClr val="0000FF"/>
                </a:solidFill>
              </a:rPr>
              <a:t> </a:t>
            </a:r>
            <a:r>
              <a:rPr lang="en-US" sz="3200" b="1" dirty="0" err="1">
                <a:solidFill>
                  <a:srgbClr val="0000FF"/>
                </a:solidFill>
              </a:rPr>
              <a:t>một</a:t>
            </a:r>
            <a:r>
              <a:rPr lang="en-US" sz="3200" b="1" dirty="0">
                <a:solidFill>
                  <a:srgbClr val="0000FF"/>
                </a:solidFill>
              </a:rPr>
              <a:t> </a:t>
            </a:r>
            <a:r>
              <a:rPr lang="en-US" sz="3200" b="1" dirty="0" err="1">
                <a:solidFill>
                  <a:srgbClr val="0000FF"/>
                </a:solidFill>
              </a:rPr>
              <a:t>cách</a:t>
            </a:r>
            <a:r>
              <a:rPr lang="en-US" sz="3200" b="1" dirty="0">
                <a:solidFill>
                  <a:srgbClr val="0000FF"/>
                </a:solidFill>
              </a:rPr>
              <a:t> </a:t>
            </a:r>
            <a:r>
              <a:rPr lang="en-US" sz="3200" b="1" dirty="0" err="1">
                <a:solidFill>
                  <a:srgbClr val="0000FF"/>
                </a:solidFill>
              </a:rPr>
              <a:t>rất</a:t>
            </a:r>
            <a:r>
              <a:rPr lang="en-US" sz="3200" b="1" dirty="0">
                <a:solidFill>
                  <a:srgbClr val="0000FF"/>
                </a:solidFill>
              </a:rPr>
              <a:t> </a:t>
            </a:r>
            <a:r>
              <a:rPr lang="en-US" sz="3200" b="1" dirty="0" err="1">
                <a:solidFill>
                  <a:srgbClr val="0000FF"/>
                </a:solidFill>
              </a:rPr>
              <a:t>chật</a:t>
            </a:r>
            <a:r>
              <a:rPr lang="en-US" sz="3200" b="1" dirty="0">
                <a:solidFill>
                  <a:srgbClr val="0000FF"/>
                </a:solidFill>
              </a:rPr>
              <a:t> </a:t>
            </a:r>
            <a:r>
              <a:rPr lang="en-US" sz="3200" b="1" dirty="0" err="1">
                <a:solidFill>
                  <a:srgbClr val="0000FF"/>
                </a:solidFill>
              </a:rPr>
              <a:t>vật</a:t>
            </a:r>
            <a:r>
              <a:rPr lang="en-US" sz="3200" b="1" dirty="0">
                <a:solidFill>
                  <a:srgbClr val="0000FF"/>
                </a:solidFill>
              </a:rPr>
              <a:t>. </a:t>
            </a:r>
            <a:r>
              <a:rPr lang="en-US" sz="3200" b="1" dirty="0" err="1">
                <a:solidFill>
                  <a:srgbClr val="0000FF"/>
                </a:solidFill>
              </a:rPr>
              <a:t>Mặt</a:t>
            </a:r>
            <a:r>
              <a:rPr lang="en-US" sz="3200" b="1" dirty="0">
                <a:solidFill>
                  <a:srgbClr val="0000FF"/>
                </a:solidFill>
              </a:rPr>
              <a:t> </a:t>
            </a:r>
            <a:r>
              <a:rPr lang="en-US" sz="3200" b="1" dirty="0" err="1">
                <a:solidFill>
                  <a:srgbClr val="0000FF"/>
                </a:solidFill>
              </a:rPr>
              <a:t>cậu</a:t>
            </a:r>
            <a:r>
              <a:rPr lang="en-US" sz="3200" b="1" dirty="0">
                <a:solidFill>
                  <a:srgbClr val="0000FF"/>
                </a:solidFill>
              </a:rPr>
              <a:t> </a:t>
            </a:r>
            <a:r>
              <a:rPr lang="en-US" sz="3200" b="1" dirty="0" err="1">
                <a:solidFill>
                  <a:srgbClr val="0000FF"/>
                </a:solidFill>
              </a:rPr>
              <a:t>đỏ</a:t>
            </a:r>
            <a:r>
              <a:rPr lang="en-US" sz="3200" b="1" dirty="0">
                <a:solidFill>
                  <a:srgbClr val="0000FF"/>
                </a:solidFill>
              </a:rPr>
              <a:t> </a:t>
            </a:r>
            <a:r>
              <a:rPr lang="en-US" sz="3200" b="1" dirty="0" err="1">
                <a:solidFill>
                  <a:srgbClr val="0000FF"/>
                </a:solidFill>
              </a:rPr>
              <a:t>như</a:t>
            </a:r>
            <a:r>
              <a:rPr lang="en-US" sz="3200" b="1" dirty="0">
                <a:solidFill>
                  <a:srgbClr val="0000FF"/>
                </a:solidFill>
              </a:rPr>
              <a:t> </a:t>
            </a:r>
            <a:r>
              <a:rPr lang="en-US" sz="3200" b="1" dirty="0" err="1">
                <a:solidFill>
                  <a:srgbClr val="0000FF"/>
                </a:solidFill>
              </a:rPr>
              <a:t>lửa</a:t>
            </a:r>
            <a:r>
              <a:rPr lang="en-US" sz="3200" b="1" dirty="0">
                <a:solidFill>
                  <a:srgbClr val="0000FF"/>
                </a:solidFill>
              </a:rPr>
              <a:t>, </a:t>
            </a:r>
            <a:r>
              <a:rPr lang="en-US" sz="3200" b="1" dirty="0" err="1">
                <a:solidFill>
                  <a:srgbClr val="0000FF"/>
                </a:solidFill>
              </a:rPr>
              <a:t>mồ</a:t>
            </a:r>
            <a:r>
              <a:rPr lang="en-US" sz="3200" b="1" dirty="0">
                <a:solidFill>
                  <a:srgbClr val="0000FF"/>
                </a:solidFill>
              </a:rPr>
              <a:t> </a:t>
            </a:r>
            <a:r>
              <a:rPr lang="en-US" sz="3200" b="1" dirty="0" err="1">
                <a:solidFill>
                  <a:srgbClr val="0000FF"/>
                </a:solidFill>
              </a:rPr>
              <a:t>hôi</a:t>
            </a:r>
            <a:r>
              <a:rPr lang="en-US" sz="3200" b="1" dirty="0">
                <a:solidFill>
                  <a:srgbClr val="0000FF"/>
                </a:solidFill>
              </a:rPr>
              <a:t> </a:t>
            </a:r>
            <a:r>
              <a:rPr lang="en-US" sz="3200" b="1" dirty="0" err="1">
                <a:solidFill>
                  <a:srgbClr val="0000FF"/>
                </a:solidFill>
              </a:rPr>
              <a:t>ướt</a:t>
            </a:r>
            <a:r>
              <a:rPr lang="en-US" sz="3200" b="1" dirty="0">
                <a:solidFill>
                  <a:srgbClr val="0000FF"/>
                </a:solidFill>
              </a:rPr>
              <a:t> </a:t>
            </a:r>
            <a:r>
              <a:rPr lang="en-US" sz="3200" b="1" dirty="0" err="1">
                <a:solidFill>
                  <a:srgbClr val="0000FF"/>
                </a:solidFill>
              </a:rPr>
              <a:t>đẫm</a:t>
            </a:r>
            <a:r>
              <a:rPr lang="en-US" sz="3200" b="1" dirty="0">
                <a:solidFill>
                  <a:srgbClr val="0000FF"/>
                </a:solidFill>
              </a:rPr>
              <a:t> </a:t>
            </a:r>
            <a:r>
              <a:rPr lang="en-US" sz="3200" b="1" dirty="0" err="1">
                <a:solidFill>
                  <a:srgbClr val="0000FF"/>
                </a:solidFill>
              </a:rPr>
              <a:t>trán</a:t>
            </a:r>
            <a:r>
              <a:rPr lang="en-US" sz="3200" b="1" dirty="0">
                <a:solidFill>
                  <a:srgbClr val="0000FF"/>
                </a:solidFill>
              </a:rPr>
              <a:t>. </a:t>
            </a:r>
            <a:r>
              <a:rPr lang="en-US" sz="3200" b="1" dirty="0" err="1">
                <a:solidFill>
                  <a:srgbClr val="0000FF"/>
                </a:solidFill>
              </a:rPr>
              <a:t>Thầy</a:t>
            </a:r>
            <a:r>
              <a:rPr lang="en-US" sz="3200" b="1" dirty="0">
                <a:solidFill>
                  <a:srgbClr val="0000FF"/>
                </a:solidFill>
              </a:rPr>
              <a:t> </a:t>
            </a:r>
            <a:r>
              <a:rPr lang="en-US" sz="3200" b="1" dirty="0" err="1">
                <a:solidFill>
                  <a:srgbClr val="0000FF"/>
                </a:solidFill>
              </a:rPr>
              <a:t>giáo</a:t>
            </a:r>
            <a:r>
              <a:rPr lang="en-US" sz="3200" b="1" dirty="0">
                <a:solidFill>
                  <a:srgbClr val="0000FF"/>
                </a:solidFill>
              </a:rPr>
              <a:t> </a:t>
            </a:r>
            <a:r>
              <a:rPr lang="en-US" sz="3200" b="1" dirty="0" err="1">
                <a:solidFill>
                  <a:srgbClr val="0000FF"/>
                </a:solidFill>
              </a:rPr>
              <a:t>bảo</a:t>
            </a:r>
            <a:r>
              <a:rPr lang="en-US" sz="3200" b="1" dirty="0">
                <a:solidFill>
                  <a:srgbClr val="0000FF"/>
                </a:solidFill>
              </a:rPr>
              <a:t> </a:t>
            </a:r>
            <a:r>
              <a:rPr lang="en-US" sz="3200" b="1" dirty="0" err="1">
                <a:solidFill>
                  <a:srgbClr val="0000FF"/>
                </a:solidFill>
              </a:rPr>
              <a:t>cậu</a:t>
            </a:r>
            <a:r>
              <a:rPr lang="en-US" sz="3200" b="1" dirty="0">
                <a:solidFill>
                  <a:srgbClr val="0000FF"/>
                </a:solidFill>
              </a:rPr>
              <a:t> </a:t>
            </a:r>
            <a:r>
              <a:rPr lang="en-US" sz="3200" b="1" dirty="0" err="1">
                <a:solidFill>
                  <a:srgbClr val="0000FF"/>
                </a:solidFill>
              </a:rPr>
              <a:t>có</a:t>
            </a:r>
            <a:r>
              <a:rPr lang="en-US" sz="3200" b="1" dirty="0">
                <a:solidFill>
                  <a:srgbClr val="0000FF"/>
                </a:solidFill>
              </a:rPr>
              <a:t> </a:t>
            </a:r>
            <a:r>
              <a:rPr lang="en-US" sz="3200" b="1" dirty="0" err="1">
                <a:solidFill>
                  <a:srgbClr val="0000FF"/>
                </a:solidFill>
              </a:rPr>
              <a:t>thể</a:t>
            </a:r>
            <a:r>
              <a:rPr lang="en-US" sz="3200" b="1" dirty="0">
                <a:solidFill>
                  <a:srgbClr val="0000FF"/>
                </a:solidFill>
              </a:rPr>
              <a:t> </a:t>
            </a:r>
            <a:r>
              <a:rPr lang="en-US" sz="3200" b="1" dirty="0" err="1">
                <a:solidFill>
                  <a:srgbClr val="0000FF"/>
                </a:solidFill>
              </a:rPr>
              <a:t>xuống</a:t>
            </a:r>
            <a:r>
              <a:rPr lang="en-US" sz="3200" b="1" dirty="0">
                <a:solidFill>
                  <a:srgbClr val="0000FF"/>
                </a:solidFill>
              </a:rPr>
              <a:t>. </a:t>
            </a:r>
            <a:r>
              <a:rPr lang="en-US" sz="3200" b="1" dirty="0" err="1">
                <a:solidFill>
                  <a:srgbClr val="0000FF"/>
                </a:solidFill>
              </a:rPr>
              <a:t>Nhưng</a:t>
            </a:r>
            <a:r>
              <a:rPr lang="en-US" sz="3200" b="1" dirty="0">
                <a:solidFill>
                  <a:srgbClr val="0000FF"/>
                </a:solidFill>
              </a:rPr>
              <a:t> </a:t>
            </a:r>
            <a:r>
              <a:rPr lang="en-US" sz="3200" b="1" dirty="0" err="1">
                <a:solidFill>
                  <a:srgbClr val="0000FF"/>
                </a:solidFill>
              </a:rPr>
              <a:t>cậu</a:t>
            </a:r>
            <a:r>
              <a:rPr lang="en-US" sz="3200" b="1" dirty="0">
                <a:solidFill>
                  <a:srgbClr val="0000FF"/>
                </a:solidFill>
              </a:rPr>
              <a:t> </a:t>
            </a:r>
            <a:r>
              <a:rPr lang="en-US" sz="3200" b="1" dirty="0" err="1">
                <a:solidFill>
                  <a:srgbClr val="0000FF"/>
                </a:solidFill>
              </a:rPr>
              <a:t>vẫn</a:t>
            </a:r>
            <a:r>
              <a:rPr lang="en-US" sz="3200" b="1" dirty="0">
                <a:solidFill>
                  <a:srgbClr val="0000FF"/>
                </a:solidFill>
              </a:rPr>
              <a:t> </a:t>
            </a:r>
            <a:r>
              <a:rPr lang="en-US" sz="3200" b="1" dirty="0" err="1">
                <a:solidFill>
                  <a:srgbClr val="0000FF"/>
                </a:solidFill>
              </a:rPr>
              <a:t>cố</a:t>
            </a:r>
            <a:r>
              <a:rPr lang="en-US" sz="3200" b="1" dirty="0">
                <a:solidFill>
                  <a:srgbClr val="0000FF"/>
                </a:solidFill>
              </a:rPr>
              <a:t> </a:t>
            </a:r>
            <a:r>
              <a:rPr lang="en-US" sz="3200" b="1" dirty="0" err="1">
                <a:solidFill>
                  <a:srgbClr val="0000FF"/>
                </a:solidFill>
              </a:rPr>
              <a:t>sức</a:t>
            </a:r>
            <a:r>
              <a:rPr lang="en-US" sz="3200" b="1" dirty="0">
                <a:solidFill>
                  <a:srgbClr val="0000FF"/>
                </a:solidFill>
              </a:rPr>
              <a:t> </a:t>
            </a:r>
            <a:r>
              <a:rPr lang="en-US" sz="3200" b="1" dirty="0" err="1">
                <a:solidFill>
                  <a:srgbClr val="0000FF"/>
                </a:solidFill>
              </a:rPr>
              <a:t>leo</a:t>
            </a:r>
            <a:r>
              <a:rPr lang="en-US" sz="3200" b="1" dirty="0">
                <a:solidFill>
                  <a:srgbClr val="0000FF"/>
                </a:solidFill>
              </a:rPr>
              <a:t>. </a:t>
            </a:r>
            <a:r>
              <a:rPr lang="en-US" sz="3200" b="1" dirty="0" err="1">
                <a:solidFill>
                  <a:srgbClr val="0000FF"/>
                </a:solidFill>
              </a:rPr>
              <a:t>Mọi</a:t>
            </a:r>
            <a:r>
              <a:rPr lang="en-US" sz="3200" b="1" dirty="0">
                <a:solidFill>
                  <a:srgbClr val="0000FF"/>
                </a:solidFill>
              </a:rPr>
              <a:t> </a:t>
            </a:r>
            <a:r>
              <a:rPr lang="en-US" sz="3200" b="1" dirty="0" err="1">
                <a:solidFill>
                  <a:srgbClr val="0000FF"/>
                </a:solidFill>
              </a:rPr>
              <a:t>người</a:t>
            </a:r>
            <a:r>
              <a:rPr lang="en-US" sz="3200" b="1" dirty="0">
                <a:solidFill>
                  <a:srgbClr val="0000FF"/>
                </a:solidFill>
              </a:rPr>
              <a:t> </a:t>
            </a:r>
            <a:r>
              <a:rPr lang="en-US" sz="3200" b="1" dirty="0" err="1">
                <a:solidFill>
                  <a:srgbClr val="0000FF"/>
                </a:solidFill>
              </a:rPr>
              <a:t>vừa</a:t>
            </a:r>
            <a:r>
              <a:rPr lang="en-US" sz="3200" b="1" dirty="0">
                <a:solidFill>
                  <a:srgbClr val="0000FF"/>
                </a:solidFill>
              </a:rPr>
              <a:t> </a:t>
            </a:r>
            <a:r>
              <a:rPr lang="en-US" sz="3200" b="1" dirty="0" err="1">
                <a:solidFill>
                  <a:srgbClr val="0000FF"/>
                </a:solidFill>
              </a:rPr>
              <a:t>thấp</a:t>
            </a:r>
            <a:r>
              <a:rPr lang="en-US" sz="3200" b="1" dirty="0">
                <a:solidFill>
                  <a:srgbClr val="0000FF"/>
                </a:solidFill>
              </a:rPr>
              <a:t> </a:t>
            </a:r>
            <a:r>
              <a:rPr lang="en-US" sz="3200" b="1" dirty="0" err="1">
                <a:solidFill>
                  <a:srgbClr val="0000FF"/>
                </a:solidFill>
              </a:rPr>
              <a:t>thỏm</a:t>
            </a:r>
            <a:r>
              <a:rPr lang="en-US" sz="3200" b="1" dirty="0">
                <a:solidFill>
                  <a:srgbClr val="0000FF"/>
                </a:solidFill>
              </a:rPr>
              <a:t> </a:t>
            </a:r>
            <a:r>
              <a:rPr lang="en-US" sz="3200" b="1" dirty="0" err="1">
                <a:solidFill>
                  <a:srgbClr val="0000FF"/>
                </a:solidFill>
              </a:rPr>
              <a:t>sợ</a:t>
            </a:r>
            <a:r>
              <a:rPr lang="en-US" sz="3200" b="1" dirty="0">
                <a:solidFill>
                  <a:srgbClr val="0000FF"/>
                </a:solidFill>
              </a:rPr>
              <a:t> </a:t>
            </a:r>
            <a:r>
              <a:rPr lang="en-US" sz="3200" b="1" dirty="0" err="1">
                <a:solidFill>
                  <a:srgbClr val="0000FF"/>
                </a:solidFill>
              </a:rPr>
              <a:t>cậu</a:t>
            </a:r>
            <a:r>
              <a:rPr lang="en-US" sz="3200" b="1" dirty="0">
                <a:solidFill>
                  <a:srgbClr val="0000FF"/>
                </a:solidFill>
              </a:rPr>
              <a:t> </a:t>
            </a:r>
            <a:r>
              <a:rPr lang="en-US" sz="3200" b="1" dirty="0" err="1">
                <a:solidFill>
                  <a:srgbClr val="0000FF"/>
                </a:solidFill>
              </a:rPr>
              <a:t>tuột</a:t>
            </a:r>
            <a:r>
              <a:rPr lang="en-US" sz="3200" b="1" dirty="0">
                <a:solidFill>
                  <a:srgbClr val="0000FF"/>
                </a:solidFill>
              </a:rPr>
              <a:t> </a:t>
            </a:r>
            <a:r>
              <a:rPr lang="en-US" sz="3200" b="1" dirty="0" err="1">
                <a:solidFill>
                  <a:srgbClr val="0000FF"/>
                </a:solidFill>
              </a:rPr>
              <a:t>tay</a:t>
            </a:r>
            <a:r>
              <a:rPr lang="en-US" sz="3200" b="1" dirty="0">
                <a:solidFill>
                  <a:srgbClr val="0000FF"/>
                </a:solidFill>
              </a:rPr>
              <a:t> </a:t>
            </a:r>
            <a:r>
              <a:rPr lang="en-US" sz="3200" b="1" dirty="0" err="1">
                <a:solidFill>
                  <a:srgbClr val="0000FF"/>
                </a:solidFill>
              </a:rPr>
              <a:t>ngã</a:t>
            </a:r>
            <a:r>
              <a:rPr lang="en-US" sz="3200" b="1" dirty="0">
                <a:solidFill>
                  <a:srgbClr val="0000FF"/>
                </a:solidFill>
              </a:rPr>
              <a:t> </a:t>
            </a:r>
            <a:r>
              <a:rPr lang="en-US" sz="3200" b="1" dirty="0" err="1">
                <a:solidFill>
                  <a:srgbClr val="0000FF"/>
                </a:solidFill>
              </a:rPr>
              <a:t>xuống</a:t>
            </a:r>
            <a:r>
              <a:rPr lang="en-US" sz="3200" b="1" dirty="0">
                <a:solidFill>
                  <a:srgbClr val="0000FF"/>
                </a:solidFill>
              </a:rPr>
              <a:t> </a:t>
            </a:r>
            <a:r>
              <a:rPr lang="en-US" sz="3200" b="1" dirty="0" err="1">
                <a:solidFill>
                  <a:srgbClr val="0000FF"/>
                </a:solidFill>
              </a:rPr>
              <a:t>đất</a:t>
            </a:r>
            <a:r>
              <a:rPr lang="en-US" sz="3200" b="1" dirty="0">
                <a:solidFill>
                  <a:srgbClr val="0000FF"/>
                </a:solidFill>
              </a:rPr>
              <a:t>, </a:t>
            </a:r>
            <a:r>
              <a:rPr lang="en-US" sz="3200" b="1" dirty="0" err="1">
                <a:solidFill>
                  <a:srgbClr val="0000FF"/>
                </a:solidFill>
              </a:rPr>
              <a:t>vừa</a:t>
            </a:r>
            <a:r>
              <a:rPr lang="en-US" sz="3200" b="1" dirty="0">
                <a:solidFill>
                  <a:srgbClr val="0000FF"/>
                </a:solidFill>
              </a:rPr>
              <a:t> </a:t>
            </a:r>
            <a:r>
              <a:rPr lang="en-US" sz="3200" b="1" dirty="0" err="1">
                <a:solidFill>
                  <a:srgbClr val="0000FF"/>
                </a:solidFill>
              </a:rPr>
              <a:t>luôn</a:t>
            </a:r>
            <a:r>
              <a:rPr lang="en-US" sz="3200" b="1" dirty="0">
                <a:solidFill>
                  <a:srgbClr val="0000FF"/>
                </a:solidFill>
              </a:rPr>
              <a:t> </a:t>
            </a:r>
            <a:r>
              <a:rPr lang="en-US" sz="3200" b="1" dirty="0" err="1">
                <a:solidFill>
                  <a:srgbClr val="0000FF"/>
                </a:solidFill>
              </a:rPr>
              <a:t>miệng</a:t>
            </a:r>
            <a:r>
              <a:rPr lang="en-US" sz="3200" b="1" dirty="0">
                <a:solidFill>
                  <a:srgbClr val="0000FF"/>
                </a:solidFill>
              </a:rPr>
              <a:t> </a:t>
            </a:r>
            <a:r>
              <a:rPr lang="en-US" sz="3200" b="1" dirty="0" err="1">
                <a:solidFill>
                  <a:srgbClr val="0000FF"/>
                </a:solidFill>
              </a:rPr>
              <a:t>khuyến</a:t>
            </a:r>
            <a:r>
              <a:rPr lang="en-US" sz="3200" b="1" dirty="0">
                <a:solidFill>
                  <a:srgbClr val="0000FF"/>
                </a:solidFill>
              </a:rPr>
              <a:t> </a:t>
            </a:r>
            <a:r>
              <a:rPr lang="en-US" sz="3200" b="1" dirty="0" err="1">
                <a:solidFill>
                  <a:srgbClr val="0000FF"/>
                </a:solidFill>
              </a:rPr>
              <a:t>khích</a:t>
            </a:r>
            <a:r>
              <a:rPr lang="en-US" sz="3200" b="1" dirty="0">
                <a:solidFill>
                  <a:srgbClr val="0000FF"/>
                </a:solidFill>
              </a:rPr>
              <a:t>: “ </a:t>
            </a:r>
            <a:r>
              <a:rPr lang="en-US" sz="3200" b="1" dirty="0" err="1">
                <a:solidFill>
                  <a:srgbClr val="0000FF"/>
                </a:solidFill>
              </a:rPr>
              <a:t>Cố</a:t>
            </a:r>
            <a:r>
              <a:rPr lang="en-US" sz="3200" b="1" dirty="0">
                <a:solidFill>
                  <a:srgbClr val="0000FF"/>
                </a:solidFill>
              </a:rPr>
              <a:t> </a:t>
            </a:r>
            <a:r>
              <a:rPr lang="en-US" sz="3200" b="1" dirty="0" err="1">
                <a:solidFill>
                  <a:srgbClr val="0000FF"/>
                </a:solidFill>
              </a:rPr>
              <a:t>lên</a:t>
            </a:r>
            <a:r>
              <a:rPr lang="en-US" sz="3200" b="1" dirty="0">
                <a:solidFill>
                  <a:srgbClr val="0000FF"/>
                </a:solidFill>
              </a:rPr>
              <a:t>! </a:t>
            </a:r>
            <a:r>
              <a:rPr lang="en-US" sz="3200" b="1" dirty="0" err="1">
                <a:solidFill>
                  <a:srgbClr val="0000FF"/>
                </a:solidFill>
              </a:rPr>
              <a:t>Cố</a:t>
            </a:r>
            <a:r>
              <a:rPr lang="en-US" sz="3200" b="1" dirty="0">
                <a:solidFill>
                  <a:srgbClr val="0000FF"/>
                </a:solidFill>
              </a:rPr>
              <a:t> </a:t>
            </a:r>
            <a:r>
              <a:rPr lang="en-US" sz="3200" b="1" dirty="0" err="1">
                <a:solidFill>
                  <a:srgbClr val="0000FF"/>
                </a:solidFill>
              </a:rPr>
              <a:t>lên</a:t>
            </a:r>
            <a:r>
              <a:rPr lang="en-US" sz="3200" b="1" dirty="0">
                <a:solidFill>
                  <a:srgbClr val="0000FF"/>
                </a:solidFill>
              </a:rPr>
              <a:t>!”</a:t>
            </a:r>
          </a:p>
          <a:p>
            <a:r>
              <a:rPr lang="en-US" sz="3200" b="1" dirty="0">
                <a:solidFill>
                  <a:srgbClr val="0000FF"/>
                </a:solidFill>
              </a:rPr>
              <a:t>      </a:t>
            </a:r>
            <a:r>
              <a:rPr lang="en-US" sz="3200" b="1" dirty="0" err="1">
                <a:solidFill>
                  <a:srgbClr val="0000FF"/>
                </a:solidFill>
              </a:rPr>
              <a:t>Nen</a:t>
            </a:r>
            <a:r>
              <a:rPr lang="en-US" sz="3200" b="1" dirty="0">
                <a:solidFill>
                  <a:srgbClr val="0000FF"/>
                </a:solidFill>
              </a:rPr>
              <a:t>- li </a:t>
            </a:r>
            <a:r>
              <a:rPr lang="en-US" sz="3200" b="1" dirty="0" err="1">
                <a:solidFill>
                  <a:srgbClr val="0000FF"/>
                </a:solidFill>
              </a:rPr>
              <a:t>rướn</a:t>
            </a:r>
            <a:r>
              <a:rPr lang="en-US" sz="3200" b="1" dirty="0">
                <a:solidFill>
                  <a:srgbClr val="0000FF"/>
                </a:solidFill>
              </a:rPr>
              <a:t> </a:t>
            </a:r>
            <a:r>
              <a:rPr lang="en-US" sz="3200" b="1" dirty="0" err="1">
                <a:solidFill>
                  <a:srgbClr val="0000FF"/>
                </a:solidFill>
              </a:rPr>
              <a:t>người</a:t>
            </a:r>
            <a:r>
              <a:rPr lang="en-US" sz="3200" b="1" dirty="0">
                <a:solidFill>
                  <a:srgbClr val="0000FF"/>
                </a:solidFill>
              </a:rPr>
              <a:t> </a:t>
            </a:r>
            <a:r>
              <a:rPr lang="en-US" sz="3200" b="1" dirty="0" err="1">
                <a:solidFill>
                  <a:srgbClr val="0000FF"/>
                </a:solidFill>
              </a:rPr>
              <a:t>lên</a:t>
            </a:r>
            <a:r>
              <a:rPr lang="en-US" sz="3200" b="1" dirty="0">
                <a:solidFill>
                  <a:srgbClr val="0000FF"/>
                </a:solidFill>
              </a:rPr>
              <a:t> </a:t>
            </a:r>
            <a:r>
              <a:rPr lang="en-US" sz="3200" b="1" dirty="0" err="1">
                <a:solidFill>
                  <a:srgbClr val="0000FF"/>
                </a:solidFill>
              </a:rPr>
              <a:t>và</a:t>
            </a:r>
            <a:r>
              <a:rPr lang="en-US" sz="3200" b="1" dirty="0">
                <a:solidFill>
                  <a:srgbClr val="0000FF"/>
                </a:solidFill>
              </a:rPr>
              <a:t> </a:t>
            </a:r>
            <a:r>
              <a:rPr lang="en-US" sz="3200" b="1" dirty="0" err="1">
                <a:solidFill>
                  <a:srgbClr val="0000FF"/>
                </a:solidFill>
              </a:rPr>
              <a:t>chỉ</a:t>
            </a:r>
            <a:r>
              <a:rPr lang="en-US" sz="3200" b="1" dirty="0">
                <a:solidFill>
                  <a:srgbClr val="0000FF"/>
                </a:solidFill>
              </a:rPr>
              <a:t> </a:t>
            </a:r>
            <a:r>
              <a:rPr lang="en-US" sz="3200" b="1" dirty="0" err="1">
                <a:solidFill>
                  <a:srgbClr val="0000FF"/>
                </a:solidFill>
              </a:rPr>
              <a:t>còn</a:t>
            </a:r>
            <a:r>
              <a:rPr lang="en-US" sz="3200" b="1" dirty="0">
                <a:solidFill>
                  <a:srgbClr val="0000FF"/>
                </a:solidFill>
              </a:rPr>
              <a:t> </a:t>
            </a:r>
            <a:r>
              <a:rPr lang="en-US" sz="3200" b="1" dirty="0" err="1">
                <a:solidFill>
                  <a:srgbClr val="0000FF"/>
                </a:solidFill>
              </a:rPr>
              <a:t>cách</a:t>
            </a:r>
            <a:r>
              <a:rPr lang="en-US" sz="3200" b="1" dirty="0">
                <a:solidFill>
                  <a:srgbClr val="0000FF"/>
                </a:solidFill>
              </a:rPr>
              <a:t> </a:t>
            </a:r>
            <a:r>
              <a:rPr lang="en-US" sz="3200" b="1" dirty="0" err="1">
                <a:solidFill>
                  <a:srgbClr val="0000FF"/>
                </a:solidFill>
              </a:rPr>
              <a:t>xà</a:t>
            </a:r>
            <a:r>
              <a:rPr lang="en-US" sz="3200" b="1" dirty="0">
                <a:solidFill>
                  <a:srgbClr val="0000FF"/>
                </a:solidFill>
              </a:rPr>
              <a:t> </a:t>
            </a:r>
            <a:r>
              <a:rPr lang="en-US" sz="3200" b="1" dirty="0" err="1">
                <a:solidFill>
                  <a:srgbClr val="0000FF"/>
                </a:solidFill>
              </a:rPr>
              <a:t>ngang</a:t>
            </a:r>
            <a:r>
              <a:rPr lang="en-US" sz="3200" b="1" dirty="0">
                <a:solidFill>
                  <a:srgbClr val="0000FF"/>
                </a:solidFill>
              </a:rPr>
              <a:t> </a:t>
            </a:r>
            <a:r>
              <a:rPr lang="en-US" sz="3200" b="1" dirty="0" err="1">
                <a:solidFill>
                  <a:srgbClr val="0000FF"/>
                </a:solidFill>
              </a:rPr>
              <a:t>hai</a:t>
            </a:r>
            <a:r>
              <a:rPr lang="en-US" sz="3200" b="1" dirty="0">
                <a:solidFill>
                  <a:srgbClr val="0000FF"/>
                </a:solidFill>
              </a:rPr>
              <a:t> </a:t>
            </a:r>
            <a:r>
              <a:rPr lang="en-US" sz="3200" b="1" dirty="0" err="1">
                <a:solidFill>
                  <a:srgbClr val="0000FF"/>
                </a:solidFill>
              </a:rPr>
              <a:t>ngón</a:t>
            </a:r>
            <a:r>
              <a:rPr lang="en-US" sz="3200" b="1" dirty="0">
                <a:solidFill>
                  <a:srgbClr val="0000FF"/>
                </a:solidFill>
              </a:rPr>
              <a:t> </a:t>
            </a:r>
            <a:r>
              <a:rPr lang="en-US" sz="3200" b="1" dirty="0" err="1">
                <a:solidFill>
                  <a:srgbClr val="0000FF"/>
                </a:solidFill>
              </a:rPr>
              <a:t>tay</a:t>
            </a:r>
            <a:r>
              <a:rPr lang="en-US" sz="3200" b="1" dirty="0">
                <a:solidFill>
                  <a:srgbClr val="0000FF"/>
                </a:solidFill>
              </a:rPr>
              <a:t>. “</a:t>
            </a:r>
            <a:r>
              <a:rPr lang="en-US" sz="3200" b="1" dirty="0" err="1">
                <a:solidFill>
                  <a:srgbClr val="0000FF"/>
                </a:solidFill>
              </a:rPr>
              <a:t>Hoan</a:t>
            </a:r>
            <a:r>
              <a:rPr lang="en-US" sz="3200" b="1" dirty="0">
                <a:solidFill>
                  <a:srgbClr val="0000FF"/>
                </a:solidFill>
              </a:rPr>
              <a:t> </a:t>
            </a:r>
            <a:r>
              <a:rPr lang="en-US" sz="3200" b="1" dirty="0" err="1">
                <a:solidFill>
                  <a:srgbClr val="0000FF"/>
                </a:solidFill>
              </a:rPr>
              <a:t>hô</a:t>
            </a:r>
            <a:r>
              <a:rPr lang="en-US" sz="3200" b="1" dirty="0">
                <a:solidFill>
                  <a:srgbClr val="0000FF"/>
                </a:solidFill>
              </a:rPr>
              <a:t>! </a:t>
            </a:r>
            <a:r>
              <a:rPr lang="en-US" sz="3200" b="1" dirty="0" err="1">
                <a:solidFill>
                  <a:srgbClr val="0000FF"/>
                </a:solidFill>
              </a:rPr>
              <a:t>Cố</a:t>
            </a:r>
            <a:r>
              <a:rPr lang="en-US" sz="3200" b="1" dirty="0">
                <a:solidFill>
                  <a:srgbClr val="0000FF"/>
                </a:solidFill>
              </a:rPr>
              <a:t> </a:t>
            </a:r>
            <a:r>
              <a:rPr lang="en-US" sz="3200" b="1" dirty="0" err="1">
                <a:solidFill>
                  <a:srgbClr val="0000FF"/>
                </a:solidFill>
              </a:rPr>
              <a:t>tí</a:t>
            </a:r>
            <a:r>
              <a:rPr lang="en-US" sz="3200" b="1" dirty="0">
                <a:solidFill>
                  <a:srgbClr val="0000FF"/>
                </a:solidFill>
              </a:rPr>
              <a:t> </a:t>
            </a:r>
            <a:r>
              <a:rPr lang="en-US" sz="3200" b="1" dirty="0" err="1">
                <a:solidFill>
                  <a:srgbClr val="0000FF"/>
                </a:solidFill>
              </a:rPr>
              <a:t>nữa</a:t>
            </a:r>
            <a:r>
              <a:rPr lang="en-US" sz="3200" b="1" dirty="0">
                <a:solidFill>
                  <a:srgbClr val="0000FF"/>
                </a:solidFill>
              </a:rPr>
              <a:t> </a:t>
            </a:r>
            <a:r>
              <a:rPr lang="en-US" sz="3200" b="1" dirty="0" err="1">
                <a:solidFill>
                  <a:srgbClr val="0000FF"/>
                </a:solidFill>
              </a:rPr>
              <a:t>thôi</a:t>
            </a:r>
            <a:r>
              <a:rPr lang="en-US" sz="3200" b="1" dirty="0">
                <a:solidFill>
                  <a:srgbClr val="0000FF"/>
                </a:solidFill>
              </a:rPr>
              <a:t>!” – </a:t>
            </a:r>
            <a:r>
              <a:rPr lang="en-US" sz="3200" b="1" dirty="0" err="1">
                <a:solidFill>
                  <a:srgbClr val="0000FF"/>
                </a:solidFill>
              </a:rPr>
              <a:t>Mọi</a:t>
            </a:r>
            <a:r>
              <a:rPr lang="en-US" sz="3200" b="1" dirty="0">
                <a:solidFill>
                  <a:srgbClr val="0000FF"/>
                </a:solidFill>
              </a:rPr>
              <a:t> </a:t>
            </a:r>
            <a:r>
              <a:rPr lang="en-US" sz="3200" b="1" dirty="0" err="1">
                <a:solidFill>
                  <a:srgbClr val="0000FF"/>
                </a:solidFill>
              </a:rPr>
              <a:t>người</a:t>
            </a:r>
            <a:r>
              <a:rPr lang="en-US" sz="3200" b="1" dirty="0">
                <a:solidFill>
                  <a:srgbClr val="0000FF"/>
                </a:solidFill>
              </a:rPr>
              <a:t> reo </a:t>
            </a:r>
            <a:r>
              <a:rPr lang="en-US" sz="3200" b="1" dirty="0" err="1">
                <a:solidFill>
                  <a:srgbClr val="0000FF"/>
                </a:solidFill>
              </a:rPr>
              <a:t>lên</a:t>
            </a:r>
            <a:r>
              <a:rPr lang="en-US" sz="3200" b="1" dirty="0">
                <a:solidFill>
                  <a:srgbClr val="0000FF"/>
                </a:solidFill>
              </a:rPr>
              <a:t>. </a:t>
            </a:r>
            <a:r>
              <a:rPr lang="en-US" sz="3200" b="1" dirty="0" err="1">
                <a:solidFill>
                  <a:srgbClr val="0000FF"/>
                </a:solidFill>
              </a:rPr>
              <a:t>Lát</a:t>
            </a:r>
            <a:r>
              <a:rPr lang="en-US" sz="3200" b="1" dirty="0">
                <a:solidFill>
                  <a:srgbClr val="0000FF"/>
                </a:solidFill>
              </a:rPr>
              <a:t> </a:t>
            </a:r>
            <a:r>
              <a:rPr lang="en-US" sz="3200" b="1" dirty="0" err="1">
                <a:solidFill>
                  <a:srgbClr val="0000FF"/>
                </a:solidFill>
              </a:rPr>
              <a:t>sau</a:t>
            </a:r>
            <a:r>
              <a:rPr lang="en-US" sz="3200" b="1" dirty="0">
                <a:solidFill>
                  <a:srgbClr val="0000FF"/>
                </a:solidFill>
              </a:rPr>
              <a:t>, </a:t>
            </a:r>
            <a:r>
              <a:rPr lang="en-US" sz="3200" b="1" dirty="0" err="1">
                <a:solidFill>
                  <a:srgbClr val="0000FF"/>
                </a:solidFill>
              </a:rPr>
              <a:t>Nen</a:t>
            </a:r>
            <a:r>
              <a:rPr lang="en-US" sz="3200" b="1" dirty="0">
                <a:solidFill>
                  <a:srgbClr val="0000FF"/>
                </a:solidFill>
              </a:rPr>
              <a:t>- li </a:t>
            </a:r>
            <a:r>
              <a:rPr lang="en-US" sz="3200" b="1" dirty="0" err="1">
                <a:solidFill>
                  <a:srgbClr val="0000FF"/>
                </a:solidFill>
              </a:rPr>
              <a:t>đã</a:t>
            </a:r>
            <a:r>
              <a:rPr lang="en-US" sz="3200" b="1" dirty="0">
                <a:solidFill>
                  <a:srgbClr val="0000FF"/>
                </a:solidFill>
              </a:rPr>
              <a:t> </a:t>
            </a:r>
            <a:r>
              <a:rPr lang="en-US" sz="3200" b="1" dirty="0" err="1">
                <a:solidFill>
                  <a:srgbClr val="0000FF"/>
                </a:solidFill>
              </a:rPr>
              <a:t>nắm</a:t>
            </a:r>
            <a:r>
              <a:rPr lang="en-US" sz="3200" b="1" dirty="0">
                <a:solidFill>
                  <a:srgbClr val="0000FF"/>
                </a:solidFill>
              </a:rPr>
              <a:t> </a:t>
            </a:r>
            <a:r>
              <a:rPr lang="en-US" sz="3200" b="1" dirty="0" err="1">
                <a:solidFill>
                  <a:srgbClr val="0000FF"/>
                </a:solidFill>
              </a:rPr>
              <a:t>chặt</a:t>
            </a:r>
            <a:r>
              <a:rPr lang="en-US" sz="3200" b="1" dirty="0">
                <a:solidFill>
                  <a:srgbClr val="0000FF"/>
                </a:solidFill>
              </a:rPr>
              <a:t> </a:t>
            </a:r>
            <a:r>
              <a:rPr lang="en-US" sz="3200" b="1" dirty="0" err="1">
                <a:solidFill>
                  <a:srgbClr val="0000FF"/>
                </a:solidFill>
              </a:rPr>
              <a:t>được</a:t>
            </a:r>
            <a:r>
              <a:rPr lang="en-US" sz="3200" b="1" dirty="0">
                <a:solidFill>
                  <a:srgbClr val="0000FF"/>
                </a:solidFill>
              </a:rPr>
              <a:t> </a:t>
            </a:r>
            <a:r>
              <a:rPr lang="en-US" sz="3200" b="1" dirty="0" err="1">
                <a:solidFill>
                  <a:srgbClr val="0000FF"/>
                </a:solidFill>
              </a:rPr>
              <a:t>cái</a:t>
            </a:r>
            <a:r>
              <a:rPr lang="en-US" sz="3200" b="1" dirty="0">
                <a:solidFill>
                  <a:srgbClr val="0000FF"/>
                </a:solidFill>
              </a:rPr>
              <a:t> </a:t>
            </a:r>
            <a:r>
              <a:rPr lang="en-US" sz="3200" b="1" dirty="0" err="1">
                <a:solidFill>
                  <a:srgbClr val="0000FF"/>
                </a:solidFill>
              </a:rPr>
              <a:t>xà</a:t>
            </a:r>
            <a:r>
              <a:rPr lang="en-US" sz="3200" b="1" dirty="0">
                <a:solidFill>
                  <a:srgbClr val="0000FF"/>
                </a:solidFill>
              </a:rPr>
              <a:t>.</a:t>
            </a:r>
          </a:p>
        </p:txBody>
      </p:sp>
      <p:sp>
        <p:nvSpPr>
          <p:cNvPr id="14339" name="Text Box 8"/>
          <p:cNvSpPr txBox="1">
            <a:spLocks noChangeArrowheads="1"/>
          </p:cNvSpPr>
          <p:nvPr/>
        </p:nvSpPr>
        <p:spPr bwMode="auto">
          <a:xfrm>
            <a:off x="0" y="533400"/>
            <a:ext cx="922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Tìm từ ngữ cần nhấn giọng  đoạn văn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228600" y="1066800"/>
            <a:ext cx="89154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rgbClr val="0000FF"/>
                </a:solidFill>
              </a:rPr>
              <a:t>Nen- li bắt đầu leo một cách rất chật vật. Mặt cậu đỏ như lửa, mồ hôi ướt đẫm trán. Thầy giáo bảo cậu có thể xuống. Nhưng cậu vẫn cố sức leo. Mọi người vừa thấp thỏm sợ cậu tuột tay ngã xuống đất, vừa luôn miệng khuyến khích: “ Cố lên! Cố lên!”</a:t>
            </a:r>
          </a:p>
          <a:p>
            <a:r>
              <a:rPr lang="en-US" sz="3200" b="1">
                <a:solidFill>
                  <a:srgbClr val="0000FF"/>
                </a:solidFill>
              </a:rPr>
              <a:t>      Nen- li rướn người lên và chỉ còn cách xà ngang hai ngón tay. “Hoan hô! Cố tí nữa thôi!” – Mọi người reo lên. Lát sau, Nen- li đã nắm chặt được cái xà</a:t>
            </a:r>
            <a:r>
              <a:rPr lang="en-US" sz="3200" b="1">
                <a:solidFill>
                  <a:schemeClr val="tx2"/>
                </a:solidFill>
              </a:rPr>
              <a:t>.</a:t>
            </a:r>
          </a:p>
        </p:txBody>
      </p:sp>
      <p:sp>
        <p:nvSpPr>
          <p:cNvPr id="15363" name="Text Box 7"/>
          <p:cNvSpPr txBox="1">
            <a:spLocks noChangeArrowheads="1"/>
          </p:cNvSpPr>
          <p:nvPr/>
        </p:nvSpPr>
        <p:spPr bwMode="auto">
          <a:xfrm>
            <a:off x="2895600" y="6096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u="sng" dirty="0">
                <a:solidFill>
                  <a:srgbClr val="FF0000"/>
                </a:solidFill>
              </a:rPr>
              <a:t>LUYỆN ĐỌC </a:t>
            </a:r>
            <a:r>
              <a:rPr lang="vi-VN" b="1" u="sng" dirty="0">
                <a:solidFill>
                  <a:srgbClr val="FF0000"/>
                </a:solidFill>
              </a:rPr>
              <a:t>HAY</a:t>
            </a:r>
            <a:endParaRPr lang="en-US" b="1" u="sng" dirty="0">
              <a:solidFill>
                <a:srgbClr val="FF0000"/>
              </a:solidFill>
            </a:endParaRPr>
          </a:p>
        </p:txBody>
      </p:sp>
      <p:sp>
        <p:nvSpPr>
          <p:cNvPr id="49160" name="Line 8"/>
          <p:cNvSpPr>
            <a:spLocks noChangeShapeType="1"/>
          </p:cNvSpPr>
          <p:nvPr/>
        </p:nvSpPr>
        <p:spPr bwMode="auto">
          <a:xfrm>
            <a:off x="5943600" y="1600200"/>
            <a:ext cx="2057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Line 9"/>
          <p:cNvSpPr>
            <a:spLocks noChangeShapeType="1"/>
          </p:cNvSpPr>
          <p:nvPr/>
        </p:nvSpPr>
        <p:spPr bwMode="auto">
          <a:xfrm>
            <a:off x="1219200" y="2057400"/>
            <a:ext cx="1981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2" name="Line 10"/>
          <p:cNvSpPr>
            <a:spLocks noChangeShapeType="1"/>
          </p:cNvSpPr>
          <p:nvPr/>
        </p:nvSpPr>
        <p:spPr bwMode="auto">
          <a:xfrm flipH="1">
            <a:off x="5029200" y="2057400"/>
            <a:ext cx="152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Line 11"/>
          <p:cNvSpPr>
            <a:spLocks noChangeShapeType="1"/>
          </p:cNvSpPr>
          <p:nvPr/>
        </p:nvSpPr>
        <p:spPr bwMode="auto">
          <a:xfrm>
            <a:off x="381000" y="3048000"/>
            <a:ext cx="2057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Line 12"/>
          <p:cNvSpPr>
            <a:spLocks noChangeShapeType="1"/>
          </p:cNvSpPr>
          <p:nvPr/>
        </p:nvSpPr>
        <p:spPr bwMode="auto">
          <a:xfrm>
            <a:off x="5638800" y="3048000"/>
            <a:ext cx="2438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Line 14"/>
          <p:cNvSpPr>
            <a:spLocks noChangeShapeType="1"/>
          </p:cNvSpPr>
          <p:nvPr/>
        </p:nvSpPr>
        <p:spPr bwMode="auto">
          <a:xfrm>
            <a:off x="381000" y="4038600"/>
            <a:ext cx="2514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Line 15"/>
          <p:cNvSpPr>
            <a:spLocks noChangeShapeType="1"/>
          </p:cNvSpPr>
          <p:nvPr/>
        </p:nvSpPr>
        <p:spPr bwMode="auto">
          <a:xfrm>
            <a:off x="3505200" y="4038600"/>
            <a:ext cx="2819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Line 16"/>
          <p:cNvSpPr>
            <a:spLocks noChangeShapeType="1"/>
          </p:cNvSpPr>
          <p:nvPr/>
        </p:nvSpPr>
        <p:spPr bwMode="auto">
          <a:xfrm>
            <a:off x="2362200" y="4495800"/>
            <a:ext cx="2895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Line 17"/>
          <p:cNvSpPr>
            <a:spLocks noChangeShapeType="1"/>
          </p:cNvSpPr>
          <p:nvPr/>
        </p:nvSpPr>
        <p:spPr bwMode="auto">
          <a:xfrm>
            <a:off x="4038600" y="54864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Line 18"/>
          <p:cNvSpPr>
            <a:spLocks noChangeShapeType="1"/>
          </p:cNvSpPr>
          <p:nvPr/>
        </p:nvSpPr>
        <p:spPr bwMode="auto">
          <a:xfrm>
            <a:off x="381000" y="6019800"/>
            <a:ext cx="1676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blinds(horizontal)">
                                      <p:cBhvr>
                                        <p:cTn id="7" dur="500"/>
                                        <p:tgtEl>
                                          <p:spTgt spid="49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61"/>
                                        </p:tgtEl>
                                        <p:attrNameLst>
                                          <p:attrName>style.visibility</p:attrName>
                                        </p:attrNameLst>
                                      </p:cBhvr>
                                      <p:to>
                                        <p:strVal val="visible"/>
                                      </p:to>
                                    </p:set>
                                    <p:animEffect transition="in" filter="blinds(horizontal)">
                                      <p:cBhvr>
                                        <p:cTn id="12" dur="500"/>
                                        <p:tgtEl>
                                          <p:spTgt spid="49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62"/>
                                        </p:tgtEl>
                                        <p:attrNameLst>
                                          <p:attrName>style.visibility</p:attrName>
                                        </p:attrNameLst>
                                      </p:cBhvr>
                                      <p:to>
                                        <p:strVal val="visible"/>
                                      </p:to>
                                    </p:set>
                                    <p:animEffect transition="in" filter="blinds(horizontal)">
                                      <p:cBhvr>
                                        <p:cTn id="17" dur="500"/>
                                        <p:tgtEl>
                                          <p:spTgt spid="49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63"/>
                                        </p:tgtEl>
                                        <p:attrNameLst>
                                          <p:attrName>style.visibility</p:attrName>
                                        </p:attrNameLst>
                                      </p:cBhvr>
                                      <p:to>
                                        <p:strVal val="visible"/>
                                      </p:to>
                                    </p:set>
                                    <p:animEffect transition="in" filter="blinds(horizontal)">
                                      <p:cBhvr>
                                        <p:cTn id="22" dur="500"/>
                                        <p:tgtEl>
                                          <p:spTgt spid="491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164"/>
                                        </p:tgtEl>
                                        <p:attrNameLst>
                                          <p:attrName>style.visibility</p:attrName>
                                        </p:attrNameLst>
                                      </p:cBhvr>
                                      <p:to>
                                        <p:strVal val="visible"/>
                                      </p:to>
                                    </p:set>
                                    <p:animEffect transition="in" filter="blinds(horizontal)">
                                      <p:cBhvr>
                                        <p:cTn id="27" dur="500"/>
                                        <p:tgtEl>
                                          <p:spTgt spid="491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166"/>
                                        </p:tgtEl>
                                        <p:attrNameLst>
                                          <p:attrName>style.visibility</p:attrName>
                                        </p:attrNameLst>
                                      </p:cBhvr>
                                      <p:to>
                                        <p:strVal val="visible"/>
                                      </p:to>
                                    </p:set>
                                    <p:animEffect transition="in" filter="blinds(horizontal)">
                                      <p:cBhvr>
                                        <p:cTn id="32" dur="500"/>
                                        <p:tgtEl>
                                          <p:spTgt spid="491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167"/>
                                        </p:tgtEl>
                                        <p:attrNameLst>
                                          <p:attrName>style.visibility</p:attrName>
                                        </p:attrNameLst>
                                      </p:cBhvr>
                                      <p:to>
                                        <p:strVal val="visible"/>
                                      </p:to>
                                    </p:set>
                                    <p:animEffect transition="in" filter="blinds(horizontal)">
                                      <p:cBhvr>
                                        <p:cTn id="37" dur="500"/>
                                        <p:tgtEl>
                                          <p:spTgt spid="491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9168"/>
                                        </p:tgtEl>
                                        <p:attrNameLst>
                                          <p:attrName>style.visibility</p:attrName>
                                        </p:attrNameLst>
                                      </p:cBhvr>
                                      <p:to>
                                        <p:strVal val="visible"/>
                                      </p:to>
                                    </p:set>
                                    <p:animEffect transition="in" filter="blinds(horizontal)">
                                      <p:cBhvr>
                                        <p:cTn id="42" dur="500"/>
                                        <p:tgtEl>
                                          <p:spTgt spid="4916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9169"/>
                                        </p:tgtEl>
                                        <p:attrNameLst>
                                          <p:attrName>style.visibility</p:attrName>
                                        </p:attrNameLst>
                                      </p:cBhvr>
                                      <p:to>
                                        <p:strVal val="visible"/>
                                      </p:to>
                                    </p:set>
                                    <p:animEffect transition="in" filter="blinds(horizontal)">
                                      <p:cBhvr>
                                        <p:cTn id="47" dur="500"/>
                                        <p:tgtEl>
                                          <p:spTgt spid="491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9170"/>
                                        </p:tgtEl>
                                        <p:attrNameLst>
                                          <p:attrName>style.visibility</p:attrName>
                                        </p:attrNameLst>
                                      </p:cBhvr>
                                      <p:to>
                                        <p:strVal val="visible"/>
                                      </p:to>
                                    </p:set>
                                    <p:animEffect transition="in" filter="blinds(horizontal)">
                                      <p:cBhvr>
                                        <p:cTn id="52" dur="500"/>
                                        <p:tgtEl>
                                          <p:spTgt spid="49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49161" grpId="0" animBg="1"/>
      <p:bldP spid="49162" grpId="0" animBg="1"/>
      <p:bldP spid="49163" grpId="0" animBg="1"/>
      <p:bldP spid="49164" grpId="0" animBg="1"/>
      <p:bldP spid="49166" grpId="0" animBg="1"/>
      <p:bldP spid="49167" grpId="0" animBg="1"/>
      <p:bldP spid="49168" grpId="0" animBg="1"/>
      <p:bldP spid="49169" grpId="0" animBg="1"/>
      <p:bldP spid="491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inhnen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109728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WordArt 5"/>
          <p:cNvSpPr>
            <a:spLocks noChangeArrowheads="1" noChangeShapeType="1" noTextEdit="1"/>
          </p:cNvSpPr>
          <p:nvPr/>
        </p:nvSpPr>
        <p:spPr bwMode="auto">
          <a:xfrm>
            <a:off x="228600" y="685800"/>
            <a:ext cx="7696200" cy="990600"/>
          </a:xfrm>
          <a:prstGeom prst="rect">
            <a:avLst/>
          </a:prstGeom>
        </p:spPr>
        <p:txBody>
          <a:bodyPr spcFirstLastPara="1" wrap="none" fromWordArt="1">
            <a:prstTxWarp prst="textArchUp">
              <a:avLst>
                <a:gd name="adj" fmla="val 10757523"/>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Arial"/>
                <a:cs typeface="Arial"/>
              </a:rPr>
              <a:t>Kể chuyện</a:t>
            </a:r>
          </a:p>
        </p:txBody>
      </p:sp>
      <p:sp>
        <p:nvSpPr>
          <p:cNvPr id="11271" name="Rectangle 7"/>
          <p:cNvSpPr>
            <a:spLocks noChangeArrowheads="1"/>
          </p:cNvSpPr>
          <p:nvPr/>
        </p:nvSpPr>
        <p:spPr bwMode="auto">
          <a:xfrm>
            <a:off x="3124200" y="1676400"/>
            <a:ext cx="441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0000"/>
                </a:solidFill>
              </a:rPr>
              <a:t>Buổi học thể dục</a:t>
            </a:r>
          </a:p>
        </p:txBody>
      </p:sp>
      <p:sp>
        <p:nvSpPr>
          <p:cNvPr id="11272" name="Text Box 8"/>
          <p:cNvSpPr txBox="1">
            <a:spLocks noChangeArrowheads="1"/>
          </p:cNvSpPr>
          <p:nvPr/>
        </p:nvSpPr>
        <p:spPr bwMode="auto">
          <a:xfrm>
            <a:off x="2971800" y="4876800"/>
            <a:ext cx="662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FF"/>
                </a:solidFill>
              </a:rPr>
              <a:t>Kể toàn bộ câu chuyện </a:t>
            </a:r>
            <a:r>
              <a:rPr lang="en-US" sz="2800" b="1">
                <a:solidFill>
                  <a:srgbClr val="FF0000"/>
                </a:solidFill>
              </a:rPr>
              <a:t>BUỔI HỌC</a:t>
            </a:r>
            <a:r>
              <a:rPr lang="en-US" sz="2800" b="1">
                <a:solidFill>
                  <a:srgbClr val="0000FF"/>
                </a:solidFill>
              </a:rPr>
              <a:t> </a:t>
            </a:r>
            <a:r>
              <a:rPr lang="en-US" sz="2800" b="1">
                <a:solidFill>
                  <a:srgbClr val="FF0000"/>
                </a:solidFill>
              </a:rPr>
              <a:t>THỂ DỤC</a:t>
            </a:r>
            <a:r>
              <a:rPr lang="en-US" sz="2800" b="1">
                <a:solidFill>
                  <a:srgbClr val="0000FF"/>
                </a:solidFill>
              </a:rPr>
              <a:t> bằng lời của một nhân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blinds(horizontal)">
                                      <p:cBhvr>
                                        <p:cTn id="12" dur="500"/>
                                        <p:tgtEl>
                                          <p:spTgt spid="112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72"/>
                                        </p:tgtEl>
                                        <p:attrNameLst>
                                          <p:attrName>style.visibility</p:attrName>
                                        </p:attrNameLst>
                                      </p:cBhvr>
                                      <p:to>
                                        <p:strVal val="visible"/>
                                      </p:to>
                                    </p:set>
                                    <p:anim calcmode="lin" valueType="num">
                                      <p:cBhvr additive="base">
                                        <p:cTn id="17" dur="500" fill="hold"/>
                                        <p:tgtEl>
                                          <p:spTgt spid="11272"/>
                                        </p:tgtEl>
                                        <p:attrNameLst>
                                          <p:attrName>ppt_x</p:attrName>
                                        </p:attrNameLst>
                                      </p:cBhvr>
                                      <p:tavLst>
                                        <p:tav tm="0">
                                          <p:val>
                                            <p:strVal val="#ppt_x"/>
                                          </p:val>
                                        </p:tav>
                                        <p:tav tm="100000">
                                          <p:val>
                                            <p:strVal val="#ppt_x"/>
                                          </p:val>
                                        </p:tav>
                                      </p:tavLst>
                                    </p:anim>
                                    <p:anim calcmode="lin" valueType="num">
                                      <p:cBhvr additive="base">
                                        <p:cTn id="18"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1" grpId="0"/>
      <p:bldP spid="112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429000" y="838200"/>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66"/>
                </a:solidFill>
              </a:rPr>
              <a:t>Buổi học thể dục</a:t>
            </a:r>
          </a:p>
        </p:txBody>
      </p:sp>
      <p:sp>
        <p:nvSpPr>
          <p:cNvPr id="17412" name="Text Box 6"/>
          <p:cNvSpPr txBox="1">
            <a:spLocks noChangeArrowheads="1"/>
          </p:cNvSpPr>
          <p:nvPr/>
        </p:nvSpPr>
        <p:spPr bwMode="auto">
          <a:xfrm>
            <a:off x="533400" y="16764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FF"/>
                </a:solidFill>
              </a:rPr>
              <a:t>Kể toàn bộ câu chuyện </a:t>
            </a:r>
            <a:r>
              <a:rPr lang="en-US" sz="2800" b="1">
                <a:solidFill>
                  <a:srgbClr val="FF0000"/>
                </a:solidFill>
              </a:rPr>
              <a:t>BUỔI HỌC</a:t>
            </a:r>
            <a:r>
              <a:rPr lang="en-US" sz="2800" b="1">
                <a:solidFill>
                  <a:srgbClr val="0000FF"/>
                </a:solidFill>
              </a:rPr>
              <a:t> </a:t>
            </a:r>
            <a:r>
              <a:rPr lang="en-US" sz="2800" b="1">
                <a:solidFill>
                  <a:srgbClr val="FF0000"/>
                </a:solidFill>
              </a:rPr>
              <a:t>THỂ DỤC</a:t>
            </a:r>
            <a:r>
              <a:rPr lang="en-US" sz="2800" b="1">
                <a:solidFill>
                  <a:srgbClr val="0000FF"/>
                </a:solidFill>
              </a:rPr>
              <a:t> bằng lời của một nhân vật.</a:t>
            </a:r>
          </a:p>
        </p:txBody>
      </p:sp>
      <p:sp>
        <p:nvSpPr>
          <p:cNvPr id="17413" name="Text Box 7"/>
          <p:cNvSpPr txBox="1">
            <a:spLocks noChangeArrowheads="1"/>
          </p:cNvSpPr>
          <p:nvPr/>
        </p:nvSpPr>
        <p:spPr bwMode="auto">
          <a:xfrm>
            <a:off x="381000" y="27432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0000"/>
                </a:solidFill>
              </a:rPr>
              <a:t>- Em chọn nhân vật nào để kể? Vì sao em chọn nhân vật đó?</a:t>
            </a:r>
          </a:p>
        </p:txBody>
      </p:sp>
      <p:sp>
        <p:nvSpPr>
          <p:cNvPr id="17414" name="Text Box 8"/>
          <p:cNvSpPr txBox="1">
            <a:spLocks noChangeArrowheads="1"/>
          </p:cNvSpPr>
          <p:nvPr/>
        </p:nvSpPr>
        <p:spPr bwMode="auto">
          <a:xfrm>
            <a:off x="381000" y="42672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0000"/>
                </a:solidFill>
              </a:rPr>
              <a:t>- Khi chọn nhân vật đó, em xưng hô như thế nào?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Ảnh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76200" y="2836863"/>
            <a:ext cx="2971800" cy="3892550"/>
            <a:chOff x="48" y="1787"/>
            <a:chExt cx="1872" cy="2452"/>
          </a:xfrm>
        </p:grpSpPr>
        <p:pic>
          <p:nvPicPr>
            <p:cNvPr id="18443" name="Picture 4" descr="IMG0908A"/>
            <p:cNvPicPr>
              <a:picLocks noChangeAspect="1" noChangeArrowheads="1"/>
            </p:cNvPicPr>
            <p:nvPr/>
          </p:nvPicPr>
          <p:blipFill>
            <a:blip r:embed="rId2">
              <a:extLst>
                <a:ext uri="{28A0092B-C50C-407E-A947-70E740481C1C}">
                  <a14:useLocalDpi xmlns:a14="http://schemas.microsoft.com/office/drawing/2010/main" val="0"/>
                </a:ext>
              </a:extLst>
            </a:blip>
            <a:srcRect l="2740" t="11653" r="6850" b="5229"/>
            <a:stretch>
              <a:fillRect/>
            </a:stretch>
          </p:blipFill>
          <p:spPr bwMode="auto">
            <a:xfrm>
              <a:off x="48" y="1787"/>
              <a:ext cx="1872" cy="245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8444" name="Oval 7"/>
            <p:cNvSpPr>
              <a:spLocks noChangeArrowheads="1"/>
            </p:cNvSpPr>
            <p:nvPr/>
          </p:nvSpPr>
          <p:spPr bwMode="auto">
            <a:xfrm>
              <a:off x="72" y="1818"/>
              <a:ext cx="336" cy="288"/>
            </a:xfrm>
            <a:prstGeom prst="ellipse">
              <a:avLst/>
            </a:prstGeom>
            <a:solidFill>
              <a:schemeClr val="bg1"/>
            </a:solidFill>
            <a:ln w="28575">
              <a:solidFill>
                <a:srgbClr val="FF0000"/>
              </a:solidFill>
              <a:round/>
              <a:headEnd/>
              <a:tailEnd/>
            </a:ln>
          </p:spPr>
          <p:txBody>
            <a:bodyPr wrap="none" anchor="ctr"/>
            <a:lstStyle/>
            <a:p>
              <a:pPr algn="ctr"/>
              <a:r>
                <a:rPr lang="en-US" sz="3200" b="1">
                  <a:solidFill>
                    <a:srgbClr val="FF0000"/>
                  </a:solidFill>
                  <a:latin typeface="Times New Roman" pitchFamily="18" charset="0"/>
                </a:rPr>
                <a:t>1</a:t>
              </a:r>
            </a:p>
          </p:txBody>
        </p:sp>
      </p:grpSp>
      <p:sp>
        <p:nvSpPr>
          <p:cNvPr id="18454" name="Text Box 22"/>
          <p:cNvSpPr txBox="1">
            <a:spLocks noChangeArrowheads="1"/>
          </p:cNvSpPr>
          <p:nvPr/>
        </p:nvSpPr>
        <p:spPr bwMode="auto">
          <a:xfrm>
            <a:off x="0" y="1828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chemeClr val="accent2"/>
                </a:solidFill>
                <a:latin typeface="Times New Roman" pitchFamily="18" charset="0"/>
              </a:rPr>
              <a:t>      Kể lại từng đoạn câu chuyện </a:t>
            </a:r>
            <a:r>
              <a:rPr lang="en-US" sz="2800" b="1" i="1">
                <a:solidFill>
                  <a:srgbClr val="990000"/>
                </a:solidFill>
                <a:latin typeface="Times New Roman" pitchFamily="18" charset="0"/>
              </a:rPr>
              <a:t>Buổi học thể dục</a:t>
            </a:r>
            <a:r>
              <a:rPr lang="en-US" sz="2800" b="1" i="1">
                <a:solidFill>
                  <a:schemeClr val="accent2"/>
                </a:solidFill>
                <a:latin typeface="Times New Roman" pitchFamily="18" charset="0"/>
              </a:rPr>
              <a:t> bằng lời của một nhân vật</a:t>
            </a:r>
          </a:p>
        </p:txBody>
      </p:sp>
      <p:grpSp>
        <p:nvGrpSpPr>
          <p:cNvPr id="3" name="Group 27"/>
          <p:cNvGrpSpPr>
            <a:grpSpLocks/>
          </p:cNvGrpSpPr>
          <p:nvPr/>
        </p:nvGrpSpPr>
        <p:grpSpPr bwMode="auto">
          <a:xfrm>
            <a:off x="3114675" y="2843213"/>
            <a:ext cx="3048000" cy="3924300"/>
            <a:chOff x="1962" y="1791"/>
            <a:chExt cx="1920" cy="2472"/>
          </a:xfrm>
        </p:grpSpPr>
        <p:pic>
          <p:nvPicPr>
            <p:cNvPr id="18441" name="Picture 8" descr="IMG0909A"/>
            <p:cNvPicPr>
              <a:picLocks noChangeAspect="1" noChangeArrowheads="1"/>
            </p:cNvPicPr>
            <p:nvPr/>
          </p:nvPicPr>
          <p:blipFill>
            <a:blip r:embed="rId3">
              <a:extLst>
                <a:ext uri="{28A0092B-C50C-407E-A947-70E740481C1C}">
                  <a14:useLocalDpi xmlns:a14="http://schemas.microsoft.com/office/drawing/2010/main" val="0"/>
                </a:ext>
              </a:extLst>
            </a:blip>
            <a:srcRect t="6668"/>
            <a:stretch>
              <a:fillRect/>
            </a:stretch>
          </p:blipFill>
          <p:spPr bwMode="auto">
            <a:xfrm>
              <a:off x="1962" y="1791"/>
              <a:ext cx="1920" cy="247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8442" name="Oval 24"/>
            <p:cNvSpPr>
              <a:spLocks noChangeArrowheads="1"/>
            </p:cNvSpPr>
            <p:nvPr/>
          </p:nvSpPr>
          <p:spPr bwMode="auto">
            <a:xfrm>
              <a:off x="1980" y="1812"/>
              <a:ext cx="336" cy="288"/>
            </a:xfrm>
            <a:prstGeom prst="ellipse">
              <a:avLst/>
            </a:prstGeom>
            <a:solidFill>
              <a:schemeClr val="bg1"/>
            </a:solidFill>
            <a:ln w="28575">
              <a:solidFill>
                <a:srgbClr val="FF0000"/>
              </a:solidFill>
              <a:round/>
              <a:headEnd/>
              <a:tailEnd/>
            </a:ln>
          </p:spPr>
          <p:txBody>
            <a:bodyPr wrap="none" anchor="ctr"/>
            <a:lstStyle/>
            <a:p>
              <a:pPr algn="ctr"/>
              <a:r>
                <a:rPr lang="en-US" sz="3200" b="1">
                  <a:solidFill>
                    <a:srgbClr val="FF0000"/>
                  </a:solidFill>
                  <a:latin typeface="Times New Roman" pitchFamily="18" charset="0"/>
                </a:rPr>
                <a:t>2</a:t>
              </a:r>
            </a:p>
          </p:txBody>
        </p:sp>
      </p:grpSp>
      <p:grpSp>
        <p:nvGrpSpPr>
          <p:cNvPr id="4" name="Group 28"/>
          <p:cNvGrpSpPr>
            <a:grpSpLocks/>
          </p:cNvGrpSpPr>
          <p:nvPr/>
        </p:nvGrpSpPr>
        <p:grpSpPr bwMode="auto">
          <a:xfrm>
            <a:off x="6248400" y="2836863"/>
            <a:ext cx="2819400" cy="3892550"/>
            <a:chOff x="3936" y="1787"/>
            <a:chExt cx="1776" cy="2452"/>
          </a:xfrm>
        </p:grpSpPr>
        <p:pic>
          <p:nvPicPr>
            <p:cNvPr id="18439" name="Picture 9" descr="IMG0911A"/>
            <p:cNvPicPr>
              <a:picLocks noChangeAspect="1" noChangeArrowheads="1"/>
            </p:cNvPicPr>
            <p:nvPr/>
          </p:nvPicPr>
          <p:blipFill>
            <a:blip r:embed="rId4">
              <a:extLst>
                <a:ext uri="{28A0092B-C50C-407E-A947-70E740481C1C}">
                  <a14:useLocalDpi xmlns:a14="http://schemas.microsoft.com/office/drawing/2010/main" val="0"/>
                </a:ext>
              </a:extLst>
            </a:blip>
            <a:srcRect l="2409" t="4845" r="6024" b="6329"/>
            <a:stretch>
              <a:fillRect/>
            </a:stretch>
          </p:blipFill>
          <p:spPr bwMode="auto">
            <a:xfrm>
              <a:off x="3936" y="1787"/>
              <a:ext cx="1776" cy="245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8440" name="Oval 25"/>
            <p:cNvSpPr>
              <a:spLocks noChangeArrowheads="1"/>
            </p:cNvSpPr>
            <p:nvPr/>
          </p:nvSpPr>
          <p:spPr bwMode="auto">
            <a:xfrm>
              <a:off x="3963" y="1800"/>
              <a:ext cx="336" cy="288"/>
            </a:xfrm>
            <a:prstGeom prst="ellipse">
              <a:avLst/>
            </a:prstGeom>
            <a:solidFill>
              <a:schemeClr val="bg1"/>
            </a:solidFill>
            <a:ln w="28575">
              <a:solidFill>
                <a:srgbClr val="FF0000"/>
              </a:solidFill>
              <a:round/>
              <a:headEnd/>
              <a:tailEnd/>
            </a:ln>
          </p:spPr>
          <p:txBody>
            <a:bodyPr wrap="none" anchor="ctr"/>
            <a:lstStyle/>
            <a:p>
              <a:pPr algn="ctr"/>
              <a:r>
                <a:rPr lang="en-US" sz="3200" b="1">
                  <a:solidFill>
                    <a:srgbClr val="FF0000"/>
                  </a:solidFill>
                  <a:latin typeface="Times New Roman" pitchFamily="18"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54"/>
                                        </p:tgtEl>
                                        <p:attrNameLst>
                                          <p:attrName>style.visibility</p:attrName>
                                        </p:attrNameLst>
                                      </p:cBhvr>
                                      <p:to>
                                        <p:strVal val="visible"/>
                                      </p:to>
                                    </p:set>
                                    <p:animEffect transition="in" filter="checkerboard(across)">
                                      <p:cBhvr>
                                        <p:cTn id="7" dur="500"/>
                                        <p:tgtEl>
                                          <p:spTgt spid="18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par>
                          <p:cTn id="13" fill="hold" nodeType="afterGroup">
                            <p:stCondLst>
                              <p:cond delay="0"/>
                            </p:stCondLst>
                            <p:childTnLst>
                              <p:par>
                                <p:cTn id="14" presetID="24"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par>
                          <p:cTn id="17" fill="hold" nodeType="afterGroup">
                            <p:stCondLst>
                              <p:cond delay="0"/>
                            </p:stCondLst>
                            <p:childTnLst>
                              <p:par>
                                <p:cTn id="18" presetID="24"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a:grpSpLocks/>
          </p:cNvGrpSpPr>
          <p:nvPr/>
        </p:nvGrpSpPr>
        <p:grpSpPr bwMode="auto">
          <a:xfrm>
            <a:off x="0" y="0"/>
            <a:ext cx="9144000" cy="6858000"/>
            <a:chOff x="48" y="1787"/>
            <a:chExt cx="1872" cy="2452"/>
          </a:xfrm>
        </p:grpSpPr>
        <p:pic>
          <p:nvPicPr>
            <p:cNvPr id="19459" name="Picture 4" descr="IMG0908A"/>
            <p:cNvPicPr>
              <a:picLocks noChangeAspect="1" noChangeArrowheads="1"/>
            </p:cNvPicPr>
            <p:nvPr/>
          </p:nvPicPr>
          <p:blipFill>
            <a:blip r:embed="rId2">
              <a:extLst>
                <a:ext uri="{28A0092B-C50C-407E-A947-70E740481C1C}">
                  <a14:useLocalDpi xmlns:a14="http://schemas.microsoft.com/office/drawing/2010/main" val="0"/>
                </a:ext>
              </a:extLst>
            </a:blip>
            <a:srcRect l="2740" t="11653" r="6850" b="5229"/>
            <a:stretch>
              <a:fillRect/>
            </a:stretch>
          </p:blipFill>
          <p:spPr bwMode="auto">
            <a:xfrm>
              <a:off x="48" y="1787"/>
              <a:ext cx="1872" cy="245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9460" name="Oval 7"/>
            <p:cNvSpPr>
              <a:spLocks noChangeArrowheads="1"/>
            </p:cNvSpPr>
            <p:nvPr/>
          </p:nvSpPr>
          <p:spPr bwMode="auto">
            <a:xfrm>
              <a:off x="72" y="1818"/>
              <a:ext cx="336" cy="288"/>
            </a:xfrm>
            <a:prstGeom prst="ellipse">
              <a:avLst/>
            </a:prstGeom>
            <a:solidFill>
              <a:schemeClr val="bg1"/>
            </a:solidFill>
            <a:ln w="28575">
              <a:solidFill>
                <a:srgbClr val="FF0000"/>
              </a:solidFill>
              <a:round/>
              <a:headEnd/>
              <a:tailEnd/>
            </a:ln>
          </p:spPr>
          <p:txBody>
            <a:bodyPr wrap="none" anchor="ctr"/>
            <a:lstStyle/>
            <a:p>
              <a:pPr algn="ctr"/>
              <a:r>
                <a:rPr lang="en-US" sz="3200" b="1">
                  <a:solidFill>
                    <a:srgbClr val="FF0000"/>
                  </a:solidFill>
                  <a:latin typeface="Times New Roman" pitchFamily="18"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IMG0909A"/>
          <p:cNvPicPr>
            <a:picLocks noChangeAspect="1" noChangeArrowheads="1"/>
          </p:cNvPicPr>
          <p:nvPr/>
        </p:nvPicPr>
        <p:blipFill>
          <a:blip r:embed="rId2">
            <a:extLst>
              <a:ext uri="{28A0092B-C50C-407E-A947-70E740481C1C}">
                <a14:useLocalDpi xmlns:a14="http://schemas.microsoft.com/office/drawing/2010/main" val="0"/>
              </a:ext>
            </a:extLst>
          </a:blip>
          <a:srcRect t="6668"/>
          <a:stretch>
            <a:fillRect/>
          </a:stretch>
        </p:blipFill>
        <p:spPr bwMode="auto">
          <a:xfrm>
            <a:off x="0" y="0"/>
            <a:ext cx="9144000" cy="6858000"/>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8"/>
          <p:cNvGrpSpPr>
            <a:grpSpLocks/>
          </p:cNvGrpSpPr>
          <p:nvPr/>
        </p:nvGrpSpPr>
        <p:grpSpPr bwMode="auto">
          <a:xfrm>
            <a:off x="0" y="0"/>
            <a:ext cx="9067800" cy="6858000"/>
            <a:chOff x="3936" y="1787"/>
            <a:chExt cx="1776" cy="2452"/>
          </a:xfrm>
        </p:grpSpPr>
        <p:pic>
          <p:nvPicPr>
            <p:cNvPr id="21507" name="Picture 9" descr="IMG0911A"/>
            <p:cNvPicPr>
              <a:picLocks noChangeAspect="1" noChangeArrowheads="1"/>
            </p:cNvPicPr>
            <p:nvPr/>
          </p:nvPicPr>
          <p:blipFill>
            <a:blip r:embed="rId2">
              <a:extLst>
                <a:ext uri="{28A0092B-C50C-407E-A947-70E740481C1C}">
                  <a14:useLocalDpi xmlns:a14="http://schemas.microsoft.com/office/drawing/2010/main" val="0"/>
                </a:ext>
              </a:extLst>
            </a:blip>
            <a:srcRect l="2409" t="4845" r="6024" b="6329"/>
            <a:stretch>
              <a:fillRect/>
            </a:stretch>
          </p:blipFill>
          <p:spPr bwMode="auto">
            <a:xfrm>
              <a:off x="3936" y="1787"/>
              <a:ext cx="1776" cy="2452"/>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21508" name="Oval 25"/>
            <p:cNvSpPr>
              <a:spLocks noChangeArrowheads="1"/>
            </p:cNvSpPr>
            <p:nvPr/>
          </p:nvSpPr>
          <p:spPr bwMode="auto">
            <a:xfrm>
              <a:off x="3963" y="1800"/>
              <a:ext cx="336" cy="288"/>
            </a:xfrm>
            <a:prstGeom prst="ellipse">
              <a:avLst/>
            </a:prstGeom>
            <a:solidFill>
              <a:schemeClr val="bg1"/>
            </a:solidFill>
            <a:ln w="28575">
              <a:solidFill>
                <a:srgbClr val="FF0000"/>
              </a:solidFill>
              <a:round/>
              <a:headEnd/>
              <a:tailEnd/>
            </a:ln>
          </p:spPr>
          <p:txBody>
            <a:bodyPr wrap="none" anchor="ctr"/>
            <a:lstStyle/>
            <a:p>
              <a:pPr algn="ctr"/>
              <a:r>
                <a:rPr lang="en-US" sz="3200" b="1">
                  <a:solidFill>
                    <a:srgbClr val="FF0000"/>
                  </a:solidFill>
                  <a:latin typeface="Times New Roman" pitchFamily="18"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ồng phấn"/>
          <p:cNvPicPr>
            <a:picLocks noChangeAspect="1" noChangeArrowheads="1"/>
          </p:cNvPicPr>
          <p:nvPr/>
        </p:nvPicPr>
        <p:blipFill>
          <a:blip r:embed="rId2">
            <a:extLst>
              <a:ext uri="{28A0092B-C50C-407E-A947-70E740481C1C}">
                <a14:useLocalDpi xmlns:a14="http://schemas.microsoft.com/office/drawing/2010/main" val="0"/>
              </a:ext>
            </a:extLst>
          </a:blip>
          <a:srcRect l="11111" t="2083" r="12964" b="6250"/>
          <a:stretch>
            <a:fillRect/>
          </a:stretch>
        </p:blipFill>
        <p:spPr bwMode="auto">
          <a:xfrm>
            <a:off x="2971800" y="5029200"/>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1266507552_20112191912"/>
          <p:cNvPicPr>
            <a:picLocks noChangeAspect="1" noChangeArrowheads="1"/>
          </p:cNvPicPr>
          <p:nvPr/>
        </p:nvPicPr>
        <p:blipFill>
          <a:blip r:embed="rId3">
            <a:extLst>
              <a:ext uri="{28A0092B-C50C-407E-A947-70E740481C1C}">
                <a14:useLocalDpi xmlns:a14="http://schemas.microsoft.com/office/drawing/2010/main" val="0"/>
              </a:ext>
            </a:extLst>
          </a:blip>
          <a:srcRect l="24615" t="16154" r="24615" b="19231"/>
          <a:stretch>
            <a:fillRect/>
          </a:stretch>
        </p:blipFill>
        <p:spPr bwMode="auto">
          <a:xfrm>
            <a:off x="1143000" y="3581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he1bb93ng-xanh"/>
          <p:cNvPicPr>
            <a:picLocks noChangeAspect="1" noChangeArrowheads="1"/>
          </p:cNvPicPr>
          <p:nvPr/>
        </p:nvPicPr>
        <p:blipFill>
          <a:blip r:embed="rId4">
            <a:extLst>
              <a:ext uri="{28A0092B-C50C-407E-A947-70E740481C1C}">
                <a14:useLocalDpi xmlns:a14="http://schemas.microsoft.com/office/drawing/2010/main" val="0"/>
              </a:ext>
            </a:extLst>
          </a:blip>
          <a:srcRect l="15454" t="20589" r="26364" b="12354"/>
          <a:stretch>
            <a:fillRect/>
          </a:stretch>
        </p:blipFill>
        <p:spPr bwMode="auto">
          <a:xfrm>
            <a:off x="1143000" y="5105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20319115248"/>
          <p:cNvPicPr>
            <a:picLocks noChangeAspect="1" noChangeArrowheads="1"/>
          </p:cNvPicPr>
          <p:nvPr/>
        </p:nvPicPr>
        <p:blipFill>
          <a:blip r:embed="rId5">
            <a:extLst>
              <a:ext uri="{28A0092B-C50C-407E-A947-70E740481C1C}">
                <a14:useLocalDpi xmlns:a14="http://schemas.microsoft.com/office/drawing/2010/main" val="0"/>
              </a:ext>
            </a:extLst>
          </a:blip>
          <a:srcRect l="4199" b="20667"/>
          <a:stretch>
            <a:fillRect/>
          </a:stretch>
        </p:blipFill>
        <p:spPr bwMode="auto">
          <a:xfrm>
            <a:off x="2971800" y="3581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ồng phấn"/>
          <p:cNvPicPr>
            <a:picLocks noChangeAspect="1" noChangeArrowheads="1"/>
          </p:cNvPicPr>
          <p:nvPr/>
        </p:nvPicPr>
        <p:blipFill>
          <a:blip r:embed="rId2">
            <a:extLst>
              <a:ext uri="{28A0092B-C50C-407E-A947-70E740481C1C}">
                <a14:useLocalDpi xmlns:a14="http://schemas.microsoft.com/office/drawing/2010/main" val="0"/>
              </a:ext>
            </a:extLst>
          </a:blip>
          <a:srcRect l="11111" t="2083" r="12964" b="6250"/>
          <a:stretch>
            <a:fillRect/>
          </a:stretch>
        </p:blipFill>
        <p:spPr bwMode="auto">
          <a:xfrm>
            <a:off x="7239000" y="5029200"/>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1266507552_20112191912"/>
          <p:cNvPicPr>
            <a:picLocks noChangeAspect="1" noChangeArrowheads="1"/>
          </p:cNvPicPr>
          <p:nvPr/>
        </p:nvPicPr>
        <p:blipFill>
          <a:blip r:embed="rId3">
            <a:extLst>
              <a:ext uri="{28A0092B-C50C-407E-A947-70E740481C1C}">
                <a14:useLocalDpi xmlns:a14="http://schemas.microsoft.com/office/drawing/2010/main" val="0"/>
              </a:ext>
            </a:extLst>
          </a:blip>
          <a:srcRect l="24615" t="16154" r="24615" b="19231"/>
          <a:stretch>
            <a:fillRect/>
          </a:stretch>
        </p:blipFill>
        <p:spPr bwMode="auto">
          <a:xfrm>
            <a:off x="5410200" y="3581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he1bb93ng-xanh"/>
          <p:cNvPicPr>
            <a:picLocks noChangeAspect="1" noChangeArrowheads="1"/>
          </p:cNvPicPr>
          <p:nvPr/>
        </p:nvPicPr>
        <p:blipFill>
          <a:blip r:embed="rId4">
            <a:extLst>
              <a:ext uri="{28A0092B-C50C-407E-A947-70E740481C1C}">
                <a14:useLocalDpi xmlns:a14="http://schemas.microsoft.com/office/drawing/2010/main" val="0"/>
              </a:ext>
            </a:extLst>
          </a:blip>
          <a:srcRect l="15454" t="20589" r="26364" b="12354"/>
          <a:stretch>
            <a:fillRect/>
          </a:stretch>
        </p:blipFill>
        <p:spPr bwMode="auto">
          <a:xfrm>
            <a:off x="5410200" y="5105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20319115248"/>
          <p:cNvPicPr>
            <a:picLocks noChangeAspect="1" noChangeArrowheads="1"/>
          </p:cNvPicPr>
          <p:nvPr/>
        </p:nvPicPr>
        <p:blipFill>
          <a:blip r:embed="rId5">
            <a:extLst>
              <a:ext uri="{28A0092B-C50C-407E-A947-70E740481C1C}">
                <a14:useLocalDpi xmlns:a14="http://schemas.microsoft.com/office/drawing/2010/main" val="0"/>
              </a:ext>
            </a:extLst>
          </a:blip>
          <a:srcRect l="4199" b="20667"/>
          <a:stretch>
            <a:fillRect/>
          </a:stretch>
        </p:blipFill>
        <p:spPr bwMode="auto">
          <a:xfrm>
            <a:off x="7239000" y="3581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Oval 10" descr="Bouquet"/>
          <p:cNvSpPr>
            <a:spLocks noChangeArrowheads="1"/>
          </p:cNvSpPr>
          <p:nvPr/>
        </p:nvSpPr>
        <p:spPr bwMode="auto">
          <a:xfrm>
            <a:off x="1447800" y="2971800"/>
            <a:ext cx="1905000" cy="533400"/>
          </a:xfrm>
          <a:prstGeom prst="ellipse">
            <a:avLst/>
          </a:prstGeom>
          <a:blipFill dpi="0" rotWithShape="0">
            <a:blip r:embed="rId6"/>
            <a:srcRect/>
            <a:tile tx="0" ty="0" sx="100000" sy="100000" flip="none" algn="tl"/>
          </a:blipFill>
          <a:ln w="9525">
            <a:solidFill>
              <a:srgbClr val="FF6600"/>
            </a:solidFill>
            <a:round/>
            <a:headEnd/>
            <a:tailEnd/>
          </a:ln>
        </p:spPr>
        <p:txBody>
          <a:bodyPr wrap="none" anchor="ctr"/>
          <a:lstStyle/>
          <a:p>
            <a:pPr algn="ctr"/>
            <a:r>
              <a:rPr lang="en-US" sz="3200" b="1">
                <a:solidFill>
                  <a:srgbClr val="990000"/>
                </a:solidFill>
                <a:latin typeface="Times New Roman" pitchFamily="18" charset="0"/>
              </a:rPr>
              <a:t>ĐỘI A</a:t>
            </a:r>
          </a:p>
        </p:txBody>
      </p:sp>
      <p:sp>
        <p:nvSpPr>
          <p:cNvPr id="19467" name="Oval 11" descr="Bouquet"/>
          <p:cNvSpPr>
            <a:spLocks noChangeArrowheads="1"/>
          </p:cNvSpPr>
          <p:nvPr/>
        </p:nvSpPr>
        <p:spPr bwMode="auto">
          <a:xfrm>
            <a:off x="5867400" y="2895600"/>
            <a:ext cx="1905000" cy="533400"/>
          </a:xfrm>
          <a:prstGeom prst="ellipse">
            <a:avLst/>
          </a:prstGeom>
          <a:blipFill dpi="0" rotWithShape="0">
            <a:blip r:embed="rId6"/>
            <a:srcRect/>
            <a:tile tx="0" ty="0" sx="100000" sy="100000" flip="none" algn="tl"/>
          </a:blipFill>
          <a:ln w="9525">
            <a:solidFill>
              <a:srgbClr val="FF6600"/>
            </a:solidFill>
            <a:round/>
            <a:headEnd/>
            <a:tailEnd/>
          </a:ln>
        </p:spPr>
        <p:txBody>
          <a:bodyPr wrap="none" anchor="ctr"/>
          <a:lstStyle/>
          <a:p>
            <a:pPr algn="ctr"/>
            <a:r>
              <a:rPr lang="en-US" sz="3200" b="1">
                <a:solidFill>
                  <a:srgbClr val="990000"/>
                </a:solidFill>
                <a:latin typeface="Times New Roman" pitchFamily="18" charset="0"/>
              </a:rPr>
              <a:t>ĐỘI B</a:t>
            </a:r>
          </a:p>
        </p:txBody>
      </p:sp>
      <p:sp>
        <p:nvSpPr>
          <p:cNvPr id="19468" name="WordArt 12"/>
          <p:cNvSpPr>
            <a:spLocks noChangeArrowheads="1" noChangeShapeType="1" noTextEdit="1"/>
          </p:cNvSpPr>
          <p:nvPr/>
        </p:nvSpPr>
        <p:spPr bwMode="auto">
          <a:xfrm>
            <a:off x="1962150" y="790575"/>
            <a:ext cx="5276850" cy="847725"/>
          </a:xfrm>
          <a:prstGeom prst="rect">
            <a:avLst/>
          </a:prstGeom>
        </p:spPr>
        <p:txBody>
          <a:bodyPr wrap="none" fromWordArt="1">
            <a:prstTxWarp prst="textWave1">
              <a:avLst>
                <a:gd name="adj1" fmla="val 13005"/>
                <a:gd name="adj2" fmla="val 0"/>
              </a:avLst>
            </a:prstTxWarp>
          </a:bodyPr>
          <a:lstStyle/>
          <a:p>
            <a:pPr algn="ctr"/>
            <a:r>
              <a:rPr lang="en-US" sz="6000" b="1" i="1" kern="10">
                <a:ln w="9525">
                  <a:solidFill>
                    <a:srgbClr val="FF0000"/>
                  </a:solidFill>
                  <a:round/>
                  <a:headEnd/>
                  <a:tailEnd/>
                </a:ln>
                <a:solidFill>
                  <a:srgbClr val="FFFF00"/>
                </a:solidFill>
                <a:latin typeface="Times New Roman"/>
                <a:cs typeface="Times New Roman"/>
              </a:rPr>
              <a:t>Thi kể chuyện</a:t>
            </a:r>
          </a:p>
        </p:txBody>
      </p:sp>
      <p:pic>
        <p:nvPicPr>
          <p:cNvPr id="19469" name="Picture 13" descr="Entertainment-02-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9144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9468"/>
                                        </p:tgtEl>
                                        <p:attrNameLst>
                                          <p:attrName>style.visibility</p:attrName>
                                        </p:attrNameLst>
                                      </p:cBhvr>
                                      <p:to>
                                        <p:strVal val="visible"/>
                                      </p:to>
                                    </p:set>
                                    <p:anim to="" calcmode="lin" valueType="num">
                                      <p:cBhvr>
                                        <p:cTn id="7" dur="1" fill="hold"/>
                                        <p:tgtEl>
                                          <p:spTgt spid="19468"/>
                                        </p:tgtEl>
                                        <p:attrNameLst>
                                          <p:attrName/>
                                        </p:attrNameLst>
                                      </p:cBhvr>
                                    </p:anim>
                                  </p:childTnLst>
                                </p:cTn>
                              </p:par>
                            </p:childTnLst>
                          </p:cTn>
                        </p:par>
                        <p:par>
                          <p:cTn id="8" fill="hold" nodeType="afterGroup">
                            <p:stCondLst>
                              <p:cond delay="0"/>
                            </p:stCondLst>
                            <p:childTnLst>
                              <p:par>
                                <p:cTn id="9" presetID="22" presetClass="emph" presetSubtype="0" repeatCount="10000" fill="hold" grpId="1" nodeType="afterEffect">
                                  <p:stCondLst>
                                    <p:cond delay="0"/>
                                  </p:stCondLst>
                                  <p:childTnLst>
                                    <p:animClr clrSpc="hsl" dir="cw">
                                      <p:cBhvr override="childStyle">
                                        <p:cTn id="10" dur="500" fill="hold"/>
                                        <p:tgtEl>
                                          <p:spTgt spid="19468"/>
                                        </p:tgtEl>
                                        <p:attrNameLst>
                                          <p:attrName>style.color</p:attrName>
                                        </p:attrNameLst>
                                      </p:cBhvr>
                                      <p:by>
                                        <p:hsl h="-7200000" s="0" l="0"/>
                                      </p:by>
                                    </p:animClr>
                                    <p:animClr clrSpc="hsl" dir="cw">
                                      <p:cBhvr>
                                        <p:cTn id="11" dur="500" fill="hold"/>
                                        <p:tgtEl>
                                          <p:spTgt spid="19468"/>
                                        </p:tgtEl>
                                        <p:attrNameLst>
                                          <p:attrName>fillcolor</p:attrName>
                                        </p:attrNameLst>
                                      </p:cBhvr>
                                      <p:by>
                                        <p:hsl h="-7200000" s="0" l="0"/>
                                      </p:by>
                                    </p:animClr>
                                    <p:animClr clrSpc="hsl" dir="cw">
                                      <p:cBhvr>
                                        <p:cTn id="12" dur="500" fill="hold"/>
                                        <p:tgtEl>
                                          <p:spTgt spid="19468"/>
                                        </p:tgtEl>
                                        <p:attrNameLst>
                                          <p:attrName>stroke.color</p:attrName>
                                        </p:attrNameLst>
                                      </p:cBhvr>
                                      <p:by>
                                        <p:hsl h="-7200000" s="0" l="0"/>
                                      </p:by>
                                    </p:animClr>
                                    <p:set>
                                      <p:cBhvr>
                                        <p:cTn id="13" dur="500" fill="hold"/>
                                        <p:tgtEl>
                                          <p:spTgt spid="19468"/>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9466"/>
                                        </p:tgtEl>
                                        <p:attrNameLst>
                                          <p:attrName>style.visibility</p:attrName>
                                        </p:attrNameLst>
                                      </p:cBhvr>
                                      <p:to>
                                        <p:strVal val="visible"/>
                                      </p:to>
                                    </p:set>
                                    <p:animEffect transition="in" filter="diamond(in)">
                                      <p:cBhvr>
                                        <p:cTn id="18" dur="2000"/>
                                        <p:tgtEl>
                                          <p:spTgt spid="19466"/>
                                        </p:tgtEl>
                                      </p:cBhvr>
                                    </p:animEffect>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19467"/>
                                        </p:tgtEl>
                                        <p:attrNameLst>
                                          <p:attrName>style.visibility</p:attrName>
                                        </p:attrNameLst>
                                      </p:cBhvr>
                                      <p:to>
                                        <p:strVal val="visible"/>
                                      </p:to>
                                    </p:set>
                                    <p:animEffect transition="in" filter="checkerboard(across)">
                                      <p:cBhvr>
                                        <p:cTn id="22" dur="500"/>
                                        <p:tgtEl>
                                          <p:spTgt spid="194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469"/>
                                        </p:tgtEl>
                                        <p:attrNameLst>
                                          <p:attrName>style.visibility</p:attrName>
                                        </p:attrNameLst>
                                      </p:cBhvr>
                                      <p:to>
                                        <p:strVal val="visible"/>
                                      </p:to>
                                    </p:set>
                                    <p:animEffect transition="in" filter="fade">
                                      <p:cBhvr>
                                        <p:cTn id="27" dur="20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946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9459"/>
                                        </p:tgtEl>
                                        <p:attrNameLst>
                                          <p:attrName>style.visibility</p:attrName>
                                        </p:attrNameLst>
                                      </p:cBhvr>
                                      <p:to>
                                        <p:strVal val="visible"/>
                                      </p:to>
                                    </p:set>
                                    <p:anim calcmode="lin" valueType="num">
                                      <p:cBhvr>
                                        <p:cTn id="33" dur="500" fill="hold"/>
                                        <p:tgtEl>
                                          <p:spTgt spid="19459"/>
                                        </p:tgtEl>
                                        <p:attrNameLst>
                                          <p:attrName>ppt_w</p:attrName>
                                        </p:attrNameLst>
                                      </p:cBhvr>
                                      <p:tavLst>
                                        <p:tav tm="0">
                                          <p:val>
                                            <p:fltVal val="0"/>
                                          </p:val>
                                        </p:tav>
                                        <p:tav tm="100000">
                                          <p:val>
                                            <p:strVal val="#ppt_w"/>
                                          </p:val>
                                        </p:tav>
                                      </p:tavLst>
                                    </p:anim>
                                    <p:anim calcmode="lin" valueType="num">
                                      <p:cBhvr>
                                        <p:cTn id="34" dur="500" fill="hold"/>
                                        <p:tgtEl>
                                          <p:spTgt spid="19459"/>
                                        </p:tgtEl>
                                        <p:attrNameLst>
                                          <p:attrName>ppt_h</p:attrName>
                                        </p:attrNameLst>
                                      </p:cBhvr>
                                      <p:tavLst>
                                        <p:tav tm="0">
                                          <p:val>
                                            <p:fltVal val="0"/>
                                          </p:val>
                                        </p:tav>
                                        <p:tav tm="100000">
                                          <p:val>
                                            <p:strVal val="#ppt_h"/>
                                          </p:val>
                                        </p:tav>
                                      </p:tavLst>
                                    </p:anim>
                                    <p:animEffect transition="in" filter="fade">
                                      <p:cBhvr>
                                        <p:cTn id="35" dur="500"/>
                                        <p:tgtEl>
                                          <p:spTgt spid="1945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9461"/>
                                        </p:tgtEl>
                                        <p:attrNameLst>
                                          <p:attrName>style.visibility</p:attrName>
                                        </p:attrNameLst>
                                      </p:cBhvr>
                                      <p:to>
                                        <p:strVal val="visible"/>
                                      </p:to>
                                    </p:set>
                                    <p:anim calcmode="lin" valueType="num">
                                      <p:cBhvr>
                                        <p:cTn id="40" dur="500" fill="hold"/>
                                        <p:tgtEl>
                                          <p:spTgt spid="19461"/>
                                        </p:tgtEl>
                                        <p:attrNameLst>
                                          <p:attrName>ppt_w</p:attrName>
                                        </p:attrNameLst>
                                      </p:cBhvr>
                                      <p:tavLst>
                                        <p:tav tm="0">
                                          <p:val>
                                            <p:fltVal val="0"/>
                                          </p:val>
                                        </p:tav>
                                        <p:tav tm="100000">
                                          <p:val>
                                            <p:strVal val="#ppt_w"/>
                                          </p:val>
                                        </p:tav>
                                      </p:tavLst>
                                    </p:anim>
                                    <p:anim calcmode="lin" valueType="num">
                                      <p:cBhvr>
                                        <p:cTn id="41" dur="500" fill="hold"/>
                                        <p:tgtEl>
                                          <p:spTgt spid="19461"/>
                                        </p:tgtEl>
                                        <p:attrNameLst>
                                          <p:attrName>ppt_h</p:attrName>
                                        </p:attrNameLst>
                                      </p:cBhvr>
                                      <p:tavLst>
                                        <p:tav tm="0">
                                          <p:val>
                                            <p:fltVal val="0"/>
                                          </p:val>
                                        </p:tav>
                                        <p:tav tm="100000">
                                          <p:val>
                                            <p:strVal val="#ppt_h"/>
                                          </p:val>
                                        </p:tav>
                                      </p:tavLst>
                                    </p:anim>
                                    <p:animEffect transition="in" filter="fade">
                                      <p:cBhvr>
                                        <p:cTn id="42" dur="500"/>
                                        <p:tgtEl>
                                          <p:spTgt spid="194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19460"/>
                                        </p:tgtEl>
                                        <p:attrNameLst>
                                          <p:attrName>style.visibility</p:attrName>
                                        </p:attrNameLst>
                                      </p:cBhvr>
                                      <p:to>
                                        <p:strVal val="visible"/>
                                      </p:to>
                                    </p:set>
                                    <p:anim calcmode="lin" valueType="num">
                                      <p:cBhvr>
                                        <p:cTn id="47" dur="500" fill="hold"/>
                                        <p:tgtEl>
                                          <p:spTgt spid="19460"/>
                                        </p:tgtEl>
                                        <p:attrNameLst>
                                          <p:attrName>ppt_w</p:attrName>
                                        </p:attrNameLst>
                                      </p:cBhvr>
                                      <p:tavLst>
                                        <p:tav tm="0">
                                          <p:val>
                                            <p:fltVal val="0"/>
                                          </p:val>
                                        </p:tav>
                                        <p:tav tm="100000">
                                          <p:val>
                                            <p:strVal val="#ppt_w"/>
                                          </p:val>
                                        </p:tav>
                                      </p:tavLst>
                                    </p:anim>
                                    <p:anim calcmode="lin" valueType="num">
                                      <p:cBhvr>
                                        <p:cTn id="48" dur="500" fill="hold"/>
                                        <p:tgtEl>
                                          <p:spTgt spid="19460"/>
                                        </p:tgtEl>
                                        <p:attrNameLst>
                                          <p:attrName>ppt_h</p:attrName>
                                        </p:attrNameLst>
                                      </p:cBhvr>
                                      <p:tavLst>
                                        <p:tav tm="0">
                                          <p:val>
                                            <p:fltVal val="0"/>
                                          </p:val>
                                        </p:tav>
                                        <p:tav tm="100000">
                                          <p:val>
                                            <p:strVal val="#ppt_h"/>
                                          </p:val>
                                        </p:tav>
                                      </p:tavLst>
                                    </p:anim>
                                    <p:animEffect transition="in" filter="fade">
                                      <p:cBhvr>
                                        <p:cTn id="49" dur="500"/>
                                        <p:tgtEl>
                                          <p:spTgt spid="1946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19458"/>
                                        </p:tgtEl>
                                        <p:attrNameLst>
                                          <p:attrName>style.visibility</p:attrName>
                                        </p:attrNameLst>
                                      </p:cBhvr>
                                      <p:to>
                                        <p:strVal val="visible"/>
                                      </p:to>
                                    </p:set>
                                    <p:anim calcmode="lin" valueType="num">
                                      <p:cBhvr>
                                        <p:cTn id="54" dur="500" fill="hold"/>
                                        <p:tgtEl>
                                          <p:spTgt spid="19458"/>
                                        </p:tgtEl>
                                        <p:attrNameLst>
                                          <p:attrName>ppt_w</p:attrName>
                                        </p:attrNameLst>
                                      </p:cBhvr>
                                      <p:tavLst>
                                        <p:tav tm="0">
                                          <p:val>
                                            <p:fltVal val="0"/>
                                          </p:val>
                                        </p:tav>
                                        <p:tav tm="100000">
                                          <p:val>
                                            <p:strVal val="#ppt_w"/>
                                          </p:val>
                                        </p:tav>
                                      </p:tavLst>
                                    </p:anim>
                                    <p:anim calcmode="lin" valueType="num">
                                      <p:cBhvr>
                                        <p:cTn id="55" dur="500" fill="hold"/>
                                        <p:tgtEl>
                                          <p:spTgt spid="19458"/>
                                        </p:tgtEl>
                                        <p:attrNameLst>
                                          <p:attrName>ppt_h</p:attrName>
                                        </p:attrNameLst>
                                      </p:cBhvr>
                                      <p:tavLst>
                                        <p:tav tm="0">
                                          <p:val>
                                            <p:fltVal val="0"/>
                                          </p:val>
                                        </p:tav>
                                        <p:tav tm="100000">
                                          <p:val>
                                            <p:strVal val="#ppt_h"/>
                                          </p:val>
                                        </p:tav>
                                      </p:tavLst>
                                    </p:anim>
                                    <p:animEffect transition="in" filter="fade">
                                      <p:cBhvr>
                                        <p:cTn id="56" dur="500"/>
                                        <p:tgtEl>
                                          <p:spTgt spid="19458"/>
                                        </p:tgtEl>
                                      </p:cBhvr>
                                    </p:animEffect>
                                  </p:childTnLst>
                                </p:cTn>
                              </p:par>
                            </p:childTnLst>
                          </p:cTn>
                        </p:par>
                      </p:childTnLst>
                    </p:cTn>
                  </p:par>
                </p:childTnLst>
              </p:cTn>
              <p:nextCondLst>
                <p:cond evt="onClick" delay="0">
                  <p:tgtEl>
                    <p:spTgt spid="19466"/>
                  </p:tgtEl>
                </p:cond>
              </p:nextCondLst>
            </p:seq>
            <p:seq concurrent="1" nextAc="seek">
              <p:cTn id="57" restart="whenNotActive" fill="hold" evtFilter="cancelBubble" nodeType="interactiveSeq">
                <p:stCondLst>
                  <p:cond evt="onClick" delay="0">
                    <p:tgtEl>
                      <p:spTgt spid="19467"/>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53" presetClass="entr" presetSubtype="0" fill="hold" nodeType="clickEffect">
                                  <p:stCondLst>
                                    <p:cond delay="0"/>
                                  </p:stCondLst>
                                  <p:childTnLst>
                                    <p:set>
                                      <p:cBhvr>
                                        <p:cTn id="61" dur="1" fill="hold">
                                          <p:stCondLst>
                                            <p:cond delay="0"/>
                                          </p:stCondLst>
                                        </p:cTn>
                                        <p:tgtEl>
                                          <p:spTgt spid="19463"/>
                                        </p:tgtEl>
                                        <p:attrNameLst>
                                          <p:attrName>style.visibility</p:attrName>
                                        </p:attrNameLst>
                                      </p:cBhvr>
                                      <p:to>
                                        <p:strVal val="visible"/>
                                      </p:to>
                                    </p:set>
                                    <p:anim calcmode="lin" valueType="num">
                                      <p:cBhvr>
                                        <p:cTn id="62" dur="500" fill="hold"/>
                                        <p:tgtEl>
                                          <p:spTgt spid="19463"/>
                                        </p:tgtEl>
                                        <p:attrNameLst>
                                          <p:attrName>ppt_w</p:attrName>
                                        </p:attrNameLst>
                                      </p:cBhvr>
                                      <p:tavLst>
                                        <p:tav tm="0">
                                          <p:val>
                                            <p:fltVal val="0"/>
                                          </p:val>
                                        </p:tav>
                                        <p:tav tm="100000">
                                          <p:val>
                                            <p:strVal val="#ppt_w"/>
                                          </p:val>
                                        </p:tav>
                                      </p:tavLst>
                                    </p:anim>
                                    <p:anim calcmode="lin" valueType="num">
                                      <p:cBhvr>
                                        <p:cTn id="63" dur="500" fill="hold"/>
                                        <p:tgtEl>
                                          <p:spTgt spid="19463"/>
                                        </p:tgtEl>
                                        <p:attrNameLst>
                                          <p:attrName>ppt_h</p:attrName>
                                        </p:attrNameLst>
                                      </p:cBhvr>
                                      <p:tavLst>
                                        <p:tav tm="0">
                                          <p:val>
                                            <p:fltVal val="0"/>
                                          </p:val>
                                        </p:tav>
                                        <p:tav tm="100000">
                                          <p:val>
                                            <p:strVal val="#ppt_h"/>
                                          </p:val>
                                        </p:tav>
                                      </p:tavLst>
                                    </p:anim>
                                    <p:animEffect transition="in" filter="fade">
                                      <p:cBhvr>
                                        <p:cTn id="64" dur="500"/>
                                        <p:tgtEl>
                                          <p:spTgt spid="1946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nodeType="clickEffect">
                                  <p:stCondLst>
                                    <p:cond delay="0"/>
                                  </p:stCondLst>
                                  <p:childTnLst>
                                    <p:set>
                                      <p:cBhvr>
                                        <p:cTn id="68" dur="1" fill="hold">
                                          <p:stCondLst>
                                            <p:cond delay="0"/>
                                          </p:stCondLst>
                                        </p:cTn>
                                        <p:tgtEl>
                                          <p:spTgt spid="19465"/>
                                        </p:tgtEl>
                                        <p:attrNameLst>
                                          <p:attrName>style.visibility</p:attrName>
                                        </p:attrNameLst>
                                      </p:cBhvr>
                                      <p:to>
                                        <p:strVal val="visible"/>
                                      </p:to>
                                    </p:set>
                                    <p:anim calcmode="lin" valueType="num">
                                      <p:cBhvr>
                                        <p:cTn id="69" dur="500" fill="hold"/>
                                        <p:tgtEl>
                                          <p:spTgt spid="19465"/>
                                        </p:tgtEl>
                                        <p:attrNameLst>
                                          <p:attrName>ppt_w</p:attrName>
                                        </p:attrNameLst>
                                      </p:cBhvr>
                                      <p:tavLst>
                                        <p:tav tm="0">
                                          <p:val>
                                            <p:fltVal val="0"/>
                                          </p:val>
                                        </p:tav>
                                        <p:tav tm="100000">
                                          <p:val>
                                            <p:strVal val="#ppt_w"/>
                                          </p:val>
                                        </p:tav>
                                      </p:tavLst>
                                    </p:anim>
                                    <p:anim calcmode="lin" valueType="num">
                                      <p:cBhvr>
                                        <p:cTn id="70" dur="500" fill="hold"/>
                                        <p:tgtEl>
                                          <p:spTgt spid="19465"/>
                                        </p:tgtEl>
                                        <p:attrNameLst>
                                          <p:attrName>ppt_h</p:attrName>
                                        </p:attrNameLst>
                                      </p:cBhvr>
                                      <p:tavLst>
                                        <p:tav tm="0">
                                          <p:val>
                                            <p:fltVal val="0"/>
                                          </p:val>
                                        </p:tav>
                                        <p:tav tm="100000">
                                          <p:val>
                                            <p:strVal val="#ppt_h"/>
                                          </p:val>
                                        </p:tav>
                                      </p:tavLst>
                                    </p:anim>
                                    <p:animEffect transition="in" filter="fade">
                                      <p:cBhvr>
                                        <p:cTn id="71" dur="500"/>
                                        <p:tgtEl>
                                          <p:spTgt spid="1946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nodeType="clickEffect">
                                  <p:stCondLst>
                                    <p:cond delay="0"/>
                                  </p:stCondLst>
                                  <p:childTnLst>
                                    <p:set>
                                      <p:cBhvr>
                                        <p:cTn id="75" dur="1" fill="hold">
                                          <p:stCondLst>
                                            <p:cond delay="0"/>
                                          </p:stCondLst>
                                        </p:cTn>
                                        <p:tgtEl>
                                          <p:spTgt spid="19464"/>
                                        </p:tgtEl>
                                        <p:attrNameLst>
                                          <p:attrName>style.visibility</p:attrName>
                                        </p:attrNameLst>
                                      </p:cBhvr>
                                      <p:to>
                                        <p:strVal val="visible"/>
                                      </p:to>
                                    </p:set>
                                    <p:anim calcmode="lin" valueType="num">
                                      <p:cBhvr>
                                        <p:cTn id="76" dur="500" fill="hold"/>
                                        <p:tgtEl>
                                          <p:spTgt spid="19464"/>
                                        </p:tgtEl>
                                        <p:attrNameLst>
                                          <p:attrName>ppt_w</p:attrName>
                                        </p:attrNameLst>
                                      </p:cBhvr>
                                      <p:tavLst>
                                        <p:tav tm="0">
                                          <p:val>
                                            <p:fltVal val="0"/>
                                          </p:val>
                                        </p:tav>
                                        <p:tav tm="100000">
                                          <p:val>
                                            <p:strVal val="#ppt_w"/>
                                          </p:val>
                                        </p:tav>
                                      </p:tavLst>
                                    </p:anim>
                                    <p:anim calcmode="lin" valueType="num">
                                      <p:cBhvr>
                                        <p:cTn id="77" dur="500" fill="hold"/>
                                        <p:tgtEl>
                                          <p:spTgt spid="19464"/>
                                        </p:tgtEl>
                                        <p:attrNameLst>
                                          <p:attrName>ppt_h</p:attrName>
                                        </p:attrNameLst>
                                      </p:cBhvr>
                                      <p:tavLst>
                                        <p:tav tm="0">
                                          <p:val>
                                            <p:fltVal val="0"/>
                                          </p:val>
                                        </p:tav>
                                        <p:tav tm="100000">
                                          <p:val>
                                            <p:strVal val="#ppt_h"/>
                                          </p:val>
                                        </p:tav>
                                      </p:tavLst>
                                    </p:anim>
                                    <p:animEffect transition="in" filter="fade">
                                      <p:cBhvr>
                                        <p:cTn id="78" dur="500"/>
                                        <p:tgtEl>
                                          <p:spTgt spid="1946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nodeType="clickEffect">
                                  <p:stCondLst>
                                    <p:cond delay="0"/>
                                  </p:stCondLst>
                                  <p:childTnLst>
                                    <p:set>
                                      <p:cBhvr>
                                        <p:cTn id="82" dur="1" fill="hold">
                                          <p:stCondLst>
                                            <p:cond delay="0"/>
                                          </p:stCondLst>
                                        </p:cTn>
                                        <p:tgtEl>
                                          <p:spTgt spid="19462"/>
                                        </p:tgtEl>
                                        <p:attrNameLst>
                                          <p:attrName>style.visibility</p:attrName>
                                        </p:attrNameLst>
                                      </p:cBhvr>
                                      <p:to>
                                        <p:strVal val="visible"/>
                                      </p:to>
                                    </p:set>
                                    <p:anim calcmode="lin" valueType="num">
                                      <p:cBhvr>
                                        <p:cTn id="83" dur="500" fill="hold"/>
                                        <p:tgtEl>
                                          <p:spTgt spid="19462"/>
                                        </p:tgtEl>
                                        <p:attrNameLst>
                                          <p:attrName>ppt_w</p:attrName>
                                        </p:attrNameLst>
                                      </p:cBhvr>
                                      <p:tavLst>
                                        <p:tav tm="0">
                                          <p:val>
                                            <p:fltVal val="0"/>
                                          </p:val>
                                        </p:tav>
                                        <p:tav tm="100000">
                                          <p:val>
                                            <p:strVal val="#ppt_w"/>
                                          </p:val>
                                        </p:tav>
                                      </p:tavLst>
                                    </p:anim>
                                    <p:anim calcmode="lin" valueType="num">
                                      <p:cBhvr>
                                        <p:cTn id="84" dur="500" fill="hold"/>
                                        <p:tgtEl>
                                          <p:spTgt spid="19462"/>
                                        </p:tgtEl>
                                        <p:attrNameLst>
                                          <p:attrName>ppt_h</p:attrName>
                                        </p:attrNameLst>
                                      </p:cBhvr>
                                      <p:tavLst>
                                        <p:tav tm="0">
                                          <p:val>
                                            <p:fltVal val="0"/>
                                          </p:val>
                                        </p:tav>
                                        <p:tav tm="100000">
                                          <p:val>
                                            <p:strVal val="#ppt_h"/>
                                          </p:val>
                                        </p:tav>
                                      </p:tavLst>
                                    </p:anim>
                                    <p:animEffect transition="in" filter="fade">
                                      <p:cBhvr>
                                        <p:cTn id="85" dur="500"/>
                                        <p:tgtEl>
                                          <p:spTgt spid="19462"/>
                                        </p:tgtEl>
                                      </p:cBhvr>
                                    </p:animEffect>
                                  </p:childTnLst>
                                </p:cTn>
                              </p:par>
                            </p:childTnLst>
                          </p:cTn>
                        </p:par>
                      </p:childTnLst>
                    </p:cTn>
                  </p:par>
                </p:childTnLst>
              </p:cTn>
              <p:nextCondLst>
                <p:cond evt="onClick" delay="0">
                  <p:tgtEl>
                    <p:spTgt spid="19467"/>
                  </p:tgtEl>
                </p:cond>
              </p:nextCondLst>
            </p:seq>
          </p:childTnLst>
        </p:cTn>
      </p:par>
    </p:tnLst>
    <p:bldLst>
      <p:bldP spid="19466" grpId="0" animBg="1"/>
      <p:bldP spid="19467" grpId="0" animBg="1"/>
      <p:bldP spid="19468" grpId="0" animBg="1"/>
      <p:bldP spid="1946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480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6"/>
          <p:cNvSpPr>
            <a:spLocks noChangeArrowheads="1"/>
          </p:cNvSpPr>
          <p:nvPr/>
        </p:nvSpPr>
        <p:spPr bwMode="auto">
          <a:xfrm>
            <a:off x="0" y="609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a:solidFill>
                  <a:srgbClr val="0000FF"/>
                </a:solidFill>
              </a:rPr>
              <a:t>Tập đọc- Kể chuyện</a:t>
            </a:r>
          </a:p>
        </p:txBody>
      </p:sp>
      <p:sp>
        <p:nvSpPr>
          <p:cNvPr id="23556" name="Rectangle 7"/>
          <p:cNvSpPr>
            <a:spLocks noChangeArrowheads="1"/>
          </p:cNvSpPr>
          <p:nvPr/>
        </p:nvSpPr>
        <p:spPr bwMode="auto">
          <a:xfrm>
            <a:off x="3200400" y="533400"/>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66"/>
                </a:solidFill>
              </a:rPr>
              <a:t>Buổi học thể dục</a:t>
            </a:r>
          </a:p>
        </p:txBody>
      </p:sp>
      <p:sp>
        <p:nvSpPr>
          <p:cNvPr id="51208" name="Text Box 8"/>
          <p:cNvSpPr txBox="1">
            <a:spLocks noChangeArrowheads="1"/>
          </p:cNvSpPr>
          <p:nvPr/>
        </p:nvSpPr>
        <p:spPr bwMode="auto">
          <a:xfrm>
            <a:off x="1143000" y="1143000"/>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FF"/>
                </a:solidFill>
              </a:rPr>
              <a:t>Đây là ai? Em biết gì về ông?</a:t>
            </a:r>
          </a:p>
        </p:txBody>
      </p:sp>
      <p:sp>
        <p:nvSpPr>
          <p:cNvPr id="51209" name="Text Box 9"/>
          <p:cNvSpPr txBox="1">
            <a:spLocks noChangeArrowheads="1"/>
          </p:cNvSpPr>
          <p:nvPr/>
        </p:nvSpPr>
        <p:spPr bwMode="auto">
          <a:xfrm>
            <a:off x="1066800" y="6096000"/>
            <a:ext cx="3429000" cy="49530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NGUYỄN NGỌC KÍ</a:t>
            </a:r>
          </a:p>
        </p:txBody>
      </p:sp>
      <p:pic>
        <p:nvPicPr>
          <p:cNvPr id="51211" name="Picture 11"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12905">
            <a:off x="6858000" y="5029200"/>
            <a:ext cx="1247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31758">
            <a:off x="7086600" y="4724400"/>
            <a:ext cx="1247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3"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429000"/>
            <a:ext cx="1247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4"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2057400"/>
            <a:ext cx="1247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animEffect transition="in" filter="wipe(down)">
                                      <p:cBhvr>
                                        <p:cTn id="13" dur="290">
                                          <p:stCondLst>
                                            <p:cond delay="0"/>
                                          </p:stCondLst>
                                        </p:cTn>
                                        <p:tgtEl>
                                          <p:spTgt spid="51208"/>
                                        </p:tgtEl>
                                      </p:cBhvr>
                                    </p:animEffect>
                                    <p:anim calcmode="lin" valueType="num">
                                      <p:cBhvr>
                                        <p:cTn id="14" dur="911" tmFilter="0,0; 0.14,0.36; 0.43,0.73; 0.71,0.91; 1.0,1.0">
                                          <p:stCondLst>
                                            <p:cond delay="0"/>
                                          </p:stCondLst>
                                        </p:cTn>
                                        <p:tgtEl>
                                          <p:spTgt spid="51208"/>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51208"/>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51208"/>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51208"/>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51208"/>
                                        </p:tgtEl>
                                        <p:attrNameLst>
                                          <p:attrName>ppt_y</p:attrName>
                                        </p:attrNameLst>
                                      </p:cBhvr>
                                      <p:tavLst>
                                        <p:tav tm="0" fmla="#ppt_y-sin(pi*$)/81">
                                          <p:val>
                                            <p:fltVal val="0"/>
                                          </p:val>
                                        </p:tav>
                                        <p:tav tm="100000">
                                          <p:val>
                                            <p:fltVal val="1"/>
                                          </p:val>
                                        </p:tav>
                                      </p:tavLst>
                                    </p:anim>
                                    <p:animScale>
                                      <p:cBhvr>
                                        <p:cTn id="19" dur="13">
                                          <p:stCondLst>
                                            <p:cond delay="325"/>
                                          </p:stCondLst>
                                        </p:cTn>
                                        <p:tgtEl>
                                          <p:spTgt spid="51208"/>
                                        </p:tgtEl>
                                      </p:cBhvr>
                                      <p:to x="100000" y="60000"/>
                                    </p:animScale>
                                    <p:animScale>
                                      <p:cBhvr>
                                        <p:cTn id="20" dur="83" decel="50000">
                                          <p:stCondLst>
                                            <p:cond delay="338"/>
                                          </p:stCondLst>
                                        </p:cTn>
                                        <p:tgtEl>
                                          <p:spTgt spid="51208"/>
                                        </p:tgtEl>
                                      </p:cBhvr>
                                      <p:to x="100000" y="100000"/>
                                    </p:animScale>
                                    <p:animScale>
                                      <p:cBhvr>
                                        <p:cTn id="21" dur="13">
                                          <p:stCondLst>
                                            <p:cond delay="656"/>
                                          </p:stCondLst>
                                        </p:cTn>
                                        <p:tgtEl>
                                          <p:spTgt spid="51208"/>
                                        </p:tgtEl>
                                      </p:cBhvr>
                                      <p:to x="100000" y="80000"/>
                                    </p:animScale>
                                    <p:animScale>
                                      <p:cBhvr>
                                        <p:cTn id="22" dur="83" decel="50000">
                                          <p:stCondLst>
                                            <p:cond delay="669"/>
                                          </p:stCondLst>
                                        </p:cTn>
                                        <p:tgtEl>
                                          <p:spTgt spid="51208"/>
                                        </p:tgtEl>
                                      </p:cBhvr>
                                      <p:to x="100000" y="100000"/>
                                    </p:animScale>
                                    <p:animScale>
                                      <p:cBhvr>
                                        <p:cTn id="23" dur="13">
                                          <p:stCondLst>
                                            <p:cond delay="821"/>
                                          </p:stCondLst>
                                        </p:cTn>
                                        <p:tgtEl>
                                          <p:spTgt spid="51208"/>
                                        </p:tgtEl>
                                      </p:cBhvr>
                                      <p:to x="100000" y="90000"/>
                                    </p:animScale>
                                    <p:animScale>
                                      <p:cBhvr>
                                        <p:cTn id="24" dur="83" decel="50000">
                                          <p:stCondLst>
                                            <p:cond delay="834"/>
                                          </p:stCondLst>
                                        </p:cTn>
                                        <p:tgtEl>
                                          <p:spTgt spid="51208"/>
                                        </p:tgtEl>
                                      </p:cBhvr>
                                      <p:to x="100000" y="100000"/>
                                    </p:animScale>
                                    <p:animScale>
                                      <p:cBhvr>
                                        <p:cTn id="25" dur="13">
                                          <p:stCondLst>
                                            <p:cond delay="904"/>
                                          </p:stCondLst>
                                        </p:cTn>
                                        <p:tgtEl>
                                          <p:spTgt spid="51208"/>
                                        </p:tgtEl>
                                      </p:cBhvr>
                                      <p:to x="100000" y="95000"/>
                                    </p:animScale>
                                    <p:animScale>
                                      <p:cBhvr>
                                        <p:cTn id="26" dur="83" decel="50000">
                                          <p:stCondLst>
                                            <p:cond delay="917"/>
                                          </p:stCondLst>
                                        </p:cTn>
                                        <p:tgtEl>
                                          <p:spTgt spid="51208"/>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9"/>
                                        </p:tgtEl>
                                        <p:attrNameLst>
                                          <p:attrName>style.visibility</p:attrName>
                                        </p:attrNameLst>
                                      </p:cBhvr>
                                      <p:to>
                                        <p:strVal val="visible"/>
                                      </p:to>
                                    </p:set>
                                    <p:anim calcmode="lin" valueType="num">
                                      <p:cBhvr additive="base">
                                        <p:cTn id="31" dur="500" fill="hold"/>
                                        <p:tgtEl>
                                          <p:spTgt spid="51209"/>
                                        </p:tgtEl>
                                        <p:attrNameLst>
                                          <p:attrName>ppt_x</p:attrName>
                                        </p:attrNameLst>
                                      </p:cBhvr>
                                      <p:tavLst>
                                        <p:tav tm="0">
                                          <p:val>
                                            <p:strVal val="#ppt_x"/>
                                          </p:val>
                                        </p:tav>
                                        <p:tav tm="100000">
                                          <p:val>
                                            <p:strVal val="#ppt_x"/>
                                          </p:val>
                                        </p:tav>
                                      </p:tavLst>
                                    </p:anim>
                                    <p:anim calcmode="lin" valueType="num">
                                      <p:cBhvr additive="base">
                                        <p:cTn id="32" dur="500" fill="hold"/>
                                        <p:tgtEl>
                                          <p:spTgt spid="51209"/>
                                        </p:tgtEl>
                                        <p:attrNameLst>
                                          <p:attrName>ppt_y</p:attrName>
                                        </p:attrNameLst>
                                      </p:cBhvr>
                                      <p:tavLst>
                                        <p:tav tm="0">
                                          <p:val>
                                            <p:strVal val="1+#ppt_h/2"/>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1211"/>
                                        </p:tgtEl>
                                        <p:attrNameLst>
                                          <p:attrName>style.visibility</p:attrName>
                                        </p:attrNameLst>
                                      </p:cBhvr>
                                      <p:to>
                                        <p:strVal val="visible"/>
                                      </p:to>
                                    </p:set>
                                    <p:animEffect transition="in" filter="fade">
                                      <p:cBhvr>
                                        <p:cTn id="35" dur="1000"/>
                                        <p:tgtEl>
                                          <p:spTgt spid="51211"/>
                                        </p:tgtEl>
                                      </p:cBhvr>
                                    </p:animEffect>
                                    <p:anim calcmode="lin" valueType="num">
                                      <p:cBhvr>
                                        <p:cTn id="36" dur="1000" fill="hold"/>
                                        <p:tgtEl>
                                          <p:spTgt spid="51211"/>
                                        </p:tgtEl>
                                        <p:attrNameLst>
                                          <p:attrName>ppt_x</p:attrName>
                                        </p:attrNameLst>
                                      </p:cBhvr>
                                      <p:tavLst>
                                        <p:tav tm="0">
                                          <p:val>
                                            <p:strVal val="#ppt_x"/>
                                          </p:val>
                                        </p:tav>
                                        <p:tav tm="100000">
                                          <p:val>
                                            <p:strVal val="#ppt_x"/>
                                          </p:val>
                                        </p:tav>
                                      </p:tavLst>
                                    </p:anim>
                                    <p:anim calcmode="lin" valueType="num">
                                      <p:cBhvr>
                                        <p:cTn id="37" dur="1000" fill="hold"/>
                                        <p:tgtEl>
                                          <p:spTgt spid="51211"/>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51211"/>
                                        </p:tgtEl>
                                        <p:attrNameLst>
                                          <p:attrName>style.visibility</p:attrName>
                                        </p:attrNameLst>
                                      </p:cBhvr>
                                      <p:to>
                                        <p:strVal val="visible"/>
                                      </p:to>
                                    </p:set>
                                    <p:animEffect transition="in" filter="fade">
                                      <p:cBhvr>
                                        <p:cTn id="40" dur="1000"/>
                                        <p:tgtEl>
                                          <p:spTgt spid="51211"/>
                                        </p:tgtEl>
                                      </p:cBhvr>
                                    </p:animEffect>
                                    <p:anim calcmode="lin" valueType="num">
                                      <p:cBhvr>
                                        <p:cTn id="41" dur="1000" fill="hold"/>
                                        <p:tgtEl>
                                          <p:spTgt spid="51211"/>
                                        </p:tgtEl>
                                        <p:attrNameLst>
                                          <p:attrName>ppt_x</p:attrName>
                                        </p:attrNameLst>
                                      </p:cBhvr>
                                      <p:tavLst>
                                        <p:tav tm="0">
                                          <p:val>
                                            <p:strVal val="#ppt_x"/>
                                          </p:val>
                                        </p:tav>
                                        <p:tav tm="100000">
                                          <p:val>
                                            <p:strVal val="#ppt_x"/>
                                          </p:val>
                                        </p:tav>
                                      </p:tavLst>
                                    </p:anim>
                                    <p:anim calcmode="lin" valueType="num">
                                      <p:cBhvr>
                                        <p:cTn id="42" dur="1000" fill="hold"/>
                                        <p:tgtEl>
                                          <p:spTgt spid="5121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51212"/>
                                        </p:tgtEl>
                                        <p:attrNameLst>
                                          <p:attrName>style.visibility</p:attrName>
                                        </p:attrNameLst>
                                      </p:cBhvr>
                                      <p:to>
                                        <p:strVal val="visible"/>
                                      </p:to>
                                    </p:set>
                                    <p:animEffect transition="in" filter="fade">
                                      <p:cBhvr>
                                        <p:cTn id="45" dur="1000"/>
                                        <p:tgtEl>
                                          <p:spTgt spid="51212"/>
                                        </p:tgtEl>
                                      </p:cBhvr>
                                    </p:animEffect>
                                    <p:anim calcmode="lin" valueType="num">
                                      <p:cBhvr>
                                        <p:cTn id="46" dur="1000" fill="hold"/>
                                        <p:tgtEl>
                                          <p:spTgt spid="51212"/>
                                        </p:tgtEl>
                                        <p:attrNameLst>
                                          <p:attrName>ppt_x</p:attrName>
                                        </p:attrNameLst>
                                      </p:cBhvr>
                                      <p:tavLst>
                                        <p:tav tm="0">
                                          <p:val>
                                            <p:strVal val="#ppt_x"/>
                                          </p:val>
                                        </p:tav>
                                        <p:tav tm="100000">
                                          <p:val>
                                            <p:strVal val="#ppt_x"/>
                                          </p:val>
                                        </p:tav>
                                      </p:tavLst>
                                    </p:anim>
                                    <p:anim calcmode="lin" valueType="num">
                                      <p:cBhvr>
                                        <p:cTn id="47" dur="1000" fill="hold"/>
                                        <p:tgtEl>
                                          <p:spTgt spid="51212"/>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51212"/>
                                        </p:tgtEl>
                                        <p:attrNameLst>
                                          <p:attrName>style.visibility</p:attrName>
                                        </p:attrNameLst>
                                      </p:cBhvr>
                                      <p:to>
                                        <p:strVal val="visible"/>
                                      </p:to>
                                    </p:set>
                                    <p:animEffect transition="in" filter="fade">
                                      <p:cBhvr>
                                        <p:cTn id="50" dur="1000"/>
                                        <p:tgtEl>
                                          <p:spTgt spid="51212"/>
                                        </p:tgtEl>
                                      </p:cBhvr>
                                    </p:animEffect>
                                    <p:anim calcmode="lin" valueType="num">
                                      <p:cBhvr>
                                        <p:cTn id="51" dur="1000" fill="hold"/>
                                        <p:tgtEl>
                                          <p:spTgt spid="51212"/>
                                        </p:tgtEl>
                                        <p:attrNameLst>
                                          <p:attrName>ppt_x</p:attrName>
                                        </p:attrNameLst>
                                      </p:cBhvr>
                                      <p:tavLst>
                                        <p:tav tm="0">
                                          <p:val>
                                            <p:strVal val="#ppt_x"/>
                                          </p:val>
                                        </p:tav>
                                        <p:tav tm="100000">
                                          <p:val>
                                            <p:strVal val="#ppt_x"/>
                                          </p:val>
                                        </p:tav>
                                      </p:tavLst>
                                    </p:anim>
                                    <p:anim calcmode="lin" valueType="num">
                                      <p:cBhvr>
                                        <p:cTn id="52" dur="1000" fill="hold"/>
                                        <p:tgtEl>
                                          <p:spTgt spid="51212"/>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51213"/>
                                        </p:tgtEl>
                                        <p:attrNameLst>
                                          <p:attrName>style.visibility</p:attrName>
                                        </p:attrNameLst>
                                      </p:cBhvr>
                                      <p:to>
                                        <p:strVal val="visible"/>
                                      </p:to>
                                    </p:set>
                                    <p:animEffect transition="in" filter="fade">
                                      <p:cBhvr>
                                        <p:cTn id="55" dur="1000"/>
                                        <p:tgtEl>
                                          <p:spTgt spid="51213"/>
                                        </p:tgtEl>
                                      </p:cBhvr>
                                    </p:animEffect>
                                    <p:anim calcmode="lin" valueType="num">
                                      <p:cBhvr>
                                        <p:cTn id="56" dur="1000" fill="hold"/>
                                        <p:tgtEl>
                                          <p:spTgt spid="51213"/>
                                        </p:tgtEl>
                                        <p:attrNameLst>
                                          <p:attrName>ppt_x</p:attrName>
                                        </p:attrNameLst>
                                      </p:cBhvr>
                                      <p:tavLst>
                                        <p:tav tm="0">
                                          <p:val>
                                            <p:strVal val="#ppt_x"/>
                                          </p:val>
                                        </p:tav>
                                        <p:tav tm="100000">
                                          <p:val>
                                            <p:strVal val="#ppt_x"/>
                                          </p:val>
                                        </p:tav>
                                      </p:tavLst>
                                    </p:anim>
                                    <p:anim calcmode="lin" valueType="num">
                                      <p:cBhvr>
                                        <p:cTn id="57" dur="1000" fill="hold"/>
                                        <p:tgtEl>
                                          <p:spTgt spid="51213"/>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51213"/>
                                        </p:tgtEl>
                                        <p:attrNameLst>
                                          <p:attrName>style.visibility</p:attrName>
                                        </p:attrNameLst>
                                      </p:cBhvr>
                                      <p:to>
                                        <p:strVal val="visible"/>
                                      </p:to>
                                    </p:set>
                                    <p:animEffect transition="in" filter="fade">
                                      <p:cBhvr>
                                        <p:cTn id="60" dur="1000"/>
                                        <p:tgtEl>
                                          <p:spTgt spid="51213"/>
                                        </p:tgtEl>
                                      </p:cBhvr>
                                    </p:animEffect>
                                    <p:anim calcmode="lin" valueType="num">
                                      <p:cBhvr>
                                        <p:cTn id="61" dur="1000" fill="hold"/>
                                        <p:tgtEl>
                                          <p:spTgt spid="51213"/>
                                        </p:tgtEl>
                                        <p:attrNameLst>
                                          <p:attrName>ppt_x</p:attrName>
                                        </p:attrNameLst>
                                      </p:cBhvr>
                                      <p:tavLst>
                                        <p:tav tm="0">
                                          <p:val>
                                            <p:strVal val="#ppt_x"/>
                                          </p:val>
                                        </p:tav>
                                        <p:tav tm="100000">
                                          <p:val>
                                            <p:strVal val="#ppt_x"/>
                                          </p:val>
                                        </p:tav>
                                      </p:tavLst>
                                    </p:anim>
                                    <p:anim calcmode="lin" valueType="num">
                                      <p:cBhvr>
                                        <p:cTn id="62" dur="1000" fill="hold"/>
                                        <p:tgtEl>
                                          <p:spTgt spid="51213"/>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51214"/>
                                        </p:tgtEl>
                                        <p:attrNameLst>
                                          <p:attrName>style.visibility</p:attrName>
                                        </p:attrNameLst>
                                      </p:cBhvr>
                                      <p:to>
                                        <p:strVal val="visible"/>
                                      </p:to>
                                    </p:set>
                                    <p:animEffect transition="in" filter="fade">
                                      <p:cBhvr>
                                        <p:cTn id="65" dur="1000"/>
                                        <p:tgtEl>
                                          <p:spTgt spid="51214"/>
                                        </p:tgtEl>
                                      </p:cBhvr>
                                    </p:animEffect>
                                    <p:anim calcmode="lin" valueType="num">
                                      <p:cBhvr>
                                        <p:cTn id="66" dur="1000" fill="hold"/>
                                        <p:tgtEl>
                                          <p:spTgt spid="51214"/>
                                        </p:tgtEl>
                                        <p:attrNameLst>
                                          <p:attrName>ppt_x</p:attrName>
                                        </p:attrNameLst>
                                      </p:cBhvr>
                                      <p:tavLst>
                                        <p:tav tm="0">
                                          <p:val>
                                            <p:strVal val="#ppt_x"/>
                                          </p:val>
                                        </p:tav>
                                        <p:tav tm="100000">
                                          <p:val>
                                            <p:strVal val="#ppt_x"/>
                                          </p:val>
                                        </p:tav>
                                      </p:tavLst>
                                    </p:anim>
                                    <p:anim calcmode="lin" valueType="num">
                                      <p:cBhvr>
                                        <p:cTn id="67" dur="1000" fill="hold"/>
                                        <p:tgtEl>
                                          <p:spTgt spid="51214"/>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51214"/>
                                        </p:tgtEl>
                                        <p:attrNameLst>
                                          <p:attrName>style.visibility</p:attrName>
                                        </p:attrNameLst>
                                      </p:cBhvr>
                                      <p:to>
                                        <p:strVal val="visible"/>
                                      </p:to>
                                    </p:set>
                                    <p:animEffect transition="in" filter="fade">
                                      <p:cBhvr>
                                        <p:cTn id="70" dur="1000"/>
                                        <p:tgtEl>
                                          <p:spTgt spid="51214"/>
                                        </p:tgtEl>
                                      </p:cBhvr>
                                    </p:animEffect>
                                    <p:anim calcmode="lin" valueType="num">
                                      <p:cBhvr>
                                        <p:cTn id="71" dur="1000" fill="hold"/>
                                        <p:tgtEl>
                                          <p:spTgt spid="51214"/>
                                        </p:tgtEl>
                                        <p:attrNameLst>
                                          <p:attrName>ppt_x</p:attrName>
                                        </p:attrNameLst>
                                      </p:cBhvr>
                                      <p:tavLst>
                                        <p:tav tm="0">
                                          <p:val>
                                            <p:strVal val="#ppt_x"/>
                                          </p:val>
                                        </p:tav>
                                        <p:tav tm="100000">
                                          <p:val>
                                            <p:strVal val="#ppt_x"/>
                                          </p:val>
                                        </p:tav>
                                      </p:tavLst>
                                    </p:anim>
                                    <p:anim calcmode="lin" valueType="num">
                                      <p:cBhvr>
                                        <p:cTn id="72" dur="1000" fill="hold"/>
                                        <p:tgtEl>
                                          <p:spTgt spid="51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P spid="512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715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Text Box 7"/>
          <p:cNvSpPr txBox="1">
            <a:spLocks noChangeArrowheads="1"/>
          </p:cNvSpPr>
          <p:nvPr/>
        </p:nvSpPr>
        <p:spPr bwMode="auto">
          <a:xfrm>
            <a:off x="0" y="457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NGUYỄN NGỌC KÍ  </a:t>
            </a:r>
            <a:r>
              <a:rPr lang="en-US" sz="2800" b="1">
                <a:solidFill>
                  <a:srgbClr val="0000FF"/>
                </a:solidFill>
              </a:rPr>
              <a:t>: Một người thầy, một nhà thơ có đôi chân kì diệu.</a:t>
            </a:r>
          </a:p>
        </p:txBody>
      </p:sp>
      <p:pic>
        <p:nvPicPr>
          <p:cNvPr id="37900" name="Picture 12"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724400"/>
            <a:ext cx="1247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rose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247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1000" fill="hold"/>
                                        <p:tgtEl>
                                          <p:spTgt spid="37894"/>
                                        </p:tgtEl>
                                        <p:attrNameLst>
                                          <p:attrName>ppt_x</p:attrName>
                                        </p:attrNameLst>
                                      </p:cBhvr>
                                      <p:tavLst>
                                        <p:tav tm="0">
                                          <p:val>
                                            <p:strVal val="#ppt_x"/>
                                          </p:val>
                                        </p:tav>
                                        <p:tav tm="100000">
                                          <p:val>
                                            <p:strVal val="#ppt_x"/>
                                          </p:val>
                                        </p:tav>
                                      </p:tavLst>
                                    </p:anim>
                                    <p:anim calcmode="lin" valueType="num">
                                      <p:cBhvr additive="base">
                                        <p:cTn id="8" dur="10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additive="base">
                                        <p:cTn id="13" dur="1000" fill="hold"/>
                                        <p:tgtEl>
                                          <p:spTgt spid="37895"/>
                                        </p:tgtEl>
                                        <p:attrNameLst>
                                          <p:attrName>ppt_x</p:attrName>
                                        </p:attrNameLst>
                                      </p:cBhvr>
                                      <p:tavLst>
                                        <p:tav tm="0">
                                          <p:val>
                                            <p:strVal val="#ppt_x"/>
                                          </p:val>
                                        </p:tav>
                                        <p:tav tm="100000">
                                          <p:val>
                                            <p:strVal val="#ppt_x"/>
                                          </p:val>
                                        </p:tav>
                                      </p:tavLst>
                                    </p:anim>
                                    <p:anim calcmode="lin" valueType="num">
                                      <p:cBhvr additive="base">
                                        <p:cTn id="14" dur="1000" fill="hold"/>
                                        <p:tgtEl>
                                          <p:spTgt spid="37895"/>
                                        </p:tgtEl>
                                        <p:attrNameLst>
                                          <p:attrName>ppt_y</p:attrName>
                                        </p:attrNameLst>
                                      </p:cBhvr>
                                      <p:tavLst>
                                        <p:tav tm="0">
                                          <p:val>
                                            <p:strVal val="1+#ppt_h/2"/>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7900"/>
                                        </p:tgtEl>
                                        <p:attrNameLst>
                                          <p:attrName>style.visibility</p:attrName>
                                        </p:attrNameLst>
                                      </p:cBhvr>
                                      <p:to>
                                        <p:strVal val="visible"/>
                                      </p:to>
                                    </p:set>
                                    <p:animEffect transition="in" filter="fade">
                                      <p:cBhvr>
                                        <p:cTn id="17" dur="1000"/>
                                        <p:tgtEl>
                                          <p:spTgt spid="37900"/>
                                        </p:tgtEl>
                                      </p:cBhvr>
                                    </p:animEffect>
                                    <p:anim calcmode="lin" valueType="num">
                                      <p:cBhvr>
                                        <p:cTn id="18" dur="1000" fill="hold"/>
                                        <p:tgtEl>
                                          <p:spTgt spid="37900"/>
                                        </p:tgtEl>
                                        <p:attrNameLst>
                                          <p:attrName>ppt_x</p:attrName>
                                        </p:attrNameLst>
                                      </p:cBhvr>
                                      <p:tavLst>
                                        <p:tav tm="0">
                                          <p:val>
                                            <p:strVal val="#ppt_x"/>
                                          </p:val>
                                        </p:tav>
                                        <p:tav tm="100000">
                                          <p:val>
                                            <p:strVal val="#ppt_x"/>
                                          </p:val>
                                        </p:tav>
                                      </p:tavLst>
                                    </p:anim>
                                    <p:anim calcmode="lin" valueType="num">
                                      <p:cBhvr>
                                        <p:cTn id="19" dur="1000" fill="hold"/>
                                        <p:tgtEl>
                                          <p:spTgt spid="3790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7900"/>
                                        </p:tgtEl>
                                        <p:attrNameLst>
                                          <p:attrName>style.visibility</p:attrName>
                                        </p:attrNameLst>
                                      </p:cBhvr>
                                      <p:to>
                                        <p:strVal val="visible"/>
                                      </p:to>
                                    </p:set>
                                    <p:animEffect transition="in" filter="fade">
                                      <p:cBhvr>
                                        <p:cTn id="22" dur="1000"/>
                                        <p:tgtEl>
                                          <p:spTgt spid="37900"/>
                                        </p:tgtEl>
                                      </p:cBhvr>
                                    </p:animEffect>
                                    <p:anim calcmode="lin" valueType="num">
                                      <p:cBhvr>
                                        <p:cTn id="23" dur="1000" fill="hold"/>
                                        <p:tgtEl>
                                          <p:spTgt spid="37900"/>
                                        </p:tgtEl>
                                        <p:attrNameLst>
                                          <p:attrName>ppt_x</p:attrName>
                                        </p:attrNameLst>
                                      </p:cBhvr>
                                      <p:tavLst>
                                        <p:tav tm="0">
                                          <p:val>
                                            <p:strVal val="#ppt_x"/>
                                          </p:val>
                                        </p:tav>
                                        <p:tav tm="100000">
                                          <p:val>
                                            <p:strVal val="#ppt_x"/>
                                          </p:val>
                                        </p:tav>
                                      </p:tavLst>
                                    </p:anim>
                                    <p:anim calcmode="lin" valueType="num">
                                      <p:cBhvr>
                                        <p:cTn id="24" dur="1000" fill="hold"/>
                                        <p:tgtEl>
                                          <p:spTgt spid="3790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7901"/>
                                        </p:tgtEl>
                                        <p:attrNameLst>
                                          <p:attrName>style.visibility</p:attrName>
                                        </p:attrNameLst>
                                      </p:cBhvr>
                                      <p:to>
                                        <p:strVal val="visible"/>
                                      </p:to>
                                    </p:set>
                                    <p:animEffect transition="in" filter="fade">
                                      <p:cBhvr>
                                        <p:cTn id="27" dur="1000"/>
                                        <p:tgtEl>
                                          <p:spTgt spid="37901"/>
                                        </p:tgtEl>
                                      </p:cBhvr>
                                    </p:animEffect>
                                    <p:anim calcmode="lin" valueType="num">
                                      <p:cBhvr>
                                        <p:cTn id="28" dur="1000" fill="hold"/>
                                        <p:tgtEl>
                                          <p:spTgt spid="37901"/>
                                        </p:tgtEl>
                                        <p:attrNameLst>
                                          <p:attrName>ppt_x</p:attrName>
                                        </p:attrNameLst>
                                      </p:cBhvr>
                                      <p:tavLst>
                                        <p:tav tm="0">
                                          <p:val>
                                            <p:strVal val="#ppt_x"/>
                                          </p:val>
                                        </p:tav>
                                        <p:tav tm="100000">
                                          <p:val>
                                            <p:strVal val="#ppt_x"/>
                                          </p:val>
                                        </p:tav>
                                      </p:tavLst>
                                    </p:anim>
                                    <p:anim calcmode="lin" valueType="num">
                                      <p:cBhvr>
                                        <p:cTn id="29" dur="1000" fill="hold"/>
                                        <p:tgtEl>
                                          <p:spTgt spid="3790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7901"/>
                                        </p:tgtEl>
                                        <p:attrNameLst>
                                          <p:attrName>style.visibility</p:attrName>
                                        </p:attrNameLst>
                                      </p:cBhvr>
                                      <p:to>
                                        <p:strVal val="visible"/>
                                      </p:to>
                                    </p:set>
                                    <p:animEffect transition="in" filter="fade">
                                      <p:cBhvr>
                                        <p:cTn id="32" dur="1000"/>
                                        <p:tgtEl>
                                          <p:spTgt spid="37901"/>
                                        </p:tgtEl>
                                      </p:cBhvr>
                                    </p:animEffect>
                                    <p:anim calcmode="lin" valueType="num">
                                      <p:cBhvr>
                                        <p:cTn id="33" dur="1000" fill="hold"/>
                                        <p:tgtEl>
                                          <p:spTgt spid="37901"/>
                                        </p:tgtEl>
                                        <p:attrNameLst>
                                          <p:attrName>ppt_x</p:attrName>
                                        </p:attrNameLst>
                                      </p:cBhvr>
                                      <p:tavLst>
                                        <p:tav tm="0">
                                          <p:val>
                                            <p:strVal val="#ppt_x"/>
                                          </p:val>
                                        </p:tav>
                                        <p:tav tm="100000">
                                          <p:val>
                                            <p:strVal val="#ppt_x"/>
                                          </p:val>
                                        </p:tav>
                                      </p:tavLst>
                                    </p:anim>
                                    <p:anim calcmode="lin" valueType="num">
                                      <p:cBhvr>
                                        <p:cTn id="34" dur="1000" fill="hold"/>
                                        <p:tgtEl>
                                          <p:spTgt spid="379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23950"/>
            <a:ext cx="7543800"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3" name="Text Box 9"/>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NGUYỄN NGỌC KÍ  </a:t>
            </a:r>
            <a:r>
              <a:rPr lang="en-US" sz="2800" b="1">
                <a:solidFill>
                  <a:srgbClr val="0000FF"/>
                </a:solidFill>
              </a:rPr>
              <a:t>: Một người thầy, một nhà thơ có đôi chân kì diệu.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blinds(horizontal)">
                                      <p:cBhvr>
                                        <p:cTn id="7" dur="500"/>
                                        <p:tgtEl>
                                          <p:spTgt spid="522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 calcmode="lin" valueType="num">
                                      <p:cBhvr additive="base">
                                        <p:cTn id="12" dur="500" fill="hold"/>
                                        <p:tgtEl>
                                          <p:spTgt spid="52228"/>
                                        </p:tgtEl>
                                        <p:attrNameLst>
                                          <p:attrName>ppt_x</p:attrName>
                                        </p:attrNameLst>
                                      </p:cBhvr>
                                      <p:tavLst>
                                        <p:tav tm="0">
                                          <p:val>
                                            <p:strVal val="#ppt_x"/>
                                          </p:val>
                                        </p:tav>
                                        <p:tav tm="100000">
                                          <p:val>
                                            <p:strVal val="#ppt_x"/>
                                          </p:val>
                                        </p:tav>
                                      </p:tavLst>
                                    </p:anim>
                                    <p:anim calcmode="lin" valueType="num">
                                      <p:cBhvr additive="base">
                                        <p:cTn id="13"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Nề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7"/>
          <p:cNvSpPr>
            <a:spLocks noChangeArrowheads="1" noChangeShapeType="1" noTextEdit="1"/>
          </p:cNvSpPr>
          <p:nvPr/>
        </p:nvSpPr>
        <p:spPr bwMode="auto">
          <a:xfrm>
            <a:off x="2057400" y="2667000"/>
            <a:ext cx="4572000" cy="1047750"/>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Cảm ơn các thầy cô !</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655638"/>
            <a:ext cx="8229600" cy="1143000"/>
          </a:xfrm>
        </p:spPr>
        <p:txBody>
          <a:bodyPr/>
          <a:lstStyle/>
          <a:p>
            <a:pPr eaLnBrk="1" hangingPunct="1"/>
            <a:r>
              <a:rPr lang="en-US" altLang="en-US" sz="3600" b="1" i="1" dirty="0" err="1" smtClean="0">
                <a:solidFill>
                  <a:srgbClr val="002060"/>
                </a:solidFill>
                <a:latin typeface="Times New Roman" panose="02020603050405020304" pitchFamily="18" charset="0"/>
                <a:cs typeface="Times New Roman" panose="02020603050405020304" pitchFamily="18" charset="0"/>
              </a:rPr>
              <a:t>Thứ</a:t>
            </a:r>
            <a:r>
              <a:rPr lang="en-US" altLang="en-US" sz="3600" b="1" i="1" dirty="0" smtClean="0">
                <a:solidFill>
                  <a:srgbClr val="002060"/>
                </a:solidFill>
                <a:latin typeface="Times New Roman" panose="02020603050405020304" pitchFamily="18" charset="0"/>
                <a:cs typeface="Times New Roman" panose="02020603050405020304" pitchFamily="18" charset="0"/>
              </a:rPr>
              <a:t> </a:t>
            </a:r>
            <a:r>
              <a:rPr lang="en-US" altLang="en-US" sz="3600" b="1" i="1" dirty="0" err="1" smtClean="0">
                <a:solidFill>
                  <a:srgbClr val="002060"/>
                </a:solidFill>
                <a:latin typeface="Times New Roman" panose="02020603050405020304" pitchFamily="18" charset="0"/>
                <a:cs typeface="Times New Roman" panose="02020603050405020304" pitchFamily="18" charset="0"/>
              </a:rPr>
              <a:t>hai</a:t>
            </a:r>
            <a:r>
              <a:rPr lang="en-US" altLang="en-US" sz="3600" b="1" i="1" dirty="0" smtClean="0">
                <a:solidFill>
                  <a:srgbClr val="002060"/>
                </a:solidFill>
                <a:latin typeface="Times New Roman" panose="02020603050405020304" pitchFamily="18" charset="0"/>
                <a:cs typeface="Times New Roman" panose="02020603050405020304" pitchFamily="18" charset="0"/>
              </a:rPr>
              <a:t> </a:t>
            </a:r>
            <a:r>
              <a:rPr lang="en-US" altLang="en-US" sz="3600" b="1" i="1" dirty="0" err="1" smtClean="0">
                <a:solidFill>
                  <a:srgbClr val="002060"/>
                </a:solidFill>
                <a:latin typeface="Times New Roman" panose="02020603050405020304" pitchFamily="18" charset="0"/>
                <a:cs typeface="Times New Roman" panose="02020603050405020304" pitchFamily="18" charset="0"/>
              </a:rPr>
              <a:t>ngày</a:t>
            </a:r>
            <a:r>
              <a:rPr lang="en-US" altLang="en-US" sz="3600" b="1" i="1" dirty="0" smtClean="0">
                <a:solidFill>
                  <a:srgbClr val="002060"/>
                </a:solidFill>
                <a:latin typeface="Times New Roman" panose="02020603050405020304" pitchFamily="18" charset="0"/>
                <a:cs typeface="Times New Roman" panose="02020603050405020304" pitchFamily="18" charset="0"/>
              </a:rPr>
              <a:t> 4 </a:t>
            </a:r>
            <a:r>
              <a:rPr lang="en-US" altLang="en-US" sz="3600" b="1" i="1" dirty="0" err="1" smtClean="0">
                <a:solidFill>
                  <a:srgbClr val="002060"/>
                </a:solidFill>
                <a:latin typeface="Times New Roman" panose="02020603050405020304" pitchFamily="18" charset="0"/>
                <a:cs typeface="Times New Roman" panose="02020603050405020304" pitchFamily="18" charset="0"/>
              </a:rPr>
              <a:t>tháng</a:t>
            </a:r>
            <a:r>
              <a:rPr lang="en-US" altLang="en-US" sz="3600" b="1" i="1" dirty="0" smtClean="0">
                <a:solidFill>
                  <a:srgbClr val="002060"/>
                </a:solidFill>
                <a:latin typeface="Times New Roman" panose="02020603050405020304" pitchFamily="18" charset="0"/>
                <a:cs typeface="Times New Roman" panose="02020603050405020304" pitchFamily="18" charset="0"/>
              </a:rPr>
              <a:t> 4 </a:t>
            </a:r>
            <a:r>
              <a:rPr lang="en-US" altLang="en-US" sz="3600" b="1" i="1" dirty="0" err="1" smtClean="0">
                <a:solidFill>
                  <a:srgbClr val="002060"/>
                </a:solidFill>
                <a:latin typeface="Times New Roman" panose="02020603050405020304" pitchFamily="18" charset="0"/>
                <a:cs typeface="Times New Roman" panose="02020603050405020304" pitchFamily="18" charset="0"/>
              </a:rPr>
              <a:t>năm</a:t>
            </a:r>
            <a:r>
              <a:rPr lang="en-US" altLang="en-US" sz="3600" b="1" i="1" dirty="0" smtClean="0">
                <a:solidFill>
                  <a:srgbClr val="002060"/>
                </a:solidFill>
                <a:latin typeface="Times New Roman" panose="02020603050405020304" pitchFamily="18" charset="0"/>
                <a:cs typeface="Times New Roman" panose="02020603050405020304" pitchFamily="18" charset="0"/>
              </a:rPr>
              <a:t> 2022</a:t>
            </a:r>
            <a:br>
              <a:rPr lang="en-US" altLang="en-US" sz="3600" b="1" i="1" dirty="0" smtClean="0">
                <a:solidFill>
                  <a:srgbClr val="002060"/>
                </a:solidFill>
                <a:latin typeface="Times New Roman" panose="02020603050405020304" pitchFamily="18" charset="0"/>
                <a:cs typeface="Times New Roman" panose="02020603050405020304" pitchFamily="18" charset="0"/>
              </a:rPr>
            </a:br>
            <a:r>
              <a:rPr lang="en-US" altLang="en-US" sz="3200" b="1" i="1" dirty="0" err="1" smtClean="0">
                <a:solidFill>
                  <a:srgbClr val="002060"/>
                </a:solidFill>
                <a:latin typeface="Times New Roman" panose="02020603050405020304" pitchFamily="18" charset="0"/>
                <a:cs typeface="Times New Roman" panose="02020603050405020304" pitchFamily="18" charset="0"/>
              </a:rPr>
              <a:t>Tập</a:t>
            </a:r>
            <a:r>
              <a:rPr lang="en-US" altLang="en-US" sz="3200" b="1" i="1" dirty="0" smtClean="0">
                <a:solidFill>
                  <a:srgbClr val="002060"/>
                </a:solidFill>
                <a:latin typeface="Times New Roman" panose="02020603050405020304" pitchFamily="18" charset="0"/>
                <a:cs typeface="Times New Roman" panose="02020603050405020304" pitchFamily="18" charset="0"/>
              </a:rPr>
              <a:t> </a:t>
            </a:r>
            <a:r>
              <a:rPr lang="en-US" altLang="en-US" sz="3200" b="1" i="1" dirty="0" err="1" smtClean="0">
                <a:solidFill>
                  <a:srgbClr val="002060"/>
                </a:solidFill>
                <a:latin typeface="Times New Roman" panose="02020603050405020304" pitchFamily="18" charset="0"/>
                <a:cs typeface="Times New Roman" panose="02020603050405020304" pitchFamily="18" charset="0"/>
              </a:rPr>
              <a:t>đọc</a:t>
            </a:r>
            <a:r>
              <a:rPr lang="en-US" altLang="en-US" sz="3200" b="1" i="1" dirty="0" smtClean="0">
                <a:solidFill>
                  <a:srgbClr val="002060"/>
                </a:solidFill>
                <a:latin typeface="Times New Roman" panose="02020603050405020304" pitchFamily="18" charset="0"/>
                <a:cs typeface="Times New Roman" panose="02020603050405020304" pitchFamily="18" charset="0"/>
              </a:rPr>
              <a:t> – </a:t>
            </a:r>
            <a:r>
              <a:rPr lang="en-US" altLang="en-US" sz="3200" b="1" i="1" dirty="0" err="1" smtClean="0">
                <a:solidFill>
                  <a:srgbClr val="002060"/>
                </a:solidFill>
                <a:latin typeface="Times New Roman" panose="02020603050405020304" pitchFamily="18" charset="0"/>
                <a:cs typeface="Times New Roman" panose="02020603050405020304" pitchFamily="18" charset="0"/>
              </a:rPr>
              <a:t>Kể</a:t>
            </a:r>
            <a:r>
              <a:rPr lang="en-US" altLang="en-US" sz="3200" b="1" i="1" dirty="0" smtClean="0">
                <a:solidFill>
                  <a:srgbClr val="002060"/>
                </a:solidFill>
                <a:latin typeface="Times New Roman" panose="02020603050405020304" pitchFamily="18" charset="0"/>
                <a:cs typeface="Times New Roman" panose="02020603050405020304" pitchFamily="18" charset="0"/>
              </a:rPr>
              <a:t> </a:t>
            </a:r>
            <a:r>
              <a:rPr lang="en-US" altLang="en-US" sz="3200" b="1" i="1" dirty="0" err="1" smtClean="0">
                <a:solidFill>
                  <a:srgbClr val="002060"/>
                </a:solidFill>
                <a:latin typeface="Times New Roman" panose="02020603050405020304" pitchFamily="18" charset="0"/>
                <a:cs typeface="Times New Roman" panose="02020603050405020304" pitchFamily="18" charset="0"/>
              </a:rPr>
              <a:t>chuyện</a:t>
            </a:r>
            <a:r>
              <a:rPr lang="en-US" altLang="en-US" sz="3200" b="1" i="1" dirty="0" smtClean="0">
                <a:solidFill>
                  <a:srgbClr val="002060"/>
                </a:solidFill>
                <a:latin typeface="Times New Roman" panose="02020603050405020304" pitchFamily="18" charset="0"/>
                <a:cs typeface="Times New Roman" panose="02020603050405020304" pitchFamily="18" charset="0"/>
              </a:rPr>
              <a:t/>
            </a:r>
            <a:br>
              <a:rPr lang="en-US" altLang="en-US" sz="3200" b="1" i="1" dirty="0" smtClean="0">
                <a:solidFill>
                  <a:srgbClr val="002060"/>
                </a:solidFill>
                <a:latin typeface="Times New Roman" panose="02020603050405020304" pitchFamily="18" charset="0"/>
                <a:cs typeface="Times New Roman" panose="02020603050405020304" pitchFamily="18" charset="0"/>
              </a:rPr>
            </a:br>
            <a:endParaRPr lang="en-US" altLang="en-US" sz="3200" b="1" i="1" dirty="0" smtClean="0">
              <a:solidFill>
                <a:srgbClr val="002060"/>
              </a:solidFill>
              <a:latin typeface="Times New Roman" panose="02020603050405020304" pitchFamily="18" charset="0"/>
              <a:cs typeface="Times New Roman" panose="02020603050405020304" pitchFamily="18" charset="0"/>
            </a:endParaRPr>
          </a:p>
        </p:txBody>
      </p:sp>
      <p:sp>
        <p:nvSpPr>
          <p:cNvPr id="14342" name="Text Box 6"/>
          <p:cNvSpPr txBox="1">
            <a:spLocks noChangeArrowheads="1"/>
          </p:cNvSpPr>
          <p:nvPr/>
        </p:nvSpPr>
        <p:spPr bwMode="auto">
          <a:xfrm>
            <a:off x="152400" y="1798637"/>
            <a:ext cx="8991600" cy="132343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4000" b="1"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Buổi</a:t>
            </a:r>
            <a:r>
              <a:rPr lang="en-US" sz="4000" b="1"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b="1"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học</a:t>
            </a:r>
            <a:r>
              <a:rPr lang="en-US" sz="4000" b="1"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b="1"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thể</a:t>
            </a:r>
            <a:r>
              <a:rPr lang="en-US" sz="4000" b="1"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4000" b="1" dirty="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dục</a:t>
            </a:r>
            <a:endParaRPr lang="en-US" sz="4000" b="1"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algn="ctr" eaLnBrk="1" hangingPunct="1">
              <a:defRPr/>
            </a:pPr>
            <a:r>
              <a:rPr lang="en-US" sz="4000" b="1"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(A-mi-xi)</a:t>
            </a:r>
            <a:endParaRPr lang="en-US" sz="4000" b="1"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35844" name="TextBox 1"/>
          <p:cNvSpPr txBox="1">
            <a:spLocks noChangeArrowheads="1"/>
          </p:cNvSpPr>
          <p:nvPr/>
        </p:nvSpPr>
        <p:spPr bwMode="auto">
          <a:xfrm>
            <a:off x="609600" y="457200"/>
            <a:ext cx="186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290043145"/>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 calcmode="lin" valueType="num">
                                      <p:cBhvr additive="base">
                                        <p:cTn id="7" dur="500" fill="hold"/>
                                        <p:tgtEl>
                                          <p:spTgt spid="143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2">
                                            <p:txEl>
                                              <p:pRg st="1" end="1"/>
                                            </p:txEl>
                                          </p:spTgt>
                                        </p:tgtEl>
                                        <p:attrNameLst>
                                          <p:attrName>style.visibility</p:attrName>
                                        </p:attrNameLst>
                                      </p:cBhvr>
                                      <p:to>
                                        <p:strVal val="visible"/>
                                      </p:to>
                                    </p:set>
                                    <p:anim calcmode="lin" valueType="num">
                                      <p:cBhvr additive="base">
                                        <p:cTn id="13" dur="500" fill="hold"/>
                                        <p:tgtEl>
                                          <p:spTgt spid="143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369888"/>
            <a:ext cx="9144000" cy="760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8" charset="0"/>
                <a:cs typeface="Times New Roman" pitchFamily="18" charset="0"/>
              </a:rPr>
              <a:t>                                                    </a:t>
            </a:r>
            <a:r>
              <a:rPr lang="en-US" sz="2800" b="1">
                <a:latin typeface="Times New Roman" pitchFamily="18" charset="0"/>
                <a:cs typeface="Times New Roman" pitchFamily="18" charset="0"/>
              </a:rPr>
              <a:t>Buổi học thể dục</a:t>
            </a:r>
          </a:p>
          <a:p>
            <a:pPr eaLnBrk="1" hangingPunct="1"/>
            <a:r>
              <a:rPr lang="en-US" sz="2000">
                <a:latin typeface="Times New Roman" pitchFamily="18" charset="0"/>
                <a:cs typeface="Times New Roman" pitchFamily="18" charset="0"/>
              </a:rPr>
              <a:t>    1. Hôm nay có buổi học thể dục. Thầy giáo dẫn chúng tôi </a:t>
            </a:r>
            <a:r>
              <a:rPr lang="vi-VN" sz="2000">
                <a:latin typeface="Times New Roman" pitchFamily="18" charset="0"/>
                <a:cs typeface="Times New Roman" pitchFamily="18" charset="0"/>
              </a:rPr>
              <a:t>đến</a:t>
            </a:r>
            <a:r>
              <a:rPr lang="en-US" sz="2000">
                <a:latin typeface="Times New Roman" pitchFamily="18" charset="0"/>
                <a:cs typeface="Times New Roman" pitchFamily="18" charset="0"/>
              </a:rPr>
              <a:t> bên một cái cột cao, thẳng </a:t>
            </a:r>
            <a:r>
              <a:rPr lang="vi-VN" sz="2000">
                <a:latin typeface="Times New Roman" pitchFamily="18" charset="0"/>
                <a:cs typeface="Times New Roman" pitchFamily="18" charset="0"/>
              </a:rPr>
              <a:t>đứng</a:t>
            </a:r>
            <a:r>
              <a:rPr lang="en-US" sz="2000">
                <a:latin typeface="Times New Roman" pitchFamily="18" charset="0"/>
                <a:cs typeface="Times New Roman" pitchFamily="18" charset="0"/>
              </a:rPr>
              <a:t>. Chúng tôi phải leo lên </a:t>
            </a:r>
            <a:r>
              <a:rPr lang="vi-VN" sz="2000">
                <a:latin typeface="Times New Roman" pitchFamily="18" charset="0"/>
                <a:cs typeface="Times New Roman" pitchFamily="18" charset="0"/>
              </a:rPr>
              <a:t>đế</a:t>
            </a:r>
            <a:r>
              <a:rPr lang="en-US" sz="2000">
                <a:latin typeface="Times New Roman" pitchFamily="18" charset="0"/>
                <a:cs typeface="Times New Roman" pitchFamily="18" charset="0"/>
              </a:rPr>
              <a:t>n trên cùng, rồi </a:t>
            </a:r>
            <a:r>
              <a:rPr lang="vi-VN" sz="2000">
                <a:latin typeface="Times New Roman" pitchFamily="18" charset="0"/>
                <a:cs typeface="Times New Roman" pitchFamily="18" charset="0"/>
              </a:rPr>
              <a:t>đứng</a:t>
            </a:r>
            <a:r>
              <a:rPr lang="en-US" sz="2000">
                <a:latin typeface="Times New Roman" pitchFamily="18" charset="0"/>
                <a:cs typeface="Times New Roman" pitchFamily="18" charset="0"/>
              </a:rPr>
              <a:t> thẳng ng</a:t>
            </a:r>
            <a:r>
              <a:rPr lang="vi-VN" sz="2000">
                <a:latin typeface="Times New Roman" pitchFamily="18" charset="0"/>
                <a:cs typeface="Times New Roman" pitchFamily="18" charset="0"/>
              </a:rPr>
              <a:t>ười</a:t>
            </a:r>
            <a:r>
              <a:rPr lang="en-US" sz="2000">
                <a:latin typeface="Times New Roman" pitchFamily="18" charset="0"/>
                <a:cs typeface="Times New Roman" pitchFamily="18" charset="0"/>
              </a:rPr>
              <a:t> trên chiếc xà ngang.</a:t>
            </a:r>
          </a:p>
          <a:p>
            <a:pPr eaLnBrk="1" hangingPunct="1"/>
            <a:r>
              <a:rPr lang="en-US" sz="2000">
                <a:latin typeface="Times New Roman" pitchFamily="18" charset="0"/>
                <a:cs typeface="Times New Roman" pitchFamily="18" charset="0"/>
              </a:rPr>
              <a:t>    Đê-rốt-xi và Cô-rét-ti leo nh</a:t>
            </a:r>
            <a:r>
              <a:rPr lang="vi-VN" sz="2000">
                <a:latin typeface="Times New Roman" pitchFamily="18" charset="0"/>
                <a:cs typeface="Times New Roman" pitchFamily="18" charset="0"/>
              </a:rPr>
              <a:t>ư</a:t>
            </a:r>
            <a:r>
              <a:rPr lang="en-US" sz="2000">
                <a:latin typeface="Times New Roman" pitchFamily="18" charset="0"/>
                <a:cs typeface="Times New Roman" pitchFamily="18" charset="0"/>
              </a:rPr>
              <a:t> hai con khỉ. Xtác-</a:t>
            </a:r>
            <a:r>
              <a:rPr lang="vi-VN" sz="2000">
                <a:latin typeface="Times New Roman" pitchFamily="18" charset="0"/>
                <a:cs typeface="Times New Roman" pitchFamily="18" charset="0"/>
              </a:rPr>
              <a:t>đ</a:t>
            </a:r>
            <a:r>
              <a:rPr lang="en-US" sz="2000">
                <a:latin typeface="Times New Roman" pitchFamily="18" charset="0"/>
                <a:cs typeface="Times New Roman" pitchFamily="18" charset="0"/>
              </a:rPr>
              <a:t>i thì thở hồng hộc, mặt </a:t>
            </a:r>
            <a:r>
              <a:rPr lang="vi-VN" sz="2000">
                <a:latin typeface="Times New Roman" pitchFamily="18" charset="0"/>
                <a:cs typeface="Times New Roman" pitchFamily="18" charset="0"/>
              </a:rPr>
              <a:t>đỏ</a:t>
            </a:r>
            <a:r>
              <a:rPr lang="en-US" sz="2000">
                <a:latin typeface="Times New Roman" pitchFamily="18" charset="0"/>
                <a:cs typeface="Times New Roman" pitchFamily="18" charset="0"/>
              </a:rPr>
              <a:t> nh</a:t>
            </a:r>
            <a:r>
              <a:rPr lang="vi-VN" sz="2000">
                <a:latin typeface="Times New Roman" pitchFamily="18" charset="0"/>
                <a:cs typeface="Times New Roman" pitchFamily="18" charset="0"/>
              </a:rPr>
              <a:t>ư</a:t>
            </a:r>
            <a:r>
              <a:rPr lang="en-US" sz="2000">
                <a:latin typeface="Times New Roman" pitchFamily="18" charset="0"/>
                <a:cs typeface="Times New Roman" pitchFamily="18" charset="0"/>
              </a:rPr>
              <a:t> chú gà tây. Ga-rô-nê leo dễ nh</a:t>
            </a:r>
            <a:r>
              <a:rPr lang="vi-VN" sz="2000">
                <a:latin typeface="Times New Roman" pitchFamily="18" charset="0"/>
                <a:cs typeface="Times New Roman" pitchFamily="18" charset="0"/>
              </a:rPr>
              <a:t>ư</a:t>
            </a:r>
            <a:r>
              <a:rPr lang="en-US" sz="2000">
                <a:latin typeface="Times New Roman" pitchFamily="18" charset="0"/>
                <a:cs typeface="Times New Roman" pitchFamily="18" charset="0"/>
              </a:rPr>
              <a:t> không. T</a:t>
            </a:r>
            <a:r>
              <a:rPr lang="vi-VN" sz="2000">
                <a:latin typeface="Times New Roman" pitchFamily="18" charset="0"/>
                <a:cs typeface="Times New Roman" pitchFamily="18" charset="0"/>
              </a:rPr>
              <a:t>ưởng</a:t>
            </a:r>
            <a:r>
              <a:rPr lang="en-US" sz="2000">
                <a:latin typeface="Times New Roman" pitchFamily="18" charset="0"/>
                <a:cs typeface="Times New Roman" pitchFamily="18" charset="0"/>
              </a:rPr>
              <a:t> chừng cậu có thể vác thêm một ng</a:t>
            </a:r>
            <a:r>
              <a:rPr lang="vi-VN" sz="2000">
                <a:latin typeface="Times New Roman" pitchFamily="18" charset="0"/>
                <a:cs typeface="Times New Roman" pitchFamily="18" charset="0"/>
              </a:rPr>
              <a:t>ười</a:t>
            </a:r>
            <a:r>
              <a:rPr lang="en-US" sz="2000">
                <a:latin typeface="Times New Roman" pitchFamily="18" charset="0"/>
                <a:cs typeface="Times New Roman" pitchFamily="18" charset="0"/>
              </a:rPr>
              <a:t> nữa trên vai vì cậu khỏe chẳng khác gì một con bò mộng non.</a:t>
            </a:r>
          </a:p>
          <a:p>
            <a:pPr eaLnBrk="1" hangingPunct="1"/>
            <a:r>
              <a:rPr lang="en-US" sz="2000">
                <a:latin typeface="Times New Roman" pitchFamily="18" charset="0"/>
                <a:cs typeface="Times New Roman" pitchFamily="18" charset="0"/>
              </a:rPr>
              <a:t>    2. Đến l</a:t>
            </a:r>
            <a:r>
              <a:rPr lang="vi-VN" sz="2000">
                <a:latin typeface="Times New Roman" pitchFamily="18" charset="0"/>
                <a:cs typeface="Times New Roman" pitchFamily="18" charset="0"/>
              </a:rPr>
              <a:t>ượ</a:t>
            </a:r>
            <a:r>
              <a:rPr lang="en-US" sz="2000">
                <a:latin typeface="Times New Roman" pitchFamily="18" charset="0"/>
                <a:cs typeface="Times New Roman" pitchFamily="18" charset="0"/>
              </a:rPr>
              <a:t>t Nen-li. Bạn này </a:t>
            </a:r>
            <a:r>
              <a:rPr lang="vi-VN" sz="2000">
                <a:latin typeface="Times New Roman" pitchFamily="18" charset="0"/>
                <a:cs typeface="Times New Roman" pitchFamily="18" charset="0"/>
              </a:rPr>
              <a:t>được</a:t>
            </a:r>
            <a:r>
              <a:rPr lang="en-US" sz="2000">
                <a:latin typeface="Times New Roman" pitchFamily="18" charset="0"/>
                <a:cs typeface="Times New Roman" pitchFamily="18" charset="0"/>
              </a:rPr>
              <a:t> miễn học thể dục vì bị tật từ nhỏ, nh</a:t>
            </a:r>
            <a:r>
              <a:rPr lang="vi-VN" sz="2000">
                <a:latin typeface="Times New Roman" pitchFamily="18" charset="0"/>
                <a:cs typeface="Times New Roman" pitchFamily="18" charset="0"/>
              </a:rPr>
              <a:t>ưng</a:t>
            </a:r>
            <a:r>
              <a:rPr lang="en-US" sz="2000">
                <a:latin typeface="Times New Roman" pitchFamily="18" charset="0"/>
                <a:cs typeface="Times New Roman" pitchFamily="18" charset="0"/>
              </a:rPr>
              <a:t> cố xin thầy cho </a:t>
            </a:r>
            <a:r>
              <a:rPr lang="vi-VN" sz="2000">
                <a:latin typeface="Times New Roman" pitchFamily="18" charset="0"/>
                <a:cs typeface="Times New Roman" pitchFamily="18" charset="0"/>
              </a:rPr>
              <a:t>được</a:t>
            </a:r>
            <a:r>
              <a:rPr lang="en-US" sz="2000">
                <a:latin typeface="Times New Roman" pitchFamily="18" charset="0"/>
                <a:cs typeface="Times New Roman" pitchFamily="18" charset="0"/>
              </a:rPr>
              <a:t> tập nh</a:t>
            </a:r>
            <a:r>
              <a:rPr lang="vi-VN" sz="2000">
                <a:latin typeface="Times New Roman" pitchFamily="18" charset="0"/>
                <a:cs typeface="Times New Roman" pitchFamily="18" charset="0"/>
              </a:rPr>
              <a:t>ư</a:t>
            </a:r>
            <a:r>
              <a:rPr lang="en-US" sz="2000">
                <a:latin typeface="Times New Roman" pitchFamily="18" charset="0"/>
                <a:cs typeface="Times New Roman" pitchFamily="18" charset="0"/>
              </a:rPr>
              <a:t> mọi ng</a:t>
            </a:r>
            <a:r>
              <a:rPr lang="vi-VN" sz="2000">
                <a:latin typeface="Times New Roman" pitchFamily="18" charset="0"/>
                <a:cs typeface="Times New Roman" pitchFamily="18" charset="0"/>
              </a:rPr>
              <a:t>ười</a:t>
            </a:r>
            <a:r>
              <a:rPr lang="en-US" sz="2000">
                <a:latin typeface="Times New Roman" pitchFamily="18" charset="0"/>
                <a:cs typeface="Times New Roman" pitchFamily="18" charset="0"/>
              </a:rPr>
              <a:t>.  </a:t>
            </a:r>
          </a:p>
          <a:p>
            <a:pPr eaLnBrk="1" hangingPunct="1"/>
            <a:r>
              <a:rPr lang="en-US" sz="2000">
                <a:latin typeface="Times New Roman" pitchFamily="18" charset="0"/>
                <a:cs typeface="Times New Roman" pitchFamily="18" charset="0"/>
              </a:rPr>
              <a:t>    Nen-li bắt </a:t>
            </a:r>
            <a:r>
              <a:rPr lang="vi-VN" sz="2000">
                <a:latin typeface="Times New Roman" pitchFamily="18" charset="0"/>
                <a:cs typeface="Times New Roman" pitchFamily="18" charset="0"/>
              </a:rPr>
              <a:t>đầu</a:t>
            </a:r>
            <a:r>
              <a:rPr lang="en-US" sz="2000">
                <a:latin typeface="Times New Roman" pitchFamily="18" charset="0"/>
                <a:cs typeface="Times New Roman" pitchFamily="18" charset="0"/>
              </a:rPr>
              <a:t> leo lên một cách rất chật vật. Mặt cậu </a:t>
            </a:r>
            <a:r>
              <a:rPr lang="vi-VN" sz="2000">
                <a:latin typeface="Times New Roman" pitchFamily="18" charset="0"/>
                <a:cs typeface="Times New Roman" pitchFamily="18" charset="0"/>
              </a:rPr>
              <a:t>đỏ</a:t>
            </a:r>
            <a:r>
              <a:rPr lang="en-US" sz="2000">
                <a:latin typeface="Times New Roman" pitchFamily="18" charset="0"/>
                <a:cs typeface="Times New Roman" pitchFamily="18" charset="0"/>
              </a:rPr>
              <a:t> nh</a:t>
            </a:r>
            <a:r>
              <a:rPr lang="vi-VN" sz="2000">
                <a:latin typeface="Times New Roman" pitchFamily="18" charset="0"/>
                <a:cs typeface="Times New Roman" pitchFamily="18" charset="0"/>
              </a:rPr>
              <a:t>ư</a:t>
            </a:r>
            <a:r>
              <a:rPr lang="en-US" sz="2000">
                <a:latin typeface="Times New Roman" pitchFamily="18" charset="0"/>
                <a:cs typeface="Times New Roman" pitchFamily="18" charset="0"/>
              </a:rPr>
              <a:t> lửa, mồ hôi </a:t>
            </a:r>
            <a:r>
              <a:rPr lang="vi-VN" sz="2000">
                <a:latin typeface="Times New Roman" pitchFamily="18" charset="0"/>
                <a:cs typeface="Times New Roman" pitchFamily="18" charset="0"/>
              </a:rPr>
              <a:t>ướt</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đẫm</a:t>
            </a:r>
            <a:r>
              <a:rPr lang="en-US" sz="2000">
                <a:latin typeface="Times New Roman" pitchFamily="18" charset="0"/>
                <a:cs typeface="Times New Roman" pitchFamily="18" charset="0"/>
              </a:rPr>
              <a:t> trán. Thầy giáo bảo cậu có thể xuống. Nh</a:t>
            </a:r>
            <a:r>
              <a:rPr lang="vi-VN" sz="2000">
                <a:latin typeface="Times New Roman" pitchFamily="18" charset="0"/>
                <a:cs typeface="Times New Roman" pitchFamily="18" charset="0"/>
              </a:rPr>
              <a:t>ưng</a:t>
            </a:r>
            <a:r>
              <a:rPr lang="en-US" sz="2000">
                <a:latin typeface="Times New Roman" pitchFamily="18" charset="0"/>
                <a:cs typeface="Times New Roman" pitchFamily="18" charset="0"/>
              </a:rPr>
              <a:t> cậu vẫn cố sức leo. Mọi ng</a:t>
            </a:r>
            <a:r>
              <a:rPr lang="vi-VN" sz="2000">
                <a:latin typeface="Times New Roman" pitchFamily="18" charset="0"/>
                <a:cs typeface="Times New Roman" pitchFamily="18" charset="0"/>
              </a:rPr>
              <a:t>ười</a:t>
            </a:r>
            <a:r>
              <a:rPr lang="en-US" sz="2000">
                <a:latin typeface="Times New Roman" pitchFamily="18" charset="0"/>
                <a:cs typeface="Times New Roman" pitchFamily="18" charset="0"/>
              </a:rPr>
              <a:t> vừa thấp thỏm sợ cậu tuột tay ngã xuống </a:t>
            </a:r>
            <a:r>
              <a:rPr lang="vi-VN" sz="2000">
                <a:latin typeface="Times New Roman" pitchFamily="18" charset="0"/>
                <a:cs typeface="Times New Roman" pitchFamily="18" charset="0"/>
              </a:rPr>
              <a:t>đất</a:t>
            </a:r>
            <a:r>
              <a:rPr lang="en-US" sz="2000">
                <a:latin typeface="Times New Roman" pitchFamily="18" charset="0"/>
                <a:cs typeface="Times New Roman" pitchFamily="18" charset="0"/>
              </a:rPr>
              <a:t>, vừa luôn miệng khuyến khích: “Cố lên ! Cố lên !”</a:t>
            </a:r>
          </a:p>
          <a:p>
            <a:pPr eaLnBrk="1" hangingPunct="1"/>
            <a:r>
              <a:rPr lang="en-US" sz="2000">
                <a:latin typeface="Times New Roman" pitchFamily="18" charset="0"/>
                <a:cs typeface="Times New Roman" pitchFamily="18" charset="0"/>
              </a:rPr>
              <a:t>   Nen-li r</a:t>
            </a:r>
            <a:r>
              <a:rPr lang="vi-VN" sz="2000">
                <a:latin typeface="Times New Roman" pitchFamily="18" charset="0"/>
                <a:cs typeface="Times New Roman" pitchFamily="18" charset="0"/>
              </a:rPr>
              <a:t>ướn</a:t>
            </a:r>
            <a:r>
              <a:rPr lang="en-US" sz="2000">
                <a:latin typeface="Times New Roman" pitchFamily="18" charset="0"/>
                <a:cs typeface="Times New Roman" pitchFamily="18" charset="0"/>
              </a:rPr>
              <a:t> ng</a:t>
            </a:r>
            <a:r>
              <a:rPr lang="vi-VN" sz="2000">
                <a:latin typeface="Times New Roman" pitchFamily="18" charset="0"/>
                <a:cs typeface="Times New Roman" pitchFamily="18" charset="0"/>
              </a:rPr>
              <a:t>ười</a:t>
            </a:r>
            <a:r>
              <a:rPr lang="en-US" sz="2000">
                <a:latin typeface="Times New Roman" pitchFamily="18" charset="0"/>
                <a:cs typeface="Times New Roman" pitchFamily="18" charset="0"/>
              </a:rPr>
              <a:t> lên và chỉ còn cách xà ngang hai ngón tay. “Hoan hô ! Cố tí nữa thôi !” -Mọi ng</a:t>
            </a:r>
            <a:r>
              <a:rPr lang="vi-VN" sz="2000">
                <a:latin typeface="Times New Roman" pitchFamily="18" charset="0"/>
                <a:cs typeface="Times New Roman" pitchFamily="18" charset="0"/>
              </a:rPr>
              <a:t>ười</a:t>
            </a:r>
            <a:r>
              <a:rPr lang="en-US" sz="2000">
                <a:latin typeface="Times New Roman" pitchFamily="18" charset="0"/>
                <a:cs typeface="Times New Roman" pitchFamily="18" charset="0"/>
              </a:rPr>
              <a:t> reo lên. Lát sau, Nen-li </a:t>
            </a:r>
            <a:r>
              <a:rPr lang="vi-VN" sz="2000">
                <a:latin typeface="Times New Roman" pitchFamily="18" charset="0"/>
                <a:cs typeface="Times New Roman" pitchFamily="18" charset="0"/>
              </a:rPr>
              <a:t>đã</a:t>
            </a:r>
            <a:r>
              <a:rPr lang="en-US" sz="2000">
                <a:latin typeface="Times New Roman" pitchFamily="18" charset="0"/>
                <a:cs typeface="Times New Roman" pitchFamily="18" charset="0"/>
              </a:rPr>
              <a:t> nắm chặt </a:t>
            </a:r>
            <a:r>
              <a:rPr lang="vi-VN" sz="2000">
                <a:latin typeface="Times New Roman" pitchFamily="18" charset="0"/>
                <a:cs typeface="Times New Roman" pitchFamily="18" charset="0"/>
              </a:rPr>
              <a:t>được</a:t>
            </a:r>
            <a:r>
              <a:rPr lang="en-US" sz="2000">
                <a:latin typeface="Times New Roman" pitchFamily="18" charset="0"/>
                <a:cs typeface="Times New Roman" pitchFamily="18" charset="0"/>
              </a:rPr>
              <a:t> cái xà.</a:t>
            </a:r>
          </a:p>
          <a:p>
            <a:pPr eaLnBrk="1" hangingPunct="1"/>
            <a:r>
              <a:rPr lang="en-US" sz="2000">
                <a:latin typeface="Times New Roman" pitchFamily="18" charset="0"/>
                <a:cs typeface="Times New Roman" pitchFamily="18" charset="0"/>
              </a:rPr>
              <a:t>   3. Thầy giáo nói : “Giỏi lắm ! Thôi, con xuống </a:t>
            </a:r>
            <a:r>
              <a:rPr lang="vi-VN" sz="2000">
                <a:latin typeface="Times New Roman" pitchFamily="18" charset="0"/>
                <a:cs typeface="Times New Roman" pitchFamily="18" charset="0"/>
              </a:rPr>
              <a:t>đ</a:t>
            </a:r>
            <a:r>
              <a:rPr lang="en-US" sz="2000">
                <a:latin typeface="Times New Roman" pitchFamily="18" charset="0"/>
                <a:cs typeface="Times New Roman" pitchFamily="18" charset="0"/>
              </a:rPr>
              <a:t>i !” Nh</a:t>
            </a:r>
            <a:r>
              <a:rPr lang="vi-VN" sz="2000">
                <a:latin typeface="Times New Roman" pitchFamily="18" charset="0"/>
                <a:cs typeface="Times New Roman" pitchFamily="18" charset="0"/>
              </a:rPr>
              <a:t>ưn</a:t>
            </a:r>
            <a:r>
              <a:rPr lang="en-US" sz="2000">
                <a:latin typeface="Times New Roman" pitchFamily="18" charset="0"/>
                <a:cs typeface="Times New Roman" pitchFamily="18" charset="0"/>
              </a:rPr>
              <a:t>g Nen-li còn muốn </a:t>
            </a:r>
            <a:r>
              <a:rPr lang="vi-VN" sz="2000">
                <a:latin typeface="Times New Roman" pitchFamily="18" charset="0"/>
                <a:cs typeface="Times New Roman" pitchFamily="18" charset="0"/>
              </a:rPr>
              <a:t>đứng</a:t>
            </a:r>
            <a:r>
              <a:rPr lang="en-US" sz="2000">
                <a:latin typeface="Times New Roman" pitchFamily="18" charset="0"/>
                <a:cs typeface="Times New Roman" pitchFamily="18" charset="0"/>
              </a:rPr>
              <a:t> lên cái xà nh</a:t>
            </a:r>
            <a:r>
              <a:rPr lang="vi-VN" sz="2000">
                <a:latin typeface="Times New Roman" pitchFamily="18" charset="0"/>
                <a:cs typeface="Times New Roman" pitchFamily="18" charset="0"/>
              </a:rPr>
              <a:t>ư</a:t>
            </a:r>
            <a:r>
              <a:rPr lang="en-US" sz="2000">
                <a:latin typeface="Times New Roman" pitchFamily="18" charset="0"/>
                <a:cs typeface="Times New Roman" pitchFamily="18" charset="0"/>
              </a:rPr>
              <a:t> những ng</a:t>
            </a:r>
            <a:r>
              <a:rPr lang="vi-VN" sz="2000">
                <a:latin typeface="Times New Roman" pitchFamily="18" charset="0"/>
                <a:cs typeface="Times New Roman" pitchFamily="18" charset="0"/>
              </a:rPr>
              <a:t>ười</a:t>
            </a:r>
            <a:r>
              <a:rPr lang="en-US" sz="2000">
                <a:latin typeface="Times New Roman" pitchFamily="18" charset="0"/>
                <a:cs typeface="Times New Roman" pitchFamily="18" charset="0"/>
              </a:rPr>
              <a:t> khác.</a:t>
            </a:r>
          </a:p>
          <a:p>
            <a:pPr eaLnBrk="1" hangingPunct="1"/>
            <a:r>
              <a:rPr lang="en-US" sz="2000">
                <a:latin typeface="Times New Roman" pitchFamily="18" charset="0"/>
                <a:cs typeface="Times New Roman" pitchFamily="18" charset="0"/>
              </a:rPr>
              <a:t>Sau vài lần cố gắng, cậu </a:t>
            </a:r>
            <a:r>
              <a:rPr lang="vi-VN" sz="2000">
                <a:latin typeface="Times New Roman" pitchFamily="18" charset="0"/>
                <a:cs typeface="Times New Roman" pitchFamily="18" charset="0"/>
              </a:rPr>
              <a:t>đặ</a:t>
            </a:r>
            <a:r>
              <a:rPr lang="en-US" sz="2000">
                <a:latin typeface="Times New Roman" pitchFamily="18" charset="0"/>
                <a:cs typeface="Times New Roman" pitchFamily="18" charset="0"/>
              </a:rPr>
              <a:t>t </a:t>
            </a:r>
            <a:r>
              <a:rPr lang="vi-VN" sz="2000">
                <a:latin typeface="Times New Roman" pitchFamily="18" charset="0"/>
                <a:cs typeface="Times New Roman" pitchFamily="18" charset="0"/>
              </a:rPr>
              <a:t>được</a:t>
            </a:r>
            <a:r>
              <a:rPr lang="en-US" sz="2000">
                <a:latin typeface="Times New Roman" pitchFamily="18" charset="0"/>
                <a:cs typeface="Times New Roman" pitchFamily="18" charset="0"/>
              </a:rPr>
              <a:t> hai khuỷu tay, rồi hai </a:t>
            </a:r>
            <a:r>
              <a:rPr lang="vi-VN" sz="2000">
                <a:latin typeface="Times New Roman" pitchFamily="18" charset="0"/>
                <a:cs typeface="Times New Roman" pitchFamily="18" charset="0"/>
              </a:rPr>
              <a:t>đầ</a:t>
            </a:r>
            <a:r>
              <a:rPr lang="en-US" sz="2000">
                <a:latin typeface="Times New Roman" pitchFamily="18" charset="0"/>
                <a:cs typeface="Times New Roman" pitchFamily="18" charset="0"/>
              </a:rPr>
              <a:t>u gối, cuối cùng là hai bàn chân lên xà. Thế là cậu </a:t>
            </a:r>
            <a:r>
              <a:rPr lang="vi-VN" sz="2000">
                <a:latin typeface="Times New Roman" pitchFamily="18" charset="0"/>
                <a:cs typeface="Times New Roman" pitchFamily="18" charset="0"/>
              </a:rPr>
              <a:t>đứng</a:t>
            </a:r>
            <a:r>
              <a:rPr lang="en-US" sz="2000">
                <a:latin typeface="Times New Roman" pitchFamily="18" charset="0"/>
                <a:cs typeface="Times New Roman" pitchFamily="18" charset="0"/>
              </a:rPr>
              <a:t> thẳng ng</a:t>
            </a:r>
            <a:r>
              <a:rPr lang="vi-VN" sz="2000">
                <a:latin typeface="Times New Roman" pitchFamily="18" charset="0"/>
                <a:cs typeface="Times New Roman" pitchFamily="18" charset="0"/>
              </a:rPr>
              <a:t>ười</a:t>
            </a:r>
            <a:r>
              <a:rPr lang="en-US" sz="2000">
                <a:latin typeface="Times New Roman" pitchFamily="18" charset="0"/>
                <a:cs typeface="Times New Roman" pitchFamily="18" charset="0"/>
              </a:rPr>
              <a:t> lên, thở dốc, nh</a:t>
            </a:r>
            <a:r>
              <a:rPr lang="vi-VN" sz="2000">
                <a:latin typeface="Times New Roman" pitchFamily="18" charset="0"/>
                <a:cs typeface="Times New Roman" pitchFamily="18" charset="0"/>
              </a:rPr>
              <a:t>ư</a:t>
            </a:r>
            <a:r>
              <a:rPr lang="en-US" sz="2000">
                <a:latin typeface="Times New Roman" pitchFamily="18" charset="0"/>
                <a:cs typeface="Times New Roman" pitchFamily="18" charset="0"/>
              </a:rPr>
              <a:t>ng nét mặt rạng rỡ vẻ chiến thắng, nhìn xuống chúng tôi.	</a:t>
            </a:r>
            <a:r>
              <a:rPr lang="en-US" sz="2400">
                <a:latin typeface="Times New Roman" pitchFamily="18" charset="0"/>
                <a:cs typeface="Times New Roman" pitchFamily="18" charset="0"/>
              </a:rPr>
              <a:t>	 					</a:t>
            </a:r>
            <a:r>
              <a:rPr lang="en-US">
                <a:latin typeface="Times New Roman" pitchFamily="18" charset="0"/>
                <a:cs typeface="Times New Roman" pitchFamily="18" charset="0"/>
              </a:rPr>
              <a:t>					</a:t>
            </a:r>
            <a:r>
              <a:rPr lang="en-US" i="1">
                <a:latin typeface="Times New Roman" pitchFamily="18" charset="0"/>
                <a:cs typeface="Times New Roman" pitchFamily="18" charset="0"/>
              </a:rPr>
              <a:t>Theo</a:t>
            </a:r>
            <a:r>
              <a:rPr lang="en-US">
                <a:latin typeface="Times New Roman" pitchFamily="18" charset="0"/>
                <a:cs typeface="Times New Roman" pitchFamily="18" charset="0"/>
              </a:rPr>
              <a:t> </a:t>
            </a:r>
            <a:r>
              <a:rPr lang="en-US" b="1">
                <a:latin typeface="Times New Roman" pitchFamily="18" charset="0"/>
                <a:cs typeface="Times New Roman" pitchFamily="18" charset="0"/>
              </a:rPr>
              <a:t>A - MI - XI</a:t>
            </a:r>
            <a:r>
              <a:rPr lang="en-US">
                <a:latin typeface="Times New Roman" pitchFamily="18"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1143000" y="129540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solidFill>
                  <a:srgbClr val="FF6600"/>
                </a:solidFill>
              </a:rPr>
              <a:t>Luyện đọc</a:t>
            </a:r>
          </a:p>
        </p:txBody>
      </p:sp>
      <p:sp>
        <p:nvSpPr>
          <p:cNvPr id="6151" name="Text Box 7"/>
          <p:cNvSpPr txBox="1">
            <a:spLocks noChangeArrowheads="1"/>
          </p:cNvSpPr>
          <p:nvPr/>
        </p:nvSpPr>
        <p:spPr bwMode="auto">
          <a:xfrm>
            <a:off x="5410200" y="13716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solidFill>
                  <a:srgbClr val="FF6600"/>
                </a:solidFill>
              </a:rPr>
              <a:t>Tìm hiểu bài</a:t>
            </a:r>
          </a:p>
        </p:txBody>
      </p:sp>
      <p:sp>
        <p:nvSpPr>
          <p:cNvPr id="6152" name="Line 8"/>
          <p:cNvSpPr>
            <a:spLocks noChangeShapeType="1"/>
          </p:cNvSpPr>
          <p:nvPr/>
        </p:nvSpPr>
        <p:spPr bwMode="auto">
          <a:xfrm>
            <a:off x="4419600" y="1676400"/>
            <a:ext cx="0" cy="24384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Text Box 35"/>
          <p:cNvSpPr txBox="1">
            <a:spLocks noChangeArrowheads="1"/>
          </p:cNvSpPr>
          <p:nvPr/>
        </p:nvSpPr>
        <p:spPr bwMode="auto">
          <a:xfrm>
            <a:off x="0" y="1752600"/>
            <a:ext cx="226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0000FF"/>
                </a:solidFill>
              </a:rPr>
              <a:t> - </a:t>
            </a:r>
            <a:r>
              <a:rPr lang="en-US" sz="2800" b="1">
                <a:solidFill>
                  <a:srgbClr val="0000FF"/>
                </a:solidFill>
              </a:rPr>
              <a:t>Đê- rốt- xi,</a:t>
            </a:r>
          </a:p>
        </p:txBody>
      </p:sp>
      <p:sp>
        <p:nvSpPr>
          <p:cNvPr id="6180" name="Text Box 36"/>
          <p:cNvSpPr txBox="1">
            <a:spLocks noChangeArrowheads="1"/>
          </p:cNvSpPr>
          <p:nvPr/>
        </p:nvSpPr>
        <p:spPr bwMode="auto">
          <a:xfrm>
            <a:off x="228600" y="2971800"/>
            <a:ext cx="3168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rPr>
              <a:t>- khuyến khích,</a:t>
            </a:r>
          </a:p>
        </p:txBody>
      </p:sp>
      <p:sp>
        <p:nvSpPr>
          <p:cNvPr id="6184" name="Text Box 40"/>
          <p:cNvSpPr txBox="1">
            <a:spLocks noChangeArrowheads="1"/>
          </p:cNvSpPr>
          <p:nvPr/>
        </p:nvSpPr>
        <p:spPr bwMode="auto">
          <a:xfrm>
            <a:off x="685800" y="3581400"/>
            <a:ext cx="2044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0000FF"/>
                </a:solidFill>
              </a:rPr>
              <a:t>  </a:t>
            </a:r>
            <a:r>
              <a:rPr lang="en-US" sz="2800" b="1">
                <a:solidFill>
                  <a:srgbClr val="0000FF"/>
                </a:solidFill>
              </a:rPr>
              <a:t>khuỷu tay</a:t>
            </a:r>
          </a:p>
        </p:txBody>
      </p:sp>
      <p:sp>
        <p:nvSpPr>
          <p:cNvPr id="6197" name="Text Box 53"/>
          <p:cNvSpPr txBox="1">
            <a:spLocks noChangeArrowheads="1"/>
          </p:cNvSpPr>
          <p:nvPr/>
        </p:nvSpPr>
        <p:spPr bwMode="auto">
          <a:xfrm>
            <a:off x="1219200" y="2286000"/>
            <a:ext cx="1865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0000FF"/>
                </a:solidFill>
              </a:rPr>
              <a:t> </a:t>
            </a:r>
            <a:r>
              <a:rPr lang="en-US" sz="2800" b="1">
                <a:solidFill>
                  <a:srgbClr val="0000FF"/>
                </a:solidFill>
              </a:rPr>
              <a:t>Ga-rô-nê,</a:t>
            </a:r>
          </a:p>
        </p:txBody>
      </p:sp>
      <p:sp>
        <p:nvSpPr>
          <p:cNvPr id="6198" name="Text Box 54"/>
          <p:cNvSpPr txBox="1">
            <a:spLocks noChangeArrowheads="1"/>
          </p:cNvSpPr>
          <p:nvPr/>
        </p:nvSpPr>
        <p:spPr bwMode="auto">
          <a:xfrm>
            <a:off x="0" y="22860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rPr>
              <a:t>Xtác-đi,</a:t>
            </a:r>
          </a:p>
        </p:txBody>
      </p:sp>
      <p:sp>
        <p:nvSpPr>
          <p:cNvPr id="6199" name="Text Box 55"/>
          <p:cNvSpPr txBox="1">
            <a:spLocks noChangeArrowheads="1"/>
          </p:cNvSpPr>
          <p:nvPr/>
        </p:nvSpPr>
        <p:spPr bwMode="auto">
          <a:xfrm>
            <a:off x="3048000" y="2286000"/>
            <a:ext cx="1271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rPr>
              <a:t>Nen- li</a:t>
            </a:r>
          </a:p>
        </p:txBody>
      </p:sp>
      <p:sp>
        <p:nvSpPr>
          <p:cNvPr id="6200" name="Text Box 56"/>
          <p:cNvSpPr txBox="1">
            <a:spLocks noChangeArrowheads="1"/>
          </p:cNvSpPr>
          <p:nvPr/>
        </p:nvSpPr>
        <p:spPr bwMode="auto">
          <a:xfrm>
            <a:off x="2133600" y="1752600"/>
            <a:ext cx="1766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rPr>
              <a:t>Cô- rét- ti</a:t>
            </a:r>
          </a:p>
        </p:txBody>
      </p:sp>
      <p:sp>
        <p:nvSpPr>
          <p:cNvPr id="5133" name="Text Box 70"/>
          <p:cNvSpPr txBox="1">
            <a:spLocks noChangeArrowheads="1"/>
          </p:cNvSpPr>
          <p:nvPr/>
        </p:nvSpPr>
        <p:spPr bwMode="auto">
          <a:xfrm>
            <a:off x="8229600" y="2514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6219" name="Line 75"/>
          <p:cNvSpPr>
            <a:spLocks noChangeShapeType="1"/>
          </p:cNvSpPr>
          <p:nvPr/>
        </p:nvSpPr>
        <p:spPr bwMode="auto">
          <a:xfrm>
            <a:off x="3352800" y="1676400"/>
            <a:ext cx="19812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0" name="Text Box 76"/>
          <p:cNvSpPr txBox="1">
            <a:spLocks noChangeArrowheads="1"/>
          </p:cNvSpPr>
          <p:nvPr/>
        </p:nvSpPr>
        <p:spPr bwMode="auto">
          <a:xfrm>
            <a:off x="2971800" y="29718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FF"/>
                </a:solidFill>
              </a:rPr>
              <a:t>rướn</a:t>
            </a:r>
            <a:endParaRPr lang="en-US" sz="3200" b="1">
              <a:solidFill>
                <a:srgbClr val="0000FF"/>
              </a:solidFill>
            </a:endParaRPr>
          </a:p>
        </p:txBody>
      </p:sp>
      <p:sp>
        <p:nvSpPr>
          <p:cNvPr id="6221" name="Text Box 77"/>
          <p:cNvSpPr txBox="1">
            <a:spLocks noChangeArrowheads="1"/>
          </p:cNvSpPr>
          <p:nvPr/>
        </p:nvSpPr>
        <p:spPr bwMode="auto">
          <a:xfrm>
            <a:off x="228600" y="4343400"/>
            <a:ext cx="8915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FF0000"/>
                </a:solidFill>
              </a:rPr>
              <a:t>Tưởng chừng cậu có thể vác thêm một người nữa trên vai vì cậu khoẻ chẳng khác gì một con bò mộng non.</a:t>
            </a:r>
          </a:p>
        </p:txBody>
      </p:sp>
      <p:sp>
        <p:nvSpPr>
          <p:cNvPr id="6229" name="Line 85"/>
          <p:cNvSpPr>
            <a:spLocks noChangeShapeType="1"/>
          </p:cNvSpPr>
          <p:nvPr/>
        </p:nvSpPr>
        <p:spPr bwMode="auto">
          <a:xfrm flipH="1">
            <a:off x="3962400" y="4953000"/>
            <a:ext cx="152400" cy="381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0" name="Line 86"/>
          <p:cNvSpPr>
            <a:spLocks noChangeShapeType="1"/>
          </p:cNvSpPr>
          <p:nvPr/>
        </p:nvSpPr>
        <p:spPr bwMode="auto">
          <a:xfrm flipH="1">
            <a:off x="6172200" y="5029200"/>
            <a:ext cx="228600" cy="381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1" name="Line 87"/>
          <p:cNvSpPr>
            <a:spLocks noChangeShapeType="1"/>
          </p:cNvSpPr>
          <p:nvPr/>
        </p:nvSpPr>
        <p:spPr bwMode="auto">
          <a:xfrm flipH="1">
            <a:off x="5181600" y="5410200"/>
            <a:ext cx="228600" cy="381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2" name="Line 88"/>
          <p:cNvSpPr>
            <a:spLocks noChangeShapeType="1"/>
          </p:cNvSpPr>
          <p:nvPr/>
        </p:nvSpPr>
        <p:spPr bwMode="auto">
          <a:xfrm flipH="1">
            <a:off x="5257800" y="5486400"/>
            <a:ext cx="228600" cy="381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3" name="Text Box 89"/>
          <p:cNvSpPr txBox="1">
            <a:spLocks noChangeArrowheads="1"/>
          </p:cNvSpPr>
          <p:nvPr/>
        </p:nvSpPr>
        <p:spPr bwMode="auto">
          <a:xfrm>
            <a:off x="5105400" y="19050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rPr>
              <a:t>gà tây</a:t>
            </a:r>
          </a:p>
        </p:txBody>
      </p:sp>
      <p:sp>
        <p:nvSpPr>
          <p:cNvPr id="6234" name="Text Box 90"/>
          <p:cNvSpPr txBox="1">
            <a:spLocks noChangeArrowheads="1"/>
          </p:cNvSpPr>
          <p:nvPr/>
        </p:nvSpPr>
        <p:spPr bwMode="auto">
          <a:xfrm>
            <a:off x="5029200" y="274320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rPr>
              <a:t>bò mộng</a:t>
            </a:r>
          </a:p>
        </p:txBody>
      </p:sp>
      <p:sp>
        <p:nvSpPr>
          <p:cNvPr id="6235" name="Text Box 91"/>
          <p:cNvSpPr txBox="1">
            <a:spLocks noChangeArrowheads="1"/>
          </p:cNvSpPr>
          <p:nvPr/>
        </p:nvSpPr>
        <p:spPr bwMode="auto">
          <a:xfrm>
            <a:off x="5105400" y="34290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0000FF"/>
                </a:solidFill>
              </a:rPr>
              <a:t>chật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linds(horizontal)">
                                      <p:cBhvr>
                                        <p:cTn id="7" dur="500"/>
                                        <p:tgtEl>
                                          <p:spTgt spid="6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179"/>
                                        </p:tgtEl>
                                        <p:attrNameLst>
                                          <p:attrName>style.visibility</p:attrName>
                                        </p:attrNameLst>
                                      </p:cBhvr>
                                      <p:to>
                                        <p:strVal val="visible"/>
                                      </p:to>
                                    </p:set>
                                    <p:animEffect transition="in" filter="wipe(down)">
                                      <p:cBhvr>
                                        <p:cTn id="12" dur="580">
                                          <p:stCondLst>
                                            <p:cond delay="0"/>
                                          </p:stCondLst>
                                        </p:cTn>
                                        <p:tgtEl>
                                          <p:spTgt spid="6179"/>
                                        </p:tgtEl>
                                      </p:cBhvr>
                                    </p:animEffect>
                                    <p:anim calcmode="lin" valueType="num">
                                      <p:cBhvr>
                                        <p:cTn id="13" dur="1822" tmFilter="0,0; 0.14,0.36; 0.43,0.73; 0.71,0.91; 1.0,1.0">
                                          <p:stCondLst>
                                            <p:cond delay="0"/>
                                          </p:stCondLst>
                                        </p:cTn>
                                        <p:tgtEl>
                                          <p:spTgt spid="617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7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7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7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79"/>
                                        </p:tgtEl>
                                        <p:attrNameLst>
                                          <p:attrName>ppt_y</p:attrName>
                                        </p:attrNameLst>
                                      </p:cBhvr>
                                      <p:tavLst>
                                        <p:tav tm="0" fmla="#ppt_y-sin(pi*$)/81">
                                          <p:val>
                                            <p:fltVal val="0"/>
                                          </p:val>
                                        </p:tav>
                                        <p:tav tm="100000">
                                          <p:val>
                                            <p:fltVal val="1"/>
                                          </p:val>
                                        </p:tav>
                                      </p:tavLst>
                                    </p:anim>
                                    <p:animScale>
                                      <p:cBhvr>
                                        <p:cTn id="18" dur="26">
                                          <p:stCondLst>
                                            <p:cond delay="650"/>
                                          </p:stCondLst>
                                        </p:cTn>
                                        <p:tgtEl>
                                          <p:spTgt spid="6179"/>
                                        </p:tgtEl>
                                      </p:cBhvr>
                                      <p:to x="100000" y="60000"/>
                                    </p:animScale>
                                    <p:animScale>
                                      <p:cBhvr>
                                        <p:cTn id="19" dur="166" decel="50000">
                                          <p:stCondLst>
                                            <p:cond delay="676"/>
                                          </p:stCondLst>
                                        </p:cTn>
                                        <p:tgtEl>
                                          <p:spTgt spid="6179"/>
                                        </p:tgtEl>
                                      </p:cBhvr>
                                      <p:to x="100000" y="100000"/>
                                    </p:animScale>
                                    <p:animScale>
                                      <p:cBhvr>
                                        <p:cTn id="20" dur="26">
                                          <p:stCondLst>
                                            <p:cond delay="1312"/>
                                          </p:stCondLst>
                                        </p:cTn>
                                        <p:tgtEl>
                                          <p:spTgt spid="6179"/>
                                        </p:tgtEl>
                                      </p:cBhvr>
                                      <p:to x="100000" y="80000"/>
                                    </p:animScale>
                                    <p:animScale>
                                      <p:cBhvr>
                                        <p:cTn id="21" dur="166" decel="50000">
                                          <p:stCondLst>
                                            <p:cond delay="1338"/>
                                          </p:stCondLst>
                                        </p:cTn>
                                        <p:tgtEl>
                                          <p:spTgt spid="6179"/>
                                        </p:tgtEl>
                                      </p:cBhvr>
                                      <p:to x="100000" y="100000"/>
                                    </p:animScale>
                                    <p:animScale>
                                      <p:cBhvr>
                                        <p:cTn id="22" dur="26">
                                          <p:stCondLst>
                                            <p:cond delay="1642"/>
                                          </p:stCondLst>
                                        </p:cTn>
                                        <p:tgtEl>
                                          <p:spTgt spid="6179"/>
                                        </p:tgtEl>
                                      </p:cBhvr>
                                      <p:to x="100000" y="90000"/>
                                    </p:animScale>
                                    <p:animScale>
                                      <p:cBhvr>
                                        <p:cTn id="23" dur="166" decel="50000">
                                          <p:stCondLst>
                                            <p:cond delay="1668"/>
                                          </p:stCondLst>
                                        </p:cTn>
                                        <p:tgtEl>
                                          <p:spTgt spid="6179"/>
                                        </p:tgtEl>
                                      </p:cBhvr>
                                      <p:to x="100000" y="100000"/>
                                    </p:animScale>
                                    <p:animScale>
                                      <p:cBhvr>
                                        <p:cTn id="24" dur="26">
                                          <p:stCondLst>
                                            <p:cond delay="1808"/>
                                          </p:stCondLst>
                                        </p:cTn>
                                        <p:tgtEl>
                                          <p:spTgt spid="6179"/>
                                        </p:tgtEl>
                                      </p:cBhvr>
                                      <p:to x="100000" y="95000"/>
                                    </p:animScale>
                                    <p:animScale>
                                      <p:cBhvr>
                                        <p:cTn id="25" dur="166" decel="50000">
                                          <p:stCondLst>
                                            <p:cond delay="1834"/>
                                          </p:stCondLst>
                                        </p:cTn>
                                        <p:tgtEl>
                                          <p:spTgt spid="6179"/>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200"/>
                                        </p:tgtEl>
                                        <p:attrNameLst>
                                          <p:attrName>style.visibility</p:attrName>
                                        </p:attrNameLst>
                                      </p:cBhvr>
                                      <p:to>
                                        <p:strVal val="visible"/>
                                      </p:to>
                                    </p:set>
                                    <p:animEffect transition="in" filter="blinds(horizontal)">
                                      <p:cBhvr>
                                        <p:cTn id="30" dur="500"/>
                                        <p:tgtEl>
                                          <p:spTgt spid="62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198"/>
                                        </p:tgtEl>
                                        <p:attrNameLst>
                                          <p:attrName>style.visibility</p:attrName>
                                        </p:attrNameLst>
                                      </p:cBhvr>
                                      <p:to>
                                        <p:strVal val="visible"/>
                                      </p:to>
                                    </p:set>
                                    <p:animEffect transition="in" filter="blinds(horizontal)">
                                      <p:cBhvr>
                                        <p:cTn id="35" dur="500"/>
                                        <p:tgtEl>
                                          <p:spTgt spid="619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197"/>
                                        </p:tgtEl>
                                        <p:attrNameLst>
                                          <p:attrName>style.visibility</p:attrName>
                                        </p:attrNameLst>
                                      </p:cBhvr>
                                      <p:to>
                                        <p:strVal val="visible"/>
                                      </p:to>
                                    </p:set>
                                    <p:animEffect transition="in" filter="blinds(horizontal)">
                                      <p:cBhvr>
                                        <p:cTn id="40" dur="500"/>
                                        <p:tgtEl>
                                          <p:spTgt spid="619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199"/>
                                        </p:tgtEl>
                                        <p:attrNameLst>
                                          <p:attrName>style.visibility</p:attrName>
                                        </p:attrNameLst>
                                      </p:cBhvr>
                                      <p:to>
                                        <p:strVal val="visible"/>
                                      </p:to>
                                    </p:set>
                                    <p:animEffect transition="in" filter="blinds(horizontal)">
                                      <p:cBhvr>
                                        <p:cTn id="45" dur="500"/>
                                        <p:tgtEl>
                                          <p:spTgt spid="619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180"/>
                                        </p:tgtEl>
                                        <p:attrNameLst>
                                          <p:attrName>style.visibility</p:attrName>
                                        </p:attrNameLst>
                                      </p:cBhvr>
                                      <p:to>
                                        <p:strVal val="visible"/>
                                      </p:to>
                                    </p:set>
                                    <p:animEffect transition="in" filter="blinds(horizontal)">
                                      <p:cBhvr>
                                        <p:cTn id="50" dur="500"/>
                                        <p:tgtEl>
                                          <p:spTgt spid="618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220"/>
                                        </p:tgtEl>
                                        <p:attrNameLst>
                                          <p:attrName>style.visibility</p:attrName>
                                        </p:attrNameLst>
                                      </p:cBhvr>
                                      <p:to>
                                        <p:strVal val="visible"/>
                                      </p:to>
                                    </p:set>
                                    <p:animEffect transition="in" filter="blinds(horizontal)">
                                      <p:cBhvr>
                                        <p:cTn id="55" dur="500"/>
                                        <p:tgtEl>
                                          <p:spTgt spid="62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6184"/>
                                        </p:tgtEl>
                                        <p:attrNameLst>
                                          <p:attrName>style.visibility</p:attrName>
                                        </p:attrNameLst>
                                      </p:cBhvr>
                                      <p:to>
                                        <p:strVal val="visible"/>
                                      </p:to>
                                    </p:set>
                                    <p:animEffect transition="in" filter="blinds(horizontal)">
                                      <p:cBhvr>
                                        <p:cTn id="60" dur="500"/>
                                        <p:tgtEl>
                                          <p:spTgt spid="618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221"/>
                                        </p:tgtEl>
                                        <p:attrNameLst>
                                          <p:attrName>style.visibility</p:attrName>
                                        </p:attrNameLst>
                                      </p:cBhvr>
                                      <p:to>
                                        <p:strVal val="visible"/>
                                      </p:to>
                                    </p:set>
                                    <p:anim calcmode="lin" valueType="num">
                                      <p:cBhvr additive="base">
                                        <p:cTn id="65" dur="500" fill="hold"/>
                                        <p:tgtEl>
                                          <p:spTgt spid="6221"/>
                                        </p:tgtEl>
                                        <p:attrNameLst>
                                          <p:attrName>ppt_x</p:attrName>
                                        </p:attrNameLst>
                                      </p:cBhvr>
                                      <p:tavLst>
                                        <p:tav tm="0">
                                          <p:val>
                                            <p:strVal val="#ppt_x"/>
                                          </p:val>
                                        </p:tav>
                                        <p:tav tm="100000">
                                          <p:val>
                                            <p:strVal val="#ppt_x"/>
                                          </p:val>
                                        </p:tav>
                                      </p:tavLst>
                                    </p:anim>
                                    <p:anim calcmode="lin" valueType="num">
                                      <p:cBhvr additive="base">
                                        <p:cTn id="66" dur="500" fill="hold"/>
                                        <p:tgtEl>
                                          <p:spTgt spid="6221"/>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219"/>
                                        </p:tgtEl>
                                        <p:attrNameLst>
                                          <p:attrName>style.visibility</p:attrName>
                                        </p:attrNameLst>
                                      </p:cBhvr>
                                      <p:to>
                                        <p:strVal val="visible"/>
                                      </p:to>
                                    </p:set>
                                    <p:animEffect transition="in" filter="blinds(horizontal)">
                                      <p:cBhvr>
                                        <p:cTn id="71" dur="500"/>
                                        <p:tgtEl>
                                          <p:spTgt spid="621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6152"/>
                                        </p:tgtEl>
                                        <p:attrNameLst>
                                          <p:attrName>style.visibility</p:attrName>
                                        </p:attrNameLst>
                                      </p:cBhvr>
                                      <p:to>
                                        <p:strVal val="visible"/>
                                      </p:to>
                                    </p:set>
                                    <p:animEffect transition="in" filter="blinds(horizontal)">
                                      <p:cBhvr>
                                        <p:cTn id="76" dur="500"/>
                                        <p:tgtEl>
                                          <p:spTgt spid="615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229"/>
                                        </p:tgtEl>
                                        <p:attrNameLst>
                                          <p:attrName>style.visibility</p:attrName>
                                        </p:attrNameLst>
                                      </p:cBhvr>
                                      <p:to>
                                        <p:strVal val="visible"/>
                                      </p:to>
                                    </p:set>
                                    <p:animEffect transition="in" filter="blinds(horizontal)">
                                      <p:cBhvr>
                                        <p:cTn id="81" dur="500"/>
                                        <p:tgtEl>
                                          <p:spTgt spid="622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6230"/>
                                        </p:tgtEl>
                                        <p:attrNameLst>
                                          <p:attrName>style.visibility</p:attrName>
                                        </p:attrNameLst>
                                      </p:cBhvr>
                                      <p:to>
                                        <p:strVal val="visible"/>
                                      </p:to>
                                    </p:set>
                                    <p:animEffect transition="in" filter="blinds(horizontal)">
                                      <p:cBhvr>
                                        <p:cTn id="86" dur="500"/>
                                        <p:tgtEl>
                                          <p:spTgt spid="623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6231"/>
                                        </p:tgtEl>
                                        <p:attrNameLst>
                                          <p:attrName>style.visibility</p:attrName>
                                        </p:attrNameLst>
                                      </p:cBhvr>
                                      <p:to>
                                        <p:strVal val="visible"/>
                                      </p:to>
                                    </p:set>
                                    <p:animEffect transition="in" filter="blinds(horizontal)">
                                      <p:cBhvr>
                                        <p:cTn id="91" dur="500"/>
                                        <p:tgtEl>
                                          <p:spTgt spid="623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6232"/>
                                        </p:tgtEl>
                                        <p:attrNameLst>
                                          <p:attrName>style.visibility</p:attrName>
                                        </p:attrNameLst>
                                      </p:cBhvr>
                                      <p:to>
                                        <p:strVal val="visible"/>
                                      </p:to>
                                    </p:set>
                                    <p:animEffect transition="in" filter="blinds(horizontal)">
                                      <p:cBhvr>
                                        <p:cTn id="96" dur="500"/>
                                        <p:tgtEl>
                                          <p:spTgt spid="623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6233"/>
                                        </p:tgtEl>
                                        <p:attrNameLst>
                                          <p:attrName>style.visibility</p:attrName>
                                        </p:attrNameLst>
                                      </p:cBhvr>
                                      <p:to>
                                        <p:strVal val="visible"/>
                                      </p:to>
                                    </p:set>
                                    <p:animEffect transition="in" filter="blinds(horizontal)">
                                      <p:cBhvr>
                                        <p:cTn id="101" dur="500"/>
                                        <p:tgtEl>
                                          <p:spTgt spid="623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6234"/>
                                        </p:tgtEl>
                                        <p:attrNameLst>
                                          <p:attrName>style.visibility</p:attrName>
                                        </p:attrNameLst>
                                      </p:cBhvr>
                                      <p:to>
                                        <p:strVal val="visible"/>
                                      </p:to>
                                    </p:set>
                                    <p:animEffect transition="in" filter="blinds(horizontal)">
                                      <p:cBhvr>
                                        <p:cTn id="106" dur="500"/>
                                        <p:tgtEl>
                                          <p:spTgt spid="623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6235"/>
                                        </p:tgtEl>
                                        <p:attrNameLst>
                                          <p:attrName>style.visibility</p:attrName>
                                        </p:attrNameLst>
                                      </p:cBhvr>
                                      <p:to>
                                        <p:strVal val="visible"/>
                                      </p:to>
                                    </p:set>
                                    <p:anim calcmode="lin" valueType="num">
                                      <p:cBhvr additive="base">
                                        <p:cTn id="111" dur="500" fill="hold"/>
                                        <p:tgtEl>
                                          <p:spTgt spid="6235"/>
                                        </p:tgtEl>
                                        <p:attrNameLst>
                                          <p:attrName>ppt_x</p:attrName>
                                        </p:attrNameLst>
                                      </p:cBhvr>
                                      <p:tavLst>
                                        <p:tav tm="0">
                                          <p:val>
                                            <p:strVal val="#ppt_x"/>
                                          </p:val>
                                        </p:tav>
                                        <p:tav tm="100000">
                                          <p:val>
                                            <p:strVal val="#ppt_x"/>
                                          </p:val>
                                        </p:tav>
                                      </p:tavLst>
                                    </p:anim>
                                    <p:anim calcmode="lin" valueType="num">
                                      <p:cBhvr additive="base">
                                        <p:cTn id="112" dur="500" fill="hold"/>
                                        <p:tgtEl>
                                          <p:spTgt spid="6235"/>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151"/>
                                        </p:tgtEl>
                                        <p:attrNameLst>
                                          <p:attrName>style.visibility</p:attrName>
                                        </p:attrNameLst>
                                      </p:cBhvr>
                                      <p:to>
                                        <p:strVal val="visible"/>
                                      </p:to>
                                    </p:set>
                                    <p:animEffect transition="in" filter="blinds(horizontal)">
                                      <p:cBhvr>
                                        <p:cTn id="11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6152" grpId="0" animBg="1"/>
      <p:bldP spid="6179" grpId="0"/>
      <p:bldP spid="6180" grpId="0"/>
      <p:bldP spid="6184" grpId="0"/>
      <p:bldP spid="6197" grpId="0"/>
      <p:bldP spid="6198" grpId="0"/>
      <p:bldP spid="6199" grpId="0"/>
      <p:bldP spid="6200" grpId="0"/>
      <p:bldP spid="6219" grpId="0" animBg="1"/>
      <p:bldP spid="6220" grpId="0"/>
      <p:bldP spid="6221" grpId="0"/>
      <p:bldP spid="6229" grpId="0" animBg="1"/>
      <p:bldP spid="6230" grpId="0" animBg="1"/>
      <p:bldP spid="6231" grpId="0" animBg="1"/>
      <p:bldP spid="6232" grpId="0" animBg="1"/>
      <p:bldP spid="6233" grpId="0"/>
      <p:bldP spid="6234" grpId="0"/>
      <p:bldP spid="62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ga tay">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l="6522" t="6061" r="6522" b="5051"/>
          <a:stretch>
            <a:fillRect/>
          </a:stretch>
        </p:blipFill>
        <p:spPr bwMode="auto">
          <a:xfrm>
            <a:off x="4419600" y="609600"/>
            <a:ext cx="4495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10" descr="galo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4114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148" name="AutoShape 11">
            <a:hlinkClick r:id="rId5" action="ppaction://hlinksldjump"/>
          </p:cNvPr>
          <p:cNvSpPr>
            <a:spLocks noChangeArrowheads="1"/>
          </p:cNvSpPr>
          <p:nvPr/>
        </p:nvSpPr>
        <p:spPr bwMode="gray">
          <a:xfrm rot="10800000" flipV="1">
            <a:off x="-381000" y="5562600"/>
            <a:ext cx="2438400" cy="381000"/>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r>
              <a:rPr lang="en-US" sz="13800" b="1" i="1">
                <a:latin typeface="Times New Roman" pitchFamily="18" charset="0"/>
              </a:rPr>
              <a:t>           </a:t>
            </a:r>
            <a:r>
              <a:rPr lang="en-US" sz="3600" b="1" i="1">
                <a:latin typeface="Times New Roman" pitchFamily="18" charset="0"/>
              </a:rPr>
              <a:t>gà tây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081107160323-611-19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52400"/>
            <a:ext cx="7186612" cy="592613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7171" name="AutoShape 5">
            <a:hlinkClick r:id="rId4" action="ppaction://hlinksldjump"/>
          </p:cNvPr>
          <p:cNvSpPr>
            <a:spLocks noChangeArrowheads="1"/>
          </p:cNvSpPr>
          <p:nvPr/>
        </p:nvSpPr>
        <p:spPr bwMode="gray">
          <a:xfrm>
            <a:off x="1804988" y="5992813"/>
            <a:ext cx="2438400" cy="609600"/>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r>
              <a:rPr lang="en-US" sz="6600" b="1">
                <a:latin typeface="Times New Roman" pitchFamily="18" charset="0"/>
              </a:rPr>
              <a:t>      </a:t>
            </a:r>
            <a:r>
              <a:rPr lang="en-US" sz="3200" b="1">
                <a:latin typeface="Times New Roman" pitchFamily="18" charset="0"/>
              </a:rPr>
              <a:t>bò mộng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90488" y="914400"/>
            <a:ext cx="891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600">
                <a:latin typeface="Times New Roman" pitchFamily="18" charset="0"/>
                <a:cs typeface="Times New Roman" pitchFamily="18" charset="0"/>
              </a:rPr>
              <a:t>       </a:t>
            </a:r>
            <a:r>
              <a:rPr lang="en-US" sz="3600">
                <a:solidFill>
                  <a:schemeClr val="tx2"/>
                </a:solidFill>
                <a:latin typeface="Times New Roman" pitchFamily="18" charset="0"/>
                <a:cs typeface="Times New Roman" pitchFamily="18" charset="0"/>
              </a:rPr>
              <a:t>Nen- li bắt đầu leo một cách </a:t>
            </a:r>
            <a:r>
              <a:rPr lang="en-US" sz="3600">
                <a:solidFill>
                  <a:srgbClr val="FF0000"/>
                </a:solidFill>
                <a:latin typeface="Times New Roman" pitchFamily="18" charset="0"/>
                <a:cs typeface="Times New Roman" pitchFamily="18" charset="0"/>
              </a:rPr>
              <a:t>rất chật</a:t>
            </a:r>
            <a:r>
              <a:rPr lang="en-US" sz="3600">
                <a:solidFill>
                  <a:schemeClr val="tx2"/>
                </a:solidFill>
                <a:latin typeface="Times New Roman" pitchFamily="18" charset="0"/>
                <a:cs typeface="Times New Roman" pitchFamily="18" charset="0"/>
              </a:rPr>
              <a:t> </a:t>
            </a:r>
            <a:r>
              <a:rPr lang="en-US" sz="3600">
                <a:solidFill>
                  <a:srgbClr val="FF0000"/>
                </a:solidFill>
                <a:latin typeface="Times New Roman" pitchFamily="18" charset="0"/>
                <a:cs typeface="Times New Roman" pitchFamily="18" charset="0"/>
              </a:rPr>
              <a:t>vật</a:t>
            </a:r>
            <a:r>
              <a:rPr lang="en-US" sz="3600">
                <a:solidFill>
                  <a:schemeClr val="tx2"/>
                </a:solidFill>
                <a:latin typeface="Times New Roman" pitchFamily="18" charset="0"/>
                <a:cs typeface="Times New Roman" pitchFamily="18" charset="0"/>
              </a:rPr>
              <a:t>. Mặt cậu </a:t>
            </a:r>
            <a:r>
              <a:rPr lang="en-US" sz="3600">
                <a:solidFill>
                  <a:srgbClr val="FF0000"/>
                </a:solidFill>
                <a:latin typeface="Times New Roman" pitchFamily="18" charset="0"/>
                <a:cs typeface="Times New Roman" pitchFamily="18" charset="0"/>
              </a:rPr>
              <a:t>đỏ như lửa</a:t>
            </a:r>
            <a:r>
              <a:rPr lang="en-US" sz="3600">
                <a:solidFill>
                  <a:schemeClr val="tx2"/>
                </a:solidFill>
                <a:latin typeface="Times New Roman" pitchFamily="18" charset="0"/>
                <a:cs typeface="Times New Roman" pitchFamily="18" charset="0"/>
              </a:rPr>
              <a:t>, mồ hôi </a:t>
            </a:r>
            <a:r>
              <a:rPr lang="en-US" sz="3600">
                <a:solidFill>
                  <a:srgbClr val="FF0000"/>
                </a:solidFill>
                <a:latin typeface="Times New Roman" pitchFamily="18" charset="0"/>
                <a:cs typeface="Times New Roman" pitchFamily="18" charset="0"/>
              </a:rPr>
              <a:t>ướt đẫm</a:t>
            </a:r>
            <a:r>
              <a:rPr lang="en-US" sz="3600">
                <a:solidFill>
                  <a:schemeClr val="tx2"/>
                </a:solidFill>
                <a:latin typeface="Times New Roman" pitchFamily="18" charset="0"/>
                <a:cs typeface="Times New Roman" pitchFamily="18" charset="0"/>
              </a:rPr>
              <a:t> trán. Thầy giáo bảo cậu có thể xuống. Nhưng cậu vẫn </a:t>
            </a:r>
            <a:r>
              <a:rPr lang="en-US" sz="3600">
                <a:solidFill>
                  <a:srgbClr val="FF0000"/>
                </a:solidFill>
                <a:latin typeface="Times New Roman" pitchFamily="18" charset="0"/>
                <a:cs typeface="Times New Roman" pitchFamily="18" charset="0"/>
              </a:rPr>
              <a:t>cố sức leo</a:t>
            </a:r>
            <a:r>
              <a:rPr lang="en-US" sz="3600">
                <a:solidFill>
                  <a:schemeClr val="tx2"/>
                </a:solidFill>
                <a:latin typeface="Times New Roman" pitchFamily="18" charset="0"/>
                <a:cs typeface="Times New Roman" pitchFamily="18" charset="0"/>
              </a:rPr>
              <a:t>. Mọi người vừa </a:t>
            </a:r>
            <a:r>
              <a:rPr lang="en-US" sz="3600">
                <a:solidFill>
                  <a:srgbClr val="FF0000"/>
                </a:solidFill>
                <a:latin typeface="Times New Roman" pitchFamily="18" charset="0"/>
                <a:cs typeface="Times New Roman" pitchFamily="18" charset="0"/>
              </a:rPr>
              <a:t>thấp thỏm sợ</a:t>
            </a:r>
            <a:r>
              <a:rPr lang="en-US" sz="3600">
                <a:solidFill>
                  <a:schemeClr val="tx2"/>
                </a:solidFill>
                <a:latin typeface="Times New Roman" pitchFamily="18" charset="0"/>
                <a:cs typeface="Times New Roman" pitchFamily="18" charset="0"/>
              </a:rPr>
              <a:t> cậu tuột tay ngã xuống đất, vừa luôn miệng </a:t>
            </a:r>
            <a:r>
              <a:rPr lang="en-US" sz="3600">
                <a:solidFill>
                  <a:srgbClr val="FF0000"/>
                </a:solidFill>
                <a:latin typeface="Times New Roman" pitchFamily="18" charset="0"/>
                <a:cs typeface="Times New Roman" pitchFamily="18" charset="0"/>
              </a:rPr>
              <a:t>khuyến khích</a:t>
            </a:r>
            <a:r>
              <a:rPr lang="en-US" sz="3600">
                <a:solidFill>
                  <a:schemeClr val="tx2"/>
                </a:solidFill>
                <a:latin typeface="Times New Roman" pitchFamily="18" charset="0"/>
                <a:cs typeface="Times New Roman" pitchFamily="18" charset="0"/>
              </a:rPr>
              <a:t>: “ </a:t>
            </a:r>
            <a:r>
              <a:rPr lang="en-US" sz="3600">
                <a:solidFill>
                  <a:srgbClr val="FF0000"/>
                </a:solidFill>
                <a:latin typeface="Times New Roman" pitchFamily="18" charset="0"/>
                <a:cs typeface="Times New Roman" pitchFamily="18" charset="0"/>
              </a:rPr>
              <a:t>Cố lên! Cố lên!”</a:t>
            </a:r>
          </a:p>
          <a:p>
            <a:pPr algn="just" eaLnBrk="1" hangingPunct="1"/>
            <a:r>
              <a:rPr lang="en-US" sz="3600">
                <a:solidFill>
                  <a:schemeClr val="tx2"/>
                </a:solidFill>
                <a:latin typeface="Times New Roman" pitchFamily="18" charset="0"/>
                <a:cs typeface="Times New Roman" pitchFamily="18" charset="0"/>
              </a:rPr>
              <a:t>      Nen- li </a:t>
            </a:r>
            <a:r>
              <a:rPr lang="en-US" sz="3600">
                <a:solidFill>
                  <a:srgbClr val="FF0000"/>
                </a:solidFill>
                <a:latin typeface="Times New Roman" pitchFamily="18" charset="0"/>
                <a:cs typeface="Times New Roman" pitchFamily="18" charset="0"/>
              </a:rPr>
              <a:t>rướn người</a:t>
            </a:r>
            <a:r>
              <a:rPr lang="en-US" sz="3600">
                <a:solidFill>
                  <a:schemeClr val="tx2"/>
                </a:solidFill>
                <a:latin typeface="Times New Roman" pitchFamily="18" charset="0"/>
                <a:cs typeface="Times New Roman" pitchFamily="18" charset="0"/>
              </a:rPr>
              <a:t> </a:t>
            </a:r>
            <a:r>
              <a:rPr lang="en-US" sz="3600">
                <a:solidFill>
                  <a:srgbClr val="FF0000"/>
                </a:solidFill>
                <a:latin typeface="Times New Roman" pitchFamily="18" charset="0"/>
                <a:cs typeface="Times New Roman" pitchFamily="18" charset="0"/>
              </a:rPr>
              <a:t>lên</a:t>
            </a:r>
            <a:r>
              <a:rPr lang="en-US" sz="3600">
                <a:solidFill>
                  <a:schemeClr val="tx2"/>
                </a:solidFill>
                <a:latin typeface="Times New Roman" pitchFamily="18" charset="0"/>
                <a:cs typeface="Times New Roman" pitchFamily="18" charset="0"/>
              </a:rPr>
              <a:t> và chỉ còn cách xà ngang hai ngón tay. “Hoan hô! Cố tí nữa thôi!” – Mọi người </a:t>
            </a:r>
            <a:r>
              <a:rPr lang="en-US" sz="3600">
                <a:solidFill>
                  <a:srgbClr val="FF0000"/>
                </a:solidFill>
                <a:latin typeface="Times New Roman" pitchFamily="18" charset="0"/>
                <a:cs typeface="Times New Roman" pitchFamily="18" charset="0"/>
              </a:rPr>
              <a:t>reo lên</a:t>
            </a:r>
            <a:r>
              <a:rPr lang="en-US" sz="3600">
                <a:solidFill>
                  <a:schemeClr val="tx2"/>
                </a:solidFill>
                <a:latin typeface="Times New Roman" pitchFamily="18" charset="0"/>
                <a:cs typeface="Times New Roman" pitchFamily="18" charset="0"/>
              </a:rPr>
              <a:t>. Lát sau, Nen- li đã </a:t>
            </a:r>
            <a:r>
              <a:rPr lang="en-US" sz="3600">
                <a:solidFill>
                  <a:srgbClr val="FF0000"/>
                </a:solidFill>
                <a:latin typeface="Times New Roman" pitchFamily="18" charset="0"/>
                <a:cs typeface="Times New Roman" pitchFamily="18" charset="0"/>
              </a:rPr>
              <a:t>nắm chặt</a:t>
            </a:r>
            <a:r>
              <a:rPr lang="en-US" sz="3600">
                <a:solidFill>
                  <a:schemeClr val="tx2"/>
                </a:solidFill>
                <a:latin typeface="Times New Roman" pitchFamily="18" charset="0"/>
                <a:cs typeface="Times New Roman" pitchFamily="18" charset="0"/>
              </a:rPr>
              <a:t> được cái xà.</a:t>
            </a:r>
          </a:p>
        </p:txBody>
      </p:sp>
      <p:sp>
        <p:nvSpPr>
          <p:cNvPr id="8195" name="Line 6"/>
          <p:cNvSpPr>
            <a:spLocks noChangeShapeType="1"/>
          </p:cNvSpPr>
          <p:nvPr/>
        </p:nvSpPr>
        <p:spPr bwMode="auto">
          <a:xfrm>
            <a:off x="2209800" y="6858000"/>
            <a:ext cx="152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15"/>
          <p:cNvSpPr>
            <a:spLocks noChangeShapeType="1"/>
          </p:cNvSpPr>
          <p:nvPr/>
        </p:nvSpPr>
        <p:spPr bwMode="auto">
          <a:xfrm flipH="1">
            <a:off x="5181600" y="4343400"/>
            <a:ext cx="152400" cy="457200"/>
          </a:xfrm>
          <a:prstGeom prst="line">
            <a:avLst/>
          </a:prstGeom>
          <a:noFill/>
          <a:ln w="28575">
            <a:solidFill>
              <a:srgbClr val="33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20"/>
          <p:cNvSpPr>
            <a:spLocks noChangeShapeType="1"/>
          </p:cNvSpPr>
          <p:nvPr/>
        </p:nvSpPr>
        <p:spPr bwMode="auto">
          <a:xfrm>
            <a:off x="7467600" y="53340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2783"/>
                                        </p:tgtEl>
                                        <p:attrNameLst>
                                          <p:attrName>style.visibility</p:attrName>
                                        </p:attrNameLst>
                                      </p:cBhvr>
                                      <p:to>
                                        <p:strVal val="visible"/>
                                      </p:to>
                                    </p:set>
                                    <p:animEffect transition="in" filter="box(in)">
                                      <p:cBhvr>
                                        <p:cTn id="7"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0" name="Text Box 22"/>
          <p:cNvSpPr txBox="1">
            <a:spLocks noChangeArrowheads="1"/>
          </p:cNvSpPr>
          <p:nvPr/>
        </p:nvSpPr>
        <p:spPr bwMode="auto">
          <a:xfrm>
            <a:off x="3581400" y="8382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solidFill>
                  <a:srgbClr val="FF6600"/>
                </a:solidFill>
              </a:rPr>
              <a:t>Tìm hiểu bài</a:t>
            </a:r>
          </a:p>
        </p:txBody>
      </p:sp>
      <p:sp>
        <p:nvSpPr>
          <p:cNvPr id="17431" name="Text Box 23"/>
          <p:cNvSpPr txBox="1">
            <a:spLocks noChangeArrowheads="1"/>
          </p:cNvSpPr>
          <p:nvPr/>
        </p:nvSpPr>
        <p:spPr bwMode="auto">
          <a:xfrm>
            <a:off x="609600" y="2209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rPr>
              <a:t>1. Các bạn trong lớp thực hiện bài thể dục như thế nào?</a:t>
            </a:r>
          </a:p>
        </p:txBody>
      </p:sp>
      <p:sp>
        <p:nvSpPr>
          <p:cNvPr id="17432" name="Text Box 24"/>
          <p:cNvSpPr txBox="1">
            <a:spLocks noChangeArrowheads="1"/>
          </p:cNvSpPr>
          <p:nvPr/>
        </p:nvSpPr>
        <p:spPr bwMode="auto">
          <a:xfrm>
            <a:off x="533400" y="2590800"/>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0000"/>
                </a:solidFill>
              </a:rPr>
              <a:t>- Phải leo lên đến trên cùng trên một cái cột cao, thẳng đứng rồi đứng thẳng người trên chiếc xà ngang.</a:t>
            </a:r>
          </a:p>
        </p:txBody>
      </p:sp>
      <p:sp>
        <p:nvSpPr>
          <p:cNvPr id="17433" name="Text Box 25"/>
          <p:cNvSpPr txBox="1">
            <a:spLocks noChangeArrowheads="1"/>
          </p:cNvSpPr>
          <p:nvPr/>
        </p:nvSpPr>
        <p:spPr bwMode="auto">
          <a:xfrm>
            <a:off x="457200" y="4038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rPr>
              <a:t>2. Đê-rốt-xi, Cô-rét-ti, Xtác-đi, Ga-rô-nê leo như thế nào?</a:t>
            </a:r>
          </a:p>
        </p:txBody>
      </p:sp>
      <p:sp>
        <p:nvSpPr>
          <p:cNvPr id="17434" name="Text Box 26"/>
          <p:cNvSpPr txBox="1">
            <a:spLocks noChangeArrowheads="1"/>
          </p:cNvSpPr>
          <p:nvPr/>
        </p:nvSpPr>
        <p:spPr bwMode="auto">
          <a:xfrm>
            <a:off x="304800" y="4648200"/>
            <a:ext cx="8305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0000"/>
                </a:solidFill>
              </a:rPr>
              <a:t>- Đê-rốt-xi và Cô-rét-ti leo như hai con khỉ.                                                       - Xtác-đi thở hồng hộc mặt đỏ như gà tây.                                                                   - Ga-rô-nê leo dễ như không, cậu ta khoẻ chẳng khác gì một con bò mộng.</a:t>
            </a:r>
          </a:p>
        </p:txBody>
      </p:sp>
      <p:sp>
        <p:nvSpPr>
          <p:cNvPr id="17435" name="Text Box 27"/>
          <p:cNvSpPr txBox="1">
            <a:spLocks noChangeArrowheads="1"/>
          </p:cNvSpPr>
          <p:nvPr/>
        </p:nvSpPr>
        <p:spPr bwMode="auto">
          <a:xfrm>
            <a:off x="1828800" y="13716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solidFill>
                  <a:srgbClr val="0000FF"/>
                </a:solidFill>
              </a:rPr>
              <a:t>ĐOẠN 1:</a:t>
            </a:r>
            <a:r>
              <a:rPr lang="en-US" sz="2400" b="1">
                <a:solidFill>
                  <a:srgbClr val="0000FF"/>
                </a:solidFill>
              </a:rPr>
              <a:t> </a:t>
            </a:r>
            <a:r>
              <a:rPr lang="en-US" sz="2800" b="1">
                <a:solidFill>
                  <a:srgbClr val="0000FF"/>
                </a:solidFill>
              </a:rPr>
              <a:t>Đọc thầm và trả lời câu hỏi: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30"/>
                                        </p:tgtEl>
                                        <p:attrNameLst>
                                          <p:attrName>style.visibility</p:attrName>
                                        </p:attrNameLst>
                                      </p:cBhvr>
                                      <p:to>
                                        <p:strVal val="visible"/>
                                      </p:to>
                                    </p:set>
                                    <p:animEffect transition="in" filter="blinds(horizontal)">
                                      <p:cBhvr>
                                        <p:cTn id="7" dur="500"/>
                                        <p:tgtEl>
                                          <p:spTgt spid="17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35"/>
                                        </p:tgtEl>
                                        <p:attrNameLst>
                                          <p:attrName>style.visibility</p:attrName>
                                        </p:attrNameLst>
                                      </p:cBhvr>
                                      <p:to>
                                        <p:strVal val="visible"/>
                                      </p:to>
                                    </p:set>
                                    <p:animEffect transition="in" filter="blinds(horizontal)">
                                      <p:cBhvr>
                                        <p:cTn id="12" dur="500"/>
                                        <p:tgtEl>
                                          <p:spTgt spid="174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31"/>
                                        </p:tgtEl>
                                        <p:attrNameLst>
                                          <p:attrName>style.visibility</p:attrName>
                                        </p:attrNameLst>
                                      </p:cBhvr>
                                      <p:to>
                                        <p:strVal val="visible"/>
                                      </p:to>
                                    </p:set>
                                    <p:animEffect transition="in" filter="blinds(horizontal)">
                                      <p:cBhvr>
                                        <p:cTn id="17" dur="500"/>
                                        <p:tgtEl>
                                          <p:spTgt spid="174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32"/>
                                        </p:tgtEl>
                                        <p:attrNameLst>
                                          <p:attrName>style.visibility</p:attrName>
                                        </p:attrNameLst>
                                      </p:cBhvr>
                                      <p:to>
                                        <p:strVal val="visible"/>
                                      </p:to>
                                    </p:set>
                                    <p:animEffect transition="in" filter="blinds(horizontal)">
                                      <p:cBhvr>
                                        <p:cTn id="22" dur="500"/>
                                        <p:tgtEl>
                                          <p:spTgt spid="174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33"/>
                                        </p:tgtEl>
                                        <p:attrNameLst>
                                          <p:attrName>style.visibility</p:attrName>
                                        </p:attrNameLst>
                                      </p:cBhvr>
                                      <p:to>
                                        <p:strVal val="visible"/>
                                      </p:to>
                                    </p:set>
                                    <p:animEffect transition="in" filter="blinds(horizontal)">
                                      <p:cBhvr>
                                        <p:cTn id="27" dur="500"/>
                                        <p:tgtEl>
                                          <p:spTgt spid="174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434"/>
                                        </p:tgtEl>
                                        <p:attrNameLst>
                                          <p:attrName>style.visibility</p:attrName>
                                        </p:attrNameLst>
                                      </p:cBhvr>
                                      <p:to>
                                        <p:strVal val="visible"/>
                                      </p:to>
                                    </p:set>
                                    <p:anim calcmode="lin" valueType="num">
                                      <p:cBhvr additive="base">
                                        <p:cTn id="32" dur="1000" fill="hold"/>
                                        <p:tgtEl>
                                          <p:spTgt spid="17434"/>
                                        </p:tgtEl>
                                        <p:attrNameLst>
                                          <p:attrName>ppt_x</p:attrName>
                                        </p:attrNameLst>
                                      </p:cBhvr>
                                      <p:tavLst>
                                        <p:tav tm="0">
                                          <p:val>
                                            <p:strVal val="#ppt_x"/>
                                          </p:val>
                                        </p:tav>
                                        <p:tav tm="100000">
                                          <p:val>
                                            <p:strVal val="#ppt_x"/>
                                          </p:val>
                                        </p:tav>
                                      </p:tavLst>
                                    </p:anim>
                                    <p:anim calcmode="lin" valueType="num">
                                      <p:cBhvr additive="base">
                                        <p:cTn id="33" dur="1000" fill="hold"/>
                                        <p:tgtEl>
                                          <p:spTgt spid="17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p:bldP spid="17431" grpId="0"/>
      <p:bldP spid="17432" grpId="0"/>
      <p:bldP spid="17433" grpId="0"/>
      <p:bldP spid="17434" grpId="0"/>
      <p:bldP spid="1743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3084635"/>
  <p:tag name="VIOLETTITLE" val="Tuần 29. Buổi học thể dục"/>
  <p:tag name="VIOLETLESSON" val="79"/>
  <p:tag name="VIOLETCATID" val="2202"/>
  <p:tag name="VIOLETSUBJECT" val="Tập đọc 3"/>
  <p:tag name="VIOLETAUTHORID" val="10220852"/>
  <p:tag name="VIOLETAUTHORNAME" val="Nguyễn Thị Trúc Ni"/>
  <p:tag name="VIOLETAUTHORAVATAR" val="no_avatarf.jpg"/>
  <p:tag name="VIOLETAUTHORADDRESS" val="Trường Đại học Quy Nhơn - Bình Định"/>
  <p:tag name="VIOLETDATE" val="2021-07-06 22:17:42"/>
  <p:tag name="VIOLETHIT" val="90"/>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1311</Words>
  <Application>Microsoft Office PowerPoint</Application>
  <PresentationFormat>On-screen Show (4:3)</PresentationFormat>
  <Paragraphs>104</Paragraphs>
  <Slides>28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Wingdings</vt:lpstr>
      <vt:lpstr>Default Design</vt:lpstr>
      <vt:lpstr>PowerPoint Presentation</vt:lpstr>
      <vt:lpstr>PowerPoint Presentation</vt:lpstr>
      <vt:lpstr>Thứ hai ngày 4 tháng 4 năm 2022 Tập đọc – Kể chuyện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Luyện đọc lại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AutoBVT</cp:lastModifiedBy>
  <cp:revision>52</cp:revision>
  <dcterms:created xsi:type="dcterms:W3CDTF">2005-12-31T18:30:06Z</dcterms:created>
  <dcterms:modified xsi:type="dcterms:W3CDTF">2022-04-04T02:55:22Z</dcterms:modified>
</cp:coreProperties>
</file>