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533" r:id="rId2"/>
    <p:sldId id="532" r:id="rId3"/>
    <p:sldId id="276" r:id="rId4"/>
    <p:sldId id="299" r:id="rId5"/>
    <p:sldId id="317" r:id="rId6"/>
    <p:sldId id="529" r:id="rId7"/>
    <p:sldId id="530" r:id="rId8"/>
    <p:sldId id="528" r:id="rId9"/>
    <p:sldId id="335" r:id="rId10"/>
    <p:sldId id="336" r:id="rId11"/>
    <p:sldId id="318" r:id="rId12"/>
    <p:sldId id="321" r:id="rId13"/>
    <p:sldId id="320" r:id="rId14"/>
    <p:sldId id="322" r:id="rId15"/>
    <p:sldId id="531" r:id="rId16"/>
    <p:sldId id="323" r:id="rId17"/>
    <p:sldId id="337" r:id="rId18"/>
    <p:sldId id="325" r:id="rId19"/>
    <p:sldId id="326" r:id="rId20"/>
    <p:sldId id="303" r:id="rId21"/>
    <p:sldId id="304" r:id="rId22"/>
    <p:sldId id="305" r:id="rId23"/>
    <p:sldId id="306" r:id="rId24"/>
    <p:sldId id="308" r:id="rId25"/>
    <p:sldId id="338" r:id="rId26"/>
    <p:sldId id="339" r:id="rId27"/>
    <p:sldId id="340" r:id="rId28"/>
    <p:sldId id="310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109" d="100"/>
          <a:sy n="109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F17DBAC-9246-435A-9A5D-8246E28A0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60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2D0E43-3DFC-494E-BB4E-4E42B581D455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2D0E43-3DFC-494E-BB4E-4E42B581D455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73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AF772F-1380-457C-BF50-FFC16F582D79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69FADB-B996-469E-BDA7-659E1B7C8594}" type="slidenum">
              <a:rPr lang="en-US" smtClean="0"/>
              <a:pPr eaLnBrk="1" hangingPunct="1"/>
              <a:t>13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58FDA2-D94E-4116-853C-04815D4A9DBB}" type="slidenum">
              <a:rPr lang="en-US" smtClean="0"/>
              <a:pPr eaLnBrk="1" hangingPunct="1"/>
              <a:t>14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A08F35-BAAD-42FD-B2C4-BA3FAA250401}" type="slidenum">
              <a:rPr lang="en-US" smtClean="0"/>
              <a:pPr eaLnBrk="1" hangingPunct="1"/>
              <a:t>17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7604A3-6A7A-4498-959F-BB5031C611A2}" type="slidenum">
              <a:rPr lang="en-US" smtClean="0"/>
              <a:pPr eaLnBrk="1" hangingPunct="1"/>
              <a:t>18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5768A-1620-4C26-9E7A-3ECA5E516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0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ED42-72F6-4A84-ACAD-48B8A4C0D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5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ED42-72F6-4A84-ACAD-48B8A4C0D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ED42-72F6-4A84-ACAD-48B8A4C0D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ED42-72F6-4A84-ACAD-48B8A4C0D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5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ED42-72F6-4A84-ACAD-48B8A4C0D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6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ED42-72F6-4A84-ACAD-48B8A4C0D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1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6EBB5-8086-4462-9B13-82E472BB6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5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DE64F-343D-463B-B522-2827AD620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24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8965A-24FF-46B2-A13B-82151C32D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59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AD4A3-582B-4A8F-99C2-1C6A47693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ED42-72F6-4A84-ACAD-48B8A4C0D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B21A3-CF18-4290-9655-A0D9107F8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5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8ECF0-9035-4135-9BFA-916435AF5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4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01BD0-A09A-4433-B3AC-6A27D48DA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73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EB04-A3DC-48E9-BD1D-D570CD325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10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5FD5-08F9-4585-A1E8-A24EE744A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3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ED42-72F6-4A84-ACAD-48B8A4C0D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ED42-72F6-4A84-ACAD-48B8A4C0D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1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ED42-72F6-4A84-ACAD-48B8A4C0D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1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ED42-72F6-4A84-ACAD-48B8A4C0D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ED42-72F6-4A84-ACAD-48B8A4C0D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7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ED42-72F6-4A84-ACAD-48B8A4C0D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9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ED42-72F6-4A84-ACAD-48B8A4C0D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2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9A14AB4-85D7-441C-85A3-E49E8250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5562600" y="511792"/>
            <a:ext cx="2592288" cy="496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854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2784475" y="4445000"/>
            <a:ext cx="349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1932982"/>
            <a:ext cx="5493060" cy="211425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vi-VN" sz="227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2279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1828" y="2672916"/>
            <a:ext cx="5341404" cy="151216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2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spc="2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pc="2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spc="2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2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spc="2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spc="2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spc="2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2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b="1" spc="2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b="1" spc="2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spc="2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Buổi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dục</a:t>
            </a:r>
            <a:endParaRPr lang="en-US" sz="1181" b="1" spc="2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081107160323-611-19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52400"/>
            <a:ext cx="7186612" cy="592613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AutoShape 5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804988" y="5992813"/>
            <a:ext cx="2438400" cy="609600"/>
          </a:xfrm>
          <a:prstGeom prst="roundRect">
            <a:avLst>
              <a:gd name="adj" fmla="val 10889"/>
            </a:avLst>
          </a:prstGeom>
          <a:noFill/>
          <a:ln>
            <a:noFill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6600" b="1">
                <a:latin typeface="Times New Roman" pitchFamily="18" charset="0"/>
              </a:rPr>
              <a:t>      </a:t>
            </a:r>
            <a:r>
              <a:rPr lang="en-US" sz="3200" b="1">
                <a:latin typeface="Times New Roman" pitchFamily="18" charset="0"/>
              </a:rPr>
              <a:t>bò mộng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581400" y="8382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6600"/>
                </a:solidFill>
              </a:rPr>
              <a:t>Tìm hiểu bài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09600" y="22098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1. Các bạn trong lớp thực hiện bài thể dục như thế nào?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533400" y="2590800"/>
            <a:ext cx="8077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- Phải leo lên đến trên cùng trên một cái cột cao, thẳng đứng rồi đứng thẳng người trên chiếc xà ngang.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457200" y="4038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2. Đê-rốt-xi, Cô-rét-ti, Xtác-đi, Ga-rô-nê leo như thế nào?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304800" y="4648200"/>
            <a:ext cx="8305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- Đê-rốt-xi và Cô-rét-ti leo như hai con khỉ.                                                       - Xtác-đi thở hồng hộc mặt đỏ như gà tây.                                                                   - Ga-rô-nê leo dễ như không, cậu ta khoẻ chẳng khác gì một con bò mộng.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1828800" y="13716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</a:rPr>
              <a:t>ĐOẠN 1: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Đọc thầm và trả lời câu hỏi: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  <p:bldP spid="17431" grpId="0"/>
      <p:bldP spid="17432" grpId="0"/>
      <p:bldP spid="17433" grpId="0"/>
      <p:bldP spid="17434" grpId="0"/>
      <p:bldP spid="174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0" y="838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6600"/>
                </a:solidFill>
              </a:rPr>
              <a:t>Tìm hiểu bài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905000" y="838200"/>
            <a:ext cx="746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</a:rPr>
              <a:t>ĐOẠN 2,3:</a:t>
            </a:r>
            <a:r>
              <a:rPr lang="en-US" sz="2400" b="1">
                <a:solidFill>
                  <a:srgbClr val="0000FF"/>
                </a:solidFill>
              </a:rPr>
              <a:t>Quan sát tranh ở SGK và trả lời câu hỏi: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09600" y="2057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1.Vì sao Nen-li được miễn thể dục?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533400" y="34290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2. Tìm chi tiết nói lên quyết tâm của Nen-li?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914400" y="26670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-Vì Nen-li bị tật từ nhỏ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04800" y="39624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- Nen-li leo một cách rất chật vật, mặt đỏ như lửa, mồ hôi ướt đẩm trán. Thầy bảo xuống nhưng cậu vẫn cố sức leo.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381000" y="4953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- Nen-li rướn người lên và đã nắm chặt được cái xà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381000" y="5486400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- Cuối cùng Nen-li đã đứng được trên xà, tuy rất mệt nhưng nét mặt rạng rỡ vẻ chiến thắng.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88" grpId="0"/>
      <p:bldP spid="46089" grpId="0"/>
      <p:bldP spid="46090" grpId="0"/>
      <p:bldP spid="46091" grpId="0"/>
      <p:bldP spid="46092" grpId="0"/>
      <p:bldP spid="46093" grpId="0"/>
      <p:bldP spid="460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-838200"/>
            <a:ext cx="13166725" cy="1010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76600" y="2133600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-457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</a:rPr>
              <a:t>Tập đọc- Kể chuyện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124200" y="-641350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</a:rPr>
              <a:t>Buổi học thể dục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5" name="WordArt 27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6553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Em hãy tìm thêm một tên thích hợp </a:t>
            </a:r>
          </a:p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đặt cho câu chuyện.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2514600" y="3276600"/>
            <a:ext cx="4041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66"/>
                </a:solidFill>
              </a:rPr>
              <a:t>- Quyết tâm của Nen- li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2362200" y="38100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66"/>
                </a:solidFill>
              </a:rPr>
              <a:t> - Cậu bé can đảm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2362200" y="434340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 </a:t>
            </a:r>
            <a:r>
              <a:rPr lang="en-US" sz="2800" b="1">
                <a:solidFill>
                  <a:srgbClr val="FF0066"/>
                </a:solidFill>
              </a:rPr>
              <a:t>- Nen - li dũng cảm</a:t>
            </a:r>
            <a:r>
              <a:rPr lang="en-US" sz="2800" b="1"/>
              <a:t>  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2438400" y="49530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66"/>
                </a:solidFill>
              </a:rPr>
              <a:t>- Một tấm gương đáng khâm phục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5" grpId="0" animBg="1"/>
      <p:bldP spid="71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NỘI DUNG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899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Nen</a:t>
            </a:r>
            <a:r>
              <a:rPr lang="en-US" sz="3200" dirty="0">
                <a:solidFill>
                  <a:srgbClr val="002060"/>
                </a:solidFill>
              </a:rPr>
              <a:t>- li </a:t>
            </a:r>
            <a:r>
              <a:rPr lang="en-US" sz="3200" dirty="0" err="1">
                <a:solidFill>
                  <a:srgbClr val="002060"/>
                </a:solidFill>
              </a:rPr>
              <a:t>bắt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đầu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leo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rất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chật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vật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en-US" sz="3200" dirty="0" err="1">
                <a:solidFill>
                  <a:srgbClr val="002060"/>
                </a:solidFill>
              </a:rPr>
              <a:t>Mặt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cậu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đỏ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lửa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mồ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hôi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ướt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đẫm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trán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en-US" sz="3200" dirty="0" err="1">
                <a:solidFill>
                  <a:srgbClr val="002060"/>
                </a:solidFill>
              </a:rPr>
              <a:t>Thầy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giáo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bảo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cậu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thể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xuống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en-US" sz="3200" dirty="0" err="1">
                <a:solidFill>
                  <a:srgbClr val="002060"/>
                </a:solidFill>
              </a:rPr>
              <a:t>Nhưng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cậu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vẫn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sức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leo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en-US" sz="3200" dirty="0" err="1">
                <a:solidFill>
                  <a:srgbClr val="002060"/>
                </a:solidFill>
              </a:rPr>
              <a:t>Mọi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người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vừa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thấp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thỏm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cậu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tuột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tay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xuống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đất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vừa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luôn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miệng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khuyến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khích</a:t>
            </a:r>
            <a:r>
              <a:rPr lang="en-US" sz="3200" dirty="0">
                <a:solidFill>
                  <a:srgbClr val="002060"/>
                </a:solidFill>
              </a:rPr>
              <a:t>: “ </a:t>
            </a:r>
            <a:r>
              <a:rPr lang="en-US" sz="3200" dirty="0" err="1">
                <a:solidFill>
                  <a:srgbClr val="002060"/>
                </a:solidFill>
              </a:rPr>
              <a:t>Cố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lên</a:t>
            </a:r>
            <a:r>
              <a:rPr lang="en-US" sz="3200" dirty="0">
                <a:solidFill>
                  <a:srgbClr val="002060"/>
                </a:solidFill>
              </a:rPr>
              <a:t>! </a:t>
            </a:r>
            <a:r>
              <a:rPr lang="en-US" sz="3200" dirty="0" err="1">
                <a:solidFill>
                  <a:srgbClr val="002060"/>
                </a:solidFill>
              </a:rPr>
              <a:t>Cố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lên</a:t>
            </a:r>
            <a:r>
              <a:rPr lang="en-US" sz="3200" dirty="0">
                <a:solidFill>
                  <a:srgbClr val="002060"/>
                </a:solidFill>
              </a:rPr>
              <a:t>!”</a:t>
            </a:r>
          </a:p>
          <a:p>
            <a:r>
              <a:rPr lang="en-US" sz="3200" dirty="0">
                <a:solidFill>
                  <a:srgbClr val="002060"/>
                </a:solidFill>
              </a:rPr>
              <a:t>      </a:t>
            </a:r>
            <a:r>
              <a:rPr lang="en-US" sz="3200" dirty="0" err="1">
                <a:solidFill>
                  <a:srgbClr val="002060"/>
                </a:solidFill>
              </a:rPr>
              <a:t>Nen</a:t>
            </a:r>
            <a:r>
              <a:rPr lang="en-US" sz="3200" dirty="0">
                <a:solidFill>
                  <a:srgbClr val="002060"/>
                </a:solidFill>
              </a:rPr>
              <a:t>- li </a:t>
            </a:r>
            <a:r>
              <a:rPr lang="en-US" sz="3200" dirty="0" err="1">
                <a:solidFill>
                  <a:srgbClr val="002060"/>
                </a:solidFill>
              </a:rPr>
              <a:t>rướn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người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lên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chỉ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còn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ngang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hai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ngón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tay</a:t>
            </a:r>
            <a:r>
              <a:rPr lang="en-US" sz="3200" dirty="0">
                <a:solidFill>
                  <a:srgbClr val="002060"/>
                </a:solidFill>
              </a:rPr>
              <a:t>. “</a:t>
            </a:r>
            <a:r>
              <a:rPr lang="en-US" sz="3200" dirty="0" err="1">
                <a:solidFill>
                  <a:srgbClr val="002060"/>
                </a:solidFill>
              </a:rPr>
              <a:t>Hoan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hô</a:t>
            </a:r>
            <a:r>
              <a:rPr lang="en-US" sz="3200" dirty="0">
                <a:solidFill>
                  <a:srgbClr val="002060"/>
                </a:solidFill>
              </a:rPr>
              <a:t>! </a:t>
            </a:r>
            <a:r>
              <a:rPr lang="en-US" sz="3200" dirty="0" err="1">
                <a:solidFill>
                  <a:srgbClr val="002060"/>
                </a:solidFill>
              </a:rPr>
              <a:t>Cố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nữa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thôi</a:t>
            </a:r>
            <a:r>
              <a:rPr lang="en-US" sz="3200" dirty="0">
                <a:solidFill>
                  <a:srgbClr val="002060"/>
                </a:solidFill>
              </a:rPr>
              <a:t>!” – </a:t>
            </a:r>
            <a:r>
              <a:rPr lang="en-US" sz="3200" dirty="0" err="1">
                <a:solidFill>
                  <a:srgbClr val="002060"/>
                </a:solidFill>
              </a:rPr>
              <a:t>Mọi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người</a:t>
            </a:r>
            <a:r>
              <a:rPr lang="en-US" sz="3200" dirty="0">
                <a:solidFill>
                  <a:srgbClr val="002060"/>
                </a:solidFill>
              </a:rPr>
              <a:t> reo </a:t>
            </a:r>
            <a:r>
              <a:rPr lang="en-US" sz="3200" dirty="0" err="1">
                <a:solidFill>
                  <a:srgbClr val="002060"/>
                </a:solidFill>
              </a:rPr>
              <a:t>lên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en-US" sz="3200" dirty="0" err="1">
                <a:solidFill>
                  <a:srgbClr val="002060"/>
                </a:solidFill>
              </a:rPr>
              <a:t>Lát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sau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Nen</a:t>
            </a:r>
            <a:r>
              <a:rPr lang="en-US" sz="3200" dirty="0">
                <a:solidFill>
                  <a:srgbClr val="002060"/>
                </a:solidFill>
              </a:rPr>
              <a:t>- li </a:t>
            </a:r>
            <a:r>
              <a:rPr lang="en-US" sz="3200" dirty="0" err="1">
                <a:solidFill>
                  <a:srgbClr val="002060"/>
                </a:solidFill>
              </a:rPr>
              <a:t>đã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nắm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chặt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được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xà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0" y="533400"/>
            <a:ext cx="922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Tìm từ ngữ cần nhấn giọng  đoạn văn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90488" y="914400"/>
            <a:ext cx="8915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Nen- li bắt đầu leo một cách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 chật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Mặt cậu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 như lửa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mồ hôi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ướt đẫm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trán. Thầy giáo bảo cậu có thể xuống. Nhưng cậu vẫn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 sức leo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Mọi người vừa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 thỏm sợ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cậu tuột tay ngã xuống đất, vừa luôn miệng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khuyến khích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 lên! Cố lên!”</a:t>
            </a:r>
          </a:p>
          <a:p>
            <a:pPr algn="just" eaLnBrk="1" hangingPunct="1"/>
            <a:r>
              <a:rPr 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Nen- li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rướn người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và chỉ còn cách xà ngang hai ngón tay. “Hoan hô! Cố tí nữa thôi!” – Mọi người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reo lên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Lát sau, Nen- li đã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 chặt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được cái xà.</a:t>
            </a:r>
          </a:p>
        </p:txBody>
      </p:sp>
      <p:sp>
        <p:nvSpPr>
          <p:cNvPr id="8195" name="Line 6"/>
          <p:cNvSpPr>
            <a:spLocks noChangeShapeType="1"/>
          </p:cNvSpPr>
          <p:nvPr/>
        </p:nvSpPr>
        <p:spPr bwMode="auto">
          <a:xfrm>
            <a:off x="2209800" y="6858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5181600" y="4343400"/>
            <a:ext cx="152400" cy="45720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20"/>
          <p:cNvSpPr>
            <a:spLocks noChangeShapeType="1"/>
          </p:cNvSpPr>
          <p:nvPr/>
        </p:nvSpPr>
        <p:spPr bwMode="auto">
          <a:xfrm>
            <a:off x="7467600" y="5334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inhnen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04800"/>
            <a:ext cx="109728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28600" y="685800"/>
            <a:ext cx="76962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57523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Kể chuyện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124200" y="167640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Buổi học thể dục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971800" y="4876800"/>
            <a:ext cx="6629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Kể toàn bộ câu chuyện </a:t>
            </a:r>
            <a:r>
              <a:rPr lang="en-US" sz="2800" b="1">
                <a:solidFill>
                  <a:srgbClr val="FF0000"/>
                </a:solidFill>
              </a:rPr>
              <a:t>BUỔI HỌC</a:t>
            </a: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THỂ DỤC</a:t>
            </a:r>
            <a:r>
              <a:rPr lang="en-US" sz="2800" b="1">
                <a:solidFill>
                  <a:srgbClr val="0000FF"/>
                </a:solidFill>
              </a:rPr>
              <a:t> bằng lời của một nhân vật.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1" grpId="0"/>
      <p:bldP spid="112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429000" y="8382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Buổi học thể dục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Kể toàn bộ câu chuyện </a:t>
            </a:r>
            <a:r>
              <a:rPr lang="en-US" sz="2800" b="1">
                <a:solidFill>
                  <a:srgbClr val="FF0000"/>
                </a:solidFill>
              </a:rPr>
              <a:t>BUỔI HỌC</a:t>
            </a: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THỂ DỤC</a:t>
            </a:r>
            <a:r>
              <a:rPr lang="en-US" sz="2800" b="1">
                <a:solidFill>
                  <a:srgbClr val="0000FF"/>
                </a:solidFill>
              </a:rPr>
              <a:t> bằng lời của một nhân vật.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81000" y="27432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- Em chọn nhân vật nào để kể? Vì sao em chọn nhân vật đó?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81000" y="4267200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- Khi chọn nhân vật đó, em xưng hô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09600"/>
            <a:ext cx="6172200" cy="208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0013" y="2133600"/>
            <a:ext cx="2971800" cy="3892550"/>
            <a:chOff x="48" y="1787"/>
            <a:chExt cx="1872" cy="2452"/>
          </a:xfrm>
        </p:grpSpPr>
        <p:pic>
          <p:nvPicPr>
            <p:cNvPr id="18443" name="Picture 4" descr="IMG0908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0" t="11653" r="6850" b="5229"/>
            <a:stretch>
              <a:fillRect/>
            </a:stretch>
          </p:blipFill>
          <p:spPr bwMode="auto">
            <a:xfrm>
              <a:off x="48" y="1787"/>
              <a:ext cx="1872" cy="2452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4" name="Oval 7"/>
            <p:cNvSpPr>
              <a:spLocks noChangeArrowheads="1"/>
            </p:cNvSpPr>
            <p:nvPr/>
          </p:nvSpPr>
          <p:spPr bwMode="auto">
            <a:xfrm>
              <a:off x="72" y="1818"/>
              <a:ext cx="336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66675" y="8382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</a:rPr>
              <a:t>Kể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</a:rPr>
              <a:t>lại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</a:rPr>
              <a:t>từng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</a:rPr>
              <a:t>đoạn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</a:rPr>
              <a:t>câu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</a:rPr>
              <a:t>chuyện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</a:rPr>
              <a:t>Buổi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</a:rPr>
              <a:t>dục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</a:rPr>
              <a:t>bằng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</a:rPr>
              <a:t>lời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</a:rPr>
              <a:t>một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</a:rPr>
              <a:t>nhân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</a:rPr>
              <a:t>vật</a:t>
            </a:r>
            <a:endParaRPr lang="en-US" sz="28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136106" y="2133600"/>
            <a:ext cx="3048000" cy="3924300"/>
            <a:chOff x="1962" y="1791"/>
            <a:chExt cx="1920" cy="2472"/>
          </a:xfrm>
        </p:grpSpPr>
        <p:pic>
          <p:nvPicPr>
            <p:cNvPr id="18441" name="Picture 8" descr="IMG0909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8"/>
            <a:stretch>
              <a:fillRect/>
            </a:stretch>
          </p:blipFill>
          <p:spPr bwMode="auto">
            <a:xfrm>
              <a:off x="1962" y="1791"/>
              <a:ext cx="1920" cy="2472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2" name="Oval 24"/>
            <p:cNvSpPr>
              <a:spLocks noChangeArrowheads="1"/>
            </p:cNvSpPr>
            <p:nvPr/>
          </p:nvSpPr>
          <p:spPr bwMode="auto">
            <a:xfrm>
              <a:off x="1980" y="1812"/>
              <a:ext cx="336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242537" y="2149475"/>
            <a:ext cx="2819400" cy="3892550"/>
            <a:chOff x="3936" y="1787"/>
            <a:chExt cx="1776" cy="2452"/>
          </a:xfrm>
        </p:grpSpPr>
        <p:pic>
          <p:nvPicPr>
            <p:cNvPr id="18439" name="Picture 9" descr="IMG0911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9" t="4845" r="6024" b="6329"/>
            <a:stretch>
              <a:fillRect/>
            </a:stretch>
          </p:blipFill>
          <p:spPr bwMode="auto">
            <a:xfrm>
              <a:off x="3936" y="1787"/>
              <a:ext cx="1776" cy="2452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0" name="Oval 25"/>
            <p:cNvSpPr>
              <a:spLocks noChangeArrowheads="1"/>
            </p:cNvSpPr>
            <p:nvPr/>
          </p:nvSpPr>
          <p:spPr bwMode="auto">
            <a:xfrm>
              <a:off x="3963" y="1800"/>
              <a:ext cx="336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48" y="1787"/>
            <a:chExt cx="1872" cy="2452"/>
          </a:xfrm>
        </p:grpSpPr>
        <p:pic>
          <p:nvPicPr>
            <p:cNvPr id="19459" name="Picture 4" descr="IMG0908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0" t="11653" r="6850" b="5229"/>
            <a:stretch>
              <a:fillRect/>
            </a:stretch>
          </p:blipFill>
          <p:spPr bwMode="auto">
            <a:xfrm>
              <a:off x="48" y="1787"/>
              <a:ext cx="1872" cy="2452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0" name="Oval 7"/>
            <p:cNvSpPr>
              <a:spLocks noChangeArrowheads="1"/>
            </p:cNvSpPr>
            <p:nvPr/>
          </p:nvSpPr>
          <p:spPr bwMode="auto">
            <a:xfrm>
              <a:off x="72" y="1818"/>
              <a:ext cx="336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IMG090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0" y="0"/>
            <a:ext cx="9067800" cy="6858000"/>
            <a:chOff x="3936" y="1787"/>
            <a:chExt cx="1776" cy="2452"/>
          </a:xfrm>
        </p:grpSpPr>
        <p:pic>
          <p:nvPicPr>
            <p:cNvPr id="21507" name="Picture 9" descr="IMG091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9" t="4845" r="6024" b="6329"/>
            <a:stretch>
              <a:fillRect/>
            </a:stretch>
          </p:blipFill>
          <p:spPr bwMode="auto">
            <a:xfrm>
              <a:off x="3936" y="1787"/>
              <a:ext cx="1776" cy="2452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8" name="Oval 25"/>
            <p:cNvSpPr>
              <a:spLocks noChangeArrowheads="1"/>
            </p:cNvSpPr>
            <p:nvPr/>
          </p:nvSpPr>
          <p:spPr bwMode="auto">
            <a:xfrm>
              <a:off x="3963" y="1800"/>
              <a:ext cx="336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ồng phấ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083" r="12964" b="6250"/>
          <a:stretch>
            <a:fillRect/>
          </a:stretch>
        </p:blipFill>
        <p:spPr bwMode="auto">
          <a:xfrm>
            <a:off x="2971800" y="50292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1266507552_201121919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 t="16154" r="24615" b="19231"/>
          <a:stretch>
            <a:fillRect/>
          </a:stretch>
        </p:blipFill>
        <p:spPr bwMode="auto">
          <a:xfrm>
            <a:off x="1143000" y="3581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e1bb93ng-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t="20589" r="26364" b="12354"/>
          <a:stretch>
            <a:fillRect/>
          </a:stretch>
        </p:blipFill>
        <p:spPr bwMode="auto">
          <a:xfrm>
            <a:off x="1143000" y="5105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203191152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b="20667"/>
          <a:stretch>
            <a:fillRect/>
          </a:stretch>
        </p:blipFill>
        <p:spPr bwMode="auto">
          <a:xfrm>
            <a:off x="2971800" y="3581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ồng phấ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083" r="12964" b="6250"/>
          <a:stretch>
            <a:fillRect/>
          </a:stretch>
        </p:blipFill>
        <p:spPr bwMode="auto">
          <a:xfrm>
            <a:off x="7239000" y="50292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266507552_201121919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 t="16154" r="24615" b="19231"/>
          <a:stretch>
            <a:fillRect/>
          </a:stretch>
        </p:blipFill>
        <p:spPr bwMode="auto">
          <a:xfrm>
            <a:off x="5410200" y="3581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e1bb93ng-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t="20589" r="26364" b="12354"/>
          <a:stretch>
            <a:fillRect/>
          </a:stretch>
        </p:blipFill>
        <p:spPr bwMode="auto">
          <a:xfrm>
            <a:off x="5410200" y="5105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203191152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b="20667"/>
          <a:stretch>
            <a:fillRect/>
          </a:stretch>
        </p:blipFill>
        <p:spPr bwMode="auto">
          <a:xfrm>
            <a:off x="7239000" y="3581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Oval 10" descr="Bouquet"/>
          <p:cNvSpPr>
            <a:spLocks noChangeArrowheads="1"/>
          </p:cNvSpPr>
          <p:nvPr/>
        </p:nvSpPr>
        <p:spPr bwMode="auto">
          <a:xfrm>
            <a:off x="1447800" y="2971800"/>
            <a:ext cx="1905000" cy="533400"/>
          </a:xfrm>
          <a:prstGeom prst="ellips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ĐỘI A</a:t>
            </a:r>
          </a:p>
        </p:txBody>
      </p:sp>
      <p:sp>
        <p:nvSpPr>
          <p:cNvPr id="19467" name="Oval 11" descr="Bouquet"/>
          <p:cNvSpPr>
            <a:spLocks noChangeArrowheads="1"/>
          </p:cNvSpPr>
          <p:nvPr/>
        </p:nvSpPr>
        <p:spPr bwMode="auto">
          <a:xfrm>
            <a:off x="5867400" y="2895600"/>
            <a:ext cx="1905000" cy="533400"/>
          </a:xfrm>
          <a:prstGeom prst="ellips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ĐỘI B</a:t>
            </a:r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1962150" y="790575"/>
            <a:ext cx="5276850" cy="847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Thi kể chuyện</a:t>
            </a:r>
          </a:p>
        </p:txBody>
      </p:sp>
      <p:pic>
        <p:nvPicPr>
          <p:cNvPr id="19469" name="Picture 13" descr="Entertainment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14400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</p:childTnLst>
        </p:cTn>
      </p:par>
    </p:tnLst>
    <p:bldLst>
      <p:bldP spid="19466" grpId="0" animBg="1"/>
      <p:bldP spid="19467" grpId="0" animBg="1"/>
      <p:bldP spid="19468" grpId="0" animBg="1"/>
      <p:bldP spid="1946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4800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0" y="609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</a:rPr>
              <a:t>Tập đọc- Kể chuyện</a:t>
            </a: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200400" y="5334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Buổi học thể dục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143000" y="114300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Đây là ai? Em biết gì về ông?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066800" y="6096000"/>
            <a:ext cx="3429000" cy="4953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NGUYỄN NGỌC KÍ</a:t>
            </a:r>
          </a:p>
        </p:txBody>
      </p:sp>
      <p:pic>
        <p:nvPicPr>
          <p:cNvPr id="51211" name="Picture 11" descr="rose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12905">
            <a:off x="6858000" y="5029200"/>
            <a:ext cx="1247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12" descr="rose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1758">
            <a:off x="7086600" y="4724400"/>
            <a:ext cx="1247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13" descr="rose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29000"/>
            <a:ext cx="1247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14" descr="rose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057400"/>
            <a:ext cx="12477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/>
      <p:bldP spid="5120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715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NGUYỄN NGỌC KÍ  </a:t>
            </a:r>
            <a:r>
              <a:rPr lang="en-US" sz="2800" b="1">
                <a:solidFill>
                  <a:srgbClr val="0000FF"/>
                </a:solidFill>
              </a:rPr>
              <a:t>: Một người thầy, một nhà thơ có đôi chân kì diệu.</a:t>
            </a:r>
          </a:p>
        </p:txBody>
      </p:sp>
      <p:pic>
        <p:nvPicPr>
          <p:cNvPr id="37900" name="Picture 12" descr="rose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247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3" descr="rose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247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3950"/>
            <a:ext cx="75438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NGUYỄN NGỌC KÍ  </a:t>
            </a:r>
            <a:r>
              <a:rPr lang="en-US" sz="2800" b="1">
                <a:solidFill>
                  <a:srgbClr val="0000FF"/>
                </a:solidFill>
              </a:rPr>
              <a:t>: Một người thầy, một nhà thơ có đôi chân kì diệu.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Nề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7"/>
          <p:cNvSpPr>
            <a:spLocks noChangeArrowheads="1" noChangeShapeType="1" noTextEdit="1"/>
          </p:cNvSpPr>
          <p:nvPr/>
        </p:nvSpPr>
        <p:spPr bwMode="auto">
          <a:xfrm>
            <a:off x="2057400" y="2667000"/>
            <a:ext cx="4572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các thầy cô 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Ảnh2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3446" y="76200"/>
            <a:ext cx="9144000" cy="760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-xi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Cô-rét-ti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Ga-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T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-li.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-li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đẫm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thỏm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!”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-li r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!” 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-li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!”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-li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 				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 - MI - XI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																						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143000" y="129540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6600"/>
                </a:solidFill>
              </a:rPr>
              <a:t>Luyện đọc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0" y="1752600"/>
            <a:ext cx="226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 - </a:t>
            </a:r>
            <a:r>
              <a:rPr lang="en-US" sz="2800" b="1">
                <a:solidFill>
                  <a:srgbClr val="0000FF"/>
                </a:solidFill>
              </a:rPr>
              <a:t>Đê- rốt- xi,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3810000" y="2377772"/>
            <a:ext cx="316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- </a:t>
            </a:r>
            <a:r>
              <a:rPr lang="en-US" sz="2800" b="1" dirty="0" err="1">
                <a:solidFill>
                  <a:srgbClr val="0000FF"/>
                </a:solidFill>
              </a:rPr>
              <a:t>khuyến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khích</a:t>
            </a:r>
            <a:r>
              <a:rPr lang="en-US" sz="2800" b="1" dirty="0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1994694" y="2975833"/>
            <a:ext cx="2044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 </a:t>
            </a:r>
            <a:r>
              <a:rPr lang="en-US" sz="2800" b="1" dirty="0" err="1">
                <a:solidFill>
                  <a:srgbClr val="0000FF"/>
                </a:solidFill>
              </a:rPr>
              <a:t>khuỷu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tay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268287" y="2307249"/>
            <a:ext cx="1865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Ga-</a:t>
            </a:r>
            <a:r>
              <a:rPr lang="en-US" sz="2800" b="1" dirty="0" err="1">
                <a:solidFill>
                  <a:srgbClr val="0000FF"/>
                </a:solidFill>
              </a:rPr>
              <a:t>rô</a:t>
            </a:r>
            <a:r>
              <a:rPr lang="en-US" sz="2800" b="1" dirty="0">
                <a:solidFill>
                  <a:srgbClr val="0000FF"/>
                </a:solidFill>
              </a:rPr>
              <a:t>-</a:t>
            </a:r>
            <a:r>
              <a:rPr lang="en-US" sz="2800" b="1" dirty="0" err="1">
                <a:solidFill>
                  <a:srgbClr val="0000FF"/>
                </a:solidFill>
              </a:rPr>
              <a:t>nê</a:t>
            </a:r>
            <a:r>
              <a:rPr lang="en-US" sz="2800" b="1" dirty="0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4189413" y="1766887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FF"/>
                </a:solidFill>
              </a:rPr>
              <a:t>Xtác-đi</a:t>
            </a:r>
            <a:r>
              <a:rPr lang="en-US" sz="2800" b="1" dirty="0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2381250" y="2298824"/>
            <a:ext cx="1271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FF"/>
                </a:solidFill>
              </a:rPr>
              <a:t>Nen</a:t>
            </a:r>
            <a:r>
              <a:rPr lang="en-US" sz="2800" b="1" dirty="0">
                <a:solidFill>
                  <a:srgbClr val="0000FF"/>
                </a:solidFill>
              </a:rPr>
              <a:t>- li</a:t>
            </a: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2133600" y="1752600"/>
            <a:ext cx="1766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FF"/>
                </a:solidFill>
              </a:rPr>
              <a:t>Cô</a:t>
            </a:r>
            <a:r>
              <a:rPr lang="en-US" sz="2800" b="1" dirty="0">
                <a:solidFill>
                  <a:srgbClr val="0000FF"/>
                </a:solidFill>
              </a:rPr>
              <a:t>- </a:t>
            </a:r>
            <a:r>
              <a:rPr lang="en-US" sz="2800" b="1" dirty="0" err="1">
                <a:solidFill>
                  <a:srgbClr val="0000FF"/>
                </a:solidFill>
              </a:rPr>
              <a:t>rét</a:t>
            </a:r>
            <a:r>
              <a:rPr lang="en-US" sz="2800" b="1" dirty="0">
                <a:solidFill>
                  <a:srgbClr val="0000FF"/>
                </a:solidFill>
              </a:rPr>
              <a:t>- </a:t>
            </a:r>
            <a:r>
              <a:rPr lang="en-US" sz="2800" b="1" dirty="0" err="1">
                <a:solidFill>
                  <a:srgbClr val="0000FF"/>
                </a:solidFill>
              </a:rPr>
              <a:t>ti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133" name="Text Box 70"/>
          <p:cNvSpPr txBox="1">
            <a:spLocks noChangeArrowheads="1"/>
          </p:cNvSpPr>
          <p:nvPr/>
        </p:nvSpPr>
        <p:spPr bwMode="auto">
          <a:xfrm>
            <a:off x="8229600" y="2514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220" name="Text Box 76"/>
          <p:cNvSpPr txBox="1">
            <a:spLocks noChangeArrowheads="1"/>
          </p:cNvSpPr>
          <p:nvPr/>
        </p:nvSpPr>
        <p:spPr bwMode="auto">
          <a:xfrm>
            <a:off x="628650" y="2935899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</a:rPr>
              <a:t>rướn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79" grpId="0"/>
      <p:bldP spid="6180" grpId="0"/>
      <p:bldP spid="6184" grpId="0"/>
      <p:bldP spid="6197" grpId="0"/>
      <p:bldP spid="6198" grpId="0"/>
      <p:bldP spid="6199" grpId="0"/>
      <p:bldP spid="6200" grpId="0"/>
      <p:bldP spid="6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369888"/>
            <a:ext cx="9144000" cy="760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Buổi học thể dục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    1. Hôm nay có buổi học thể dục. Thầy giáo dẫn chúng tôi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bên một cái cột cao, thẳng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 Chúng tôi phải leo lên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 trên cùng, rồi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thẳng ng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trên chiếc xà ngang.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    Đê-rốt-xi và Cô-rét-ti leo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hai con khỉ. Xtác-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 thì thở hồng hộc, mặt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chú gà tây. Ga-rô-nê leo dễ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không. T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chừng cậu có thể vác thêm một ng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nữa trên vai vì cậu khỏe chẳng khác gì một con bò mộng non.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    2. Đến l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 Nen-li. Bạn này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miễn học thể dục vì bị tật từ nhỏ,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cố xin thầy cho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tập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mọi ng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    Nen-li bắt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leo lên một cách rất chật vật. Mặt cậu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lửa, mồ hôi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đẫm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trán. Thầy giáo bảo cậu có thể xuống.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cậu vẫn cố sức leo. Mọi ng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vừa thấp thỏm sợ cậu tuột tay ngã xuống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, vừa luôn miệng khuyến khích: “Cố lên ! Cố lên !”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   Nen-li r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ướn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lên và chỉ còn cách xà ngang hai ngón tay. “Hoan hô ! Cố tí nữa thôi !” -Mọi ng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reo lên. Lát sau, Nen-li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nắm chặt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cái xà.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   3. Thầy giáo nói : “Giỏi lắm ! Thôi, con xuống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 !”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 Nen-li còn muốn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lên cái xà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những ng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khác.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Sau vài lần cố gắng, cậu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đặ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hai khuỷu tay, rồi hai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đầ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u gối, cuối cùng là hai bàn chân lên xà. Thế là cậu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thẳng ng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lên, thở dốc,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ng nét mặt rạng rỡ vẻ chiến thắng, nhìn xuống chúng tôi.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	 					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A - MI - XI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																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37720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990600" y="200721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6600"/>
                </a:solidFill>
              </a:rPr>
              <a:t>Luyện</a:t>
            </a:r>
            <a:r>
              <a:rPr lang="en-US" sz="2800" b="1" u="sng" dirty="0">
                <a:solidFill>
                  <a:srgbClr val="FF6600"/>
                </a:solidFill>
              </a:rPr>
              <a:t> </a:t>
            </a:r>
            <a:r>
              <a:rPr lang="en-US" sz="2800" b="1" u="sng" dirty="0" err="1">
                <a:solidFill>
                  <a:srgbClr val="FF6600"/>
                </a:solidFill>
              </a:rPr>
              <a:t>đọc</a:t>
            </a:r>
            <a:endParaRPr lang="en-US" sz="2800" b="1" u="sng" dirty="0">
              <a:solidFill>
                <a:srgbClr val="FF6600"/>
              </a:solidFill>
            </a:endParaRPr>
          </a:p>
        </p:txBody>
      </p:sp>
      <p:sp>
        <p:nvSpPr>
          <p:cNvPr id="5133" name="Text Box 70"/>
          <p:cNvSpPr txBox="1">
            <a:spLocks noChangeArrowheads="1"/>
          </p:cNvSpPr>
          <p:nvPr/>
        </p:nvSpPr>
        <p:spPr bwMode="auto">
          <a:xfrm>
            <a:off x="8229600" y="2514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221" name="Text Box 77"/>
          <p:cNvSpPr txBox="1">
            <a:spLocks noChangeArrowheads="1"/>
          </p:cNvSpPr>
          <p:nvPr/>
        </p:nvSpPr>
        <p:spPr bwMode="auto">
          <a:xfrm>
            <a:off x="381000" y="2819400"/>
            <a:ext cx="8915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Tưởng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cậu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thêm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nữa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vai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cậu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khoẻ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chẳng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bò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mộng</a:t>
            </a:r>
            <a:r>
              <a:rPr lang="en-US" sz="3200" b="1" dirty="0">
                <a:solidFill>
                  <a:srgbClr val="FF0000"/>
                </a:solidFill>
              </a:rPr>
              <a:t> non.</a:t>
            </a:r>
          </a:p>
        </p:txBody>
      </p:sp>
      <p:sp>
        <p:nvSpPr>
          <p:cNvPr id="6229" name="Line 85"/>
          <p:cNvSpPr>
            <a:spLocks noChangeShapeType="1"/>
          </p:cNvSpPr>
          <p:nvPr/>
        </p:nvSpPr>
        <p:spPr bwMode="auto">
          <a:xfrm flipH="1">
            <a:off x="4114800" y="3405981"/>
            <a:ext cx="1524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0" name="Line 86"/>
          <p:cNvSpPr>
            <a:spLocks noChangeShapeType="1"/>
          </p:cNvSpPr>
          <p:nvPr/>
        </p:nvSpPr>
        <p:spPr bwMode="auto">
          <a:xfrm flipH="1">
            <a:off x="6400800" y="3405981"/>
            <a:ext cx="228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1" name="Line 87"/>
          <p:cNvSpPr>
            <a:spLocks noChangeShapeType="1"/>
          </p:cNvSpPr>
          <p:nvPr/>
        </p:nvSpPr>
        <p:spPr bwMode="auto">
          <a:xfrm flipH="1">
            <a:off x="5372100" y="3886200"/>
            <a:ext cx="228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2" name="Line 88"/>
          <p:cNvSpPr>
            <a:spLocks noChangeShapeType="1"/>
          </p:cNvSpPr>
          <p:nvPr/>
        </p:nvSpPr>
        <p:spPr bwMode="auto">
          <a:xfrm flipH="1">
            <a:off x="5486400" y="3892062"/>
            <a:ext cx="228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8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221" grpId="0"/>
      <p:bldP spid="6229" grpId="0" animBg="1"/>
      <p:bldP spid="6230" grpId="0" animBg="1"/>
      <p:bldP spid="6231" grpId="0" animBg="1"/>
      <p:bldP spid="62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369888"/>
            <a:ext cx="9144000" cy="760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Buổi học thể dục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    1. Hôm nay có buổi học thể dục. Thầy giáo dẫn chúng tôi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bên một cái cột cao, thẳng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 Chúng tôi phải leo lên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 trên cùng, rồi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thẳng ng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trên chiếc xà ngang.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    Đê-rốt-xi và Cô-rét-ti leo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hai con khỉ. Xtác-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 thì thở hồng hộc, mặt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chú gà tây. Ga-rô-nê leo dễ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không. T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chừng cậu có thể vác thêm một ng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nữa trên vai vì cậu khỏe chẳng khác gì một con bò mộng non.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    2. Đến l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 Nen-li. Bạn này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miễn học thể dục vì bị tật từ nhỏ,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cố xin thầy cho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tập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mọi ng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    Nen-li bắt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leo lên một cách rất chật vật. Mặt cậu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lửa, mồ hôi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đẫm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trán. Thầy giáo bảo cậu có thể xuống.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cậu vẫn cố sức leo. Mọi ng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vừa thấp thỏm sợ cậu tuột tay ngã xuống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, vừa luôn miệng khuyến khích: “Cố lên ! Cố lên !”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   Nen-li r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ướn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lên và chỉ còn cách xà ngang hai ngón tay. “Hoan hô ! Cố tí nữa thôi !” -Mọi ng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reo lên. Lát sau, Nen-li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nắm chặt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cái xà.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   3. Thầy giáo nói : “Giỏi lắm ! Thôi, con xuống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 !”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 Nen-li còn muốn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lên cái xà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những ng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khác.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Sau vài lần cố gắng, cậu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đặ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hai khuỷu tay, rồi hai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đầ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u gối, cuối cùng là hai bàn chân lên xà. Thế là cậu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thẳng ng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lên, thở dốc, nh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ng nét mặt rạng rỡ vẻ chiến thắng, nhìn xuống chúng tôi.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	 					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A - MI - XI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																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104030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ga ta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6061" r="6522" b="5051"/>
          <a:stretch>
            <a:fillRect/>
          </a:stretch>
        </p:blipFill>
        <p:spPr bwMode="auto">
          <a:xfrm>
            <a:off x="4419600" y="609600"/>
            <a:ext cx="4495800" cy="48768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10" descr="galoi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114800" cy="48768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AutoShape 11">
            <a:hlinkClick r:id="rId5" action="ppaction://hlinksldjump"/>
          </p:cNvPr>
          <p:cNvSpPr>
            <a:spLocks noChangeArrowheads="1"/>
          </p:cNvSpPr>
          <p:nvPr/>
        </p:nvSpPr>
        <p:spPr bwMode="gray">
          <a:xfrm rot="10800000" flipV="1">
            <a:off x="-381000" y="5562600"/>
            <a:ext cx="2438400" cy="381000"/>
          </a:xfrm>
          <a:prstGeom prst="roundRect">
            <a:avLst>
              <a:gd name="adj" fmla="val 10889"/>
            </a:avLst>
          </a:prstGeom>
          <a:noFill/>
          <a:ln>
            <a:noFill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3800" b="1" i="1">
                <a:latin typeface="Times New Roman" pitchFamily="18" charset="0"/>
              </a:rPr>
              <a:t>           </a:t>
            </a:r>
            <a:r>
              <a:rPr lang="en-US" sz="3600" b="1" i="1">
                <a:latin typeface="Times New Roman" pitchFamily="18" charset="0"/>
              </a:rPr>
              <a:t>gà tây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084635"/>
  <p:tag name="VIOLETTITLE" val="Tuần 29. Buổi học thể dục"/>
  <p:tag name="VIOLETLESSON" val="79"/>
  <p:tag name="VIOLETCATID" val="2202"/>
  <p:tag name="VIOLETSUBJECT" val="Tập đọc 3"/>
  <p:tag name="VIOLETAUTHORID" val="10220852"/>
  <p:tag name="VIOLETAUTHORNAME" val="Nguyễn Thị Trúc Ni"/>
  <p:tag name="VIOLETAUTHORAVATAR" val="no_avatarf.jpg"/>
  <p:tag name="VIOLETAUTHORADDRESS" val="Trường Đại học Quy Nhơn - Bình Định"/>
  <p:tag name="VIOLETDATE" val="2021-07-06 22:17:42"/>
  <p:tag name="VIOLETHIT" val="90"/>
  <p:tag name="VIOLETLIKE" val="0"/>
  <p:tag name="INKNOELEADERBOARD" val="-112519398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1837</Words>
  <Application>Microsoft Office PowerPoint</Application>
  <PresentationFormat>On-screen Show (4:3)</PresentationFormat>
  <Paragraphs>105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Admin</cp:lastModifiedBy>
  <cp:revision>55</cp:revision>
  <dcterms:created xsi:type="dcterms:W3CDTF">2005-12-31T18:30:06Z</dcterms:created>
  <dcterms:modified xsi:type="dcterms:W3CDTF">2022-04-04T02:15:55Z</dcterms:modified>
</cp:coreProperties>
</file>