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  <p:sldMasterId id="2147483686" r:id="rId4"/>
    <p:sldMasterId id="2147483699" r:id="rId5"/>
  </p:sldMasterIdLst>
  <p:notesMasterIdLst>
    <p:notesMasterId r:id="rId36"/>
  </p:notesMasterIdLst>
  <p:sldIdLst>
    <p:sldId id="325" r:id="rId6"/>
    <p:sldId id="349" r:id="rId7"/>
    <p:sldId id="326" r:id="rId8"/>
    <p:sldId id="327" r:id="rId9"/>
    <p:sldId id="329" r:id="rId10"/>
    <p:sldId id="330" r:id="rId11"/>
    <p:sldId id="331" r:id="rId12"/>
    <p:sldId id="350" r:id="rId13"/>
    <p:sldId id="351" r:id="rId14"/>
    <p:sldId id="332" r:id="rId15"/>
    <p:sldId id="304" r:id="rId16"/>
    <p:sldId id="302" r:id="rId17"/>
    <p:sldId id="288" r:id="rId18"/>
    <p:sldId id="289" r:id="rId19"/>
    <p:sldId id="290" r:id="rId20"/>
    <p:sldId id="299" r:id="rId21"/>
    <p:sldId id="317" r:id="rId22"/>
    <p:sldId id="318" r:id="rId23"/>
    <p:sldId id="319" r:id="rId24"/>
    <p:sldId id="315" r:id="rId25"/>
    <p:sldId id="291" r:id="rId26"/>
    <p:sldId id="294" r:id="rId27"/>
    <p:sldId id="352" r:id="rId28"/>
    <p:sldId id="353" r:id="rId29"/>
    <p:sldId id="307" r:id="rId30"/>
    <p:sldId id="355" r:id="rId31"/>
    <p:sldId id="354" r:id="rId32"/>
    <p:sldId id="356" r:id="rId33"/>
    <p:sldId id="357" r:id="rId34"/>
    <p:sldId id="320" r:id="rId3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hung nguyễn" initials="n" lastIdx="786497536" clrIdx="0"/>
  <p:cmAuthor id="2" name="Người dùng Không xác định1" initials="Người dùng Không xác định1" lastIdx="78649753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0066"/>
    <a:srgbClr val="990099"/>
    <a:srgbClr val="800000"/>
    <a:srgbClr val="CC3300"/>
    <a:srgbClr val="00CC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/>
    <p:restoredTop sz="93250"/>
  </p:normalViewPr>
  <p:slideViewPr>
    <p:cSldViewPr showGuides="1">
      <p:cViewPr varScale="1">
        <p:scale>
          <a:sx n="107" d="100"/>
          <a:sy n="107" d="100"/>
        </p:scale>
        <p:origin x="177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u="sng"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sng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u="sng"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5F2175-4FC9-4EB6-BB18-859B6DD75AEC}" type="datetimeFigureOut">
              <a:rPr kumimoji="0" lang="en-US" sz="1200" b="0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4/17/2022</a:t>
            </a:fld>
            <a:endParaRPr kumimoji="0" lang="en-US" sz="1200" b="0" i="0" u="sng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u="sng"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sng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u="sng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BAE1B01-8E93-48B9-BC8A-8E67F58AF174}" type="slidenum">
              <a:rPr kumimoji="0" lang="en-US" altLang="en-US" sz="1200" b="0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200" b="0" i="0" u="sng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29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BFAD37-5FAC-4798-9F5B-BB95D29AFF27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CF05A4-5881-41BD-ADA6-81346EA1112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BFAD37-5FAC-4798-9F5B-BB95D29AFF27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CF05A4-5881-41BD-ADA6-81346EA1112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BFAD37-5FAC-4798-9F5B-BB95D29AFF27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CF05A4-5881-41BD-ADA6-81346EA1112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503963E-2E9C-4AE5-879D-16F1899852D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72984EC-7D79-4D5B-8E92-BDBA43B61A7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1483E36-6C7C-460A-807C-49D7234300B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BCA25AF-931F-46F9-94D3-B9F62EB2260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14A6E1C-2D18-4E8D-ACE7-2EEF9ADBCC9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4849BD0-87D2-4451-A3B0-5778D5A093C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7AA772-4C74-4A3E-B16D-042AF37BFF4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FA5F21-E35D-4B0F-B560-8D5AACF8F8D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BFAD37-5FAC-4798-9F5B-BB95D29AFF27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CF05A4-5881-41BD-ADA6-81346EA1112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AF1243-B222-4CB1-BFEE-B77FC30BB8F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D82964-F519-46CF-B7C0-F22E1A4C596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1A7C70-DB28-4465-BA0C-B84715491FC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vi-VN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F15C70-DB3D-4226-8679-42D81D391C7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937B524-BC80-4EB9-A599-0FFA617BF11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44EE77-68A4-4C02-B38D-B93D4742CF6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27BC52-1438-45AC-8BCB-C7CEBBA5567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EDE683B-FB6E-4C0D-A49D-4030FE831DF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75A7FE-01E1-4F7C-BF34-EF6380C0D1C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95458E-FDAD-4728-B8E7-94CBA972D18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BFAD37-5FAC-4798-9F5B-BB95D29AFF27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CF05A4-5881-41BD-ADA6-81346EA1112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DDBD5C-BC93-41AF-A9CE-6787EB17C9F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A78301F-B238-4782-81CD-7BC6FC55C1E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1B7BCCA-1394-457F-90DC-A9B8C1F9447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08409E6-74D8-414F-997D-117D2777C2E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46B8854-A2FE-462E-B56E-E4950A02ACF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vi-VN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05124F4-1465-4130-A6C9-03EB8B4CC6C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503963E-2E9C-4AE5-879D-16F1899852D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72984EC-7D79-4D5B-8E92-BDBA43B61A7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1483E36-6C7C-460A-807C-49D7234300B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BCA25AF-931F-46F9-94D3-B9F62EB2260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BFAD37-5FAC-4798-9F5B-BB95D29AFF27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CF05A4-5881-41BD-ADA6-81346EA1112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14A6E1C-2D18-4E8D-ACE7-2EEF9ADBCC9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4849BD0-87D2-4451-A3B0-5778D5A093C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7AA772-4C74-4A3E-B16D-042AF37BFF4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FA5F21-E35D-4B0F-B560-8D5AACF8F8D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AF1243-B222-4CB1-BFEE-B77FC30BB8F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D82964-F519-46CF-B7C0-F22E1A4C596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1A7C70-DB28-4465-BA0C-B84715491FC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vi-VN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F15C70-DB3D-4226-8679-42D81D391C7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BFAD37-5FAC-4798-9F5B-BB95D29AFF27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CF05A4-5881-41BD-ADA6-81346EA1112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BFAD37-5FAC-4798-9F5B-BB95D29AFF27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CF05A4-5881-41BD-ADA6-81346EA1112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BFAD37-5FAC-4798-9F5B-BB95D29AFF27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CF05A4-5881-41BD-ADA6-81346EA1112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BFAD37-5FAC-4798-9F5B-BB95D29AFF27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CF05A4-5881-41BD-ADA6-81346EA1112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BFAD37-5FAC-4798-9F5B-BB95D29AFF27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CF05A4-5881-41BD-ADA6-81346EA1112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BFAD37-5FAC-4798-9F5B-BB95D29AFF27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CF05A4-5881-41BD-ADA6-81346EA1112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BFAD37-5FAC-4798-9F5B-BB95D29AFF27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CF05A4-5881-41BD-ADA6-81346EA1112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BFAD37-5FAC-4798-9F5B-BB95D29AFF27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CF05A4-5881-41BD-ADA6-81346EA1112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BFAD37-5FAC-4798-9F5B-BB95D29AFF27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CF05A4-5881-41BD-ADA6-81346EA1112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BFAD37-5FAC-4798-9F5B-BB95D29AFF27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CF05A4-5881-41BD-ADA6-81346EA1112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BFAD37-5FAC-4798-9F5B-BB95D29AFF27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CF05A4-5881-41BD-ADA6-81346EA1112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BFAD37-5FAC-4798-9F5B-BB95D29AFF27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CF05A4-5881-41BD-ADA6-81346EA1112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BFAD37-5FAC-4798-9F5B-BB95D29AFF27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CF05A4-5881-41BD-ADA6-81346EA1112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BFAD37-5FAC-4798-9F5B-BB95D29AFF27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CF05A4-5881-41BD-ADA6-81346EA1112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BFAD37-5FAC-4798-9F5B-BB95D29AFF27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CF05A4-5881-41BD-ADA6-81346EA1112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BFAD37-5FAC-4798-9F5B-BB95D29AFF27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CF05A4-5881-41BD-ADA6-81346EA1112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BFAD37-5FAC-4798-9F5B-BB95D29AFF27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CF05A4-5881-41BD-ADA6-81346EA1112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F900147-FCAD-4171-83A2-A91715BB0C9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68564CA-C8BC-4CF5-B31F-06AC81F2CA2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F900147-FCAD-4171-83A2-A91715BB0C9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BFAD37-5FAC-4798-9F5B-BB95D29AFF27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4/17/2022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CF05A4-5881-41BD-ADA6-81346EA1112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0.xml"/><Relationship Id="rId1" Type="http://schemas.openxmlformats.org/officeDocument/2006/relationships/video" Target="\ppt\slides\NULL" TargetMode="External"/><Relationship Id="rId6" Type="http://schemas.openxmlformats.org/officeDocument/2006/relationships/image" Target="../media/image4.w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8.jpeg"/><Relationship Id="rId7" Type="http://schemas.openxmlformats.org/officeDocument/2006/relationships/image" Target="../media/image4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24.jpe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2.xml"/><Relationship Id="rId1" Type="http://schemas.openxmlformats.org/officeDocument/2006/relationships/video" Target="NULL" TargetMode="External"/><Relationship Id="rId6" Type="http://schemas.openxmlformats.org/officeDocument/2006/relationships/image" Target="../media/image4.w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hyperlink" Target="file:///E:\ClipArt\Anhdong\kyhieu\STARS.GIF" TargetMode="External"/><Relationship Id="rId12" Type="http://schemas.openxmlformats.org/officeDocument/2006/relationships/image" Target="../media/image4.wmf"/><Relationship Id="rId2" Type="http://schemas.openxmlformats.org/officeDocument/2006/relationships/audio" Target="file:///C:\Documents%20and%20Settings\Administrator\My%20Documents\My%20eBooks\Removable%20Disk%20(G)\Con_chim_hay_hot_(Melody).mp3" TargetMode="External"/><Relationship Id="rId1" Type="http://schemas.microsoft.com/office/2007/relationships/media" Target="file:///C:\Documents%20and%20Settings\Administrator\My%20Documents\My%20eBooks\Removable%20Disk%20(G)\Con_chim_hay_hot_(Melody).mp3" TargetMode="External"/><Relationship Id="rId6" Type="http://schemas.openxmlformats.org/officeDocument/2006/relationships/image" Target="../media/image26.GIF"/><Relationship Id="rId11" Type="http://schemas.openxmlformats.org/officeDocument/2006/relationships/image" Target="../media/image7.png"/><Relationship Id="rId5" Type="http://schemas.openxmlformats.org/officeDocument/2006/relationships/hyperlink" Target="file:///E:\ClipArt\Anhdong\kyhieu\BALBLINK.GIF" TargetMode="External"/><Relationship Id="rId10" Type="http://schemas.openxmlformats.org/officeDocument/2006/relationships/image" Target="../media/image28.GIF"/><Relationship Id="rId4" Type="http://schemas.openxmlformats.org/officeDocument/2006/relationships/image" Target="../media/image25.jpeg"/><Relationship Id="rId9" Type="http://schemas.openxmlformats.org/officeDocument/2006/relationships/hyperlink" Target="file:///E:\ClipArt\Anhdong\Vuicuoi\HEART.GIF" TargetMode="External"/><Relationship Id="rId1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video" Target="\ppt\slides\NULL" TargetMode="External"/><Relationship Id="rId6" Type="http://schemas.openxmlformats.org/officeDocument/2006/relationships/image" Target="../media/image4.w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audio" Target="../media/audio3.wav"/><Relationship Id="rId7" Type="http://schemas.openxmlformats.org/officeDocument/2006/relationships/image" Target="../media/image11.GIF"/><Relationship Id="rId12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0.GIF"/><Relationship Id="rId11" Type="http://schemas.openxmlformats.org/officeDocument/2006/relationships/image" Target="../media/image5.png"/><Relationship Id="rId5" Type="http://schemas.openxmlformats.org/officeDocument/2006/relationships/image" Target="../media/image9.GIF"/><Relationship Id="rId10" Type="http://schemas.openxmlformats.org/officeDocument/2006/relationships/image" Target="../media/image4.wmf"/><Relationship Id="rId4" Type="http://schemas.openxmlformats.org/officeDocument/2006/relationships/audio" Target="../media/audio4.wav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audio" Target="../media/audio3.wav"/><Relationship Id="rId7" Type="http://schemas.openxmlformats.org/officeDocument/2006/relationships/image" Target="../media/image11.GIF"/><Relationship Id="rId12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0.GIF"/><Relationship Id="rId11" Type="http://schemas.openxmlformats.org/officeDocument/2006/relationships/image" Target="../media/image5.png"/><Relationship Id="rId5" Type="http://schemas.openxmlformats.org/officeDocument/2006/relationships/image" Target="../media/image9.GIF"/><Relationship Id="rId10" Type="http://schemas.openxmlformats.org/officeDocument/2006/relationships/image" Target="../media/image4.wmf"/><Relationship Id="rId4" Type="http://schemas.openxmlformats.org/officeDocument/2006/relationships/audio" Target="../media/audio4.wav"/><Relationship Id="rId9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audio" Target="../media/audio3.wav"/><Relationship Id="rId7" Type="http://schemas.openxmlformats.org/officeDocument/2006/relationships/image" Target="../media/image11.GIF"/><Relationship Id="rId12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0.GIF"/><Relationship Id="rId11" Type="http://schemas.openxmlformats.org/officeDocument/2006/relationships/image" Target="../media/image5.png"/><Relationship Id="rId5" Type="http://schemas.openxmlformats.org/officeDocument/2006/relationships/image" Target="../media/image9.GIF"/><Relationship Id="rId10" Type="http://schemas.openxmlformats.org/officeDocument/2006/relationships/image" Target="../media/image4.wmf"/><Relationship Id="rId4" Type="http://schemas.openxmlformats.org/officeDocument/2006/relationships/audio" Target="../media/audio4.wav"/><Relationship Id="rId9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4.wav"/><Relationship Id="rId7" Type="http://schemas.openxmlformats.org/officeDocument/2006/relationships/image" Target="../media/image1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GIF"/><Relationship Id="rId11" Type="http://schemas.openxmlformats.org/officeDocument/2006/relationships/image" Target="../media/image6.png"/><Relationship Id="rId5" Type="http://schemas.openxmlformats.org/officeDocument/2006/relationships/image" Target="../media/image10.GIF"/><Relationship Id="rId10" Type="http://schemas.openxmlformats.org/officeDocument/2006/relationships/image" Target="../media/image5.png"/><Relationship Id="rId4" Type="http://schemas.openxmlformats.org/officeDocument/2006/relationships/image" Target="../media/image9.GIF"/><Relationship Id="rId9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905000" y="1323111"/>
            <a:ext cx="571500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R="0" algn="ctr" defTabSz="914400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 err="1"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Khoa</a:t>
            </a:r>
            <a:r>
              <a:rPr kumimoji="0" lang="en-US" sz="3200" b="1" kern="1200" cap="none" spc="0" normalizeH="0" baseline="0" noProof="0" dirty="0"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kern="1200" cap="none" spc="0" normalizeH="0" baseline="0" noProof="0" dirty="0" err="1"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</a:p>
        </p:txBody>
      </p:sp>
      <p:sp>
        <p:nvSpPr>
          <p:cNvPr id="29699" name="WordArt 7"/>
          <p:cNvSpPr>
            <a:spLocks noTextEdit="1"/>
          </p:cNvSpPr>
          <p:nvPr/>
        </p:nvSpPr>
        <p:spPr>
          <a:xfrm>
            <a:off x="1262063" y="812800"/>
            <a:ext cx="6784975" cy="483552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71392"/>
              </a:avLst>
            </a:prstTxWarp>
            <a:normAutofit/>
          </a:bodyPr>
          <a:lstStyle/>
          <a:p>
            <a:pPr algn="ctr"/>
            <a:endParaRPr lang="en-US" sz="9600" b="1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9700" name="Text Box 8"/>
          <p:cNvSpPr txBox="1"/>
          <p:nvPr/>
        </p:nvSpPr>
        <p:spPr>
          <a:xfrm>
            <a:off x="1116013" y="3748088"/>
            <a:ext cx="7272337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FFFFFF"/>
                </a:solidFill>
                <a:latin typeface=".VnRevue" panose="020B7200000000000000" pitchFamily="34" charset="0"/>
              </a:rPr>
              <a:t>Bµi: </a:t>
            </a:r>
            <a:r>
              <a:rPr lang="en-US" altLang="en-US" dirty="0">
                <a:solidFill>
                  <a:srgbClr val="FFFFFF"/>
                </a:solidFill>
                <a:latin typeface=".VnExoticH" panose="020B7200000000000000" pitchFamily="34" charset="0"/>
              </a:rPr>
              <a:t>Më réng vèn tõ: ­íc m¬</a:t>
            </a:r>
          </a:p>
        </p:txBody>
      </p:sp>
      <p:pic>
        <p:nvPicPr>
          <p:cNvPr id="567" name="Picture 566" descr="open-book-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970" y="3098165"/>
            <a:ext cx="3091180" cy="18135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2" name="Picture 2" descr="UY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275" y="4437063"/>
            <a:ext cx="2514600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3" name="Picture 2" descr="UY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1750" y="4648200"/>
            <a:ext cx="2524125" cy="2132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5" name="Picture 19" descr="Firewrk8"/>
          <p:cNvPicPr>
            <a:picLocks noChangeAspect="1"/>
          </p:cNvPicPr>
          <p:nvPr/>
        </p:nvPicPr>
        <p:blipFill>
          <a:blip r:embed="rId4">
            <a:lum bright="6000" contrast="30000"/>
          </a:blip>
          <a:stretch>
            <a:fillRect/>
          </a:stretch>
        </p:blipFill>
        <p:spPr>
          <a:xfrm>
            <a:off x="7239000" y="2533650"/>
            <a:ext cx="1905000" cy="1865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6" name="Picture 19" descr="Firewrk8"/>
          <p:cNvPicPr>
            <a:picLocks noChangeAspect="1"/>
          </p:cNvPicPr>
          <p:nvPr/>
        </p:nvPicPr>
        <p:blipFill>
          <a:blip r:embed="rId4">
            <a:lum bright="6000" contrast="30000"/>
          </a:blip>
          <a:stretch>
            <a:fillRect/>
          </a:stretch>
        </p:blipFill>
        <p:spPr>
          <a:xfrm>
            <a:off x="0" y="2632075"/>
            <a:ext cx="1905000" cy="18653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9706" name="Group 5"/>
          <p:cNvGrpSpPr/>
          <p:nvPr/>
        </p:nvGrpSpPr>
        <p:grpSpPr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29709" name="Picture 6" descr="GRANS0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9710" name="Picture 7" descr="GRANS0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9711" name="Group 8"/>
            <p:cNvGrpSpPr/>
            <p:nvPr/>
          </p:nvGrpSpPr>
          <p:grpSpPr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9712" name="Picture 9" descr="BD21325_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29713" name="Picture 10" descr="BD21325_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29714" name="Picture 11" descr="BD21325_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29715" name="Picture 12" descr="BD21325_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</p:grpSp>
      </p:grpSp>
      <p:sp>
        <p:nvSpPr>
          <p:cNvPr id="29707" name="WordArt 21"/>
          <p:cNvSpPr>
            <a:spLocks noTextEdit="1"/>
          </p:cNvSpPr>
          <p:nvPr/>
        </p:nvSpPr>
        <p:spPr>
          <a:xfrm>
            <a:off x="1981200" y="2133283"/>
            <a:ext cx="5334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57"/>
              </a:avLst>
            </a:prstTxWarp>
            <a:normAutofit/>
          </a:bodyPr>
          <a:lstStyle/>
          <a:p>
            <a:pPr algn="l"/>
            <a:r>
              <a:rPr lang="en-US" sz="3300" b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THỰC VẬT CẦN GÌ ĐỂ SỐNG? </a:t>
            </a:r>
          </a:p>
        </p:txBody>
      </p:sp>
      <p:sp>
        <p:nvSpPr>
          <p:cNvPr id="29708" name="WordArt 20"/>
          <p:cNvSpPr>
            <a:spLocks noTextEdit="1"/>
          </p:cNvSpPr>
          <p:nvPr/>
        </p:nvSpPr>
        <p:spPr>
          <a:xfrm>
            <a:off x="2268220" y="457200"/>
            <a:ext cx="4723765" cy="4292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1800" dirty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TRƯỜNG TIỂU HỌC </a:t>
            </a:r>
            <a:r>
              <a:rPr lang="vi-VN" sz="1800" dirty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ÁI MỘ A</a:t>
            </a:r>
            <a:endParaRPr lang="en-US" sz="1800" dirty="0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9" name="Picture 6158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3058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8575"/>
            <a:ext cx="9117013" cy="688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4" name="WordArt 11"/>
          <p:cNvSpPr>
            <a:spLocks noTextEdit="1"/>
          </p:cNvSpPr>
          <p:nvPr/>
        </p:nvSpPr>
        <p:spPr>
          <a:xfrm>
            <a:off x="1470025" y="3048000"/>
            <a:ext cx="6243638" cy="1295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l"/>
            <a:r>
              <a:rPr lang="en-US" sz="3600" b="1">
                <a:solidFill>
                  <a:srgbClr val="FF0000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KHÁM PHÁ. (30’)</a:t>
            </a:r>
          </a:p>
        </p:txBody>
      </p:sp>
      <p:grpSp>
        <p:nvGrpSpPr>
          <p:cNvPr id="35845" name="Group 5"/>
          <p:cNvGrpSpPr/>
          <p:nvPr/>
        </p:nvGrpSpPr>
        <p:grpSpPr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35846" name="Picture 6" descr="GRANS0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5847" name="Picture 7" descr="GRANS0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5848" name="Group 8"/>
            <p:cNvGrpSpPr/>
            <p:nvPr/>
          </p:nvGrpSpPr>
          <p:grpSpPr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5849" name="Picture 9" descr="BD21325_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5850" name="Picture 10" descr="BD21325_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5851" name="Picture 11" descr="BD21325_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5852" name="Picture 12" descr="BD21325_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</p:grpSp>
      </p:grpSp>
    </p:spTree>
  </p:cSld>
  <p:clrMapOvr>
    <a:masterClrMapping/>
  </p:clrMapOvr>
  <p:transition spd="med">
    <p:wipe dir="d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9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5"/>
          <p:cNvSpPr txBox="1"/>
          <p:nvPr/>
        </p:nvSpPr>
        <p:spPr>
          <a:xfrm>
            <a:off x="0" y="152083"/>
            <a:ext cx="9144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  <a:endParaRPr lang="en-US" altLang="en-US" sz="2800" b="1" u="sng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Text Box 7"/>
          <p:cNvSpPr txBox="1"/>
          <p:nvPr/>
        </p:nvSpPr>
        <p:spPr>
          <a:xfrm>
            <a:off x="-11112" y="719455"/>
            <a:ext cx="9144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vật cần gì để sống?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0" name="Picture 2" descr="0.Trang_1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3" y="3922713"/>
            <a:ext cx="9055100" cy="2657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1" name="Text Box 9"/>
          <p:cNvSpPr txBox="1"/>
          <p:nvPr/>
        </p:nvSpPr>
        <p:spPr>
          <a:xfrm>
            <a:off x="425450" y="2316480"/>
            <a:ext cx="8211185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Có năm cây đậu như hình vẽ. Bốn cây được trồng trong chậu có chứa đất m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(đất trồng có chứa chất khoáng) như nhau. Một cây được trồng trong một chậu sỏi đã được rửa sạch. 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2" name="Text Box 10"/>
          <p:cNvSpPr txBox="1"/>
          <p:nvPr/>
        </p:nvSpPr>
        <p:spPr>
          <a:xfrm>
            <a:off x="-11112" y="1284288"/>
            <a:ext cx="9144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Điều kiện sống của từng cây. 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3" name="Text Box 11"/>
          <p:cNvSpPr txBox="1"/>
          <p:nvPr/>
        </p:nvSpPr>
        <p:spPr>
          <a:xfrm>
            <a:off x="-39687" y="1797050"/>
            <a:ext cx="9144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Quan sát v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mô tả các thí nghiệm sau.</a:t>
            </a:r>
            <a:endParaRPr lang="en-US" altLang="en-US" sz="2800" b="1" dirty="0">
              <a:solidFill>
                <a:srgbClr val="3399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  <p:bldP spid="3081" grpId="0"/>
      <p:bldP spid="3082" grpId="0"/>
      <p:bldP spid="308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Rot="1"/>
          </p:cNvSpPr>
          <p:nvPr/>
        </p:nvSpPr>
        <p:spPr>
          <a:xfrm>
            <a:off x="381000" y="838200"/>
            <a:ext cx="7813675" cy="2057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4800" b="1" dirty="0">
                <a:latin typeface="Times New Roman" panose="02020603050405020304" pitchFamily="18" charset="0"/>
              </a:rPr>
              <a:t>      </a:t>
            </a:r>
            <a:endParaRPr lang="en-US" altLang="en-US" sz="4800" b="1" dirty="0">
              <a:latin typeface=".VnTime" panose="020B7200000000000000" pitchFamily="34" charset="0"/>
            </a:endParaRPr>
          </a:p>
        </p:txBody>
      </p:sp>
      <p:sp>
        <p:nvSpPr>
          <p:cNvPr id="37891" name="Rectangle 7"/>
          <p:cNvSpPr>
            <a:spLocks noRot="1"/>
          </p:cNvSpPr>
          <p:nvPr/>
        </p:nvSpPr>
        <p:spPr>
          <a:xfrm>
            <a:off x="228600" y="3024188"/>
            <a:ext cx="8686800" cy="2057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      </a:t>
            </a:r>
            <a:endParaRPr lang="en-US" altLang="en-US" dirty="0">
              <a:latin typeface=".VnTime" panose="020B7200000000000000" pitchFamily="34" charset="0"/>
            </a:endParaRPr>
          </a:p>
        </p:txBody>
      </p:sp>
      <p:pic>
        <p:nvPicPr>
          <p:cNvPr id="4104" name="Picture 7" descr="Untitled-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63" y="1919288"/>
            <a:ext cx="4343400" cy="426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5" name="Rectangle 1"/>
          <p:cNvSpPr/>
          <p:nvPr/>
        </p:nvSpPr>
        <p:spPr>
          <a:xfrm>
            <a:off x="4572000" y="2667000"/>
            <a:ext cx="42672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trong phòng tối, tưới nước thường xuyên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894" name="Text Box 13"/>
          <p:cNvSpPr txBox="1"/>
          <p:nvPr/>
        </p:nvSpPr>
        <p:spPr>
          <a:xfrm>
            <a:off x="304800" y="533400"/>
            <a:ext cx="8839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Điều kiện sống của từng cây. 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895" name="Text Box 14"/>
          <p:cNvSpPr txBox="1"/>
          <p:nvPr/>
        </p:nvSpPr>
        <p:spPr>
          <a:xfrm>
            <a:off x="304800" y="1370013"/>
            <a:ext cx="70866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Quan sát v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mô tả các thí nghiệm sau.</a:t>
            </a:r>
            <a:endParaRPr lang="en-US" altLang="en-US" sz="2800" b="1" dirty="0">
              <a:solidFill>
                <a:srgbClr val="3399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7896" name="Group 5"/>
          <p:cNvGrpSpPr/>
          <p:nvPr/>
        </p:nvGrpSpPr>
        <p:grpSpPr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37897" name="Picture 6" descr="GRANS0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7898" name="Picture 7" descr="GRANS0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7899" name="Group 8"/>
            <p:cNvGrpSpPr/>
            <p:nvPr/>
          </p:nvGrpSpPr>
          <p:grpSpPr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7900" name="Picture 9" descr="BD21325_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7901" name="Picture 10" descr="BD21325_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7902" name="Picture 11" descr="BD21325_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7903" name="Picture 12" descr="BD21325_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Rot="1"/>
          </p:cNvSpPr>
          <p:nvPr/>
        </p:nvSpPr>
        <p:spPr>
          <a:xfrm>
            <a:off x="457200" y="1139825"/>
            <a:ext cx="8229600" cy="2057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br>
              <a:rPr lang="en-US" altLang="en-US" b="1" dirty="0">
                <a:solidFill>
                  <a:srgbClr val="800000"/>
                </a:solidFill>
                <a:latin typeface=".VnTime" panose="020B7200000000000000" pitchFamily="34" charset="0"/>
              </a:rPr>
            </a:br>
            <a:endParaRPr lang="en-US" altLang="en-US" b="1" dirty="0">
              <a:solidFill>
                <a:schemeClr val="tx2"/>
              </a:solidFill>
              <a:latin typeface=".VnTime" panose="020B7200000000000000" pitchFamily="34" charset="0"/>
            </a:endParaRPr>
          </a:p>
        </p:txBody>
      </p:sp>
      <p:pic>
        <p:nvPicPr>
          <p:cNvPr id="9219" name="Picture 7" descr="Untitled-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38" y="2049463"/>
            <a:ext cx="4411662" cy="4114800"/>
          </a:xfrm>
          <a:prstGeom prst="rect">
            <a:avLst/>
          </a:prstGeom>
          <a:noFill/>
          <a:ln w="31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9224" name="Text Box 8"/>
          <p:cNvSpPr txBox="1"/>
          <p:nvPr/>
        </p:nvSpPr>
        <p:spPr>
          <a:xfrm>
            <a:off x="4749800" y="2286000"/>
            <a:ext cx="4343400" cy="2682875"/>
          </a:xfrm>
          <a:prstGeom prst="rect">
            <a:avLst/>
          </a:prstGeom>
          <a:noFill/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nơi có ánh sáng, tưới nước thường xuyên nhưng bôi một lớp keo mỏng, trong suốt lên hai mặt lá nhằm ngăn cản sự trao đổi khí của lá.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17" name="Text Box 9"/>
          <p:cNvSpPr txBox="1"/>
          <p:nvPr/>
        </p:nvSpPr>
        <p:spPr>
          <a:xfrm>
            <a:off x="152400" y="457200"/>
            <a:ext cx="8991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Điều kiện sống của từng cây. 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18" name="Text Box 10"/>
          <p:cNvSpPr txBox="1"/>
          <p:nvPr/>
        </p:nvSpPr>
        <p:spPr>
          <a:xfrm>
            <a:off x="-50800" y="1295400"/>
            <a:ext cx="9144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Quan sát v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mô tả các thí nghiệm sau.</a:t>
            </a:r>
            <a:endParaRPr lang="en-US" altLang="en-US" sz="2800" b="1" dirty="0">
              <a:solidFill>
                <a:srgbClr val="3399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8919" name="Group 5"/>
          <p:cNvGrpSpPr/>
          <p:nvPr/>
        </p:nvGrpSpPr>
        <p:grpSpPr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38920" name="Picture 6" descr="GRANS0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8921" name="Picture 7" descr="GRANS0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8922" name="Group 8"/>
            <p:cNvGrpSpPr/>
            <p:nvPr/>
          </p:nvGrpSpPr>
          <p:grpSpPr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8923" name="Picture 9" descr="BD21325_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8924" name="Picture 10" descr="BD21325_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8925" name="Picture 11" descr="BD21325_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8926" name="Picture 12" descr="BD21325_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Text Box 8"/>
          <p:cNvSpPr txBox="1"/>
          <p:nvPr/>
        </p:nvSpPr>
        <p:spPr>
          <a:xfrm>
            <a:off x="4572000" y="2743200"/>
            <a:ext cx="4205288" cy="98425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nơi có ánh sáng nhưng không tưới nước.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9939" name="Picture 7" descr="Untitled-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066925"/>
            <a:ext cx="4191000" cy="4114800"/>
          </a:xfrm>
          <a:prstGeom prst="rect">
            <a:avLst/>
          </a:prstGeom>
          <a:noFill/>
          <a:ln w="31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9940" name="Text Box 8"/>
          <p:cNvSpPr txBox="1"/>
          <p:nvPr/>
        </p:nvSpPr>
        <p:spPr>
          <a:xfrm>
            <a:off x="533083" y="762000"/>
            <a:ext cx="6934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kiện sống của từng cây. 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41" name="Text Box 9"/>
          <p:cNvSpPr txBox="1"/>
          <p:nvPr/>
        </p:nvSpPr>
        <p:spPr>
          <a:xfrm>
            <a:off x="449263" y="1509713"/>
            <a:ext cx="701833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Quan sát v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mô tả các thí nghiệm sau.</a:t>
            </a:r>
            <a:endParaRPr lang="en-US" altLang="en-US" sz="2800" b="1" dirty="0">
              <a:solidFill>
                <a:srgbClr val="3399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9942" name="Group 5"/>
          <p:cNvGrpSpPr/>
          <p:nvPr/>
        </p:nvGrpSpPr>
        <p:grpSpPr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39943" name="Picture 6" descr="GRANS0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9944" name="Picture 7" descr="GRANS0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9945" name="Group 8"/>
            <p:cNvGrpSpPr/>
            <p:nvPr/>
          </p:nvGrpSpPr>
          <p:grpSpPr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9946" name="Picture 9" descr="BD21325_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9947" name="Picture 10" descr="BD21325_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9948" name="Picture 11" descr="BD21325_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9949" name="Picture 12" descr="BD21325_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7" descr="Untitled-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13" y="2203450"/>
            <a:ext cx="3962400" cy="3962400"/>
          </a:xfrm>
          <a:prstGeom prst="rect">
            <a:avLst/>
          </a:prstGeom>
          <a:noFill/>
          <a:ln w="31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6871" name="Text Box 7"/>
          <p:cNvSpPr txBox="1"/>
          <p:nvPr/>
        </p:nvSpPr>
        <p:spPr>
          <a:xfrm>
            <a:off x="4267200" y="2743200"/>
            <a:ext cx="4876800" cy="98425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nơi có ánh sáng, tưới nước thường xuyên</a:t>
            </a:r>
            <a:endParaRPr lang="en-US" altLang="en-US" sz="2800" b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64" name="Text Box 8"/>
          <p:cNvSpPr txBox="1"/>
          <p:nvPr/>
        </p:nvSpPr>
        <p:spPr>
          <a:xfrm>
            <a:off x="533400" y="844868"/>
            <a:ext cx="5486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Điều kiện sống của từng cây. 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65" name="Text Box 9"/>
          <p:cNvSpPr txBox="1"/>
          <p:nvPr/>
        </p:nvSpPr>
        <p:spPr>
          <a:xfrm>
            <a:off x="457200" y="1524000"/>
            <a:ext cx="7010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Quan sát v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mô tả các thí nghiệm sau.</a:t>
            </a:r>
            <a:endParaRPr lang="en-US" altLang="en-US" sz="2800" b="1" dirty="0">
              <a:solidFill>
                <a:srgbClr val="3399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0966" name="Group 5"/>
          <p:cNvGrpSpPr/>
          <p:nvPr/>
        </p:nvGrpSpPr>
        <p:grpSpPr>
          <a:xfrm>
            <a:off x="0" y="76200"/>
            <a:ext cx="9144000" cy="6858000"/>
            <a:chOff x="8" y="0"/>
            <a:chExt cx="5760" cy="4320"/>
          </a:xfrm>
        </p:grpSpPr>
        <p:pic>
          <p:nvPicPr>
            <p:cNvPr id="40967" name="Picture 6" descr="GRANS0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0968" name="Picture 7" descr="GRANS0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40969" name="Group 8"/>
            <p:cNvGrpSpPr/>
            <p:nvPr/>
          </p:nvGrpSpPr>
          <p:grpSpPr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40970" name="Picture 9" descr="BD21325_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40971" name="Picture 10" descr="BD21325_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40972" name="Picture 11" descr="BD21325_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40973" name="Picture 12" descr="BD21325_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8" descr="Untitled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25" y="2141538"/>
            <a:ext cx="4114800" cy="4114800"/>
          </a:xfrm>
          <a:prstGeom prst="rect">
            <a:avLst/>
          </a:prstGeom>
          <a:noFill/>
          <a:ln w="31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2293" name="Text Box 5"/>
          <p:cNvSpPr txBox="1"/>
          <p:nvPr/>
        </p:nvSpPr>
        <p:spPr>
          <a:xfrm>
            <a:off x="4264025" y="2590800"/>
            <a:ext cx="4724400" cy="180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Để nơi có ánh sáng, tưới nước thường xuyên, nhưng trồng trong sỏi, đá đã rửa sạch.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988" name="Text Box 9"/>
          <p:cNvSpPr txBox="1"/>
          <p:nvPr/>
        </p:nvSpPr>
        <p:spPr>
          <a:xfrm>
            <a:off x="152400" y="533400"/>
            <a:ext cx="8991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Điều kiện sống của từng cây. 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989" name="Text Box 10"/>
          <p:cNvSpPr txBox="1"/>
          <p:nvPr/>
        </p:nvSpPr>
        <p:spPr>
          <a:xfrm>
            <a:off x="304800" y="1219200"/>
            <a:ext cx="8839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Quan sát v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mô tả các thí nghiệm sau.</a:t>
            </a:r>
            <a:endParaRPr lang="en-US" altLang="en-US" sz="2800" b="1" dirty="0">
              <a:solidFill>
                <a:srgbClr val="3399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1990" name="Group 5"/>
          <p:cNvGrpSpPr/>
          <p:nvPr/>
        </p:nvGrpSpPr>
        <p:grpSpPr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41991" name="Picture 6" descr="GRANS0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1992" name="Picture 7" descr="GRANS0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41993" name="Group 8"/>
            <p:cNvGrpSpPr/>
            <p:nvPr/>
          </p:nvGrpSpPr>
          <p:grpSpPr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41994" name="Picture 9" descr="BD21325_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41995" name="Picture 10" descr="BD21325_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41996" name="Picture 11" descr="BD21325_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41997" name="Picture 12" descr="BD21325_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975" y="2092325"/>
            <a:ext cx="2663825" cy="2670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1" name="Picture 4" descr="Untitled-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00"/>
            <a:ext cx="2333625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2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4572000"/>
            <a:ext cx="2149475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3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9275" y="2092325"/>
            <a:ext cx="2933700" cy="2644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6" name="Text Box 10"/>
          <p:cNvSpPr txBox="1"/>
          <p:nvPr/>
        </p:nvSpPr>
        <p:spPr>
          <a:xfrm>
            <a:off x="2362200" y="5057775"/>
            <a:ext cx="4419600" cy="1373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cây đậu trên  có những điều kiện sống 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giống nhau v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khác nhau ?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3015" name="Picture 7" descr="Untitled-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2057400"/>
            <a:ext cx="3048000" cy="236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6" name="Text Box 15"/>
          <p:cNvSpPr txBox="1"/>
          <p:nvPr/>
        </p:nvSpPr>
        <p:spPr>
          <a:xfrm>
            <a:off x="136525" y="820738"/>
            <a:ext cx="68580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Điều kiện sống của từng cây. 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17" name="Text Box 16"/>
          <p:cNvSpPr txBox="1"/>
          <p:nvPr/>
        </p:nvSpPr>
        <p:spPr>
          <a:xfrm>
            <a:off x="147638" y="1339850"/>
            <a:ext cx="68357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Quan sát v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mô tả các thí nghiệm sau.</a:t>
            </a:r>
            <a:endParaRPr lang="en-US" altLang="en-US" sz="2800" b="1" dirty="0">
              <a:solidFill>
                <a:srgbClr val="3399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3018" name="Group 5"/>
          <p:cNvGrpSpPr/>
          <p:nvPr/>
        </p:nvGrpSpPr>
        <p:grpSpPr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43019" name="Picture 6" descr="GRANS02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3020" name="Picture 7" descr="GRANS02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43021" name="Group 8"/>
            <p:cNvGrpSpPr/>
            <p:nvPr/>
          </p:nvGrpSpPr>
          <p:grpSpPr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43022" name="Picture 9" descr="BD21325_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43023" name="Picture 10" descr="BD21325_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43024" name="Picture 11" descr="BD21325_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43025" name="Picture 12" descr="BD21325_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914400" y="2743200"/>
            <a:ext cx="2349500" cy="2668588"/>
            <a:chOff x="1016" y="1728"/>
            <a:chExt cx="1336" cy="1681"/>
          </a:xfrm>
        </p:grpSpPr>
        <p:pic>
          <p:nvPicPr>
            <p:cNvPr id="44052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6" y="1728"/>
              <a:ext cx="1336" cy="1681"/>
            </a:xfrm>
            <a:prstGeom prst="rect">
              <a:avLst/>
            </a:prstGeom>
            <a:noFill/>
            <a:ln w="88900" cap="flat" cmpd="sng">
              <a:pattFill prst="solidDmnd">
                <a:fgClr>
                  <a:srgbClr val="FF0000"/>
                </a:fgClr>
                <a:bgClr>
                  <a:srgbClr val="FFFFFF"/>
                </a:bgClr>
              </a:patt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44053" name="Text Box 10"/>
            <p:cNvSpPr txBox="1"/>
            <p:nvPr/>
          </p:nvSpPr>
          <p:spPr>
            <a:xfrm>
              <a:off x="1584" y="3120"/>
              <a:ext cx="720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000" dirty="0">
                  <a:solidFill>
                    <a:schemeClr val="bg2"/>
                  </a:solidFill>
                </a:rPr>
                <a:t>Cây 1</a:t>
              </a:r>
            </a:p>
          </p:txBody>
        </p:sp>
      </p:grpSp>
      <p:grpSp>
        <p:nvGrpSpPr>
          <p:cNvPr id="3" name="Group 11"/>
          <p:cNvGrpSpPr/>
          <p:nvPr/>
        </p:nvGrpSpPr>
        <p:grpSpPr>
          <a:xfrm>
            <a:off x="4191000" y="2743200"/>
            <a:ext cx="2528888" cy="2640013"/>
            <a:chOff x="2823" y="96"/>
            <a:chExt cx="2073" cy="1663"/>
          </a:xfrm>
        </p:grpSpPr>
        <p:pic>
          <p:nvPicPr>
            <p:cNvPr id="44050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3" y="96"/>
              <a:ext cx="2073" cy="1663"/>
            </a:xfrm>
            <a:prstGeom prst="rect">
              <a:avLst/>
            </a:prstGeom>
            <a:noFill/>
            <a:ln w="88900" cap="flat" cmpd="sng">
              <a:pattFill prst="solidDmnd">
                <a:fgClr>
                  <a:srgbClr val="FF0000"/>
                </a:fgClr>
                <a:bgClr>
                  <a:srgbClr val="FFFFFF"/>
                </a:bgClr>
              </a:patt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44051" name="Text Box 13"/>
            <p:cNvSpPr txBox="1"/>
            <p:nvPr/>
          </p:nvSpPr>
          <p:spPr>
            <a:xfrm>
              <a:off x="3456" y="1488"/>
              <a:ext cx="720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000" dirty="0">
                  <a:solidFill>
                    <a:schemeClr val="bg2"/>
                  </a:solidFill>
                </a:rPr>
                <a:t>Cây 2</a:t>
              </a:r>
            </a:p>
          </p:txBody>
        </p:sp>
      </p:grpSp>
      <p:sp>
        <p:nvSpPr>
          <p:cNvPr id="35854" name="Text Box 14"/>
          <p:cNvSpPr txBox="1"/>
          <p:nvPr/>
        </p:nvSpPr>
        <p:spPr>
          <a:xfrm>
            <a:off x="381000" y="1647190"/>
            <a:ext cx="8912225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Cây 1 v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 2 thiếu điều kiện gì ? Vì sao em biết điều đó ?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55" name="Text Box 15"/>
          <p:cNvSpPr txBox="1"/>
          <p:nvPr/>
        </p:nvSpPr>
        <p:spPr>
          <a:xfrm>
            <a:off x="304800" y="5497513"/>
            <a:ext cx="38862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Cây 1 thiếu ánh sáng, vì đặt ở nơi tối ánh sáng không chiếu v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được.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56" name="Text Box 16"/>
          <p:cNvSpPr txBox="1"/>
          <p:nvPr/>
        </p:nvSpPr>
        <p:spPr>
          <a:xfrm>
            <a:off x="7086600" y="2743200"/>
            <a:ext cx="2057400" cy="3743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Cây 2 thiếu không khí, vì lá cây đã bị bôi một lớp keo l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cho không thực hiện quá trình trao đổi khí với môi trường.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41" name="Text Box 21"/>
          <p:cNvSpPr txBox="1"/>
          <p:nvPr/>
        </p:nvSpPr>
        <p:spPr>
          <a:xfrm>
            <a:off x="457200" y="761683"/>
            <a:ext cx="67024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kiện sống của từng cây. 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4042" name="Group 5"/>
          <p:cNvGrpSpPr/>
          <p:nvPr/>
        </p:nvGrpSpPr>
        <p:grpSpPr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44043" name="Picture 6" descr="GRANS0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4044" name="Picture 7" descr="GRANS0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44045" name="Group 8"/>
            <p:cNvGrpSpPr/>
            <p:nvPr/>
          </p:nvGrpSpPr>
          <p:grpSpPr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44046" name="Picture 9" descr="BD21325_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44047" name="Picture 10" descr="BD21325_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44048" name="Picture 11" descr="BD21325_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44049" name="Picture 12" descr="BD21325_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</p:grp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4" grpId="0"/>
      <p:bldP spid="35855" grpId="0"/>
      <p:bldP spid="3585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124200"/>
            <a:ext cx="2120900" cy="3429000"/>
          </a:xfrm>
          <a:prstGeom prst="rect">
            <a:avLst/>
          </a:prstGeom>
          <a:noFill/>
          <a:ln w="104775" cap="flat" cmpd="sng">
            <a:pattFill prst="solidDmnd">
              <a:fgClr>
                <a:srgbClr val="3333FF"/>
              </a:fgClr>
              <a:bgClr>
                <a:srgbClr val="FFFFFF"/>
              </a:bgClr>
            </a:patt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5059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124200"/>
            <a:ext cx="2322513" cy="3429000"/>
          </a:xfrm>
          <a:prstGeom prst="rect">
            <a:avLst/>
          </a:prstGeom>
          <a:noFill/>
          <a:ln w="104775" cap="flat" cmpd="sng">
            <a:pattFill prst="solidDmnd">
              <a:fgClr>
                <a:srgbClr val="3333FF"/>
              </a:fgClr>
              <a:bgClr>
                <a:srgbClr val="FFFFFF"/>
              </a:bgClr>
            </a:patt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6874" name="Text Box 10"/>
          <p:cNvSpPr txBox="1"/>
          <p:nvPr/>
        </p:nvSpPr>
        <p:spPr>
          <a:xfrm>
            <a:off x="328295" y="1447800"/>
            <a:ext cx="794829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Cây 3 v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 5 thiếu điều kiện gì ? Vì sao em biết điều đó ?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5" name="Text Box 11"/>
          <p:cNvSpPr txBox="1"/>
          <p:nvPr/>
        </p:nvSpPr>
        <p:spPr>
          <a:xfrm>
            <a:off x="0" y="2895600"/>
            <a:ext cx="1891665" cy="4154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Cây 3 thiếu nước, vì cây không được tưới nước thường xuyên, khi hút hết nước trong đất, cây không được cung cấp nước.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6" name="Text Box 12"/>
          <p:cNvSpPr txBox="1"/>
          <p:nvPr/>
        </p:nvSpPr>
        <p:spPr>
          <a:xfrm>
            <a:off x="7010400" y="3048000"/>
            <a:ext cx="1905000" cy="2647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Cây 5 thiếu chất khoáng có trong đất. Vì cây được trồng bằng sỏi đã rửa sạch.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65" name="Text Box 16"/>
          <p:cNvSpPr txBox="1"/>
          <p:nvPr/>
        </p:nvSpPr>
        <p:spPr>
          <a:xfrm>
            <a:off x="381000" y="609600"/>
            <a:ext cx="6858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Điều kiện sống của từng cây. 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4" grpId="0"/>
      <p:bldP spid="36875" grpId="0"/>
      <p:bldP spid="368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609600" y="228600"/>
            <a:ext cx="8056880" cy="61855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YÊU CẦU CẦN ĐẠT: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thức: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HS hiểu được môi trường sống của một số loài thực vật.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Kĩ năng: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Nêu được những yếu tố cần để duy trì sự sống của thực vật: nước, không khí, ánh sáng, nhiệt độ và chất khoáng.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Phẩm chất: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 cho HS ý thức bảo vệ môi trường, chăm sóc cây xanh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Góp phần phát triển các năng lực:</a:t>
            </a:r>
            <a:endPara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* KNS: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Làm việc nhóm</a:t>
            </a:r>
          </a:p>
          <a:p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+ Quan sát, so sánh có đối chứng để thấy sự phát triển khác nhau của cây trong những điều kiện khác nhau. </a:t>
            </a:r>
            <a:endPara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* GD BVMT: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số đặc điểm chính của môi trường và tài nguyên thiên nhiên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ĐỒ DÙNG DẠY HỌC: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Đồ dùng:</a:t>
            </a: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GV: + 5 cây trồng theo yêu cầu như SGK. Bài giảng Powerpoint.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+ Phiếu học tập theo nhóm.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HS:  Sgk. HS mang đến lớp những loại cây đã được gieo trồng.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Phương pháp, kĩ thuật: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PP: Hỏi đáp,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 sát, thảo luận nhóm, thực hành thí nghiệm.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KT: Động não, chia sẻ nhóm đôi, tia chớp.</a:t>
            </a: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CÁC HOẠT ĐỘNG DẠY-  HỌC: (40 phút)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Rot="1"/>
          </p:cNvSpPr>
          <p:nvPr/>
        </p:nvSpPr>
        <p:spPr>
          <a:xfrm>
            <a:off x="457200" y="1139825"/>
            <a:ext cx="8229600" cy="2057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br>
              <a:rPr lang="en-US" altLang="en-US" b="1" dirty="0">
                <a:solidFill>
                  <a:srgbClr val="800000"/>
                </a:solidFill>
                <a:latin typeface=".VnTime" panose="020B7200000000000000" pitchFamily="34" charset="0"/>
              </a:rPr>
            </a:br>
            <a:endParaRPr lang="en-US" altLang="en-US" b="1" dirty="0">
              <a:solidFill>
                <a:schemeClr val="tx2"/>
              </a:solidFill>
              <a:latin typeface=".VnTime" panose="020B7200000000000000" pitchFamily="34" charset="0"/>
            </a:endParaRPr>
          </a:p>
        </p:txBody>
      </p:sp>
      <p:sp>
        <p:nvSpPr>
          <p:cNvPr id="46083" name="Text Box 58"/>
          <p:cNvSpPr txBox="1"/>
          <p:nvPr/>
        </p:nvSpPr>
        <p:spPr>
          <a:xfrm>
            <a:off x="123825" y="61913"/>
            <a:ext cx="8686800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dấu X v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các yếu tố m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 được cung cấp v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dự đoán sự phát triển của cây:</a:t>
            </a:r>
            <a:endParaRPr lang="vi-VN" altLang="en-US" sz="2800" b="1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6084" name="Table 46083"/>
          <p:cNvGraphicFramePr/>
          <p:nvPr/>
        </p:nvGraphicFramePr>
        <p:xfrm>
          <a:off x="228600" y="990600"/>
          <a:ext cx="8713788" cy="5638800"/>
        </p:xfrm>
        <a:graphic>
          <a:graphicData uri="http://schemas.openxmlformats.org/drawingml/2006/table">
            <a:tbl>
              <a:tblPr/>
              <a:tblGrid>
                <a:gridCol w="1296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2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827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b="1" dirty="0">
                          <a:latin typeface="Times New Roman" panose="02020603050405020304" pitchFamily="18" charset="0"/>
                        </a:rPr>
                        <a:t>C</a:t>
                      </a:r>
                      <a:r>
                        <a:rPr lang="vi-VN" altLang="x-none" b="1" dirty="0">
                          <a:latin typeface="Times New Roman" panose="02020603050405020304" pitchFamily="18" charset="0"/>
                        </a:rPr>
                        <a:t>á</a:t>
                      </a:r>
                      <a:r>
                        <a:rPr b="1" dirty="0">
                          <a:latin typeface="Times New Roman" panose="02020603050405020304" pitchFamily="18" charset="0"/>
                        </a:rPr>
                        <a:t>c y</a:t>
                      </a:r>
                      <a:r>
                        <a:rPr lang="vi-VN" altLang="x-none" b="1" dirty="0">
                          <a:latin typeface="Times New Roman" panose="02020603050405020304" pitchFamily="18" charset="0"/>
                        </a:rPr>
                        <a:t>ế</a:t>
                      </a:r>
                      <a:r>
                        <a:rPr b="1" dirty="0">
                          <a:latin typeface="Times New Roman" panose="02020603050405020304" pitchFamily="18" charset="0"/>
                        </a:rPr>
                        <a:t>u t</a:t>
                      </a:r>
                      <a:r>
                        <a:rPr lang="vi-VN" altLang="x-none" b="1" dirty="0">
                          <a:latin typeface="Times New Roman" panose="02020603050405020304" pitchFamily="18" charset="0"/>
                        </a:rPr>
                        <a:t>ố</a:t>
                      </a:r>
                      <a:endParaRPr b="1" dirty="0">
                        <a:latin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b="1" dirty="0">
                          <a:latin typeface="Times New Roman" panose="02020603050405020304" pitchFamily="18" charset="0"/>
                        </a:rPr>
                        <a:t>m</a:t>
                      </a:r>
                      <a:r>
                        <a:rPr lang="vi-VN" altLang="x-none" b="1" dirty="0">
                          <a:latin typeface="Times New Roman" panose="02020603050405020304" pitchFamily="18" charset="0"/>
                        </a:rPr>
                        <a:t>à</a:t>
                      </a:r>
                      <a:r>
                        <a:rPr b="1" dirty="0">
                          <a:latin typeface="Times New Roman" panose="02020603050405020304" pitchFamily="18" charset="0"/>
                        </a:rPr>
                        <a:t> c</a:t>
                      </a:r>
                      <a:r>
                        <a:rPr lang="vi-VN" altLang="x-none" b="1" dirty="0">
                          <a:latin typeface="Times New Roman" panose="02020603050405020304" pitchFamily="18" charset="0"/>
                        </a:rPr>
                        <a:t>â</a:t>
                      </a:r>
                      <a:r>
                        <a:rPr b="1" dirty="0">
                          <a:latin typeface="Times New Roman" panose="02020603050405020304" pitchFamily="18" charset="0"/>
                        </a:rPr>
                        <a:t>y</a:t>
                      </a: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b="1" dirty="0">
                          <a:latin typeface="Times New Roman" panose="02020603050405020304" pitchFamily="18" charset="0"/>
                        </a:rPr>
                        <a:t>đ</a:t>
                      </a:r>
                      <a:r>
                        <a:rPr lang="vi-VN" altLang="x-none" b="1" dirty="0">
                          <a:latin typeface="Times New Roman" panose="02020603050405020304" pitchFamily="18" charset="0"/>
                        </a:rPr>
                        <a:t>ượ</a:t>
                      </a:r>
                      <a:r>
                        <a:rPr b="1" dirty="0">
                          <a:latin typeface="Times New Roman" panose="02020603050405020304" pitchFamily="18" charset="0"/>
                        </a:rPr>
                        <a:t>c</a:t>
                      </a: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b="1" dirty="0">
                          <a:latin typeface="Times New Roman" panose="02020603050405020304" pitchFamily="18" charset="0"/>
                        </a:rPr>
                        <a:t>cung c</a:t>
                      </a:r>
                      <a:r>
                        <a:rPr lang="vi-VN" altLang="x-none" b="1" dirty="0">
                          <a:latin typeface="Times New Roman" panose="02020603050405020304" pitchFamily="18" charset="0"/>
                        </a:rPr>
                        <a:t>ấ</a:t>
                      </a:r>
                      <a:r>
                        <a:rPr b="1" dirty="0">
                          <a:latin typeface="Times New Roman" panose="02020603050405020304" pitchFamily="18" charset="0"/>
                        </a:rPr>
                        <a:t>p</a:t>
                      </a:r>
                      <a:endParaRPr lang="vi-VN" altLang="x-none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b="1" dirty="0">
                        <a:latin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b="1" dirty="0">
                          <a:latin typeface="Times New Roman" panose="02020603050405020304" pitchFamily="18" charset="0"/>
                        </a:rPr>
                        <a:t>Á</a:t>
                      </a:r>
                      <a:r>
                        <a:rPr b="1" dirty="0">
                          <a:latin typeface="Times New Roman" panose="02020603050405020304" pitchFamily="18" charset="0"/>
                        </a:rPr>
                        <a:t>nh</a:t>
                      </a: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b="1" dirty="0">
                          <a:latin typeface="Times New Roman" panose="02020603050405020304" pitchFamily="18" charset="0"/>
                        </a:rPr>
                        <a:t>s</a:t>
                      </a:r>
                      <a:r>
                        <a:rPr lang="vi-VN" altLang="x-none" b="1" dirty="0">
                          <a:latin typeface="Times New Roman" panose="02020603050405020304" pitchFamily="18" charset="0"/>
                        </a:rPr>
                        <a:t>á</a:t>
                      </a:r>
                      <a:r>
                        <a:rPr b="1" dirty="0">
                          <a:latin typeface="Times New Roman" panose="02020603050405020304" pitchFamily="18" charset="0"/>
                        </a:rPr>
                        <a:t>ng</a:t>
                      </a:r>
                      <a:endParaRPr lang="vi-VN" altLang="x-none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b="1" dirty="0">
                        <a:latin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b="1" dirty="0">
                          <a:latin typeface="Times New Roman" panose="02020603050405020304" pitchFamily="18" charset="0"/>
                        </a:rPr>
                        <a:t>Kh</a:t>
                      </a:r>
                      <a:r>
                        <a:rPr lang="vi-VN" altLang="x-none" b="1" dirty="0">
                          <a:latin typeface="Times New Roman" panose="02020603050405020304" pitchFamily="18" charset="0"/>
                        </a:rPr>
                        <a:t>ô</a:t>
                      </a:r>
                      <a:r>
                        <a:rPr b="1" dirty="0">
                          <a:latin typeface="Times New Roman" panose="02020603050405020304" pitchFamily="18" charset="0"/>
                        </a:rPr>
                        <a:t>ng</a:t>
                      </a: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b="1" dirty="0">
                          <a:latin typeface="Times New Roman" panose="02020603050405020304" pitchFamily="18" charset="0"/>
                        </a:rPr>
                        <a:t>kh</a:t>
                      </a:r>
                      <a:r>
                        <a:rPr lang="vi-VN" altLang="x-none" b="1" dirty="0">
                          <a:latin typeface="Times New Roman" panose="02020603050405020304" pitchFamily="18" charset="0"/>
                        </a:rPr>
                        <a:t>í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b="1" dirty="0">
                        <a:latin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b="1" dirty="0">
                          <a:latin typeface="Times New Roman" panose="02020603050405020304" pitchFamily="18" charset="0"/>
                        </a:rPr>
                        <a:t>N</a:t>
                      </a:r>
                      <a:r>
                        <a:rPr lang="vi-VN" altLang="x-none" b="1" dirty="0">
                          <a:latin typeface="Times New Roman" panose="02020603050405020304" pitchFamily="18" charset="0"/>
                        </a:rPr>
                        <a:t>ướ</a:t>
                      </a:r>
                      <a:r>
                        <a:rPr b="1" dirty="0">
                          <a:latin typeface="Times New Roman" panose="02020603050405020304" pitchFamily="18" charset="0"/>
                        </a:rPr>
                        <a:t>c</a:t>
                      </a:r>
                      <a:endParaRPr lang="vi-VN" altLang="x-none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b="1" dirty="0">
                          <a:latin typeface="Times New Roman" panose="02020603050405020304" pitchFamily="18" charset="0"/>
                        </a:rPr>
                        <a:t>Ch</a:t>
                      </a:r>
                      <a:r>
                        <a:rPr lang="vi-VN" altLang="x-none" b="1" dirty="0">
                          <a:latin typeface="Times New Roman" panose="02020603050405020304" pitchFamily="18" charset="0"/>
                        </a:rPr>
                        <a:t>ấ</a:t>
                      </a:r>
                      <a:r>
                        <a:rPr b="1" dirty="0">
                          <a:latin typeface="Times New Roman" panose="02020603050405020304" pitchFamily="18" charset="0"/>
                        </a:rPr>
                        <a:t>t</a:t>
                      </a: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b="1" dirty="0"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vi-VN" altLang="x-none" b="1" dirty="0">
                          <a:latin typeface="Times New Roman" panose="02020603050405020304" pitchFamily="18" charset="0"/>
                        </a:rPr>
                        <a:t>án</a:t>
                      </a:r>
                      <a:r>
                        <a:rPr b="1" dirty="0">
                          <a:latin typeface="Times New Roman" panose="02020603050405020304" pitchFamily="18" charset="0"/>
                        </a:rPr>
                        <a:t>g</a:t>
                      </a: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b="1" dirty="0">
                          <a:latin typeface="Times New Roman" panose="02020603050405020304" pitchFamily="18" charset="0"/>
                        </a:rPr>
                        <a:t>c</a:t>
                      </a:r>
                      <a:r>
                        <a:rPr lang="vi-VN" altLang="x-none" b="1" dirty="0">
                          <a:latin typeface="Times New Roman" panose="02020603050405020304" pitchFamily="18" charset="0"/>
                        </a:rPr>
                        <a:t>ó</a:t>
                      </a:r>
                      <a:endParaRPr b="1" dirty="0">
                        <a:latin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b="1" dirty="0">
                          <a:latin typeface="Times New Roman" panose="02020603050405020304" pitchFamily="18" charset="0"/>
                        </a:rPr>
                        <a:t>trong</a:t>
                      </a: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vi-VN" altLang="x-none" b="1" dirty="0">
                          <a:latin typeface="Times New Roman" panose="02020603050405020304" pitchFamily="18" charset="0"/>
                        </a:rPr>
                        <a:t>đấ</a:t>
                      </a:r>
                      <a:r>
                        <a:rPr b="1" dirty="0">
                          <a:latin typeface="Times New Roman" panose="02020603050405020304" pitchFamily="18" charset="0"/>
                        </a:rPr>
                        <a:t>t</a:t>
                      </a:r>
                      <a:endParaRPr lang="vi-VN" altLang="x-none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b="1" dirty="0">
                        <a:latin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400" b="1" dirty="0">
                          <a:latin typeface="Times New Roman" panose="02020603050405020304" pitchFamily="18" charset="0"/>
                        </a:rPr>
                        <a:t>D</a:t>
                      </a:r>
                      <a:r>
                        <a:rPr lang="vi-VN" altLang="x-none" sz="2400" b="1" dirty="0">
                          <a:latin typeface="Times New Roman" panose="02020603050405020304" pitchFamily="18" charset="0"/>
                        </a:rPr>
                        <a:t>ự</a:t>
                      </a:r>
                      <a:r>
                        <a:rPr sz="2400" b="1" dirty="0"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vi-VN" altLang="x-none" sz="2400" b="1" dirty="0">
                          <a:latin typeface="Times New Roman" panose="02020603050405020304" pitchFamily="18" charset="0"/>
                        </a:rPr>
                        <a:t>đ</a:t>
                      </a:r>
                      <a:r>
                        <a:rPr sz="2400" b="1" dirty="0">
                          <a:latin typeface="Times New Roman" panose="02020603050405020304" pitchFamily="18" charset="0"/>
                        </a:rPr>
                        <a:t>o</a:t>
                      </a:r>
                      <a:r>
                        <a:rPr lang="vi-VN" altLang="x-none" sz="2400" b="1" dirty="0">
                          <a:latin typeface="Times New Roman" panose="02020603050405020304" pitchFamily="18" charset="0"/>
                        </a:rPr>
                        <a:t>án</a:t>
                      </a:r>
                      <a:r>
                        <a:rPr sz="2400" b="1" dirty="0">
                          <a:latin typeface="Times New Roman" panose="02020603050405020304" pitchFamily="18" charset="0"/>
                        </a:rPr>
                        <a:t> k</a:t>
                      </a:r>
                      <a:r>
                        <a:rPr lang="vi-VN" altLang="x-none" sz="2400" b="1" dirty="0">
                          <a:latin typeface="Times New Roman" panose="02020603050405020304" pitchFamily="18" charset="0"/>
                        </a:rPr>
                        <a:t>ế</a:t>
                      </a:r>
                      <a:r>
                        <a:rPr sz="2400" b="1" dirty="0">
                          <a:latin typeface="Times New Roman" panose="02020603050405020304" pitchFamily="18" charset="0"/>
                        </a:rPr>
                        <a:t>t qu</a:t>
                      </a:r>
                      <a:r>
                        <a:rPr lang="vi-VN" altLang="x-none" sz="2400" b="1" dirty="0">
                          <a:latin typeface="Times New Roman" panose="02020603050405020304" pitchFamily="18" charset="0"/>
                        </a:rPr>
                        <a:t>ả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2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b="1" dirty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</a:rPr>
                        <a:t>C</a:t>
                      </a:r>
                      <a:r>
                        <a:rPr lang="vi-VN" altLang="x-none" b="1" dirty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</a:rPr>
                        <a:t>â</a:t>
                      </a:r>
                      <a:r>
                        <a:rPr b="1" dirty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</a:rPr>
                        <a:t>y 1</a:t>
                      </a:r>
                      <a:endParaRPr lang="vi-VN" altLang="x-none" b="1" dirty="0">
                        <a:solidFill>
                          <a:srgbClr val="FF33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b="1" dirty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</a:rPr>
                        <a:t>C</a:t>
                      </a:r>
                      <a:r>
                        <a:rPr lang="vi-VN" altLang="x-none" b="1" dirty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</a:rPr>
                        <a:t>â</a:t>
                      </a:r>
                      <a:r>
                        <a:rPr b="1" dirty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</a:rPr>
                        <a:t>y 2</a:t>
                      </a:r>
                      <a:endParaRPr lang="vi-VN" altLang="x-none" b="1" dirty="0">
                        <a:solidFill>
                          <a:srgbClr val="FF33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b="1" dirty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</a:rPr>
                        <a:t>C</a:t>
                      </a:r>
                      <a:r>
                        <a:rPr lang="vi-VN" altLang="x-none" b="1" dirty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</a:rPr>
                        <a:t>â</a:t>
                      </a:r>
                      <a:r>
                        <a:rPr b="1" dirty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</a:rPr>
                        <a:t>y 3</a:t>
                      </a:r>
                      <a:endParaRPr lang="vi-VN" altLang="x-none" b="1" dirty="0">
                        <a:solidFill>
                          <a:srgbClr val="FF33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b="1" dirty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</a:rPr>
                        <a:t>C</a:t>
                      </a:r>
                      <a:r>
                        <a:rPr lang="vi-VN" altLang="x-none" b="1" dirty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</a:rPr>
                        <a:t>â</a:t>
                      </a:r>
                      <a:r>
                        <a:rPr b="1" dirty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</a:rPr>
                        <a:t>y 4</a:t>
                      </a:r>
                      <a:endParaRPr lang="vi-VN" altLang="x-none" b="1" dirty="0">
                        <a:solidFill>
                          <a:srgbClr val="FF33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30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b="1" dirty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</a:rPr>
                        <a:t>C</a:t>
                      </a:r>
                      <a:r>
                        <a:rPr lang="vi-VN" altLang="x-none" b="1" dirty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</a:rPr>
                        <a:t>â</a:t>
                      </a:r>
                      <a:r>
                        <a:rPr b="1" dirty="0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</a:rPr>
                        <a:t>y 5</a:t>
                      </a:r>
                      <a:endParaRPr lang="vi-VN" altLang="x-none" b="1" dirty="0">
                        <a:solidFill>
                          <a:srgbClr val="FF33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vi-VN" altLang="x-none" b="1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395" name="Text Box 59"/>
          <p:cNvSpPr txBox="1"/>
          <p:nvPr/>
        </p:nvSpPr>
        <p:spPr>
          <a:xfrm>
            <a:off x="2514600" y="2822575"/>
            <a:ext cx="358775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1800" b="1" dirty="0"/>
              <a:t>X</a:t>
            </a:r>
            <a:endParaRPr lang="vi-VN" altLang="en-US" sz="1800" b="1" dirty="0"/>
          </a:p>
        </p:txBody>
      </p:sp>
      <p:sp>
        <p:nvSpPr>
          <p:cNvPr id="14396" name="Text Box 60"/>
          <p:cNvSpPr txBox="1"/>
          <p:nvPr/>
        </p:nvSpPr>
        <p:spPr>
          <a:xfrm>
            <a:off x="3298825" y="2873375"/>
            <a:ext cx="358775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1800" b="1" dirty="0"/>
              <a:t>X</a:t>
            </a:r>
            <a:endParaRPr lang="vi-VN" altLang="en-US" sz="1800" b="1" dirty="0"/>
          </a:p>
        </p:txBody>
      </p:sp>
      <p:sp>
        <p:nvSpPr>
          <p:cNvPr id="14397" name="Text Box 61"/>
          <p:cNvSpPr txBox="1"/>
          <p:nvPr/>
        </p:nvSpPr>
        <p:spPr>
          <a:xfrm>
            <a:off x="4287838" y="2873375"/>
            <a:ext cx="358775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1800" b="1" dirty="0"/>
              <a:t>X</a:t>
            </a:r>
            <a:endParaRPr lang="vi-VN" altLang="en-US" sz="1800" b="1" dirty="0"/>
          </a:p>
        </p:txBody>
      </p:sp>
      <p:sp>
        <p:nvSpPr>
          <p:cNvPr id="14398" name="Text Box 62"/>
          <p:cNvSpPr txBox="1"/>
          <p:nvPr/>
        </p:nvSpPr>
        <p:spPr>
          <a:xfrm>
            <a:off x="5056188" y="2825750"/>
            <a:ext cx="374015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0000FF"/>
                </a:solidFill>
              </a:rPr>
              <a:t>C</a:t>
            </a:r>
            <a:r>
              <a:rPr lang="vi-VN" altLang="en-US" sz="2400" b="1" dirty="0">
                <a:solidFill>
                  <a:srgbClr val="0000FF"/>
                </a:solidFill>
              </a:rPr>
              <a:t>â</a:t>
            </a:r>
            <a:r>
              <a:rPr lang="en-US" altLang="en-US" sz="2400" b="1" dirty="0">
                <a:solidFill>
                  <a:srgbClr val="0000FF"/>
                </a:solidFill>
              </a:rPr>
              <a:t>y y</a:t>
            </a:r>
            <a:r>
              <a:rPr lang="vi-VN" altLang="en-US" sz="2400" b="1" dirty="0">
                <a:solidFill>
                  <a:srgbClr val="0000FF"/>
                </a:solidFill>
              </a:rPr>
              <a:t>ế</a:t>
            </a:r>
            <a:r>
              <a:rPr lang="en-US" altLang="en-US" sz="2400" b="1" dirty="0">
                <a:solidFill>
                  <a:srgbClr val="0000FF"/>
                </a:solidFill>
              </a:rPr>
              <a:t>u </a:t>
            </a:r>
            <a:r>
              <a:rPr lang="vi-VN" altLang="en-US" sz="2400" b="1" dirty="0">
                <a:solidFill>
                  <a:srgbClr val="0000FF"/>
                </a:solidFill>
              </a:rPr>
              <a:t>ớ</a:t>
            </a:r>
            <a:r>
              <a:rPr lang="en-US" altLang="en-US" sz="2400" b="1" dirty="0">
                <a:solidFill>
                  <a:srgbClr val="0000FF"/>
                </a:solidFill>
              </a:rPr>
              <a:t>t, s</a:t>
            </a:r>
            <a:r>
              <a:rPr lang="vi-VN" altLang="en-US" sz="2400" b="1" dirty="0">
                <a:solidFill>
                  <a:srgbClr val="0000FF"/>
                </a:solidFill>
              </a:rPr>
              <a:t>ẽ</a:t>
            </a:r>
            <a:r>
              <a:rPr lang="en-US" altLang="en-US" sz="2400" b="1" dirty="0">
                <a:solidFill>
                  <a:srgbClr val="0000FF"/>
                </a:solidFill>
              </a:rPr>
              <a:t> b</a:t>
            </a:r>
            <a:r>
              <a:rPr lang="vi-VN" altLang="en-US" sz="2400" b="1" dirty="0">
                <a:solidFill>
                  <a:srgbClr val="0000FF"/>
                </a:solidFill>
              </a:rPr>
              <a:t>ị</a:t>
            </a:r>
            <a:r>
              <a:rPr lang="en-US" altLang="en-US" sz="2400" b="1" dirty="0">
                <a:solidFill>
                  <a:srgbClr val="0000FF"/>
                </a:solidFill>
              </a:rPr>
              <a:t> ch</a:t>
            </a:r>
            <a:r>
              <a:rPr lang="vi-VN" altLang="en-US" sz="2400" b="1" dirty="0">
                <a:solidFill>
                  <a:srgbClr val="0000FF"/>
                </a:solidFill>
              </a:rPr>
              <a:t>ế</a:t>
            </a:r>
            <a:r>
              <a:rPr lang="en-US" altLang="en-US" sz="2400" b="1" dirty="0">
                <a:solidFill>
                  <a:srgbClr val="0000FF"/>
                </a:solidFill>
              </a:rPr>
              <a:t>t</a:t>
            </a:r>
            <a:endParaRPr lang="vi-VN" altLang="en-US" sz="2400" b="1" dirty="0">
              <a:solidFill>
                <a:srgbClr val="0000FF"/>
              </a:solidFill>
            </a:endParaRPr>
          </a:p>
        </p:txBody>
      </p:sp>
      <p:sp>
        <p:nvSpPr>
          <p:cNvPr id="14399" name="Text Box 63"/>
          <p:cNvSpPr txBox="1"/>
          <p:nvPr/>
        </p:nvSpPr>
        <p:spPr>
          <a:xfrm>
            <a:off x="1717675" y="3381375"/>
            <a:ext cx="358775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1800" b="1" dirty="0"/>
              <a:t>X</a:t>
            </a:r>
            <a:endParaRPr lang="vi-VN" altLang="en-US" sz="1800" b="1" dirty="0"/>
          </a:p>
        </p:txBody>
      </p:sp>
      <p:sp>
        <p:nvSpPr>
          <p:cNvPr id="14400" name="Text Box 64"/>
          <p:cNvSpPr txBox="1"/>
          <p:nvPr/>
        </p:nvSpPr>
        <p:spPr>
          <a:xfrm>
            <a:off x="3298825" y="3429000"/>
            <a:ext cx="358775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1800" b="1" dirty="0"/>
              <a:t>X</a:t>
            </a:r>
            <a:endParaRPr lang="vi-VN" altLang="en-US" sz="1800" b="1" dirty="0"/>
          </a:p>
        </p:txBody>
      </p:sp>
      <p:sp>
        <p:nvSpPr>
          <p:cNvPr id="14402" name="Text Box 66"/>
          <p:cNvSpPr txBox="1"/>
          <p:nvPr/>
        </p:nvSpPr>
        <p:spPr>
          <a:xfrm>
            <a:off x="5056188" y="3429000"/>
            <a:ext cx="381635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0000FF"/>
                </a:solidFill>
              </a:rPr>
              <a:t>C</a:t>
            </a:r>
            <a:r>
              <a:rPr lang="vi-VN" altLang="en-US" sz="2400" b="1" dirty="0">
                <a:solidFill>
                  <a:srgbClr val="0000FF"/>
                </a:solidFill>
              </a:rPr>
              <a:t>â</a:t>
            </a:r>
            <a:r>
              <a:rPr lang="en-US" altLang="en-US" sz="2400" b="1" dirty="0">
                <a:solidFill>
                  <a:srgbClr val="0000FF"/>
                </a:solidFill>
              </a:rPr>
              <a:t>y c</a:t>
            </a:r>
            <a:r>
              <a:rPr lang="vi-VN" altLang="en-US" sz="2400" b="1" dirty="0">
                <a:solidFill>
                  <a:srgbClr val="0000FF"/>
                </a:solidFill>
              </a:rPr>
              <a:t>ò</a:t>
            </a:r>
            <a:r>
              <a:rPr lang="en-US" altLang="en-US" sz="2400" b="1" dirty="0">
                <a:solidFill>
                  <a:srgbClr val="0000FF"/>
                </a:solidFill>
              </a:rPr>
              <a:t>i c</a:t>
            </a:r>
            <a:r>
              <a:rPr lang="vi-VN" altLang="en-US" sz="2400" b="1" dirty="0">
                <a:solidFill>
                  <a:srgbClr val="0000FF"/>
                </a:solidFill>
              </a:rPr>
              <a:t>ọ</a:t>
            </a:r>
            <a:r>
              <a:rPr lang="en-US" altLang="en-US" sz="2400" b="1" dirty="0">
                <a:solidFill>
                  <a:srgbClr val="0000FF"/>
                </a:solidFill>
              </a:rPr>
              <a:t>c, ch</a:t>
            </a:r>
            <a:r>
              <a:rPr lang="vi-VN" altLang="en-US" sz="2400" b="1" dirty="0">
                <a:solidFill>
                  <a:srgbClr val="0000FF"/>
                </a:solidFill>
              </a:rPr>
              <a:t>ế</a:t>
            </a:r>
            <a:r>
              <a:rPr lang="en-US" altLang="en-US" sz="2400" b="1" dirty="0">
                <a:solidFill>
                  <a:srgbClr val="0000FF"/>
                </a:solidFill>
              </a:rPr>
              <a:t>t nhanh</a:t>
            </a:r>
            <a:endParaRPr lang="vi-VN" altLang="en-US" sz="2400" b="1" dirty="0">
              <a:solidFill>
                <a:srgbClr val="0000FF"/>
              </a:solidFill>
            </a:endParaRPr>
          </a:p>
        </p:txBody>
      </p:sp>
      <p:sp>
        <p:nvSpPr>
          <p:cNvPr id="14403" name="Text Box 67"/>
          <p:cNvSpPr txBox="1"/>
          <p:nvPr/>
        </p:nvSpPr>
        <p:spPr>
          <a:xfrm>
            <a:off x="1717675" y="4094163"/>
            <a:ext cx="35877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1800" b="1" dirty="0"/>
              <a:t>X</a:t>
            </a:r>
            <a:endParaRPr lang="vi-VN" altLang="en-US" sz="1800" b="1" dirty="0"/>
          </a:p>
        </p:txBody>
      </p:sp>
      <p:sp>
        <p:nvSpPr>
          <p:cNvPr id="14404" name="Text Box 68"/>
          <p:cNvSpPr txBox="1"/>
          <p:nvPr/>
        </p:nvSpPr>
        <p:spPr>
          <a:xfrm>
            <a:off x="2514600" y="4117975"/>
            <a:ext cx="358775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1800" b="1" dirty="0"/>
              <a:t>X</a:t>
            </a:r>
            <a:endParaRPr lang="vi-VN" altLang="en-US" sz="1800" b="1" dirty="0"/>
          </a:p>
        </p:txBody>
      </p:sp>
      <p:sp>
        <p:nvSpPr>
          <p:cNvPr id="14405" name="Text Box 69"/>
          <p:cNvSpPr txBox="1"/>
          <p:nvPr/>
        </p:nvSpPr>
        <p:spPr>
          <a:xfrm>
            <a:off x="4213225" y="4225925"/>
            <a:ext cx="358775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1800" b="1" dirty="0"/>
              <a:t>X</a:t>
            </a:r>
            <a:endParaRPr lang="vi-VN" altLang="en-US" sz="1800" b="1" dirty="0"/>
          </a:p>
        </p:txBody>
      </p:sp>
      <p:sp>
        <p:nvSpPr>
          <p:cNvPr id="14406" name="Text Box 70"/>
          <p:cNvSpPr txBox="1"/>
          <p:nvPr/>
        </p:nvSpPr>
        <p:spPr>
          <a:xfrm>
            <a:off x="5091113" y="4051300"/>
            <a:ext cx="38163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0000FF"/>
                </a:solidFill>
              </a:rPr>
              <a:t>C</a:t>
            </a:r>
            <a:r>
              <a:rPr lang="vi-VN" altLang="en-US" sz="2400" b="1" dirty="0">
                <a:solidFill>
                  <a:srgbClr val="0000FF"/>
                </a:solidFill>
              </a:rPr>
              <a:t>â</a:t>
            </a:r>
            <a:r>
              <a:rPr lang="en-US" altLang="en-US" sz="2400" b="1" dirty="0">
                <a:solidFill>
                  <a:srgbClr val="0000FF"/>
                </a:solidFill>
              </a:rPr>
              <a:t>y bị héo, ch</a:t>
            </a:r>
            <a:r>
              <a:rPr lang="vi-VN" altLang="en-US" sz="2400" b="1" dirty="0">
                <a:solidFill>
                  <a:srgbClr val="0000FF"/>
                </a:solidFill>
              </a:rPr>
              <a:t>ế</a:t>
            </a:r>
            <a:r>
              <a:rPr lang="en-US" altLang="en-US" sz="2400" b="1" dirty="0">
                <a:solidFill>
                  <a:srgbClr val="0000FF"/>
                </a:solidFill>
              </a:rPr>
              <a:t>t nhanh</a:t>
            </a:r>
            <a:endParaRPr lang="vi-VN" altLang="en-US" sz="2400" b="1" dirty="0">
              <a:solidFill>
                <a:srgbClr val="0000FF"/>
              </a:solidFill>
            </a:endParaRPr>
          </a:p>
        </p:txBody>
      </p:sp>
      <p:sp>
        <p:nvSpPr>
          <p:cNvPr id="14407" name="Text Box 71"/>
          <p:cNvSpPr txBox="1"/>
          <p:nvPr/>
        </p:nvSpPr>
        <p:spPr>
          <a:xfrm>
            <a:off x="1695450" y="4892675"/>
            <a:ext cx="358775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1800" b="1" dirty="0"/>
              <a:t>X</a:t>
            </a:r>
            <a:endParaRPr lang="vi-VN" altLang="en-US" sz="1800" b="1" dirty="0"/>
          </a:p>
        </p:txBody>
      </p:sp>
      <p:sp>
        <p:nvSpPr>
          <p:cNvPr id="14408" name="Text Box 72"/>
          <p:cNvSpPr txBox="1"/>
          <p:nvPr/>
        </p:nvSpPr>
        <p:spPr>
          <a:xfrm>
            <a:off x="2514600" y="4938713"/>
            <a:ext cx="35877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1800" b="1" dirty="0"/>
              <a:t>X</a:t>
            </a:r>
            <a:endParaRPr lang="vi-VN" altLang="en-US" sz="1800" b="1" dirty="0"/>
          </a:p>
        </p:txBody>
      </p:sp>
      <p:sp>
        <p:nvSpPr>
          <p:cNvPr id="14409" name="Text Box 73"/>
          <p:cNvSpPr txBox="1"/>
          <p:nvPr/>
        </p:nvSpPr>
        <p:spPr>
          <a:xfrm>
            <a:off x="3298825" y="4910138"/>
            <a:ext cx="35877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1800" b="1" dirty="0"/>
              <a:t>X</a:t>
            </a:r>
            <a:endParaRPr lang="vi-VN" altLang="en-US" sz="1800" b="1" dirty="0"/>
          </a:p>
        </p:txBody>
      </p:sp>
      <p:sp>
        <p:nvSpPr>
          <p:cNvPr id="14410" name="Text Box 74"/>
          <p:cNvSpPr txBox="1"/>
          <p:nvPr/>
        </p:nvSpPr>
        <p:spPr>
          <a:xfrm>
            <a:off x="4165600" y="4894263"/>
            <a:ext cx="35877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1800" b="1" dirty="0"/>
              <a:t>X</a:t>
            </a:r>
            <a:endParaRPr lang="vi-VN" altLang="en-US" sz="1800" b="1" dirty="0"/>
          </a:p>
        </p:txBody>
      </p:sp>
      <p:sp>
        <p:nvSpPr>
          <p:cNvPr id="14411" name="Text Box 75"/>
          <p:cNvSpPr txBox="1"/>
          <p:nvPr/>
        </p:nvSpPr>
        <p:spPr>
          <a:xfrm>
            <a:off x="5016500" y="4706938"/>
            <a:ext cx="3743325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0000FF"/>
                </a:solidFill>
              </a:rPr>
              <a:t>C</a:t>
            </a:r>
            <a:r>
              <a:rPr lang="vi-VN" altLang="en-US" sz="2400" b="1" dirty="0">
                <a:solidFill>
                  <a:srgbClr val="0000FF"/>
                </a:solidFill>
              </a:rPr>
              <a:t>â</a:t>
            </a:r>
            <a:r>
              <a:rPr lang="en-US" altLang="en-US" sz="2400" b="1" dirty="0">
                <a:solidFill>
                  <a:srgbClr val="0000FF"/>
                </a:solidFill>
              </a:rPr>
              <a:t>y ph</a:t>
            </a:r>
            <a:r>
              <a:rPr lang="vi-VN" altLang="en-US" sz="2400" b="1" dirty="0">
                <a:solidFill>
                  <a:srgbClr val="0000FF"/>
                </a:solidFill>
              </a:rPr>
              <a:t>á</a:t>
            </a:r>
            <a:r>
              <a:rPr lang="en-US" altLang="en-US" sz="2400" b="1" dirty="0">
                <a:solidFill>
                  <a:srgbClr val="0000FF"/>
                </a:solidFill>
              </a:rPr>
              <a:t>t tri</a:t>
            </a:r>
            <a:r>
              <a:rPr lang="vi-VN" altLang="en-US" sz="2400" b="1" dirty="0">
                <a:solidFill>
                  <a:srgbClr val="0000FF"/>
                </a:solidFill>
              </a:rPr>
              <a:t>ể</a:t>
            </a:r>
            <a:r>
              <a:rPr lang="en-US" altLang="en-US" sz="2400" b="1" dirty="0">
                <a:solidFill>
                  <a:srgbClr val="0000FF"/>
                </a:solidFill>
              </a:rPr>
              <a:t>n b</a:t>
            </a:r>
            <a:r>
              <a:rPr lang="vi-VN" altLang="en-US" sz="2400" b="1" dirty="0">
                <a:solidFill>
                  <a:srgbClr val="0000FF"/>
                </a:solidFill>
              </a:rPr>
              <a:t>ì</a:t>
            </a:r>
            <a:r>
              <a:rPr lang="en-US" altLang="en-US" sz="2400" b="1" dirty="0">
                <a:solidFill>
                  <a:srgbClr val="0000FF"/>
                </a:solidFill>
              </a:rPr>
              <a:t>nh th</a:t>
            </a:r>
            <a:r>
              <a:rPr lang="vi-VN" altLang="en-US" sz="2400" b="1" dirty="0">
                <a:solidFill>
                  <a:srgbClr val="0000FF"/>
                </a:solidFill>
              </a:rPr>
              <a:t>ườ</a:t>
            </a:r>
            <a:r>
              <a:rPr lang="en-US" altLang="en-US" sz="2400" b="1" dirty="0">
                <a:solidFill>
                  <a:srgbClr val="0000FF"/>
                </a:solidFill>
              </a:rPr>
              <a:t>ng</a:t>
            </a:r>
            <a:endParaRPr lang="vi-VN" altLang="en-US" sz="2400" b="1" dirty="0">
              <a:solidFill>
                <a:srgbClr val="0000FF"/>
              </a:solidFill>
            </a:endParaRPr>
          </a:p>
        </p:txBody>
      </p:sp>
      <p:sp>
        <p:nvSpPr>
          <p:cNvPr id="14412" name="Text Box 76"/>
          <p:cNvSpPr txBox="1"/>
          <p:nvPr/>
        </p:nvSpPr>
        <p:spPr>
          <a:xfrm>
            <a:off x="1643063" y="5822950"/>
            <a:ext cx="358775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1800" b="1" dirty="0"/>
              <a:t>X</a:t>
            </a:r>
            <a:endParaRPr lang="vi-VN" altLang="en-US" sz="1800" b="1" dirty="0"/>
          </a:p>
        </p:txBody>
      </p:sp>
      <p:sp>
        <p:nvSpPr>
          <p:cNvPr id="14413" name="Text Box 77"/>
          <p:cNvSpPr txBox="1"/>
          <p:nvPr/>
        </p:nvSpPr>
        <p:spPr>
          <a:xfrm>
            <a:off x="2514600" y="5835650"/>
            <a:ext cx="358775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1800" b="1" dirty="0"/>
              <a:t>X</a:t>
            </a:r>
            <a:endParaRPr lang="vi-VN" altLang="en-US" sz="1800" b="1" dirty="0"/>
          </a:p>
        </p:txBody>
      </p:sp>
      <p:sp>
        <p:nvSpPr>
          <p:cNvPr id="14414" name="Text Box 78"/>
          <p:cNvSpPr txBox="1"/>
          <p:nvPr/>
        </p:nvSpPr>
        <p:spPr>
          <a:xfrm>
            <a:off x="3321050" y="5791200"/>
            <a:ext cx="358775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1800" b="1" dirty="0"/>
              <a:t>X</a:t>
            </a:r>
            <a:endParaRPr lang="vi-VN" altLang="en-US" sz="1800" b="1" dirty="0"/>
          </a:p>
        </p:txBody>
      </p:sp>
      <p:sp>
        <p:nvSpPr>
          <p:cNvPr id="14415" name="Text Box 79"/>
          <p:cNvSpPr txBox="1"/>
          <p:nvPr/>
        </p:nvSpPr>
        <p:spPr>
          <a:xfrm>
            <a:off x="4984750" y="5591175"/>
            <a:ext cx="3571875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0000FF"/>
                </a:solidFill>
              </a:rPr>
              <a:t>C</a:t>
            </a:r>
            <a:r>
              <a:rPr lang="vi-VN" altLang="en-US" sz="2400" b="1" dirty="0">
                <a:solidFill>
                  <a:srgbClr val="0000FF"/>
                </a:solidFill>
              </a:rPr>
              <a:t>â</a:t>
            </a:r>
            <a:r>
              <a:rPr lang="en-US" altLang="en-US" sz="2400" b="1" dirty="0">
                <a:solidFill>
                  <a:srgbClr val="0000FF"/>
                </a:solidFill>
              </a:rPr>
              <a:t>y b</a:t>
            </a:r>
            <a:r>
              <a:rPr lang="vi-VN" altLang="en-US" sz="2400" b="1" dirty="0">
                <a:solidFill>
                  <a:srgbClr val="0000FF"/>
                </a:solidFill>
              </a:rPr>
              <a:t>ị</a:t>
            </a:r>
            <a:r>
              <a:rPr lang="en-US" altLang="en-US" sz="2400" b="1" dirty="0">
                <a:solidFill>
                  <a:srgbClr val="0000FF"/>
                </a:solidFill>
              </a:rPr>
              <a:t> v</a:t>
            </a:r>
            <a:r>
              <a:rPr lang="vi-VN" altLang="en-US" sz="2400" b="1" dirty="0">
                <a:solidFill>
                  <a:srgbClr val="0000FF"/>
                </a:solidFill>
              </a:rPr>
              <a:t>à</a:t>
            </a:r>
            <a:r>
              <a:rPr lang="en-US" altLang="en-US" sz="2400" b="1" dirty="0">
                <a:solidFill>
                  <a:srgbClr val="0000FF"/>
                </a:solidFill>
              </a:rPr>
              <a:t>ng l</a:t>
            </a:r>
            <a:r>
              <a:rPr lang="vi-VN" altLang="en-US" sz="2400" b="1" dirty="0">
                <a:solidFill>
                  <a:srgbClr val="0000FF"/>
                </a:solidFill>
              </a:rPr>
              <a:t>á</a:t>
            </a:r>
            <a:r>
              <a:rPr lang="en-US" altLang="en-US" sz="2400" b="1" dirty="0">
                <a:solidFill>
                  <a:srgbClr val="0000FF"/>
                </a:solidFill>
              </a:rPr>
              <a:t>, ch</a:t>
            </a:r>
            <a:r>
              <a:rPr lang="vi-VN" altLang="en-US" sz="2400" b="1" dirty="0">
                <a:solidFill>
                  <a:srgbClr val="0000FF"/>
                </a:solidFill>
              </a:rPr>
              <a:t>ế</a:t>
            </a:r>
            <a:r>
              <a:rPr lang="en-US" altLang="en-US" sz="2400" b="1" dirty="0">
                <a:solidFill>
                  <a:srgbClr val="0000FF"/>
                </a:solidFill>
              </a:rPr>
              <a:t>t nhanh</a:t>
            </a:r>
            <a:endParaRPr lang="vi-VN" altLang="en-US" sz="2400" b="1" dirty="0">
              <a:solidFill>
                <a:srgbClr val="0000FF"/>
              </a:solidFill>
            </a:endParaRPr>
          </a:p>
        </p:txBody>
      </p:sp>
      <p:sp>
        <p:nvSpPr>
          <p:cNvPr id="14401" name="Text Box 65"/>
          <p:cNvSpPr txBox="1"/>
          <p:nvPr/>
        </p:nvSpPr>
        <p:spPr>
          <a:xfrm>
            <a:off x="4224338" y="3524250"/>
            <a:ext cx="358775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1800" b="1" dirty="0"/>
              <a:t>X</a:t>
            </a:r>
            <a:endParaRPr lang="vi-VN" altLang="en-US" sz="1800" b="1" dirty="0"/>
          </a:p>
        </p:txBody>
      </p:sp>
      <p:grpSp>
        <p:nvGrpSpPr>
          <p:cNvPr id="46156" name="Group 5"/>
          <p:cNvGrpSpPr/>
          <p:nvPr/>
        </p:nvGrpSpPr>
        <p:grpSpPr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46157" name="Picture 6" descr="GRANS0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6158" name="Picture 7" descr="GRANS0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46159" name="Group 8"/>
            <p:cNvGrpSpPr/>
            <p:nvPr/>
          </p:nvGrpSpPr>
          <p:grpSpPr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46160" name="Picture 9" descr="BD21325_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46161" name="Picture 10" descr="BD21325_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46162" name="Picture 11" descr="BD21325_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46163" name="Picture 12" descr="BD21325_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4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4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4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4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4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4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14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4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95" grpId="0"/>
      <p:bldP spid="14396" grpId="0"/>
      <p:bldP spid="14397" grpId="0"/>
      <p:bldP spid="14398" grpId="0"/>
      <p:bldP spid="14399" grpId="0"/>
      <p:bldP spid="14400" grpId="0"/>
      <p:bldP spid="14402" grpId="0"/>
      <p:bldP spid="14403" grpId="0"/>
      <p:bldP spid="14404" grpId="0"/>
      <p:bldP spid="14405" grpId="0"/>
      <p:bldP spid="14406" grpId="0"/>
      <p:bldP spid="14407" grpId="0"/>
      <p:bldP spid="14408" grpId="0"/>
      <p:bldP spid="14409" grpId="0"/>
      <p:bldP spid="14410" grpId="0"/>
      <p:bldP spid="14411" grpId="0"/>
      <p:bldP spid="14412" grpId="0"/>
      <p:bldP spid="14413" grpId="0"/>
      <p:bldP spid="14414" grpId="0"/>
      <p:bldP spid="14415" grpId="0"/>
      <p:bldP spid="1440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Rot="1"/>
          </p:cNvSpPr>
          <p:nvPr/>
        </p:nvSpPr>
        <p:spPr>
          <a:xfrm>
            <a:off x="457200" y="1139825"/>
            <a:ext cx="8229600" cy="2057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br>
              <a:rPr lang="en-US" altLang="en-US" b="1" dirty="0">
                <a:solidFill>
                  <a:srgbClr val="800000"/>
                </a:solidFill>
                <a:latin typeface=".VnTime" panose="020B7200000000000000" pitchFamily="34" charset="0"/>
              </a:rPr>
            </a:br>
            <a:endParaRPr lang="en-US" altLang="en-US" b="1" dirty="0">
              <a:solidFill>
                <a:schemeClr val="tx2"/>
              </a:solidFill>
              <a:latin typeface=".VnTime" panose="020B7200000000000000" pitchFamily="34" charset="0"/>
            </a:endParaRPr>
          </a:p>
        </p:txBody>
      </p:sp>
      <p:pic>
        <p:nvPicPr>
          <p:cNvPr id="13315" name="Picture 11" descr="Untitled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4157663"/>
            <a:ext cx="2362200" cy="1981200"/>
          </a:xfrm>
          <a:prstGeom prst="rect">
            <a:avLst/>
          </a:prstGeom>
          <a:noFill/>
          <a:ln w="31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3316" name="Picture 10" descr="Untitled-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827213"/>
            <a:ext cx="2286000" cy="2128837"/>
          </a:xfrm>
          <a:prstGeom prst="rect">
            <a:avLst/>
          </a:prstGeom>
          <a:noFill/>
          <a:ln w="31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3317" name="Picture 7" descr="Untitled-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938" y="2155825"/>
            <a:ext cx="1828800" cy="2246313"/>
          </a:xfrm>
          <a:prstGeom prst="rect">
            <a:avLst/>
          </a:prstGeom>
          <a:noFill/>
          <a:ln w="31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3318" name="Picture 8" descr="Untitled-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3425" y="4157663"/>
            <a:ext cx="2438400" cy="2001837"/>
          </a:xfrm>
          <a:prstGeom prst="rect">
            <a:avLst/>
          </a:prstGeom>
          <a:noFill/>
          <a:ln w="31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3319" name="Picture 9" descr="Untitled-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4168775"/>
            <a:ext cx="2286000" cy="1981200"/>
          </a:xfrm>
          <a:prstGeom prst="rect">
            <a:avLst/>
          </a:prstGeom>
          <a:noFill/>
          <a:ln w="31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3322" name="Text Box 10"/>
          <p:cNvSpPr txBox="1"/>
          <p:nvPr/>
        </p:nvSpPr>
        <p:spPr>
          <a:xfrm>
            <a:off x="53975" y="4725988"/>
            <a:ext cx="18288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y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t, s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ẽ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415" name="Text Box 79"/>
          <p:cNvSpPr txBox="1"/>
          <p:nvPr/>
        </p:nvSpPr>
        <p:spPr>
          <a:xfrm>
            <a:off x="1681163" y="6149975"/>
            <a:ext cx="72612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ò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 héo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l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nhanh</a:t>
            </a:r>
            <a:endParaRPr lang="vi-V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26" name="Text Box 14"/>
          <p:cNvSpPr txBox="1"/>
          <p:nvPr/>
        </p:nvSpPr>
        <p:spPr>
          <a:xfrm>
            <a:off x="5311775" y="2187575"/>
            <a:ext cx="3581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phát triển tốt.</a:t>
            </a:r>
            <a:endParaRPr lang="en-US" altLang="en-US" sz="2800" b="1" dirty="0">
              <a:solidFill>
                <a:srgbClr val="00CC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117" name="Text Box 18"/>
          <p:cNvSpPr txBox="1"/>
          <p:nvPr/>
        </p:nvSpPr>
        <p:spPr>
          <a:xfrm>
            <a:off x="304483" y="685483"/>
            <a:ext cx="9144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Điều kiện sống của từng cây. 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  <p:bldP spid="14415" grpId="0"/>
      <p:bldP spid="133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209800"/>
            <a:ext cx="1976438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342900" lvl="0" indent="-342900" eaLnBrk="1" hangingPunct="1">
              <a:buNone/>
            </a:pPr>
            <a:r>
              <a:rPr lang="en-US" altLang="en-US" sz="4000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4000" b="1" dirty="0">
                <a:solidFill>
                  <a:srgbClr val="00CC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học:</a:t>
            </a:r>
            <a:endParaRPr lang="en-US" altLang="en-US" sz="4000" b="1" dirty="0">
              <a:solidFill>
                <a:srgbClr val="00CC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89" name="Text Box 5"/>
          <p:cNvSpPr txBox="1"/>
          <p:nvPr/>
        </p:nvSpPr>
        <p:spPr>
          <a:xfrm>
            <a:off x="533400" y="3352800"/>
            <a:ext cx="83058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Thực vật cần có đủ nước, chất khoáng, không khí v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ánh sáng thì mới sống v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phát triển bình thường. 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90" name="Text Box 6"/>
          <p:cNvSpPr txBox="1"/>
          <p:nvPr/>
        </p:nvSpPr>
        <p:spPr>
          <a:xfrm>
            <a:off x="381000" y="2209800"/>
            <a:ext cx="87630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buNone/>
            </a:pP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Hãy nêu những điều kiện để cây sống v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phát triển bình thường?</a:t>
            </a:r>
            <a:endParaRPr lang="en-US" altLang="en-US" sz="2800" dirty="0">
              <a:solidFill>
                <a:srgbClr val="CC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35" name="Text Box 10"/>
          <p:cNvSpPr txBox="1"/>
          <p:nvPr/>
        </p:nvSpPr>
        <p:spPr>
          <a:xfrm>
            <a:off x="762000" y="838200"/>
            <a:ext cx="8763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kiện sống của từng cây. 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8136" name="Group 5"/>
          <p:cNvGrpSpPr/>
          <p:nvPr/>
        </p:nvGrpSpPr>
        <p:grpSpPr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48137" name="Picture 6" descr="GRANS0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8138" name="Picture 7" descr="GRANS0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48139" name="Group 8"/>
            <p:cNvGrpSpPr/>
            <p:nvPr/>
          </p:nvGrpSpPr>
          <p:grpSpPr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48140" name="Picture 9" descr="BD21325_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48141" name="Picture 10" descr="BD21325_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48142" name="Picture 11" descr="BD21325_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48143" name="Picture 12" descr="BD21325_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389" grpId="0"/>
      <p:bldP spid="16390" grpId="0"/>
      <p:bldP spid="1639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219200"/>
            <a:ext cx="2438400" cy="8299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u="sng" cap="none" spc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Bài</a:t>
            </a:r>
            <a:r>
              <a:rPr lang="en-US" sz="4000" b="0" u="sng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u="sng" cap="none" spc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học</a:t>
            </a:r>
            <a:r>
              <a:rPr lang="en-US" sz="4400" b="0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r>
              <a:rPr lang="en-US" sz="4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2286000"/>
            <a:ext cx="728154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9" name="Picture 6158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3058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8575"/>
            <a:ext cx="9117013" cy="688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4" name="WordArt 11"/>
          <p:cNvSpPr>
            <a:spLocks noTextEdit="1"/>
          </p:cNvSpPr>
          <p:nvPr/>
        </p:nvSpPr>
        <p:spPr>
          <a:xfrm>
            <a:off x="1470025" y="3048000"/>
            <a:ext cx="6243638" cy="1295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l"/>
            <a:r>
              <a:rPr lang="en-US" sz="3600" b="1">
                <a:solidFill>
                  <a:srgbClr val="FF0000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VẬN DỤNG. (5’)</a:t>
            </a:r>
          </a:p>
        </p:txBody>
      </p:sp>
      <p:grpSp>
        <p:nvGrpSpPr>
          <p:cNvPr id="30725" name="Group 5"/>
          <p:cNvGrpSpPr/>
          <p:nvPr/>
        </p:nvGrpSpPr>
        <p:grpSpPr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30726" name="Picture 6" descr="GRANS0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27" name="Picture 7" descr="GRANS0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0728" name="Group 8"/>
            <p:cNvGrpSpPr/>
            <p:nvPr/>
          </p:nvGrpSpPr>
          <p:grpSpPr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729" name="Picture 9" descr="BD21325_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730" name="Picture 10" descr="BD21325_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731" name="Picture 11" descr="BD21325_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732" name="Picture 12" descr="BD21325_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</p:grpSp>
      </p:grpSp>
    </p:spTree>
  </p:cSld>
  <p:clrMapOvr>
    <a:masterClrMapping/>
  </p:clrMapOvr>
  <p:transition spd="med">
    <p:wipe dir="d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9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 descr="005-C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0"/>
            <a:ext cx="6800850" cy="655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5" name="Picture 11" descr="BALBLINK.GIF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5800" y="1295400"/>
            <a:ext cx="600075" cy="471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6" name="Picture 33" descr="STARS.GIF">
            <a:hlinkClick r:id="rId7" action="ppaction://hlinkfil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1447800"/>
            <a:ext cx="609600" cy="534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7" name="Picture 36" descr="HEART.GIF">
            <a:hlinkClick r:id="rId9" action="ppaction://hlinkfile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43800" y="5715000"/>
            <a:ext cx="642938" cy="43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8" name="Picture 11" descr="BALBLINK.GIF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381000"/>
            <a:ext cx="600075" cy="471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9" name="Picture 11" descr="BALBLINK.GIF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9600" y="4800600"/>
            <a:ext cx="600075" cy="471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60" name="Picture 11" descr="BALBLINK.GIF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5715000"/>
            <a:ext cx="600075" cy="471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61" name="Picture 11" descr="BALBLINK.GIF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0" y="2895600"/>
            <a:ext cx="600075" cy="471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62" name="Picture 36" descr="HEART.GIF">
            <a:hlinkClick r:id="rId9" action="ppaction://hlinkfile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590800"/>
            <a:ext cx="642938" cy="43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63" name="Picture 36" descr="HEART.GIF">
            <a:hlinkClick r:id="rId9" action="ppaction://hlinkfile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29400" y="304800"/>
            <a:ext cx="642938" cy="43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64" name="Picture 36" descr="HEART.GIF">
            <a:hlinkClick r:id="rId9" action="ppaction://hlinkfile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05800" y="2590800"/>
            <a:ext cx="642938" cy="43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65" name="Picture 36" descr="HEART.GIF">
            <a:hlinkClick r:id="rId9" action="ppaction://hlinkfile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600" y="3810000"/>
            <a:ext cx="642938" cy="43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66" name="Picture 36" descr="HEART.GIF">
            <a:hlinkClick r:id="rId9" action="ppaction://hlinkfile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5000" y="3352800"/>
            <a:ext cx="914400" cy="73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67" name="Picture 33" descr="STARS.GIF">
            <a:hlinkClick r:id="rId7" action="ppaction://hlinkfil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5800" y="3657600"/>
            <a:ext cx="609600" cy="534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68" name="Picture 33" descr="STARS.GIF">
            <a:hlinkClick r:id="rId7" action="ppaction://hlinkfil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1000" y="685800"/>
            <a:ext cx="838200" cy="839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69" name="Picture 33" descr="STARS.GIF">
            <a:hlinkClick r:id="rId7" action="ppaction://hlinkfil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4800" y="304800"/>
            <a:ext cx="609600" cy="534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70" name="Picture 33" descr="STARS.GIF">
            <a:hlinkClick r:id="rId7" action="ppaction://hlinkfil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4724400"/>
            <a:ext cx="609600" cy="534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71" name="Picture 33" descr="STARS.GIF">
            <a:hlinkClick r:id="rId7" action="ppaction://hlinkfil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4800" y="3886200"/>
            <a:ext cx="8382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72" name="Picture 33" descr="STARS.GIF">
            <a:hlinkClick r:id="rId7" action="ppaction://hlinkfil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0" y="228600"/>
            <a:ext cx="609600" cy="534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72" name="Con_chim_hay_hot_(Melody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276600" y="5867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74" name="Subtitle 2"/>
          <p:cNvSpPr txBox="1"/>
          <p:nvPr/>
        </p:nvSpPr>
        <p:spPr>
          <a:xfrm>
            <a:off x="2620963" y="1581150"/>
            <a:ext cx="4346575" cy="10096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buNone/>
            </a:pPr>
            <a:r>
              <a:rPr lang="en-US" altLang="en-US" sz="6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altLang="en-US" sz="6000" b="1" i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75" name="Subtitle 2"/>
          <p:cNvSpPr txBox="1"/>
          <p:nvPr/>
        </p:nvSpPr>
        <p:spPr>
          <a:xfrm>
            <a:off x="2717800" y="2627313"/>
            <a:ext cx="4346575" cy="10096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buNone/>
            </a:pPr>
            <a:r>
              <a:rPr lang="en-US" altLang="en-US" sz="6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  - Sai</a:t>
            </a:r>
            <a:endParaRPr lang="en-US" altLang="en-US" sz="6000" b="1" i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9176" name="Group 5"/>
          <p:cNvGrpSpPr/>
          <p:nvPr/>
        </p:nvGrpSpPr>
        <p:grpSpPr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49177" name="Picture 6" descr="GRANS02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9178" name="Picture 7" descr="GRANS02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49179" name="Group 8"/>
            <p:cNvGrpSpPr/>
            <p:nvPr/>
          </p:nvGrpSpPr>
          <p:grpSpPr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49180" name="Picture 9" descr="BD21325_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49181" name="Picture 10" descr="BD21325_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49182" name="Picture 11" descr="BD21325_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49183" name="Picture 12" descr="BD21325_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</p:grpSp>
      </p:grp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769" fill="hold"/>
                                        <p:tgtEl>
                                          <p:spTgt spid="532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27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ChangeArrowheads="1"/>
          </p:cNvSpPr>
          <p:nvPr/>
        </p:nvSpPr>
        <p:spPr bwMode="auto">
          <a:xfrm>
            <a:off x="8201025" y="1806575"/>
            <a:ext cx="514350" cy="576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2500" b="1">
              <a:latin typeface=".VnTime" panose="020B7200000000000000" pitchFamily="34" charset="0"/>
            </a:endParaRPr>
          </a:p>
        </p:txBody>
      </p:sp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228600" y="5351193"/>
            <a:ext cx="7772400" cy="138499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388" name="Rectangle 8"/>
          <p:cNvSpPr>
            <a:spLocks noChangeArrowheads="1"/>
          </p:cNvSpPr>
          <p:nvPr/>
        </p:nvSpPr>
        <p:spPr bwMode="auto">
          <a:xfrm>
            <a:off x="8178800" y="2590800"/>
            <a:ext cx="514350" cy="576263"/>
          </a:xfrm>
          <a:prstGeom prst="rect">
            <a:avLst/>
          </a:prstGeom>
          <a:solidFill>
            <a:srgbClr val="FAB6A4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2500" b="1">
              <a:latin typeface=".VnTime" panose="020B7200000000000000" pitchFamily="34" charset="0"/>
            </a:endParaRPr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8175625" y="3505200"/>
            <a:ext cx="514350" cy="576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2500" b="1">
              <a:latin typeface=".VnTime" panose="020B7200000000000000" pitchFamily="34" charset="0"/>
            </a:endParaRPr>
          </a:p>
        </p:txBody>
      </p:sp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8153400" y="5562600"/>
            <a:ext cx="514350" cy="5762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2500" b="1">
              <a:latin typeface=".VnTime" panose="020B7200000000000000" pitchFamily="34" charset="0"/>
            </a:endParaRP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 rot="10705407" flipV="1">
            <a:off x="8251825" y="26495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 rot="10705407" flipV="1">
            <a:off x="8167688" y="35115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8164513" y="4343400"/>
            <a:ext cx="533400" cy="576263"/>
          </a:xfrm>
          <a:prstGeom prst="rect">
            <a:avLst/>
          </a:prstGeom>
          <a:solidFill>
            <a:srgbClr val="FAB6A4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 sz="2500" b="1">
              <a:latin typeface=".VnTime" panose="020B7200000000000000" pitchFamily="34" charset="0"/>
            </a:endParaRP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 rot="10705407" flipV="1">
            <a:off x="8278813" y="44577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Comic Sans MS" panose="030F0702030302020204" pitchFamily="66" charset="0"/>
              </a:rPr>
              <a:t>Đ</a:t>
            </a:r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 rot="10705407" flipV="1">
            <a:off x="8153400" y="5638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Comic Sans MS" panose="030F0702030302020204" pitchFamily="66" charset="0"/>
              </a:rPr>
              <a:t>Đ</a:t>
            </a:r>
          </a:p>
        </p:txBody>
      </p:sp>
      <p:sp>
        <p:nvSpPr>
          <p:cNvPr id="14365" name="Rectangle 29"/>
          <p:cNvSpPr>
            <a:spLocks noChangeArrowheads="1"/>
          </p:cNvSpPr>
          <p:nvPr/>
        </p:nvSpPr>
        <p:spPr bwMode="auto">
          <a:xfrm>
            <a:off x="8305800" y="1905000"/>
            <a:ext cx="349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Comic Sans MS" panose="030F0702030302020204" pitchFamily="66" charset="0"/>
              </a:rPr>
              <a:t>Đ</a:t>
            </a:r>
          </a:p>
        </p:txBody>
      </p:sp>
      <p:sp>
        <p:nvSpPr>
          <p:cNvPr id="16397" name="Text Box 30"/>
          <p:cNvSpPr txBox="1">
            <a:spLocks noChangeArrowheads="1"/>
          </p:cNvSpPr>
          <p:nvPr/>
        </p:nvSpPr>
        <p:spPr bwMode="auto">
          <a:xfrm>
            <a:off x="549275" y="3132950"/>
            <a:ext cx="7445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Comic Sans MS" panose="030F0702030302020204" pitchFamily="66" charset="0"/>
            </a:endParaRPr>
          </a:p>
        </p:txBody>
      </p:sp>
      <p:sp>
        <p:nvSpPr>
          <p:cNvPr id="16398" name="Text Box 31"/>
          <p:cNvSpPr txBox="1">
            <a:spLocks noChangeArrowheads="1"/>
          </p:cNvSpPr>
          <p:nvPr/>
        </p:nvSpPr>
        <p:spPr bwMode="auto">
          <a:xfrm>
            <a:off x="228600" y="3347821"/>
            <a:ext cx="78136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399" name="Rectangle 10"/>
          <p:cNvSpPr>
            <a:spLocks noChangeArrowheads="1"/>
          </p:cNvSpPr>
          <p:nvPr/>
        </p:nvSpPr>
        <p:spPr bwMode="auto">
          <a:xfrm>
            <a:off x="233389" y="2771558"/>
            <a:ext cx="837723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400" name="Text Box 19"/>
          <p:cNvSpPr txBox="1">
            <a:spLocks noChangeArrowheads="1"/>
          </p:cNvSpPr>
          <p:nvPr/>
        </p:nvSpPr>
        <p:spPr bwMode="auto">
          <a:xfrm>
            <a:off x="228600" y="4343400"/>
            <a:ext cx="7696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1" name="Text Box 20"/>
          <p:cNvSpPr txBox="1">
            <a:spLocks noChangeArrowheads="1"/>
          </p:cNvSpPr>
          <p:nvPr/>
        </p:nvSpPr>
        <p:spPr bwMode="auto">
          <a:xfrm>
            <a:off x="233510" y="1820430"/>
            <a:ext cx="7696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2" name="Text Box 21"/>
          <p:cNvSpPr txBox="1">
            <a:spLocks noChangeArrowheads="1"/>
          </p:cNvSpPr>
          <p:nvPr/>
        </p:nvSpPr>
        <p:spPr bwMode="auto">
          <a:xfrm>
            <a:off x="228600" y="533400"/>
            <a:ext cx="8610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Đ(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S(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8" grpId="0"/>
      <p:bldP spid="14359" grpId="0"/>
      <p:bldP spid="14361" grpId="0"/>
      <p:bldP spid="14363" grpId="0"/>
      <p:bldP spid="1436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219200"/>
            <a:ext cx="2438400" cy="8299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u="sng" cap="none" spc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Bài</a:t>
            </a:r>
            <a:r>
              <a:rPr lang="en-US" sz="4000" b="0" u="sng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u="sng" cap="none" spc="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học</a:t>
            </a:r>
            <a:r>
              <a:rPr lang="en-US" sz="4400" b="0" cap="none" spc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r>
              <a:rPr lang="en-US" sz="4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2286000"/>
            <a:ext cx="728154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4"/>
          <p:cNvSpPr txBox="1"/>
          <p:nvPr/>
        </p:nvSpPr>
        <p:spPr>
          <a:xfrm>
            <a:off x="456883" y="990600"/>
            <a:ext cx="8001000" cy="3322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buNone/>
            </a:pPr>
            <a:r>
              <a:rPr lang="en-US" altLang="zh-CN" sz="2800" b="1" u="sng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DẶN DÒ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- Về nhà học bài, chia se nội dung đã học cho mọi người trong gia đình em.</a:t>
            </a: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</a:pP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- Chuẩn bị bài tiếp theo: Nhu cầu nước của thực vật.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4035" name="Rectangle 2"/>
          <p:cNvSpPr/>
          <p:nvPr/>
        </p:nvSpPr>
        <p:spPr>
          <a:xfrm>
            <a:off x="2209800" y="496888"/>
            <a:ext cx="4572000" cy="644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 algn="ctr" eaLnBrk="1" hangingPunct="1">
              <a:spcBef>
                <a:spcPct val="50000"/>
              </a:spcBef>
              <a:buNone/>
            </a:pPr>
            <a:endParaRPr lang="en-US" altLang="zh-CN" sz="3600" u="sng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4036" name="WordArt 3"/>
          <p:cNvSpPr>
            <a:spLocks noTextEdit="1"/>
          </p:cNvSpPr>
          <p:nvPr/>
        </p:nvSpPr>
        <p:spPr>
          <a:xfrm>
            <a:off x="685800" y="1143000"/>
            <a:ext cx="7772400" cy="9144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111" y="1533347"/>
            <a:ext cx="948986" cy="5474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276" y="1533347"/>
            <a:ext cx="6359929" cy="367712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71683" descr="PPT素材-0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5352" y="4170442"/>
            <a:ext cx="2183640" cy="128227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2799144" y="2436884"/>
            <a:ext cx="489411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98475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IV. ĐIỀU CHỈNH SAU TIẾT DẠY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58658" y="3000257"/>
            <a:ext cx="4768309" cy="1964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25" b="1">
                <a:solidFill>
                  <a:srgbClr val="0000FF"/>
                </a:solidFill>
                <a:latin typeface="HP001 4 hàng" pitchFamily="34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en-US" altLang="en-US" sz="2025" b="1" dirty="0">
              <a:solidFill>
                <a:srgbClr val="0000FF"/>
              </a:solidFill>
              <a:latin typeface="HP001 4 hàng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9" name="Picture 6158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3058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8575"/>
            <a:ext cx="9117013" cy="688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4" name="WordArt 11"/>
          <p:cNvSpPr>
            <a:spLocks noTextEdit="1"/>
          </p:cNvSpPr>
          <p:nvPr/>
        </p:nvSpPr>
        <p:spPr>
          <a:xfrm>
            <a:off x="1470025" y="3048000"/>
            <a:ext cx="6243638" cy="1295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l"/>
            <a:r>
              <a:rPr lang="en-US" sz="3600" b="1">
                <a:solidFill>
                  <a:srgbClr val="FF0000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KHỞI ĐỘNG. (5’)</a:t>
            </a:r>
          </a:p>
        </p:txBody>
      </p:sp>
      <p:grpSp>
        <p:nvGrpSpPr>
          <p:cNvPr id="30725" name="Group 5"/>
          <p:cNvGrpSpPr/>
          <p:nvPr/>
        </p:nvGrpSpPr>
        <p:grpSpPr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30726" name="Picture 6" descr="GRANS0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27" name="Picture 7" descr="GRANS0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0728" name="Group 8"/>
            <p:cNvGrpSpPr/>
            <p:nvPr/>
          </p:nvGrpSpPr>
          <p:grpSpPr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729" name="Picture 9" descr="BD21325_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730" name="Picture 10" descr="BD21325_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731" name="Picture 11" descr="BD21325_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732" name="Picture 12" descr="BD21325_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</p:grpSp>
      </p:grpSp>
    </p:spTree>
  </p:cSld>
  <p:clrMapOvr>
    <a:masterClrMapping/>
  </p:clrMapOvr>
  <p:transition spd="med">
    <p:wipe dir="d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9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Documents and Settings\Administrator\My Documents\My Pictures\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27" name="Picture 2" descr="BAR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28" name="Picture 4" descr="BAR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29" name="WordArt 7"/>
          <p:cNvSpPr>
            <a:spLocks noTextEdit="1"/>
          </p:cNvSpPr>
          <p:nvPr/>
        </p:nvSpPr>
        <p:spPr>
          <a:xfrm>
            <a:off x="609600" y="1295400"/>
            <a:ext cx="7543800" cy="3581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Impact" panose="020B0806030902050204" charset="0"/>
                <a:ea typeface="Impact" panose="020B0806030902050204" charset="0"/>
              </a:rPr>
              <a:t>CHÀO  TẠM BiỆT</a:t>
            </a:r>
          </a:p>
          <a:p>
            <a:pPr algn="ctr"/>
            <a:r>
              <a:rPr 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Impact" panose="020B0806030902050204" charset="0"/>
                <a:ea typeface="Impact" panose="020B0806030902050204" charset="0"/>
              </a:rPr>
              <a:t>CÁC EM !</a:t>
            </a:r>
          </a:p>
        </p:txBody>
      </p:sp>
      <p:grpSp>
        <p:nvGrpSpPr>
          <p:cNvPr id="52230" name="Group 5"/>
          <p:cNvGrpSpPr/>
          <p:nvPr/>
        </p:nvGrpSpPr>
        <p:grpSpPr>
          <a:xfrm>
            <a:off x="0" y="76200"/>
            <a:ext cx="9144000" cy="6858000"/>
            <a:chOff x="8" y="0"/>
            <a:chExt cx="5760" cy="4320"/>
          </a:xfrm>
        </p:grpSpPr>
        <p:pic>
          <p:nvPicPr>
            <p:cNvPr id="52231" name="Picture 6" descr="GRANS0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2232" name="Picture 7" descr="GRANS0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52233" name="Group 8"/>
            <p:cNvGrpSpPr/>
            <p:nvPr/>
          </p:nvGrpSpPr>
          <p:grpSpPr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52234" name="Picture 9" descr="BD21325_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52235" name="Picture 10" descr="BD21325_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52236" name="Picture 11" descr="BD21325_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52237" name="Picture 12" descr="BD21325_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/>
          <p:nvPr/>
        </p:nvSpPr>
        <p:spPr>
          <a:xfrm>
            <a:off x="431800" y="322263"/>
            <a:ext cx="8321675" cy="6172200"/>
          </a:xfrm>
          <a:prstGeom prst="rect">
            <a:avLst/>
          </a:prstGeom>
          <a:noFill/>
          <a:ln w="57150" cap="flat" cmpd="thinThick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47" name="Rectangle 3"/>
          <p:cNvSpPr/>
          <p:nvPr/>
        </p:nvSpPr>
        <p:spPr>
          <a:xfrm>
            <a:off x="636588" y="1052513"/>
            <a:ext cx="7867650" cy="4386262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  <a:tileRect/>
          </a:gra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1748" name="Picture 4" descr="analyzing_computer_tv_head_md_wh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3063" y="368300"/>
            <a:ext cx="62865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Picture 5" descr="Tàng-Tà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7275" y="5624513"/>
            <a:ext cx="1409700" cy="666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0" name="Picture 6" descr="3d butterfly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188" y="441325"/>
            <a:ext cx="800100" cy="46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Picture 7" descr="Book-03-jun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750" y="800100"/>
            <a:ext cx="523875" cy="45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52" name="AutoShape 8">
            <a:hlinkClick r:id="" action="ppaction://noaction">
              <a:snd r:embed="rId9" name="camera.wav"/>
            </a:hlinkClick>
          </p:cNvPr>
          <p:cNvSpPr/>
          <p:nvPr/>
        </p:nvSpPr>
        <p:spPr>
          <a:xfrm>
            <a:off x="8016875" y="5759450"/>
            <a:ext cx="550863" cy="477838"/>
          </a:xfrm>
          <a:prstGeom prst="actionButtonReturn">
            <a:avLst/>
          </a:prstGeom>
          <a:solidFill>
            <a:srgbClr val="CCFFCC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77" name="AutoShape 9"/>
          <p:cNvSpPr/>
          <p:nvPr/>
        </p:nvSpPr>
        <p:spPr>
          <a:xfrm>
            <a:off x="3924300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78" name="AutoShape 10"/>
          <p:cNvSpPr/>
          <p:nvPr/>
        </p:nvSpPr>
        <p:spPr>
          <a:xfrm>
            <a:off x="3927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4400" b="1" dirty="0">
              <a:solidFill>
                <a:srgbClr val="8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79" name="AutoShape 11"/>
          <p:cNvSpPr/>
          <p:nvPr/>
        </p:nvSpPr>
        <p:spPr>
          <a:xfrm>
            <a:off x="3932238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4400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80" name="AutoShape 12"/>
          <p:cNvSpPr/>
          <p:nvPr/>
        </p:nvSpPr>
        <p:spPr>
          <a:xfrm>
            <a:off x="3924300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4400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81" name="AutoShape 13"/>
          <p:cNvSpPr/>
          <p:nvPr/>
        </p:nvSpPr>
        <p:spPr>
          <a:xfrm>
            <a:off x="3924300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4400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82" name="AutoShape 14"/>
          <p:cNvSpPr/>
          <p:nvPr/>
        </p:nvSpPr>
        <p:spPr>
          <a:xfrm>
            <a:off x="3914775" y="54625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4400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83" name="AutoShape 15"/>
          <p:cNvSpPr/>
          <p:nvPr/>
        </p:nvSpPr>
        <p:spPr>
          <a:xfrm>
            <a:off x="3933825" y="54768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 sz="4400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84" name="AutoShape 16"/>
          <p:cNvSpPr/>
          <p:nvPr/>
        </p:nvSpPr>
        <p:spPr>
          <a:xfrm>
            <a:off x="3906838" y="54689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altLang="en-US" sz="4400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85" name="AutoShape 17"/>
          <p:cNvSpPr/>
          <p:nvPr/>
        </p:nvSpPr>
        <p:spPr>
          <a:xfrm>
            <a:off x="3914775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en-US" sz="4400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86" name="AutoShape 18"/>
          <p:cNvSpPr/>
          <p:nvPr/>
        </p:nvSpPr>
        <p:spPr>
          <a:xfrm>
            <a:off x="3935413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altLang="en-US" sz="4400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387" name="AutoShape 19"/>
          <p:cNvSpPr/>
          <p:nvPr/>
        </p:nvSpPr>
        <p:spPr>
          <a:xfrm>
            <a:off x="3895725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altLang="en-US" sz="4400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2895600" y="4397375"/>
            <a:ext cx="3436938" cy="936625"/>
            <a:chOff x="912" y="2592"/>
            <a:chExt cx="3072" cy="960"/>
          </a:xfrm>
        </p:grpSpPr>
        <p:sp>
          <p:nvSpPr>
            <p:cNvPr id="31790" name="Oval 21"/>
            <p:cNvSpPr/>
            <p:nvPr/>
          </p:nvSpPr>
          <p:spPr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791" name="WordArt 22"/>
            <p:cNvSpPr>
              <a:spLocks noTextEdit="1"/>
            </p:cNvSpPr>
            <p:nvPr/>
          </p:nvSpPr>
          <p:spPr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70000" lnSpcReduction="20000"/>
            </a:bodyPr>
            <a:lstStyle/>
            <a:p>
              <a:pPr algn="ctr"/>
              <a:r>
                <a:rPr lang="en-US" sz="3600" b="1" i="1">
                  <a:ln w="9525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66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HÕt giê</a:t>
              </a:r>
            </a:p>
          </p:txBody>
        </p:sp>
      </p:grpSp>
      <p:sp>
        <p:nvSpPr>
          <p:cNvPr id="31765" name="Text Box 23"/>
          <p:cNvSpPr txBox="1"/>
          <p:nvPr/>
        </p:nvSpPr>
        <p:spPr>
          <a:xfrm>
            <a:off x="914400" y="1066800"/>
            <a:ext cx="73152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nêu Nguồn nước đã bị ô nhiễm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" name="Group 24"/>
          <p:cNvGrpSpPr/>
          <p:nvPr/>
        </p:nvGrpSpPr>
        <p:grpSpPr>
          <a:xfrm>
            <a:off x="838200" y="2057400"/>
            <a:ext cx="2514600" cy="762000"/>
            <a:chOff x="528" y="1728"/>
            <a:chExt cx="1584" cy="480"/>
          </a:xfrm>
        </p:grpSpPr>
        <p:sp>
          <p:nvSpPr>
            <p:cNvPr id="31788" name="AutoShape 25"/>
            <p:cNvSpPr/>
            <p:nvPr/>
          </p:nvSpPr>
          <p:spPr>
            <a:xfrm>
              <a:off x="528" y="1728"/>
              <a:ext cx="1584" cy="480"/>
            </a:xfrm>
            <a:prstGeom prst="ribbon">
              <a:avLst>
                <a:gd name="adj1" fmla="val 24792"/>
                <a:gd name="adj2" fmla="val 63990"/>
              </a:avLst>
            </a:prstGeom>
            <a:gradFill rotWithShape="1">
              <a:gsLst>
                <a:gs pos="0">
                  <a:srgbClr val="FFFFFF"/>
                </a:gs>
                <a:gs pos="50000">
                  <a:srgbClr val="00FF00"/>
                </a:gs>
                <a:gs pos="100000">
                  <a:srgbClr val="FFFFFF"/>
                </a:gs>
              </a:gsLst>
              <a:lin ang="18900000" scaled="1"/>
              <a:tileRect/>
            </a:gradFill>
            <a:ln w="9525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789" name="Text Box 26"/>
            <p:cNvSpPr txBox="1"/>
            <p:nvPr/>
          </p:nvSpPr>
          <p:spPr>
            <a:xfrm>
              <a:off x="960" y="1872"/>
              <a:ext cx="720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  <a:endPara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4" name="Group 27"/>
          <p:cNvGrpSpPr/>
          <p:nvPr/>
        </p:nvGrpSpPr>
        <p:grpSpPr>
          <a:xfrm>
            <a:off x="609600" y="2819400"/>
            <a:ext cx="7696200" cy="2438400"/>
            <a:chOff x="384" y="1776"/>
            <a:chExt cx="4848" cy="1536"/>
          </a:xfrm>
        </p:grpSpPr>
        <p:sp>
          <p:nvSpPr>
            <p:cNvPr id="31776" name="AutoShape 28"/>
            <p:cNvSpPr/>
            <p:nvPr/>
          </p:nvSpPr>
          <p:spPr>
            <a:xfrm>
              <a:off x="384" y="1776"/>
              <a:ext cx="4848" cy="1536"/>
            </a:xfrm>
            <a:prstGeom prst="flowChartProcess">
              <a:avLst/>
            </a:prstGeom>
            <a:gradFill rotWithShape="1">
              <a:gsLst>
                <a:gs pos="0">
                  <a:srgbClr val="CCFF33"/>
                </a:gs>
                <a:gs pos="100000">
                  <a:srgbClr val="FFFFFF"/>
                </a:gs>
              </a:gsLst>
              <a:lin ang="5400000" scaled="1"/>
              <a:tileRect/>
            </a:gradFill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777" name="Rectangle 29"/>
            <p:cNvSpPr/>
            <p:nvPr/>
          </p:nvSpPr>
          <p:spPr>
            <a:xfrm>
              <a:off x="2544" y="1872"/>
              <a:ext cx="960" cy="576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778" name="Rectangle 30"/>
            <p:cNvSpPr/>
            <p:nvPr/>
          </p:nvSpPr>
          <p:spPr>
            <a:xfrm>
              <a:off x="3696" y="2592"/>
              <a:ext cx="1200" cy="624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779" name="Rectangle 31"/>
            <p:cNvSpPr/>
            <p:nvPr/>
          </p:nvSpPr>
          <p:spPr>
            <a:xfrm>
              <a:off x="480" y="2640"/>
              <a:ext cx="1392" cy="624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780" name="Rectangle 32"/>
            <p:cNvSpPr/>
            <p:nvPr/>
          </p:nvSpPr>
          <p:spPr>
            <a:xfrm>
              <a:off x="2208" y="2592"/>
              <a:ext cx="1200" cy="672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781" name="Text Box 33"/>
            <p:cNvSpPr txBox="1"/>
            <p:nvPr/>
          </p:nvSpPr>
          <p:spPr>
            <a:xfrm>
              <a:off x="2544" y="1872"/>
              <a:ext cx="960" cy="56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6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 bị ô nhiễm</a:t>
              </a:r>
              <a:endParaRPr lang="en-US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782" name="Text Box 34"/>
            <p:cNvSpPr txBox="1"/>
            <p:nvPr/>
          </p:nvSpPr>
          <p:spPr>
            <a:xfrm>
              <a:off x="480" y="2640"/>
              <a:ext cx="1344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 có m</a:t>
              </a: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u, có chất bẩn</a:t>
              </a:r>
              <a:endPara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783" name="Text Box 35"/>
            <p:cNvSpPr txBox="1"/>
            <p:nvPr/>
          </p:nvSpPr>
          <p:spPr>
            <a:xfrm>
              <a:off x="2208" y="2592"/>
              <a:ext cx="1152" cy="60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lang="en-US" alt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 có mùi hôi</a:t>
              </a:r>
              <a:endPara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784" name="Text Box 36"/>
            <p:cNvSpPr txBox="1"/>
            <p:nvPr/>
          </p:nvSpPr>
          <p:spPr>
            <a:xfrm>
              <a:off x="3648" y="2640"/>
              <a:ext cx="1296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 có chứa vi sinh vật</a:t>
              </a:r>
              <a:endPara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3041" name="Line 37"/>
            <p:cNvSpPr>
              <a:spLocks noChangeShapeType="1"/>
            </p:cNvSpPr>
            <p:nvPr/>
          </p:nvSpPr>
          <p:spPr bwMode="auto">
            <a:xfrm flipH="1">
              <a:off x="1584" y="2448"/>
              <a:ext cx="91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42" name="Line 38"/>
            <p:cNvSpPr>
              <a:spLocks noChangeShapeType="1"/>
            </p:cNvSpPr>
            <p:nvPr/>
          </p:nvSpPr>
          <p:spPr bwMode="auto">
            <a:xfrm>
              <a:off x="2928" y="2448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043" name="Line 39"/>
            <p:cNvSpPr>
              <a:spLocks noChangeShapeType="1"/>
            </p:cNvSpPr>
            <p:nvPr/>
          </p:nvSpPr>
          <p:spPr bwMode="auto">
            <a:xfrm>
              <a:off x="3504" y="2448"/>
              <a:ext cx="76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1768" name="Group 5"/>
          <p:cNvGrpSpPr/>
          <p:nvPr/>
        </p:nvGrpSpPr>
        <p:grpSpPr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31769" name="Picture 6" descr="GRANS02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70" name="Picture 7" descr="GRANS02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1771" name="Group 8"/>
            <p:cNvGrpSpPr/>
            <p:nvPr/>
          </p:nvGrpSpPr>
          <p:grpSpPr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1772" name="Picture 9" descr="BD21325_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1773" name="Picture 10" descr="BD21325_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1774" name="Picture 11" descr="BD21325_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1775" name="Picture 12" descr="BD21325_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</p:grp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8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8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8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8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1000" fill="hold"/>
                                        <p:tgtEl>
                                          <p:spTgt spid="5837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000"/>
                            </p:stCondLst>
                            <p:childTnLst>
                              <p:par>
                                <p:cTn id="88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7" grpId="0" animBg="1"/>
      <p:bldP spid="58378" grpId="0" animBg="1"/>
      <p:bldP spid="58379" grpId="0" animBg="1"/>
      <p:bldP spid="58380" grpId="0" animBg="1"/>
      <p:bldP spid="58381" grpId="0" animBg="1"/>
      <p:bldP spid="58382" grpId="0" animBg="1"/>
      <p:bldP spid="58383" grpId="0" animBg="1"/>
      <p:bldP spid="58384" grpId="0" animBg="1"/>
      <p:bldP spid="58385" grpId="0" animBg="1"/>
      <p:bldP spid="58386" grpId="0" animBg="1"/>
      <p:bldP spid="5838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/>
          <p:nvPr/>
        </p:nvSpPr>
        <p:spPr>
          <a:xfrm>
            <a:off x="431800" y="322263"/>
            <a:ext cx="8321675" cy="6172200"/>
          </a:xfrm>
          <a:prstGeom prst="rect">
            <a:avLst/>
          </a:prstGeom>
          <a:noFill/>
          <a:ln w="57150" cap="flat" cmpd="thinThick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71" name="Rectangle 3"/>
          <p:cNvSpPr/>
          <p:nvPr/>
        </p:nvSpPr>
        <p:spPr>
          <a:xfrm>
            <a:off x="636588" y="1077913"/>
            <a:ext cx="7910512" cy="4360862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  <a:tileRect/>
          </a:gra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" altLang="en-US" sz="24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2772" name="Picture 4" descr="analyzing_computer_tv_head_md_wh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7988" y="139700"/>
            <a:ext cx="62865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3" name="Picture 5" descr="Tàng-Tà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3175" y="5624513"/>
            <a:ext cx="1409700" cy="666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4" name="Picture 6" descr="3d butterfly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188" y="212725"/>
            <a:ext cx="800100" cy="46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5" name="Picture 7" descr="Book-03-jun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750" y="571500"/>
            <a:ext cx="523875" cy="45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6" name="AutoShape 8">
            <a:hlinkClick r:id="" action="ppaction://noaction">
              <a:snd r:embed="rId9" name="camera.wav"/>
            </a:hlinkClick>
          </p:cNvPr>
          <p:cNvSpPr/>
          <p:nvPr/>
        </p:nvSpPr>
        <p:spPr>
          <a:xfrm>
            <a:off x="8016875" y="5586413"/>
            <a:ext cx="550863" cy="477837"/>
          </a:xfrm>
          <a:prstGeom prst="actionButtonReturn">
            <a:avLst/>
          </a:prstGeom>
          <a:solidFill>
            <a:srgbClr val="CCFFCC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425" name="AutoShape 9"/>
          <p:cNvSpPr/>
          <p:nvPr/>
        </p:nvSpPr>
        <p:spPr>
          <a:xfrm>
            <a:off x="3924300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426" name="AutoShape 10"/>
          <p:cNvSpPr/>
          <p:nvPr/>
        </p:nvSpPr>
        <p:spPr>
          <a:xfrm>
            <a:off x="3927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en-US" sz="4400" b="1" dirty="0">
              <a:solidFill>
                <a:srgbClr val="8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427" name="AutoShape 11"/>
          <p:cNvSpPr/>
          <p:nvPr/>
        </p:nvSpPr>
        <p:spPr>
          <a:xfrm>
            <a:off x="3932238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4400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428" name="AutoShape 12"/>
          <p:cNvSpPr/>
          <p:nvPr/>
        </p:nvSpPr>
        <p:spPr>
          <a:xfrm>
            <a:off x="3924300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4400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429" name="AutoShape 13"/>
          <p:cNvSpPr/>
          <p:nvPr/>
        </p:nvSpPr>
        <p:spPr>
          <a:xfrm>
            <a:off x="3924300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4400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430" name="AutoShape 14"/>
          <p:cNvSpPr/>
          <p:nvPr/>
        </p:nvSpPr>
        <p:spPr>
          <a:xfrm>
            <a:off x="3914775" y="54625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4400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431" name="AutoShape 15"/>
          <p:cNvSpPr/>
          <p:nvPr/>
        </p:nvSpPr>
        <p:spPr>
          <a:xfrm>
            <a:off x="3933825" y="54768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 sz="4400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432" name="AutoShape 16"/>
          <p:cNvSpPr/>
          <p:nvPr/>
        </p:nvSpPr>
        <p:spPr>
          <a:xfrm>
            <a:off x="3906838" y="54689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altLang="en-US" sz="4400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433" name="AutoShape 17"/>
          <p:cNvSpPr/>
          <p:nvPr/>
        </p:nvSpPr>
        <p:spPr>
          <a:xfrm>
            <a:off x="3914775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en-US" sz="4400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434" name="AutoShape 18"/>
          <p:cNvSpPr/>
          <p:nvPr/>
        </p:nvSpPr>
        <p:spPr>
          <a:xfrm>
            <a:off x="3935413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altLang="en-US" sz="4400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0435" name="AutoShape 19"/>
          <p:cNvSpPr/>
          <p:nvPr/>
        </p:nvSpPr>
        <p:spPr>
          <a:xfrm>
            <a:off x="3895725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altLang="en-US" sz="4400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3352800" y="4495800"/>
            <a:ext cx="2667000" cy="838200"/>
            <a:chOff x="912" y="2592"/>
            <a:chExt cx="3072" cy="960"/>
          </a:xfrm>
        </p:grpSpPr>
        <p:sp>
          <p:nvSpPr>
            <p:cNvPr id="32802" name="Oval 21"/>
            <p:cNvSpPr/>
            <p:nvPr/>
          </p:nvSpPr>
          <p:spPr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vi-VN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803" name="WordArt 22"/>
            <p:cNvSpPr>
              <a:spLocks noTextEdit="1"/>
            </p:cNvSpPr>
            <p:nvPr/>
          </p:nvSpPr>
          <p:spPr>
            <a:xfrm>
              <a:off x="1439" y="2854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55000" lnSpcReduction="20000"/>
            </a:bodyPr>
            <a:lstStyle/>
            <a:p>
              <a:pPr algn="ctr"/>
              <a:r>
                <a:rPr lang="en-US" sz="3600" b="1" i="1">
                  <a:ln w="9525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66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32789" name="Text Box 23"/>
          <p:cNvSpPr txBox="1"/>
          <p:nvPr/>
        </p:nvSpPr>
        <p:spPr>
          <a:xfrm>
            <a:off x="1676400" y="1219200"/>
            <a:ext cx="5867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 đâu ta có thể nhìn thấy vật?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" name="Group 24"/>
          <p:cNvGrpSpPr/>
          <p:nvPr/>
        </p:nvGrpSpPr>
        <p:grpSpPr>
          <a:xfrm>
            <a:off x="838200" y="2286000"/>
            <a:ext cx="2514600" cy="762000"/>
            <a:chOff x="528" y="1728"/>
            <a:chExt cx="1584" cy="480"/>
          </a:xfrm>
        </p:grpSpPr>
        <p:sp>
          <p:nvSpPr>
            <p:cNvPr id="32800" name="AutoShape 25"/>
            <p:cNvSpPr/>
            <p:nvPr/>
          </p:nvSpPr>
          <p:spPr>
            <a:xfrm>
              <a:off x="528" y="1728"/>
              <a:ext cx="1584" cy="480"/>
            </a:xfrm>
            <a:prstGeom prst="ribbon">
              <a:avLst>
                <a:gd name="adj1" fmla="val 24792"/>
                <a:gd name="adj2" fmla="val 63990"/>
              </a:avLst>
            </a:prstGeom>
            <a:gradFill rotWithShape="1">
              <a:gsLst>
                <a:gs pos="0">
                  <a:srgbClr val="FFFFFF"/>
                </a:gs>
                <a:gs pos="50000">
                  <a:srgbClr val="00FF00"/>
                </a:gs>
                <a:gs pos="100000">
                  <a:srgbClr val="FFFFFF"/>
                </a:gs>
              </a:gsLst>
              <a:lin ang="18900000" scaled="1"/>
              <a:tileRect/>
            </a:gradFill>
            <a:ln w="9525" cap="flat" cmpd="sng">
              <a:solidFill>
                <a:srgbClr val="FF0066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801" name="Text Box 26"/>
            <p:cNvSpPr txBox="1"/>
            <p:nvPr/>
          </p:nvSpPr>
          <p:spPr>
            <a:xfrm>
              <a:off x="960" y="1872"/>
              <a:ext cx="672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  <a:endPara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60443" name="AutoShape 27"/>
          <p:cNvSpPr/>
          <p:nvPr/>
        </p:nvSpPr>
        <p:spPr>
          <a:xfrm>
            <a:off x="762000" y="2971800"/>
            <a:ext cx="7848600" cy="1447800"/>
          </a:xfrm>
          <a:prstGeom prst="flowChartProcess">
            <a:avLst/>
          </a:prstGeom>
          <a:gradFill rotWithShape="1">
            <a:gsLst>
              <a:gs pos="0">
                <a:srgbClr val="CCFF33"/>
              </a:gs>
              <a:gs pos="100000">
                <a:srgbClr val="FFFFFF"/>
              </a:gs>
            </a:gsLst>
            <a:lin ang="5400000" scaled="1"/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" altLang="en-US" sz="2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thể nhìn thấy vật l</a:t>
            </a:r>
            <a:r>
              <a:rPr lang="" altLang="en-US" sz="29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" altLang="en-US" sz="2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vật đó tự phát sáng </a:t>
            </a:r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" altLang="en-US" sz="2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 có ánh sáng chiếu v</a:t>
            </a:r>
            <a:r>
              <a:rPr lang="" altLang="en-US" sz="29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" altLang="en-US" sz="2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vật đó phản xạ truyền </a:t>
            </a:r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" altLang="en-US" sz="2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" altLang="en-US" sz="29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" altLang="en-US" sz="2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mắt</a:t>
            </a:r>
            <a:endParaRPr lang="" altLang="en-US" sz="29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2792" name="Group 5"/>
          <p:cNvGrpSpPr/>
          <p:nvPr/>
        </p:nvGrpSpPr>
        <p:grpSpPr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32793" name="Picture 6" descr="GRANS02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2794" name="Picture 7" descr="GRANS02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2795" name="Group 8"/>
            <p:cNvGrpSpPr/>
            <p:nvPr/>
          </p:nvGrpSpPr>
          <p:grpSpPr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2796" name="Picture 9" descr="BD21325_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2797" name="Picture 10" descr="BD21325_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2798" name="Picture 11" descr="BD21325_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2799" name="Picture 12" descr="BD21325_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</p:grp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60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0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0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1000" fill="hold"/>
                                        <p:tgtEl>
                                          <p:spTgt spid="6042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000"/>
                            </p:stCondLst>
                            <p:childTnLst>
                              <p:par>
                                <p:cTn id="88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60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5" grpId="0" animBg="1"/>
      <p:bldP spid="60426" grpId="0" animBg="1"/>
      <p:bldP spid="60427" grpId="0" animBg="1"/>
      <p:bldP spid="60428" grpId="0" animBg="1"/>
      <p:bldP spid="60429" grpId="0" animBg="1"/>
      <p:bldP spid="60430" grpId="0" animBg="1"/>
      <p:bldP spid="60431" grpId="0" animBg="1"/>
      <p:bldP spid="60432" grpId="0" animBg="1"/>
      <p:bldP spid="60433" grpId="0" animBg="1"/>
      <p:bldP spid="60434" grpId="0" animBg="1"/>
      <p:bldP spid="60435" grpId="0" animBg="1"/>
      <p:bldP spid="604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431800" y="322263"/>
            <a:ext cx="8321675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533400" y="1066800"/>
            <a:ext cx="7910513" cy="4360863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pic>
        <p:nvPicPr>
          <p:cNvPr id="33796" name="Picture 4" descr="analyzing_computer_tv_head_md_wh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7988" y="139700"/>
            <a:ext cx="62865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7" name="Picture 5" descr="Tàng-Tà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3175" y="5624513"/>
            <a:ext cx="1409700" cy="666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8" name="Picture 6" descr="3d butterfly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188" y="212725"/>
            <a:ext cx="800100" cy="46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9" name="Picture 7" descr="Book-03-jun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750" y="571500"/>
            <a:ext cx="523875" cy="45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8" name="AutoShape 8">
            <a:hlinkClick r:id="" action="ppaction://noaction" highlightClick="1">
              <a:snd r:embed="rId9" name="camera.wav"/>
            </a:hlinkClick>
          </p:cNvPr>
          <p:cNvSpPr>
            <a:spLocks noChangeArrowheads="1"/>
          </p:cNvSpPr>
          <p:nvPr/>
        </p:nvSpPr>
        <p:spPr bwMode="auto">
          <a:xfrm>
            <a:off x="8016875" y="5586413"/>
            <a:ext cx="550863" cy="477838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49" name="AutoShape 9"/>
          <p:cNvSpPr>
            <a:spLocks noChangeArrowheads="1"/>
          </p:cNvSpPr>
          <p:nvPr/>
        </p:nvSpPr>
        <p:spPr bwMode="auto">
          <a:xfrm>
            <a:off x="3924300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61450" name="AutoShape 10"/>
          <p:cNvSpPr>
            <a:spLocks noChangeArrowheads="1"/>
          </p:cNvSpPr>
          <p:nvPr/>
        </p:nvSpPr>
        <p:spPr bwMode="auto">
          <a:xfrm>
            <a:off x="3927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61451" name="AutoShape 11"/>
          <p:cNvSpPr>
            <a:spLocks noChangeArrowheads="1"/>
          </p:cNvSpPr>
          <p:nvPr/>
        </p:nvSpPr>
        <p:spPr bwMode="auto">
          <a:xfrm>
            <a:off x="3932238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61452" name="AutoShape 12"/>
          <p:cNvSpPr>
            <a:spLocks noChangeArrowheads="1"/>
          </p:cNvSpPr>
          <p:nvPr/>
        </p:nvSpPr>
        <p:spPr bwMode="auto">
          <a:xfrm>
            <a:off x="3924300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61453" name="AutoShape 13"/>
          <p:cNvSpPr>
            <a:spLocks noChangeArrowheads="1"/>
          </p:cNvSpPr>
          <p:nvPr/>
        </p:nvSpPr>
        <p:spPr bwMode="auto">
          <a:xfrm>
            <a:off x="3924300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61454" name="AutoShape 14"/>
          <p:cNvSpPr>
            <a:spLocks noChangeArrowheads="1"/>
          </p:cNvSpPr>
          <p:nvPr/>
        </p:nvSpPr>
        <p:spPr bwMode="auto">
          <a:xfrm>
            <a:off x="3914775" y="54625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1455" name="AutoShape 15"/>
          <p:cNvSpPr>
            <a:spLocks noChangeArrowheads="1"/>
          </p:cNvSpPr>
          <p:nvPr/>
        </p:nvSpPr>
        <p:spPr bwMode="auto">
          <a:xfrm>
            <a:off x="3933825" y="54768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61456" name="AutoShape 16"/>
          <p:cNvSpPr>
            <a:spLocks noChangeArrowheads="1"/>
          </p:cNvSpPr>
          <p:nvPr/>
        </p:nvSpPr>
        <p:spPr bwMode="auto">
          <a:xfrm>
            <a:off x="3906838" y="54689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61457" name="AutoShape 17"/>
          <p:cNvSpPr>
            <a:spLocks noChangeArrowheads="1"/>
          </p:cNvSpPr>
          <p:nvPr/>
        </p:nvSpPr>
        <p:spPr bwMode="auto">
          <a:xfrm>
            <a:off x="3914775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61458" name="AutoShape 18"/>
          <p:cNvSpPr>
            <a:spLocks noChangeArrowheads="1"/>
          </p:cNvSpPr>
          <p:nvPr/>
        </p:nvSpPr>
        <p:spPr bwMode="auto">
          <a:xfrm>
            <a:off x="3935413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61459" name="AutoShape 19"/>
          <p:cNvSpPr>
            <a:spLocks noChangeArrowheads="1"/>
          </p:cNvSpPr>
          <p:nvPr/>
        </p:nvSpPr>
        <p:spPr bwMode="auto">
          <a:xfrm>
            <a:off x="3895725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</a:p>
        </p:txBody>
      </p:sp>
      <p:grpSp>
        <p:nvGrpSpPr>
          <p:cNvPr id="2" name="Group 20"/>
          <p:cNvGrpSpPr/>
          <p:nvPr/>
        </p:nvGrpSpPr>
        <p:grpSpPr>
          <a:xfrm>
            <a:off x="3657600" y="4724400"/>
            <a:ext cx="2286000" cy="609600"/>
            <a:chOff x="912" y="2592"/>
            <a:chExt cx="3072" cy="960"/>
          </a:xfrm>
        </p:grpSpPr>
        <p:sp>
          <p:nvSpPr>
            <p:cNvPr id="46107" name="Oval 21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28" name="WordArt 22"/>
            <p:cNvSpPr>
              <a:spLocks noTextEdit="1"/>
            </p:cNvSpPr>
            <p:nvPr/>
          </p:nvSpPr>
          <p:spPr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32500" lnSpcReduction="20000"/>
            </a:bodyPr>
            <a:lstStyle/>
            <a:p>
              <a:pPr algn="ctr"/>
              <a:r>
                <a:rPr lang="en-US" sz="3600" b="1" i="1">
                  <a:ln w="9525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66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Hết giờ</a:t>
              </a:r>
            </a:p>
          </p:txBody>
        </p:sp>
      </p:grpSp>
      <p:sp>
        <p:nvSpPr>
          <p:cNvPr id="33813" name="Text Box 23"/>
          <p:cNvSpPr txBox="1"/>
          <p:nvPr/>
        </p:nvSpPr>
        <p:spPr>
          <a:xfrm>
            <a:off x="533400" y="1066800"/>
            <a:ext cx="8001000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sao khi đun nước, không nên đổ đầy nước v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ấm?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" name="Group 24"/>
          <p:cNvGrpSpPr/>
          <p:nvPr/>
        </p:nvGrpSpPr>
        <p:grpSpPr>
          <a:xfrm>
            <a:off x="685800" y="2133600"/>
            <a:ext cx="2514600" cy="762000"/>
            <a:chOff x="528" y="1728"/>
            <a:chExt cx="1584" cy="480"/>
          </a:xfrm>
        </p:grpSpPr>
        <p:sp>
          <p:nvSpPr>
            <p:cNvPr id="46105" name="AutoShape 25"/>
            <p:cNvSpPr>
              <a:spLocks noChangeArrowheads="1"/>
            </p:cNvSpPr>
            <p:nvPr/>
          </p:nvSpPr>
          <p:spPr bwMode="auto">
            <a:xfrm>
              <a:off x="528" y="1728"/>
              <a:ext cx="1584" cy="480"/>
            </a:xfrm>
            <a:prstGeom prst="ribbon">
              <a:avLst>
                <a:gd name="adj1" fmla="val 24792"/>
                <a:gd name="adj2" fmla="val 63991"/>
              </a:avLst>
            </a:prstGeom>
            <a:gradFill rotWithShape="1">
              <a:gsLst>
                <a:gs pos="0">
                  <a:srgbClr val="FFFFFF"/>
                </a:gs>
                <a:gs pos="50000">
                  <a:srgbClr val="00FF00"/>
                </a:gs>
                <a:gs pos="100000">
                  <a:srgbClr val="FFFFFF"/>
                </a:gs>
              </a:gsLst>
              <a:lin ang="18900000" scaled="1"/>
            </a:gradFill>
            <a:ln w="9525">
              <a:solidFill>
                <a:srgbClr val="FF0066"/>
              </a:solidFill>
              <a:rou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33826" name="Text Box 26"/>
            <p:cNvSpPr txBox="1"/>
            <p:nvPr/>
          </p:nvSpPr>
          <p:spPr>
            <a:xfrm>
              <a:off x="960" y="1872"/>
              <a:ext cx="672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  <a:endPara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61467" name="AutoShape 27"/>
          <p:cNvSpPr>
            <a:spLocks noChangeArrowheads="1"/>
          </p:cNvSpPr>
          <p:nvPr/>
        </p:nvSpPr>
        <p:spPr bwMode="auto">
          <a:xfrm>
            <a:off x="609600" y="2971800"/>
            <a:ext cx="8001000" cy="1600200"/>
          </a:xfrm>
          <a:prstGeom prst="flowChartProcess">
            <a:avLst/>
          </a:prstGeom>
          <a:gradFill rotWithShape="1">
            <a:gsLst>
              <a:gs pos="0">
                <a:srgbClr val="CCFF33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61468" name="Text Box 28"/>
          <p:cNvSpPr txBox="1"/>
          <p:nvPr/>
        </p:nvSpPr>
        <p:spPr>
          <a:xfrm>
            <a:off x="533400" y="2971800"/>
            <a:ext cx="8077200" cy="1338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đun nước không nên đổ đầy nước v</a:t>
            </a:r>
            <a:r>
              <a:rPr lang="en-US" altLang="en-US" sz="27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ấm vì nước ở nhiệt độ cao thì nở ra. Nếu nước quá đầy ấm sẽ tr</a:t>
            </a:r>
            <a:r>
              <a:rPr lang="en-US" altLang="en-US" sz="27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ra ngo</a:t>
            </a:r>
            <a:r>
              <a:rPr lang="en-US" altLang="en-US" sz="27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7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có thể gây bỏng hay tắt bếp, chập điện. </a:t>
            </a:r>
            <a:endParaRPr lang="en-US" altLang="en-US" sz="27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3817" name="Group 5"/>
          <p:cNvGrpSpPr/>
          <p:nvPr/>
        </p:nvGrpSpPr>
        <p:grpSpPr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33818" name="Picture 6" descr="GRANS02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3819" name="Picture 7" descr="GRANS02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3820" name="Group 8"/>
            <p:cNvGrpSpPr/>
            <p:nvPr/>
          </p:nvGrpSpPr>
          <p:grpSpPr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3821" name="Picture 9" descr="BD21325_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3822" name="Picture 10" descr="BD21325_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3823" name="Picture 11" descr="BD21325_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3824" name="Picture 12" descr="BD21325_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</p:grp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1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1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1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61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61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1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1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1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1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1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1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1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1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1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1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61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1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1000" fill="hold"/>
                                        <p:tgtEl>
                                          <p:spTgt spid="6144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000"/>
                            </p:stCondLst>
                            <p:childTnLst>
                              <p:par>
                                <p:cTn id="88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6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6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9" grpId="0" animBg="1"/>
      <p:bldP spid="61450" grpId="0" animBg="1"/>
      <p:bldP spid="61451" grpId="0" animBg="1"/>
      <p:bldP spid="61452" grpId="0" animBg="1"/>
      <p:bldP spid="61453" grpId="0" animBg="1"/>
      <p:bldP spid="61454" grpId="0" animBg="1"/>
      <p:bldP spid="61455" grpId="0" animBg="1"/>
      <p:bldP spid="61456" grpId="0" animBg="1"/>
      <p:bldP spid="61457" grpId="0" animBg="1"/>
      <p:bldP spid="61458" grpId="0" animBg="1"/>
      <p:bldP spid="61459" grpId="0" animBg="1"/>
      <p:bldP spid="61467" grpId="0" animBg="1"/>
      <p:bldP spid="614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609600" y="1066800"/>
            <a:ext cx="7910513" cy="4360863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pic>
        <p:nvPicPr>
          <p:cNvPr id="34819" name="Picture 3" descr="analyzing_computer_tv_head_md_wh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7988" y="139700"/>
            <a:ext cx="628650" cy="94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0" name="Picture 4" descr="Tàng-Tà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3175" y="5624513"/>
            <a:ext cx="1409700" cy="666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1" name="Picture 5" descr="3d butterfl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188" y="212725"/>
            <a:ext cx="800100" cy="46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2" name="Picture 6" descr="Book-03-jun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750" y="571500"/>
            <a:ext cx="523875" cy="45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3" name="Text Box 7"/>
          <p:cNvSpPr txBox="1"/>
          <p:nvPr/>
        </p:nvSpPr>
        <p:spPr>
          <a:xfrm>
            <a:off x="685800" y="1066800"/>
            <a:ext cx="7696200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 sáng có vai trò như thế 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đối với sự sống của con người?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2819400" y="4800600"/>
            <a:ext cx="3581400" cy="609600"/>
            <a:chOff x="912" y="2592"/>
            <a:chExt cx="3072" cy="960"/>
          </a:xfrm>
        </p:grpSpPr>
        <p:sp>
          <p:nvSpPr>
            <p:cNvPr id="47128" name="Oval 9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vi-V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849" name="WordArt 10"/>
            <p:cNvSpPr>
              <a:spLocks noTextEdit="1"/>
            </p:cNvSpPr>
            <p:nvPr/>
          </p:nvSpPr>
          <p:spPr>
            <a:xfrm>
              <a:off x="1488" y="2832"/>
              <a:ext cx="1842" cy="45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 fontScale="40000" lnSpcReduction="20000"/>
            </a:bodyPr>
            <a:lstStyle/>
            <a:p>
              <a:pPr algn="ctr"/>
              <a:r>
                <a:rPr lang="en-US" sz="3600" b="1" i="1">
                  <a:ln w="9525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66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Hết giờ</a:t>
              </a:r>
            </a:p>
          </p:txBody>
        </p:sp>
      </p:grpSp>
      <p:sp>
        <p:nvSpPr>
          <p:cNvPr id="62475" name="AutoShape 11"/>
          <p:cNvSpPr>
            <a:spLocks noChangeArrowheads="1"/>
          </p:cNvSpPr>
          <p:nvPr/>
        </p:nvSpPr>
        <p:spPr bwMode="auto">
          <a:xfrm>
            <a:off x="3886200" y="5486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62476" name="AutoShape 12"/>
          <p:cNvSpPr>
            <a:spLocks noChangeArrowheads="1"/>
          </p:cNvSpPr>
          <p:nvPr/>
        </p:nvSpPr>
        <p:spPr bwMode="auto">
          <a:xfrm>
            <a:off x="3886200" y="5486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62477" name="AutoShape 13"/>
          <p:cNvSpPr>
            <a:spLocks noChangeArrowheads="1"/>
          </p:cNvSpPr>
          <p:nvPr/>
        </p:nvSpPr>
        <p:spPr bwMode="auto">
          <a:xfrm>
            <a:off x="3886200" y="5486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62478" name="AutoShape 14"/>
          <p:cNvSpPr>
            <a:spLocks noChangeArrowheads="1"/>
          </p:cNvSpPr>
          <p:nvPr/>
        </p:nvSpPr>
        <p:spPr bwMode="auto">
          <a:xfrm>
            <a:off x="3810000" y="5486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62479" name="AutoShape 15"/>
          <p:cNvSpPr>
            <a:spLocks noChangeArrowheads="1"/>
          </p:cNvSpPr>
          <p:nvPr/>
        </p:nvSpPr>
        <p:spPr bwMode="auto">
          <a:xfrm>
            <a:off x="3810000" y="5486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62480" name="AutoShape 16"/>
          <p:cNvSpPr>
            <a:spLocks noChangeArrowheads="1"/>
          </p:cNvSpPr>
          <p:nvPr/>
        </p:nvSpPr>
        <p:spPr bwMode="auto">
          <a:xfrm>
            <a:off x="3886200" y="5486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2481" name="AutoShape 17"/>
          <p:cNvSpPr>
            <a:spLocks noChangeArrowheads="1"/>
          </p:cNvSpPr>
          <p:nvPr/>
        </p:nvSpPr>
        <p:spPr bwMode="auto">
          <a:xfrm>
            <a:off x="3810000" y="5486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62482" name="AutoShape 18"/>
          <p:cNvSpPr>
            <a:spLocks noChangeArrowheads="1"/>
          </p:cNvSpPr>
          <p:nvPr/>
        </p:nvSpPr>
        <p:spPr bwMode="auto">
          <a:xfrm>
            <a:off x="3851275" y="54943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62483" name="AutoShape 19"/>
          <p:cNvSpPr>
            <a:spLocks noChangeArrowheads="1"/>
          </p:cNvSpPr>
          <p:nvPr/>
        </p:nvSpPr>
        <p:spPr bwMode="auto">
          <a:xfrm>
            <a:off x="3851275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62484" name="AutoShape 20"/>
          <p:cNvSpPr>
            <a:spLocks noChangeArrowheads="1"/>
          </p:cNvSpPr>
          <p:nvPr/>
        </p:nvSpPr>
        <p:spPr bwMode="auto">
          <a:xfrm>
            <a:off x="3836988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7123" name="AutoShape 21">
            <a:hlinkClick r:id="" action="ppaction://noaction" highlightClick="1">
              <a:snd r:embed="rId8" name="camera.wav"/>
            </a:hlinkClick>
          </p:cNvPr>
          <p:cNvSpPr>
            <a:spLocks noChangeArrowheads="1"/>
          </p:cNvSpPr>
          <p:nvPr/>
        </p:nvSpPr>
        <p:spPr bwMode="auto">
          <a:xfrm>
            <a:off x="8016875" y="5586413"/>
            <a:ext cx="550863" cy="477838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roup 22"/>
          <p:cNvGrpSpPr/>
          <p:nvPr/>
        </p:nvGrpSpPr>
        <p:grpSpPr>
          <a:xfrm>
            <a:off x="838200" y="2133600"/>
            <a:ext cx="2514600" cy="762000"/>
            <a:chOff x="528" y="1728"/>
            <a:chExt cx="1584" cy="480"/>
          </a:xfrm>
        </p:grpSpPr>
        <p:sp>
          <p:nvSpPr>
            <p:cNvPr id="47126" name="AutoShape 23"/>
            <p:cNvSpPr>
              <a:spLocks noChangeArrowheads="1"/>
            </p:cNvSpPr>
            <p:nvPr/>
          </p:nvSpPr>
          <p:spPr bwMode="auto">
            <a:xfrm>
              <a:off x="528" y="1728"/>
              <a:ext cx="1584" cy="480"/>
            </a:xfrm>
            <a:prstGeom prst="ribbon">
              <a:avLst>
                <a:gd name="adj1" fmla="val 24792"/>
                <a:gd name="adj2" fmla="val 63991"/>
              </a:avLst>
            </a:prstGeom>
            <a:gradFill rotWithShape="1">
              <a:gsLst>
                <a:gs pos="0">
                  <a:srgbClr val="FFFFFF"/>
                </a:gs>
                <a:gs pos="50000">
                  <a:srgbClr val="00FF00"/>
                </a:gs>
                <a:gs pos="100000">
                  <a:srgbClr val="FFFFFF"/>
                </a:gs>
              </a:gsLst>
              <a:lin ang="18900000" scaled="1"/>
            </a:gradFill>
            <a:ln w="9525">
              <a:solidFill>
                <a:srgbClr val="FF0066"/>
              </a:solidFill>
              <a:rou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34847" name="Text Box 24"/>
            <p:cNvSpPr txBox="1"/>
            <p:nvPr/>
          </p:nvSpPr>
          <p:spPr>
            <a:xfrm>
              <a:off x="960" y="1872"/>
              <a:ext cx="720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  <a:endPara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62489" name="AutoShape 25"/>
          <p:cNvSpPr/>
          <p:nvPr/>
        </p:nvSpPr>
        <p:spPr>
          <a:xfrm>
            <a:off x="609600" y="2971800"/>
            <a:ext cx="7772400" cy="1828800"/>
          </a:xfrm>
          <a:prstGeom prst="flowChartProcess">
            <a:avLst/>
          </a:prstGeom>
          <a:gradFill rotWithShape="1">
            <a:gsLst>
              <a:gs pos="0">
                <a:srgbClr val="CCFF33"/>
              </a:gs>
              <a:gs pos="100000">
                <a:srgbClr val="FFFFFF"/>
              </a:gs>
            </a:gsLst>
            <a:lin ang="5400000" scaled="1"/>
            <a:tileRect/>
          </a:gra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 sáng tác động lên mỗi chúng ta trong suốt cả</a:t>
            </a:r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cuộc đời, nó giúp chúng ta có thức ăn, sưởi ấm v</a:t>
            </a:r>
            <a:r>
              <a:rPr lang="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endParaRPr lang="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ta sức khỏe. Nhờ ánh sáng m</a:t>
            </a:r>
            <a:r>
              <a:rPr lang="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cảm nhận </a:t>
            </a:r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vẻ đẹp của thiên nhiên.</a:t>
            </a:r>
            <a:endParaRPr lang="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4838" name="Group 5"/>
          <p:cNvGrpSpPr/>
          <p:nvPr/>
        </p:nvGrpSpPr>
        <p:grpSpPr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34839" name="Picture 6" descr="GRANS02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40" name="Picture 7" descr="GRANS02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4841" name="Group 8"/>
            <p:cNvGrpSpPr/>
            <p:nvPr/>
          </p:nvGrpSpPr>
          <p:grpSpPr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4842" name="Picture 9" descr="BD21325_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4843" name="Picture 10" descr="BD21325_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4844" name="Picture 11" descr="BD21325_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4845" name="Picture 12" descr="BD21325_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2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2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2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62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62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2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2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2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2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2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2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2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2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2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2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2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2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2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2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2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62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2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2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2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2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2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2000"/>
                                        <p:tgtEl>
                                          <p:spTgt spid="62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5" grpId="0" animBg="1"/>
      <p:bldP spid="62476" grpId="0" animBg="1"/>
      <p:bldP spid="62477" grpId="0" animBg="1"/>
      <p:bldP spid="62478" grpId="0" animBg="1"/>
      <p:bldP spid="62479" grpId="0" animBg="1"/>
      <p:bldP spid="62480" grpId="0" animBg="1"/>
      <p:bldP spid="62481" grpId="0" animBg="1"/>
      <p:bldP spid="62482" grpId="0" animBg="1"/>
      <p:bldP spid="62483" grpId="0" animBg="1"/>
      <p:bldP spid="62484" grpId="0" animBg="1"/>
      <p:bldP spid="6248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990600"/>
            <a:ext cx="9220200" cy="1828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 defTabSz="685800">
              <a:buNone/>
            </a:pPr>
            <a:r>
              <a:rPr sz="3200" b="1">
                <a:solidFill>
                  <a:schemeClr val="tx1"/>
                </a:solidFill>
                <a:cs typeface="Times New Roman" panose="02020603050405020304" pitchFamily="18" charset="0"/>
              </a:rPr>
              <a:t>Thứ ba ng</a:t>
            </a:r>
            <a:r>
              <a:rPr sz="3200" b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3200" b="1">
                <a:solidFill>
                  <a:schemeClr val="tx1"/>
                </a:solidFill>
                <a:cs typeface="Times New Roman" panose="02020603050405020304" pitchFamily="18" charset="0"/>
              </a:rPr>
              <a:t>y </a:t>
            </a:r>
            <a:r>
              <a:rPr lang="en-US" sz="3200" b="1">
                <a:solidFill>
                  <a:schemeClr val="tx1"/>
                </a:solidFill>
                <a:cs typeface="Times New Roman" panose="02020603050405020304" pitchFamily="18" charset="0"/>
              </a:rPr>
              <a:t>12</a:t>
            </a:r>
            <a:r>
              <a:rPr sz="3200" b="1">
                <a:solidFill>
                  <a:schemeClr val="tx1"/>
                </a:solidFill>
                <a:cs typeface="Times New Roman" panose="02020603050405020304" pitchFamily="18" charset="0"/>
              </a:rPr>
              <a:t> tháng 4 năm 2022</a:t>
            </a:r>
          </a:p>
          <a:p>
            <a:pPr lvl="0" algn="ctr" defTabSz="685800">
              <a:buNone/>
            </a:pPr>
            <a:r>
              <a:rPr sz="3200" b="1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u="sng">
                <a:solidFill>
                  <a:schemeClr val="tx1"/>
                </a:solidFill>
                <a:cs typeface="Times New Roman" panose="02020603050405020304" pitchFamily="18" charset="0"/>
              </a:rPr>
              <a:t>Khoa học</a:t>
            </a:r>
            <a:br>
              <a:rPr sz="3200" b="1" u="sng">
                <a:solidFill>
                  <a:schemeClr val="tx1"/>
                </a:solidFill>
                <a:cs typeface="Times New Roman" panose="02020603050405020304" pitchFamily="18" charset="0"/>
              </a:rPr>
            </a:br>
            <a:endParaRPr sz="3200" b="1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lvl="0" algn="ctr" defTabSz="685800">
              <a:buNone/>
            </a:pPr>
            <a:r>
              <a:rPr lang="en-US" altLang="en-GB" sz="4000" b="1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Thực vật cần gì để sống?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1531</Words>
  <Application>Microsoft Office PowerPoint</Application>
  <PresentationFormat>On-screen Show (4:3)</PresentationFormat>
  <Paragraphs>214</Paragraphs>
  <Slides>30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30</vt:i4>
      </vt:variant>
    </vt:vector>
  </HeadingPairs>
  <TitlesOfParts>
    <vt:vector size="45" baseType="lpstr">
      <vt:lpstr>.VnAvant</vt:lpstr>
      <vt:lpstr>.VnExoticH</vt:lpstr>
      <vt:lpstr>.VnRevue</vt:lpstr>
      <vt:lpstr>.VnTime</vt:lpstr>
      <vt:lpstr>Arial</vt:lpstr>
      <vt:lpstr>Calibri</vt:lpstr>
      <vt:lpstr>Comic Sans MS</vt:lpstr>
      <vt:lpstr>HP001 4 hàng</vt:lpstr>
      <vt:lpstr>Impact</vt:lpstr>
      <vt:lpstr>Times New Roman</vt:lpstr>
      <vt:lpstr>Default Design</vt:lpstr>
      <vt:lpstr>1_Default Design</vt:lpstr>
      <vt:lpstr>2_Default Design</vt:lpstr>
      <vt:lpstr>3_Default Design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Nguyễn Thu Hồng</cp:lastModifiedBy>
  <cp:revision>322</cp:revision>
  <dcterms:created xsi:type="dcterms:W3CDTF">2011-03-17T01:30:29Z</dcterms:created>
  <dcterms:modified xsi:type="dcterms:W3CDTF">2022-04-17T13:05:25Z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9E968595D2A84075B98EEC184288E869</vt:lpwstr>
  </property>
  <property fmtid="{D5CDD505-2E9C-101B-9397-08002B2CF9AE}" pid="3" name="KSOProductBuildVer">
    <vt:lpwstr>1033-11.2.0.11042</vt:lpwstr>
  </property>
</Properties>
</file>