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media/image1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sldIdLst>
    <p:sldId id="640" r:id="rId3"/>
    <p:sldId id="282" r:id="rId4"/>
    <p:sldId id="638" r:id="rId5"/>
    <p:sldId id="283" r:id="rId6"/>
    <p:sldId id="289" r:id="rId7"/>
    <p:sldId id="290" r:id="rId8"/>
    <p:sldId id="284" r:id="rId9"/>
    <p:sldId id="291" r:id="rId10"/>
    <p:sldId id="292" r:id="rId11"/>
    <p:sldId id="293" r:id="rId12"/>
    <p:sldId id="294" r:id="rId13"/>
    <p:sldId id="295" r:id="rId14"/>
    <p:sldId id="621" r:id="rId15"/>
    <p:sldId id="296" r:id="rId16"/>
    <p:sldId id="285" r:id="rId17"/>
    <p:sldId id="297" r:id="rId18"/>
    <p:sldId id="622" r:id="rId19"/>
    <p:sldId id="623" r:id="rId20"/>
    <p:sldId id="624" r:id="rId21"/>
    <p:sldId id="625" r:id="rId22"/>
    <p:sldId id="286" r:id="rId23"/>
    <p:sldId id="626" r:id="rId24"/>
    <p:sldId id="288" r:id="rId25"/>
    <p:sldId id="627" r:id="rId26"/>
    <p:sldId id="628" r:id="rId27"/>
    <p:sldId id="629" r:id="rId28"/>
    <p:sldId id="630" r:id="rId29"/>
    <p:sldId id="631" r:id="rId30"/>
    <p:sldId id="632" r:id="rId31"/>
    <p:sldId id="634" r:id="rId32"/>
    <p:sldId id="635" r:id="rId33"/>
    <p:sldId id="636" r:id="rId34"/>
    <p:sldId id="287" r:id="rId35"/>
    <p:sldId id="637" r:id="rId36"/>
    <p:sldId id="63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3" d="100"/>
          <a:sy n="63" d="100"/>
        </p:scale>
        <p:origin x="-138"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377DC5-1573-4E0A-BB2C-AB467978C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08BB32D-12BF-4A91-A62F-D26C26228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B07FAE6-ED8E-4728-9DDA-D3194CF7D497}"/>
              </a:ext>
            </a:extLst>
          </p:cNvPr>
          <p:cNvSpPr>
            <a:spLocks noGrp="1"/>
          </p:cNvSpPr>
          <p:nvPr>
            <p:ph type="dt" sz="half" idx="10"/>
          </p:nvPr>
        </p:nvSpPr>
        <p:spPr/>
        <p:txBody>
          <a:bodyPr/>
          <a:lstStyle/>
          <a:p>
            <a:fld id="{BDE091DF-80D0-44C0-8CFA-7D2E9C7E7296}" type="datetimeFigureOut">
              <a:rPr lang="en-US" smtClean="0"/>
              <a:t>4/19/2022</a:t>
            </a:fld>
            <a:endParaRPr lang="en-US"/>
          </a:p>
        </p:txBody>
      </p:sp>
      <p:sp>
        <p:nvSpPr>
          <p:cNvPr id="5" name="Footer Placeholder 4">
            <a:extLst>
              <a:ext uri="{FF2B5EF4-FFF2-40B4-BE49-F238E27FC236}">
                <a16:creationId xmlns:a16="http://schemas.microsoft.com/office/drawing/2014/main" xmlns="" id="{BEA07FC3-C2D5-4DE6-99C3-90C5DCA33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9C9F9B-7AF5-446C-BA9A-57D40DD2BCCE}"/>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422865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1CD809-FF30-423A-A280-94213E7B50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EAFB293-52D7-4841-8B13-E84C1F83C2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432E49-8DD0-4F29-845B-65F1028FE017}"/>
              </a:ext>
            </a:extLst>
          </p:cNvPr>
          <p:cNvSpPr>
            <a:spLocks noGrp="1"/>
          </p:cNvSpPr>
          <p:nvPr>
            <p:ph type="dt" sz="half" idx="10"/>
          </p:nvPr>
        </p:nvSpPr>
        <p:spPr/>
        <p:txBody>
          <a:bodyPr/>
          <a:lstStyle/>
          <a:p>
            <a:fld id="{BDE091DF-80D0-44C0-8CFA-7D2E9C7E7296}" type="datetimeFigureOut">
              <a:rPr lang="en-US" smtClean="0"/>
              <a:t>4/19/2022</a:t>
            </a:fld>
            <a:endParaRPr lang="en-US"/>
          </a:p>
        </p:txBody>
      </p:sp>
      <p:sp>
        <p:nvSpPr>
          <p:cNvPr id="5" name="Footer Placeholder 4">
            <a:extLst>
              <a:ext uri="{FF2B5EF4-FFF2-40B4-BE49-F238E27FC236}">
                <a16:creationId xmlns:a16="http://schemas.microsoft.com/office/drawing/2014/main" xmlns="" id="{2CBAE930-5E12-4401-A4F6-A55315F90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98C8811-B96B-43CB-9BA7-4E5E2014601D}"/>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2241267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7E7867C-22A6-4F6E-A05C-AA1B92349F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823CD19-402F-4475-AD8A-79FDFB666C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EDBC5F-9520-4A22-8029-2EB917086F76}"/>
              </a:ext>
            </a:extLst>
          </p:cNvPr>
          <p:cNvSpPr>
            <a:spLocks noGrp="1"/>
          </p:cNvSpPr>
          <p:nvPr>
            <p:ph type="dt" sz="half" idx="10"/>
          </p:nvPr>
        </p:nvSpPr>
        <p:spPr/>
        <p:txBody>
          <a:bodyPr/>
          <a:lstStyle/>
          <a:p>
            <a:fld id="{BDE091DF-80D0-44C0-8CFA-7D2E9C7E7296}" type="datetimeFigureOut">
              <a:rPr lang="en-US" smtClean="0"/>
              <a:t>4/19/2022</a:t>
            </a:fld>
            <a:endParaRPr lang="en-US"/>
          </a:p>
        </p:txBody>
      </p:sp>
      <p:sp>
        <p:nvSpPr>
          <p:cNvPr id="5" name="Footer Placeholder 4">
            <a:extLst>
              <a:ext uri="{FF2B5EF4-FFF2-40B4-BE49-F238E27FC236}">
                <a16:creationId xmlns:a16="http://schemas.microsoft.com/office/drawing/2014/main" xmlns="" id="{809BD324-A642-4BB3-B2DF-CF8BFECC8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7078DA-BE94-45F5-81BB-92F2166FFD82}"/>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107811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B99C5D-967B-49F0-8FAE-B3707F5FC772}"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3096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4B6456-FF1E-4300-A067-F1B66905EA96}" type="slidenum">
              <a:rPr lang="en-US"/>
              <a:pPr>
                <a:defRPr/>
              </a:pPr>
              <a:t>‹#›</a:t>
            </a:fld>
            <a:endParaRPr lang="en-US"/>
          </a:p>
        </p:txBody>
      </p:sp>
    </p:spTree>
    <p:extLst>
      <p:ext uri="{BB962C8B-B14F-4D97-AF65-F5344CB8AC3E}">
        <p14:creationId xmlns:p14="http://schemas.microsoft.com/office/powerpoint/2010/main" val="90386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76CB9C-F9F4-4A25-9E94-186522AB23CF}" type="slidenum">
              <a:rPr lang="en-US"/>
              <a:pPr>
                <a:defRPr/>
              </a:pPr>
              <a:t>‹#›</a:t>
            </a:fld>
            <a:endParaRPr lang="en-US"/>
          </a:p>
        </p:txBody>
      </p:sp>
    </p:spTree>
    <p:extLst>
      <p:ext uri="{BB962C8B-B14F-4D97-AF65-F5344CB8AC3E}">
        <p14:creationId xmlns:p14="http://schemas.microsoft.com/office/powerpoint/2010/main" val="1202070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6F11FB-A1DE-4397-9164-F86ACE88F1BE}" type="slidenum">
              <a:rPr lang="en-US"/>
              <a:pPr>
                <a:defRPr/>
              </a:pPr>
              <a:t>‹#›</a:t>
            </a:fld>
            <a:endParaRPr lang="en-US"/>
          </a:p>
        </p:txBody>
      </p:sp>
    </p:spTree>
    <p:extLst>
      <p:ext uri="{BB962C8B-B14F-4D97-AF65-F5344CB8AC3E}">
        <p14:creationId xmlns:p14="http://schemas.microsoft.com/office/powerpoint/2010/main" val="3536834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1CDA57-BDCD-4C91-827C-B610485B6D97}" type="slidenum">
              <a:rPr lang="en-US"/>
              <a:pPr>
                <a:defRPr/>
              </a:pPr>
              <a:t>‹#›</a:t>
            </a:fld>
            <a:endParaRPr lang="en-US"/>
          </a:p>
        </p:txBody>
      </p:sp>
    </p:spTree>
    <p:extLst>
      <p:ext uri="{BB962C8B-B14F-4D97-AF65-F5344CB8AC3E}">
        <p14:creationId xmlns:p14="http://schemas.microsoft.com/office/powerpoint/2010/main" val="154156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E9B70A2-6A8B-4571-9290-39FDB2C5F9CB}" type="slidenum">
              <a:rPr lang="en-US"/>
              <a:pPr>
                <a:defRPr/>
              </a:pPr>
              <a:t>‹#›</a:t>
            </a:fld>
            <a:endParaRPr lang="en-US"/>
          </a:p>
        </p:txBody>
      </p:sp>
    </p:spTree>
    <p:extLst>
      <p:ext uri="{BB962C8B-B14F-4D97-AF65-F5344CB8AC3E}">
        <p14:creationId xmlns:p14="http://schemas.microsoft.com/office/powerpoint/2010/main" val="2370383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0ADA57-5888-4F3F-BB21-4AA524BC1883}" type="slidenum">
              <a:rPr lang="en-US"/>
              <a:pPr>
                <a:defRPr/>
              </a:pPr>
              <a:t>‹#›</a:t>
            </a:fld>
            <a:endParaRPr lang="en-US"/>
          </a:p>
        </p:txBody>
      </p:sp>
    </p:spTree>
    <p:extLst>
      <p:ext uri="{BB962C8B-B14F-4D97-AF65-F5344CB8AC3E}">
        <p14:creationId xmlns:p14="http://schemas.microsoft.com/office/powerpoint/2010/main" val="138584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3A571D-1DEE-4D53-928F-8C8102126C53}" type="slidenum">
              <a:rPr lang="en-US"/>
              <a:pPr>
                <a:defRPr/>
              </a:pPr>
              <a:t>‹#›</a:t>
            </a:fld>
            <a:endParaRPr lang="en-US"/>
          </a:p>
        </p:txBody>
      </p:sp>
    </p:spTree>
    <p:extLst>
      <p:ext uri="{BB962C8B-B14F-4D97-AF65-F5344CB8AC3E}">
        <p14:creationId xmlns:p14="http://schemas.microsoft.com/office/powerpoint/2010/main" val="261080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DF6E92-E8AB-484B-A351-87501345EE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57888D-7F78-4584-9DBD-50B3D8E1E5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462D14-3538-4D20-9F1F-2FA80BB67941}"/>
              </a:ext>
            </a:extLst>
          </p:cNvPr>
          <p:cNvSpPr>
            <a:spLocks noGrp="1"/>
          </p:cNvSpPr>
          <p:nvPr>
            <p:ph type="dt" sz="half" idx="10"/>
          </p:nvPr>
        </p:nvSpPr>
        <p:spPr/>
        <p:txBody>
          <a:bodyPr/>
          <a:lstStyle/>
          <a:p>
            <a:fld id="{BDE091DF-80D0-44C0-8CFA-7D2E9C7E7296}" type="datetimeFigureOut">
              <a:rPr lang="en-US" smtClean="0"/>
              <a:t>4/19/2022</a:t>
            </a:fld>
            <a:endParaRPr lang="en-US"/>
          </a:p>
        </p:txBody>
      </p:sp>
      <p:sp>
        <p:nvSpPr>
          <p:cNvPr id="5" name="Footer Placeholder 4">
            <a:extLst>
              <a:ext uri="{FF2B5EF4-FFF2-40B4-BE49-F238E27FC236}">
                <a16:creationId xmlns:a16="http://schemas.microsoft.com/office/drawing/2014/main" xmlns="" id="{8CA70FC6-5883-4DEE-80FD-A0A51F024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9E13689-F045-40B9-A00F-321EBBDEF499}"/>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2657996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275BA0-A762-460D-B28F-54D65AF27A54}" type="slidenum">
              <a:rPr lang="en-US"/>
              <a:pPr>
                <a:defRPr/>
              </a:pPr>
              <a:t>‹#›</a:t>
            </a:fld>
            <a:endParaRPr lang="en-US"/>
          </a:p>
        </p:txBody>
      </p:sp>
    </p:spTree>
    <p:extLst>
      <p:ext uri="{BB962C8B-B14F-4D97-AF65-F5344CB8AC3E}">
        <p14:creationId xmlns:p14="http://schemas.microsoft.com/office/powerpoint/2010/main" val="968371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25A91E-1A04-4A05-86F5-0ED88CFCB092}" type="slidenum">
              <a:rPr lang="en-US"/>
              <a:pPr>
                <a:defRPr/>
              </a:pPr>
              <a:t>‹#›</a:t>
            </a:fld>
            <a:endParaRPr lang="en-US"/>
          </a:p>
        </p:txBody>
      </p:sp>
    </p:spTree>
    <p:extLst>
      <p:ext uri="{BB962C8B-B14F-4D97-AF65-F5344CB8AC3E}">
        <p14:creationId xmlns:p14="http://schemas.microsoft.com/office/powerpoint/2010/main" val="380723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845BB2-6CB0-4B6B-89B1-0EE0E6824A45}" type="slidenum">
              <a:rPr lang="en-US"/>
              <a:pPr>
                <a:defRPr/>
              </a:pPr>
              <a:t>‹#›</a:t>
            </a:fld>
            <a:endParaRPr lang="en-US"/>
          </a:p>
        </p:txBody>
      </p:sp>
    </p:spTree>
    <p:extLst>
      <p:ext uri="{BB962C8B-B14F-4D97-AF65-F5344CB8AC3E}">
        <p14:creationId xmlns:p14="http://schemas.microsoft.com/office/powerpoint/2010/main" val="1681691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601BA0-1080-4759-8177-299D12F108F6}" type="slidenum">
              <a:rPr lang="en-US"/>
              <a:pPr>
                <a:defRPr/>
              </a:pPr>
              <a:t>‹#›</a:t>
            </a:fld>
            <a:endParaRPr lang="en-US"/>
          </a:p>
        </p:txBody>
      </p:sp>
    </p:spTree>
    <p:extLst>
      <p:ext uri="{BB962C8B-B14F-4D97-AF65-F5344CB8AC3E}">
        <p14:creationId xmlns:p14="http://schemas.microsoft.com/office/powerpoint/2010/main" val="249717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CBAAC-E59E-4BEE-B5DC-DDB8248017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53A02B6-D160-490A-AE42-7B5B08FBA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EE9F13C-6BC2-49AC-9B94-3E3262BFF1A6}"/>
              </a:ext>
            </a:extLst>
          </p:cNvPr>
          <p:cNvSpPr>
            <a:spLocks noGrp="1"/>
          </p:cNvSpPr>
          <p:nvPr>
            <p:ph type="dt" sz="half" idx="10"/>
          </p:nvPr>
        </p:nvSpPr>
        <p:spPr/>
        <p:txBody>
          <a:bodyPr/>
          <a:lstStyle/>
          <a:p>
            <a:fld id="{BDE091DF-80D0-44C0-8CFA-7D2E9C7E7296}" type="datetimeFigureOut">
              <a:rPr lang="en-US" smtClean="0"/>
              <a:t>4/19/2022</a:t>
            </a:fld>
            <a:endParaRPr lang="en-US"/>
          </a:p>
        </p:txBody>
      </p:sp>
      <p:sp>
        <p:nvSpPr>
          <p:cNvPr id="5" name="Footer Placeholder 4">
            <a:extLst>
              <a:ext uri="{FF2B5EF4-FFF2-40B4-BE49-F238E27FC236}">
                <a16:creationId xmlns:a16="http://schemas.microsoft.com/office/drawing/2014/main" xmlns="" id="{9331822A-19FC-4AEE-B49F-CCE9B3748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C60CA2-63C5-4860-BF2C-9BEA2A8F552B}"/>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68970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7AE5C-44D0-4D52-AFB8-38961A0671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A0F4523-0AEE-4549-8015-A5FFC74EE8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70802A6-8248-4C83-B05E-7CA7D29C9A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12EF8B5-CBEA-4B1B-BEBF-2FEBA28A3171}"/>
              </a:ext>
            </a:extLst>
          </p:cNvPr>
          <p:cNvSpPr>
            <a:spLocks noGrp="1"/>
          </p:cNvSpPr>
          <p:nvPr>
            <p:ph type="dt" sz="half" idx="10"/>
          </p:nvPr>
        </p:nvSpPr>
        <p:spPr/>
        <p:txBody>
          <a:bodyPr/>
          <a:lstStyle/>
          <a:p>
            <a:fld id="{BDE091DF-80D0-44C0-8CFA-7D2E9C7E7296}" type="datetimeFigureOut">
              <a:rPr lang="en-US" smtClean="0"/>
              <a:t>4/19/2022</a:t>
            </a:fld>
            <a:endParaRPr lang="en-US"/>
          </a:p>
        </p:txBody>
      </p:sp>
      <p:sp>
        <p:nvSpPr>
          <p:cNvPr id="6" name="Footer Placeholder 5">
            <a:extLst>
              <a:ext uri="{FF2B5EF4-FFF2-40B4-BE49-F238E27FC236}">
                <a16:creationId xmlns:a16="http://schemas.microsoft.com/office/drawing/2014/main" xmlns="" id="{637BE384-45D7-4636-9CFC-5571BEFCEC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3A9ADE9-A76B-453E-8826-A9EC4EDCE7A3}"/>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47360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7B8BF-7726-497B-A421-3CAAF4A51B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FE33323-81AD-40EE-8B6D-E540FF99E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C29D34F-52E2-415E-8126-715D0141F1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C294D49-80CF-485F-9031-B961BCEB89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B8E13CB-2DC0-4E91-9DC2-FF3464CB37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F1035A7-157B-4179-A028-F541BF8FC0AF}"/>
              </a:ext>
            </a:extLst>
          </p:cNvPr>
          <p:cNvSpPr>
            <a:spLocks noGrp="1"/>
          </p:cNvSpPr>
          <p:nvPr>
            <p:ph type="dt" sz="half" idx="10"/>
          </p:nvPr>
        </p:nvSpPr>
        <p:spPr/>
        <p:txBody>
          <a:bodyPr/>
          <a:lstStyle/>
          <a:p>
            <a:fld id="{BDE091DF-80D0-44C0-8CFA-7D2E9C7E7296}" type="datetimeFigureOut">
              <a:rPr lang="en-US" smtClean="0"/>
              <a:t>4/19/2022</a:t>
            </a:fld>
            <a:endParaRPr lang="en-US"/>
          </a:p>
        </p:txBody>
      </p:sp>
      <p:sp>
        <p:nvSpPr>
          <p:cNvPr id="8" name="Footer Placeholder 7">
            <a:extLst>
              <a:ext uri="{FF2B5EF4-FFF2-40B4-BE49-F238E27FC236}">
                <a16:creationId xmlns:a16="http://schemas.microsoft.com/office/drawing/2014/main" xmlns="" id="{406501E8-8AC5-439D-852E-25C9F62917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2B03F0B-2EA3-476E-8FC8-B28B850684A4}"/>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69723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DF60A-9F8D-4628-B9CC-7DEB860D05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D31C435-0208-438C-B03F-79C3C44737C5}"/>
              </a:ext>
            </a:extLst>
          </p:cNvPr>
          <p:cNvSpPr>
            <a:spLocks noGrp="1"/>
          </p:cNvSpPr>
          <p:nvPr>
            <p:ph type="dt" sz="half" idx="10"/>
          </p:nvPr>
        </p:nvSpPr>
        <p:spPr/>
        <p:txBody>
          <a:bodyPr/>
          <a:lstStyle/>
          <a:p>
            <a:fld id="{BDE091DF-80D0-44C0-8CFA-7D2E9C7E7296}" type="datetimeFigureOut">
              <a:rPr lang="en-US" smtClean="0"/>
              <a:t>4/19/2022</a:t>
            </a:fld>
            <a:endParaRPr lang="en-US"/>
          </a:p>
        </p:txBody>
      </p:sp>
      <p:sp>
        <p:nvSpPr>
          <p:cNvPr id="4" name="Footer Placeholder 3">
            <a:extLst>
              <a:ext uri="{FF2B5EF4-FFF2-40B4-BE49-F238E27FC236}">
                <a16:creationId xmlns:a16="http://schemas.microsoft.com/office/drawing/2014/main" xmlns="" id="{D4CE41FD-8E77-4CED-AF6C-B0C0157119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A9C0B88-2AE3-4FDD-A6B2-0C4559B98295}"/>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336956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F6B4BD-5893-4839-9EA3-B66BE70AED41}"/>
              </a:ext>
            </a:extLst>
          </p:cNvPr>
          <p:cNvSpPr>
            <a:spLocks noGrp="1"/>
          </p:cNvSpPr>
          <p:nvPr>
            <p:ph type="dt" sz="half" idx="10"/>
          </p:nvPr>
        </p:nvSpPr>
        <p:spPr/>
        <p:txBody>
          <a:bodyPr/>
          <a:lstStyle/>
          <a:p>
            <a:fld id="{BDE091DF-80D0-44C0-8CFA-7D2E9C7E7296}" type="datetimeFigureOut">
              <a:rPr lang="en-US" smtClean="0"/>
              <a:t>4/19/2022</a:t>
            </a:fld>
            <a:endParaRPr lang="en-US"/>
          </a:p>
        </p:txBody>
      </p:sp>
      <p:sp>
        <p:nvSpPr>
          <p:cNvPr id="3" name="Footer Placeholder 2">
            <a:extLst>
              <a:ext uri="{FF2B5EF4-FFF2-40B4-BE49-F238E27FC236}">
                <a16:creationId xmlns:a16="http://schemas.microsoft.com/office/drawing/2014/main" xmlns="" id="{699F0C87-5D53-4F81-A9C4-A112AEF459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F5FECD0-C3A8-4CD8-8242-6BA3B1752799}"/>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1337828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1C5668-868C-4F40-BA76-BC7E4F2E3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BDB3380-77A1-4A81-BB4D-7B77429AA1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6EAAAA2-FCBA-4505-BD4A-1228725E6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A68C10D-F063-4D5F-A8AB-5C7181AB449A}"/>
              </a:ext>
            </a:extLst>
          </p:cNvPr>
          <p:cNvSpPr>
            <a:spLocks noGrp="1"/>
          </p:cNvSpPr>
          <p:nvPr>
            <p:ph type="dt" sz="half" idx="10"/>
          </p:nvPr>
        </p:nvSpPr>
        <p:spPr/>
        <p:txBody>
          <a:bodyPr/>
          <a:lstStyle/>
          <a:p>
            <a:fld id="{BDE091DF-80D0-44C0-8CFA-7D2E9C7E7296}" type="datetimeFigureOut">
              <a:rPr lang="en-US" smtClean="0"/>
              <a:t>4/19/2022</a:t>
            </a:fld>
            <a:endParaRPr lang="en-US"/>
          </a:p>
        </p:txBody>
      </p:sp>
      <p:sp>
        <p:nvSpPr>
          <p:cNvPr id="6" name="Footer Placeholder 5">
            <a:extLst>
              <a:ext uri="{FF2B5EF4-FFF2-40B4-BE49-F238E27FC236}">
                <a16:creationId xmlns:a16="http://schemas.microsoft.com/office/drawing/2014/main" xmlns="" id="{34C91D6D-93DF-4218-9EBC-38BA25B0C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9CC4046-A9E8-4281-8642-742EC32B1D03}"/>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113883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2001EB-EF44-4B1F-9E29-D0F7D98D50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97DDA55-4B92-4C9D-A2E6-AF2F9C4B4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889026A-7D10-4C0E-BA0A-5757BE1FA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9B3146B-7583-4EDE-9A3E-B42500972614}"/>
              </a:ext>
            </a:extLst>
          </p:cNvPr>
          <p:cNvSpPr>
            <a:spLocks noGrp="1"/>
          </p:cNvSpPr>
          <p:nvPr>
            <p:ph type="dt" sz="half" idx="10"/>
          </p:nvPr>
        </p:nvSpPr>
        <p:spPr/>
        <p:txBody>
          <a:bodyPr/>
          <a:lstStyle/>
          <a:p>
            <a:fld id="{BDE091DF-80D0-44C0-8CFA-7D2E9C7E7296}" type="datetimeFigureOut">
              <a:rPr lang="en-US" smtClean="0"/>
              <a:t>4/19/2022</a:t>
            </a:fld>
            <a:endParaRPr lang="en-US"/>
          </a:p>
        </p:txBody>
      </p:sp>
      <p:sp>
        <p:nvSpPr>
          <p:cNvPr id="6" name="Footer Placeholder 5">
            <a:extLst>
              <a:ext uri="{FF2B5EF4-FFF2-40B4-BE49-F238E27FC236}">
                <a16:creationId xmlns:a16="http://schemas.microsoft.com/office/drawing/2014/main" xmlns="" id="{6D3476D5-2E62-449A-8EFE-D79810191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04A3EB9-73DD-4D4A-8321-A6D55E7E96E0}"/>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4038639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B8193A-7C74-46DB-99E3-2C3856E4F3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30BD93B-27C9-4E9D-A045-F24F27379C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222E89-1E68-46DC-80A8-40896DF4A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091DF-80D0-44C0-8CFA-7D2E9C7E7296}" type="datetimeFigureOut">
              <a:rPr lang="en-US" smtClean="0"/>
              <a:t>4/19/2022</a:t>
            </a:fld>
            <a:endParaRPr lang="en-US"/>
          </a:p>
        </p:txBody>
      </p:sp>
      <p:sp>
        <p:nvSpPr>
          <p:cNvPr id="5" name="Footer Placeholder 4">
            <a:extLst>
              <a:ext uri="{FF2B5EF4-FFF2-40B4-BE49-F238E27FC236}">
                <a16:creationId xmlns:a16="http://schemas.microsoft.com/office/drawing/2014/main" xmlns="" id="{13E4064C-A7B7-4E83-892D-EC71B667D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C2FB329-79F2-4139-AA3A-E45D7A030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3987A-FED5-410C-89E6-8467BC8B9A34}" type="slidenum">
              <a:rPr lang="en-US" smtClean="0"/>
              <a:t>‹#›</a:t>
            </a:fld>
            <a:endParaRPr lang="en-US"/>
          </a:p>
        </p:txBody>
      </p:sp>
    </p:spTree>
    <p:extLst>
      <p:ext uri="{BB962C8B-B14F-4D97-AF65-F5344CB8AC3E}">
        <p14:creationId xmlns:p14="http://schemas.microsoft.com/office/powerpoint/2010/main" val="192881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2B351A51-FED0-41E2-8A17-ABF4382CA36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663818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21"/>
          <p:cNvSpPr>
            <a:spLocks noChangeArrowheads="1" noChangeShapeType="1" noTextEdit="1"/>
          </p:cNvSpPr>
          <p:nvPr/>
        </p:nvSpPr>
        <p:spPr bwMode="auto">
          <a:xfrm>
            <a:off x="836273" y="2733281"/>
            <a:ext cx="2432053" cy="194762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b="1" kern="10" dirty="0" err="1">
                <a:ln w="9525">
                  <a:solidFill>
                    <a:srgbClr val="FF00FF"/>
                  </a:solidFill>
                  <a:round/>
                  <a:headEnd/>
                  <a:tailEnd/>
                </a:ln>
                <a:solidFill>
                  <a:srgbClr val="0000FF"/>
                </a:solidFill>
                <a:effectLst>
                  <a:outerShdw dist="45791" dir="2021404" algn="ctr" rotWithShape="0">
                    <a:srgbClr val="B2B2B2">
                      <a:alpha val="79999"/>
                    </a:srgbClr>
                  </a:outerShdw>
                </a:effectLst>
                <a:latin typeface="Times New Roman"/>
                <a:cs typeface="Times New Roman"/>
              </a:rPr>
              <a:t>Bài</a:t>
            </a:r>
            <a:r>
              <a:rPr lang="en-US" b="1" kern="10" dirty="0" smtClean="0">
                <a:ln w="9525">
                  <a:solidFill>
                    <a:srgbClr val="FF00FF"/>
                  </a:solidFill>
                  <a:round/>
                  <a:headEnd/>
                  <a:tailEnd/>
                </a:ln>
                <a:solidFill>
                  <a:srgbClr val="0000FF"/>
                </a:solidFill>
                <a:effectLst>
                  <a:outerShdw dist="45791" dir="2021404" algn="ctr" rotWithShape="0">
                    <a:srgbClr val="B2B2B2">
                      <a:alpha val="79999"/>
                    </a:srgbClr>
                  </a:outerShdw>
                </a:effectLst>
                <a:latin typeface="Times New Roman"/>
                <a:cs typeface="Times New Roman"/>
              </a:rPr>
              <a:t>:</a:t>
            </a:r>
            <a:endParaRPr lang="en-US" kern="10" dirty="0">
              <a:ln w="9525">
                <a:solidFill>
                  <a:srgbClr val="FF00FF"/>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
        <p:nvSpPr>
          <p:cNvPr id="14" name="WordArt 5"/>
          <p:cNvSpPr>
            <a:spLocks noChangeArrowheads="1" noChangeShapeType="1" noTextEdit="1"/>
          </p:cNvSpPr>
          <p:nvPr/>
        </p:nvSpPr>
        <p:spPr bwMode="auto">
          <a:xfrm>
            <a:off x="3860800" y="1781178"/>
            <a:ext cx="4368800" cy="63976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kern="10" dirty="0"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Times New Roman"/>
                <a:cs typeface="Times New Roman"/>
              </a:rPr>
              <a:t>PHÂN </a:t>
            </a:r>
            <a:r>
              <a:rPr lang="vi-VN" kern="10" dirty="0"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Times New Roman"/>
                <a:cs typeface="Times New Roman"/>
              </a:rPr>
              <a:t>MÔN:TÂP ĐỌC – </a:t>
            </a:r>
            <a:r>
              <a:rPr lang="vi-VN" kern="10" dirty="0"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Times New Roman"/>
                <a:cs typeface="Times New Roman"/>
              </a:rPr>
              <a:t>LỚP :4 – Tuần 29</a:t>
            </a:r>
          </a:p>
        </p:txBody>
      </p:sp>
      <p:pic>
        <p:nvPicPr>
          <p:cNvPr id="2" name="Picture 10" descr="Dove-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23200" y="990600"/>
            <a:ext cx="223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1" descr="Dove-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1219200"/>
            <a:ext cx="223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5" descr="Dove-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5486400"/>
            <a:ext cx="223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29160">
            <a:off x="-207432" y="-77788"/>
            <a:ext cx="2292351"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382142">
            <a:off x="10363201" y="-229129"/>
            <a:ext cx="1676401" cy="194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5"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752468">
            <a:off x="210835" y="4978399"/>
            <a:ext cx="1684337" cy="193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6"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8003096">
            <a:off x="10348650" y="5183982"/>
            <a:ext cx="16462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21"/>
          <p:cNvSpPr>
            <a:spLocks noChangeArrowheads="1"/>
          </p:cNvSpPr>
          <p:nvPr/>
        </p:nvSpPr>
        <p:spPr bwMode="auto">
          <a:xfrm>
            <a:off x="8331202" y="2438403"/>
            <a:ext cx="766233" cy="485775"/>
          </a:xfrm>
          <a:prstGeom prst="star4">
            <a:avLst>
              <a:gd name="adj" fmla="val 12431"/>
            </a:avLst>
          </a:prstGeom>
          <a:solidFill>
            <a:srgbClr val="99FFCC"/>
          </a:solid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vi-VN" altLang="vi-VN" smtClean="0">
              <a:solidFill>
                <a:srgbClr val="000000"/>
              </a:solidFill>
            </a:endParaRPr>
          </a:p>
        </p:txBody>
      </p:sp>
      <p:sp>
        <p:nvSpPr>
          <p:cNvPr id="23" name="AutoShape 22"/>
          <p:cNvSpPr>
            <a:spLocks noChangeArrowheads="1"/>
          </p:cNvSpPr>
          <p:nvPr/>
        </p:nvSpPr>
        <p:spPr bwMode="auto">
          <a:xfrm>
            <a:off x="3143253" y="2500316"/>
            <a:ext cx="766233" cy="485775"/>
          </a:xfrm>
          <a:prstGeom prst="star4">
            <a:avLst>
              <a:gd name="adj" fmla="val 12500"/>
            </a:avLst>
          </a:prstGeom>
          <a:solidFill>
            <a:srgbClr val="66FF33"/>
          </a:solid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vi-VN" altLang="vi-VN" smtClean="0">
              <a:solidFill>
                <a:srgbClr val="000000"/>
              </a:solidFill>
            </a:endParaRPr>
          </a:p>
        </p:txBody>
      </p:sp>
      <p:pic>
        <p:nvPicPr>
          <p:cNvPr id="2061" name="Picture 15" descr="Dove-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5638800"/>
            <a:ext cx="223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WordArt 38"/>
          <p:cNvSpPr>
            <a:spLocks noChangeArrowheads="1" noChangeShapeType="1" noTextEdit="1"/>
          </p:cNvSpPr>
          <p:nvPr/>
        </p:nvSpPr>
        <p:spPr bwMode="auto">
          <a:xfrm>
            <a:off x="1930400" y="357188"/>
            <a:ext cx="8551333" cy="576262"/>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kern="1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ÁI MỘ A</a:t>
            </a:r>
          </a:p>
        </p:txBody>
      </p:sp>
      <p:sp>
        <p:nvSpPr>
          <p:cNvPr id="17" name="TextBox 7">
            <a:extLst>
              <a:ext uri="{FF2B5EF4-FFF2-40B4-BE49-F238E27FC236}">
                <a16:creationId xmlns:a16="http://schemas.microsoft.com/office/drawing/2014/main" xmlns="" id="{F95A425C-9FBB-451B-88A3-19B2B402EAC9}"/>
              </a:ext>
            </a:extLst>
          </p:cNvPr>
          <p:cNvSpPr txBox="1">
            <a:spLocks noChangeArrowheads="1"/>
          </p:cNvSpPr>
          <p:nvPr/>
        </p:nvSpPr>
        <p:spPr bwMode="auto">
          <a:xfrm>
            <a:off x="3526369" y="2562602"/>
            <a:ext cx="838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ĐƯỜNG ĐI </a:t>
            </a:r>
            <a:endParaRPr lang="en-US" altLang="en-US" sz="9600" b="1" dirty="0" smtClean="0">
              <a:solidFill>
                <a:srgbClr val="FF0000"/>
              </a:solidFill>
              <a:latin typeface="Times New Roman" panose="02020603050405020304" pitchFamily="18" charset="0"/>
              <a:cs typeface="Times New Roman" panose="02020603050405020304" pitchFamily="18" charset="0"/>
            </a:endParaRPr>
          </a:p>
          <a:p>
            <a:pPr algn="ctr">
              <a:spcBef>
                <a:spcPct val="0"/>
              </a:spcBef>
              <a:buFont typeface="Arial" panose="020B0604020202020204" pitchFamily="34" charset="0"/>
              <a:buNone/>
            </a:pPr>
            <a:r>
              <a:rPr lang="en-US" altLang="en-US" sz="9600" b="1" dirty="0" smtClean="0">
                <a:solidFill>
                  <a:srgbClr val="FF0000"/>
                </a:solidFill>
                <a:latin typeface="Times New Roman" panose="02020603050405020304" pitchFamily="18" charset="0"/>
                <a:cs typeface="Times New Roman" panose="02020603050405020304" pitchFamily="18" charset="0"/>
              </a:rPr>
              <a:t>SA </a:t>
            </a:r>
            <a:r>
              <a:rPr lang="en-US" altLang="en-US" sz="9600" b="1" dirty="0">
                <a:solidFill>
                  <a:srgbClr val="FF0000"/>
                </a:solidFill>
                <a:latin typeface="Times New Roman" panose="02020603050405020304" pitchFamily="18" charset="0"/>
                <a:cs typeface="Times New Roman" panose="02020603050405020304" pitchFamily="18" charset="0"/>
              </a:rPr>
              <a:t>PA</a:t>
            </a:r>
          </a:p>
        </p:txBody>
      </p:sp>
    </p:spTree>
    <p:extLst>
      <p:ext uri="{BB962C8B-B14F-4D97-AF65-F5344CB8AC3E}">
        <p14:creationId xmlns:p14="http://schemas.microsoft.com/office/powerpoint/2010/main" val="62549670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0" fill="hold"/>
                                        <p:tgtEl>
                                          <p:spTgt spid="14"/>
                                        </p:tgtEl>
                                        <p:attrNameLst>
                                          <p:attrName>ppt_w</p:attrName>
                                        </p:attrNameLst>
                                      </p:cBhvr>
                                      <p:tavLst>
                                        <p:tav tm="0">
                                          <p:val>
                                            <p:fltVal val="0"/>
                                          </p:val>
                                        </p:tav>
                                        <p:tav tm="100000">
                                          <p:val>
                                            <p:strVal val="#ppt_w"/>
                                          </p:val>
                                        </p:tav>
                                      </p:tavLst>
                                    </p:anim>
                                    <p:anim calcmode="lin" valueType="num">
                                      <p:cBhvr>
                                        <p:cTn id="8" dur="3000" fill="hold"/>
                                        <p:tgtEl>
                                          <p:spTgt spid="14"/>
                                        </p:tgtEl>
                                        <p:attrNameLst>
                                          <p:attrName>ppt_h</p:attrName>
                                        </p:attrNameLst>
                                      </p:cBhvr>
                                      <p:tavLst>
                                        <p:tav tm="0">
                                          <p:val>
                                            <p:fltVal val="0"/>
                                          </p:val>
                                        </p:tav>
                                        <p:tav tm="100000">
                                          <p:val>
                                            <p:strVal val="#ppt_h"/>
                                          </p:val>
                                        </p:tav>
                                      </p:tavLst>
                                    </p:anim>
                                  </p:childTnLst>
                                </p:cTn>
                              </p:par>
                            </p:childTnLst>
                          </p:cTn>
                        </p:par>
                        <p:par>
                          <p:cTn id="9" fill="hold" nodeType="afterGroup">
                            <p:stCondLst>
                              <p:cond delay="3000"/>
                            </p:stCondLst>
                            <p:childTnLst>
                              <p:par>
                                <p:cTn id="10" presetID="9" presetClass="entr" presetSubtype="0" repeatCount="indefinite"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2000"/>
                                        <p:tgtEl>
                                          <p:spTgt spid="22"/>
                                        </p:tgtEl>
                                      </p:cBhvr>
                                    </p:animEffect>
                                  </p:childTnLst>
                                </p:cTn>
                              </p:par>
                            </p:childTnLst>
                          </p:cTn>
                        </p:par>
                        <p:par>
                          <p:cTn id="13" fill="hold" nodeType="afterGroup">
                            <p:stCondLst>
                              <p:cond delay="5000"/>
                            </p:stCondLst>
                            <p:childTnLst>
                              <p:par>
                                <p:cTn id="14" presetID="9" presetClass="entr" presetSubtype="0" repeatCount="indefinite"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885E13-B9AF-44EF-A758-717E15E1D06B}"/>
              </a:ext>
            </a:extLst>
          </p:cNvPr>
          <p:cNvSpPr txBox="1"/>
          <p:nvPr/>
        </p:nvSpPr>
        <p:spPr>
          <a:xfrm>
            <a:off x="-1" y="-28575"/>
            <a:ext cx="12192001" cy="646331"/>
          </a:xfrm>
          <a:prstGeom prst="rect">
            <a:avLst/>
          </a:prstGeom>
          <a:noFill/>
        </p:spPr>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Đường đi Sa Pa</a:t>
            </a:r>
            <a:endParaRPr lang="en-US" sz="3600" b="1"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23F1B276-99E2-41C0-B7E7-53BAD6672B2C}"/>
              </a:ext>
            </a:extLst>
          </p:cNvPr>
          <p:cNvSpPr txBox="1"/>
          <p:nvPr/>
        </p:nvSpPr>
        <p:spPr>
          <a:xfrm>
            <a:off x="80961" y="448776"/>
            <a:ext cx="12111039" cy="6494085"/>
          </a:xfrm>
          <a:prstGeom prst="rect">
            <a:avLst/>
          </a:prstGeom>
          <a:noFill/>
        </p:spPr>
        <p:txBody>
          <a:bodyPr wrap="square">
            <a:spAutoFit/>
          </a:bodyPr>
          <a:lstStyle/>
          <a:p>
            <a:r>
              <a:rPr lang="vi-VN" sz="2500" dirty="0">
                <a:solidFill>
                  <a:srgbClr val="92D050"/>
                </a:solidFill>
                <a:latin typeface="+mj-lt"/>
              </a:rPr>
              <a:t>Xe chúng 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r>
              <a:rPr lang="vi-VN" sz="2500" dirty="0">
                <a:latin typeface="+mj-lt"/>
              </a:rPr>
              <a:t>   </a:t>
            </a:r>
            <a:r>
              <a:rPr lang="vi-VN" sz="2500" dirty="0">
                <a:solidFill>
                  <a:srgbClr val="00B0F0"/>
                </a:solidFill>
                <a:latin typeface="+mj-lt"/>
              </a:rPr>
              <a:t>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p>
          <a:p>
            <a:r>
              <a:rPr lang="vi-VN" sz="2500" dirty="0">
                <a:latin typeface="+mj-lt"/>
              </a:rPr>
              <a:t>   </a:t>
            </a:r>
            <a:r>
              <a:rPr lang="vi-VN" sz="2500" dirty="0">
                <a:solidFill>
                  <a:srgbClr val="7030A0"/>
                </a:solidFill>
                <a:latin typeface="+mj-lt"/>
              </a:rPr>
              <a:t>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r>
              <a:rPr lang="vi-VN" sz="2500" dirty="0">
                <a:solidFill>
                  <a:srgbClr val="7030A0"/>
                </a:solidFill>
                <a:latin typeface="+mj-lt"/>
              </a:rPr>
              <a:t>   Sa Pa quả là món quà tặng diệu kì mà thiên nhiên dành cho đất nước ta.</a:t>
            </a:r>
          </a:p>
          <a:p>
            <a:pPr algn="r"/>
            <a:r>
              <a:rPr lang="vi-VN" sz="2500" i="1" dirty="0">
                <a:latin typeface="+mj-lt"/>
              </a:rPr>
              <a:t>Theo</a:t>
            </a:r>
            <a:r>
              <a:rPr lang="vi-VN" sz="2500" dirty="0">
                <a:latin typeface="+mj-lt"/>
              </a:rPr>
              <a:t> </a:t>
            </a:r>
            <a:r>
              <a:rPr lang="vi-VN" sz="2500" b="1" dirty="0">
                <a:latin typeface="+mj-lt"/>
              </a:rPr>
              <a:t>NGUYỄN PHAN HÁCH</a:t>
            </a:r>
          </a:p>
        </p:txBody>
      </p:sp>
    </p:spTree>
    <p:extLst>
      <p:ext uri="{BB962C8B-B14F-4D97-AF65-F5344CB8AC3E}">
        <p14:creationId xmlns:p14="http://schemas.microsoft.com/office/powerpoint/2010/main" val="27813290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a:extLst>
              <a:ext uri="{FF2B5EF4-FFF2-40B4-BE49-F238E27FC236}">
                <a16:creationId xmlns:a16="http://schemas.microsoft.com/office/drawing/2014/main" xmlns="" id="{86501996-E20E-49DB-9683-5C9ECCF756AA}"/>
              </a:ext>
            </a:extLst>
          </p:cNvPr>
          <p:cNvSpPr txBox="1">
            <a:spLocks noChangeArrowheads="1"/>
          </p:cNvSpPr>
          <p:nvPr/>
        </p:nvSpPr>
        <p:spPr bwMode="auto">
          <a:xfrm>
            <a:off x="4695825" y="874712"/>
            <a:ext cx="23241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ts val="1200"/>
              </a:spcBef>
              <a:spcAft>
                <a:spcPts val="1200"/>
              </a:spcAft>
              <a:buFontTx/>
              <a:buNone/>
            </a:pP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Trắng</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xóa</a:t>
            </a:r>
            <a:r>
              <a:rPr lang="en-US" altLang="vi-VN" dirty="0">
                <a:latin typeface="Times New Roman" panose="02020603050405020304" pitchFamily="18" charset="0"/>
                <a:cs typeface="Times New Roman" panose="02020603050405020304" pitchFamily="18" charset="0"/>
              </a:rPr>
              <a:t/>
            </a:r>
            <a:br>
              <a:rPr lang="en-US" altLang="vi-VN" dirty="0">
                <a:latin typeface="Times New Roman" panose="02020603050405020304" pitchFamily="18" charset="0"/>
                <a:cs typeface="Times New Roman" panose="02020603050405020304" pitchFamily="18" charset="0"/>
              </a:rPr>
            </a:b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Dịu</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dàng</a:t>
            </a:r>
            <a:endParaRPr lang="en-US" altLang="vi-VN" dirty="0">
              <a:latin typeface="Times New Roman" panose="02020603050405020304" pitchFamily="18" charset="0"/>
              <a:cs typeface="Times New Roman" panose="02020603050405020304" pitchFamily="18" charset="0"/>
            </a:endParaRPr>
          </a:p>
        </p:txBody>
      </p:sp>
      <p:sp>
        <p:nvSpPr>
          <p:cNvPr id="8" name="Text Box 9">
            <a:extLst>
              <a:ext uri="{FF2B5EF4-FFF2-40B4-BE49-F238E27FC236}">
                <a16:creationId xmlns:a16="http://schemas.microsoft.com/office/drawing/2014/main" xmlns="" id="{48CF6045-51C7-417B-B26D-614E92313054}"/>
              </a:ext>
            </a:extLst>
          </p:cNvPr>
          <p:cNvSpPr txBox="1">
            <a:spLocks noChangeArrowheads="1"/>
          </p:cNvSpPr>
          <p:nvPr/>
        </p:nvSpPr>
        <p:spPr bwMode="auto">
          <a:xfrm>
            <a:off x="7096125" y="874712"/>
            <a:ext cx="181927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ts val="1200"/>
              </a:spcBef>
              <a:spcAft>
                <a:spcPts val="1200"/>
              </a:spcAft>
              <a:buFontTx/>
              <a:buNone/>
            </a:pP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Liễu</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rũ</a:t>
            </a:r>
            <a:r>
              <a:rPr lang="en-US" altLang="vi-VN" dirty="0">
                <a:latin typeface="Times New Roman" panose="02020603050405020304" pitchFamily="18" charset="0"/>
                <a:cs typeface="Times New Roman" panose="02020603050405020304" pitchFamily="18" charset="0"/>
              </a:rPr>
              <a:t>  </a:t>
            </a:r>
            <a:br>
              <a:rPr lang="en-US" altLang="vi-VN" dirty="0">
                <a:latin typeface="Times New Roman" panose="02020603050405020304" pitchFamily="18" charset="0"/>
                <a:cs typeface="Times New Roman" panose="02020603050405020304" pitchFamily="18" charset="0"/>
              </a:rPr>
            </a:b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Hmông</a:t>
            </a:r>
            <a:endParaRPr lang="en-US" altLang="vi-VN"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48945F07-5710-4995-87E7-BCC605C621DE}"/>
              </a:ext>
            </a:extLst>
          </p:cNvPr>
          <p:cNvSpPr>
            <a:spLocks noChangeArrowheads="1"/>
          </p:cNvSpPr>
          <p:nvPr/>
        </p:nvSpPr>
        <p:spPr bwMode="auto">
          <a:xfrm>
            <a:off x="1038225" y="1390650"/>
            <a:ext cx="36576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v"/>
            </a:pPr>
            <a:r>
              <a:rPr lang="vi-VN" altLang="en-US" sz="3500" u="sng" dirty="0">
                <a:solidFill>
                  <a:srgbClr val="0070C0"/>
                </a:solidFill>
                <a:latin typeface="Times New Roman" panose="02020603050405020304" pitchFamily="18" charset="0"/>
                <a:cs typeface="Times New Roman" panose="02020603050405020304" pitchFamily="18" charset="0"/>
              </a:rPr>
              <a:t>Luyện đọc </a:t>
            </a:r>
            <a:r>
              <a:rPr lang="en-US" altLang="en-US" sz="3500" u="sng" dirty="0" err="1">
                <a:solidFill>
                  <a:srgbClr val="0070C0"/>
                </a:solidFill>
                <a:latin typeface="Times New Roman" panose="02020603050405020304" pitchFamily="18" charset="0"/>
                <a:cs typeface="Times New Roman" panose="02020603050405020304" pitchFamily="18" charset="0"/>
              </a:rPr>
              <a:t>từ</a:t>
            </a:r>
            <a:r>
              <a:rPr lang="vi-VN" altLang="en-US" sz="3500" u="sng" dirty="0">
                <a:solidFill>
                  <a:srgbClr val="0070C0"/>
                </a:solidFill>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xmlns="" id="{88B4E308-1F1E-4AE5-915E-1094CB2BE334}"/>
              </a:ext>
            </a:extLst>
          </p:cNvPr>
          <p:cNvSpPr>
            <a:spLocks noChangeArrowheads="1"/>
          </p:cNvSpPr>
          <p:nvPr/>
        </p:nvSpPr>
        <p:spPr bwMode="auto">
          <a:xfrm>
            <a:off x="1038225" y="2470151"/>
            <a:ext cx="41735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v"/>
            </a:pPr>
            <a:r>
              <a:rPr lang="vi-VN" altLang="en-US" sz="3500" u="sng" dirty="0">
                <a:solidFill>
                  <a:srgbClr val="0070C0"/>
                </a:solidFill>
                <a:latin typeface="Times New Roman" panose="02020603050405020304" pitchFamily="18" charset="0"/>
                <a:cs typeface="Times New Roman" panose="02020603050405020304" pitchFamily="18" charset="0"/>
              </a:rPr>
              <a:t>Luyện đọc </a:t>
            </a:r>
            <a:r>
              <a:rPr lang="en-US" altLang="en-US" sz="3500" u="sng" dirty="0" err="1">
                <a:solidFill>
                  <a:srgbClr val="0070C0"/>
                </a:solidFill>
                <a:latin typeface="Times New Roman" panose="02020603050405020304" pitchFamily="18" charset="0"/>
                <a:cs typeface="Times New Roman" panose="02020603050405020304" pitchFamily="18" charset="0"/>
              </a:rPr>
              <a:t>câu</a:t>
            </a:r>
            <a:r>
              <a:rPr lang="vi-VN" altLang="en-US" sz="3500" u="sng" dirty="0">
                <a:solidFill>
                  <a:srgbClr val="0070C0"/>
                </a:solidFill>
                <a:latin typeface="Times New Roman" panose="02020603050405020304" pitchFamily="18" charset="0"/>
                <a:cs typeface="Times New Roman" panose="02020603050405020304" pitchFamily="18" charset="0"/>
              </a:rPr>
              <a:t>: </a:t>
            </a:r>
          </a:p>
        </p:txBody>
      </p:sp>
      <p:sp>
        <p:nvSpPr>
          <p:cNvPr id="14" name="Text Box 9">
            <a:extLst>
              <a:ext uri="{FF2B5EF4-FFF2-40B4-BE49-F238E27FC236}">
                <a16:creationId xmlns:a16="http://schemas.microsoft.com/office/drawing/2014/main" xmlns="" id="{4836C43A-4DFB-4ABB-9A08-6D7EF614CB9E}"/>
              </a:ext>
            </a:extLst>
          </p:cNvPr>
          <p:cNvSpPr txBox="1">
            <a:spLocks noChangeArrowheads="1"/>
          </p:cNvSpPr>
          <p:nvPr/>
        </p:nvSpPr>
        <p:spPr bwMode="auto">
          <a:xfrm>
            <a:off x="8991600" y="879420"/>
            <a:ext cx="2847976"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ts val="1200"/>
              </a:spcBef>
              <a:spcAft>
                <a:spcPts val="1200"/>
              </a:spcAft>
              <a:buFontTx/>
              <a:buNone/>
            </a:pP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Khoảnh</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khắc</a:t>
            </a:r>
            <a:r>
              <a:rPr lang="en-US" altLang="vi-VN" dirty="0">
                <a:latin typeface="Times New Roman" panose="02020603050405020304" pitchFamily="18" charset="0"/>
                <a:cs typeface="Times New Roman" panose="02020603050405020304" pitchFamily="18" charset="0"/>
              </a:rPr>
              <a:t/>
            </a:r>
            <a:br>
              <a:rPr lang="en-US" altLang="vi-VN" dirty="0">
                <a:latin typeface="Times New Roman" panose="02020603050405020304" pitchFamily="18" charset="0"/>
                <a:cs typeface="Times New Roman" panose="02020603050405020304" pitchFamily="18" charset="0"/>
              </a:rPr>
            </a:br>
            <a:r>
              <a:rPr lang="en-US" altLang="vi-VN" dirty="0">
                <a:latin typeface="Times New Roman" panose="02020603050405020304" pitchFamily="18" charset="0"/>
                <a:cs typeface="Times New Roman" panose="02020603050405020304" pitchFamily="18" charset="0"/>
              </a:rPr>
              <a:t>- Long </a:t>
            </a:r>
            <a:r>
              <a:rPr lang="en-US" altLang="vi-VN" dirty="0" err="1">
                <a:latin typeface="Times New Roman" panose="02020603050405020304" pitchFamily="18" charset="0"/>
                <a:cs typeface="Times New Roman" panose="02020603050405020304" pitchFamily="18" charset="0"/>
              </a:rPr>
              <a:t>lanh</a:t>
            </a:r>
            <a:endParaRPr lang="en-US" altLang="vi-VN" dirty="0">
              <a:latin typeface="Times New Roman" panose="02020603050405020304" pitchFamily="18" charset="0"/>
              <a:cs typeface="Times New Roman" panose="02020603050405020304" pitchFamily="18" charset="0"/>
            </a:endParaRPr>
          </a:p>
        </p:txBody>
      </p:sp>
      <p:sp>
        <p:nvSpPr>
          <p:cNvPr id="15" name="Text Box 11">
            <a:extLst>
              <a:ext uri="{FF2B5EF4-FFF2-40B4-BE49-F238E27FC236}">
                <a16:creationId xmlns:a16="http://schemas.microsoft.com/office/drawing/2014/main" xmlns="" id="{347953FC-AE3F-42D2-A96C-9329F105442F}"/>
              </a:ext>
            </a:extLst>
          </p:cNvPr>
          <p:cNvSpPr txBox="1">
            <a:spLocks noChangeArrowheads="1"/>
          </p:cNvSpPr>
          <p:nvPr/>
        </p:nvSpPr>
        <p:spPr bwMode="auto">
          <a:xfrm>
            <a:off x="1211263" y="3100389"/>
            <a:ext cx="97329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200" dirty="0">
                <a:latin typeface="Times New Roman" panose="02020603050405020304" pitchFamily="18" charset="0"/>
                <a:cs typeface="Times New Roman" panose="02020603050405020304" pitchFamily="18" charset="0"/>
              </a:rPr>
              <a:t>    Phong cảnh ở đây thật đẹp. Thoắt cái, lá vàng rơi trong khoảnh khắc mùa thu. Thoắt cái, trắng long lanh một cơn mưa tuyết trên những cành đào, lê, mận.</a:t>
            </a:r>
            <a:endParaRPr lang="en-US" altLang="en-US" sz="3200" dirty="0">
              <a:latin typeface="Times New Roman" panose="02020603050405020304" pitchFamily="18" charset="0"/>
              <a:cs typeface="Times New Roman" panose="02020603050405020304" pitchFamily="18" charset="0"/>
            </a:endParaRPr>
          </a:p>
        </p:txBody>
      </p:sp>
      <p:pic>
        <p:nvPicPr>
          <p:cNvPr id="16" name="Picture 3">
            <a:extLst>
              <a:ext uri="{FF2B5EF4-FFF2-40B4-BE49-F238E27FC236}">
                <a16:creationId xmlns:a16="http://schemas.microsoft.com/office/drawing/2014/main" xmlns="" id="{3D891E32-9606-46A5-A123-4BB1A9D3AA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38663"/>
            <a:ext cx="12192000"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30">
            <a:extLst>
              <a:ext uri="{FF2B5EF4-FFF2-40B4-BE49-F238E27FC236}">
                <a16:creationId xmlns:a16="http://schemas.microsoft.com/office/drawing/2014/main" xmlns="" id="{AD7CCE92-191A-42EA-B3A7-10C95AA85425}"/>
              </a:ext>
            </a:extLst>
          </p:cNvPr>
          <p:cNvPicPr>
            <a:picLocks noChangeAspect="1"/>
          </p:cNvPicPr>
          <p:nvPr/>
        </p:nvPicPr>
        <p:blipFill>
          <a:blip r:embed="rId3" cstate="print">
            <a:extLst>
              <a:ext uri="{28A0092B-C50C-407E-A947-70E740481C1C}">
                <a14:useLocalDpi xmlns:a14="http://schemas.microsoft.com/office/drawing/2010/main" val="0"/>
              </a:ext>
            </a:extLst>
          </a:blip>
          <a:srcRect t="22717"/>
          <a:stretch>
            <a:fillRect/>
          </a:stretch>
        </p:blipFill>
        <p:spPr bwMode="auto">
          <a:xfrm>
            <a:off x="14288" y="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6">
            <a:extLst>
              <a:ext uri="{FF2B5EF4-FFF2-40B4-BE49-F238E27FC236}">
                <a16:creationId xmlns:a16="http://schemas.microsoft.com/office/drawing/2014/main" xmlns="" id="{0608DE21-EF87-4F11-B22F-C62670ACD1DE}"/>
              </a:ext>
            </a:extLst>
          </p:cNvPr>
          <p:cNvPicPr>
            <a:picLocks noChangeAspect="1"/>
          </p:cNvPicPr>
          <p:nvPr/>
        </p:nvPicPr>
        <p:blipFill>
          <a:blip r:embed="rId4">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4924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5"/>
                                        </p:tgtEl>
                                        <p:attrNameLst>
                                          <p:attrName>style.visibility</p:attrName>
                                        </p:attrNameLst>
                                      </p:cBhvr>
                                      <p:to>
                                        <p:strVal val="visible"/>
                                      </p:to>
                                    </p:set>
                                    <p:anim calcmode="discrete" valueType="clr">
                                      <p:cBhvr override="childStyle">
                                        <p:cTn id="3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5"/>
                                        </p:tgtEl>
                                        <p:attrNameLst>
                                          <p:attrName>fillcolor</p:attrName>
                                        </p:attrNameLst>
                                      </p:cBhvr>
                                      <p:tavLst>
                                        <p:tav tm="0">
                                          <p:val>
                                            <p:clrVal>
                                              <a:schemeClr val="accent2"/>
                                            </p:clrVal>
                                          </p:val>
                                        </p:tav>
                                        <p:tav tm="50000">
                                          <p:val>
                                            <p:clrVal>
                                              <a:schemeClr val="hlink"/>
                                            </p:clrVal>
                                          </p:val>
                                        </p:tav>
                                      </p:tavLst>
                                    </p:anim>
                                    <p:set>
                                      <p:cBhvr>
                                        <p:cTn id="34"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P spid="10"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6576C6CF-1631-4E3E-B6F1-67BFB87C6F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38663"/>
            <a:ext cx="12192000"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30">
            <a:extLst>
              <a:ext uri="{FF2B5EF4-FFF2-40B4-BE49-F238E27FC236}">
                <a16:creationId xmlns:a16="http://schemas.microsoft.com/office/drawing/2014/main" xmlns="" id="{D1542F3F-4B69-48A9-96C1-18FF4A2B02B3}"/>
              </a:ext>
            </a:extLst>
          </p:cNvPr>
          <p:cNvPicPr>
            <a:picLocks noChangeAspect="1"/>
          </p:cNvPicPr>
          <p:nvPr/>
        </p:nvPicPr>
        <p:blipFill>
          <a:blip r:embed="rId3" cstate="print">
            <a:extLst>
              <a:ext uri="{28A0092B-C50C-407E-A947-70E740481C1C}">
                <a14:useLocalDpi xmlns:a14="http://schemas.microsoft.com/office/drawing/2010/main" val="0"/>
              </a:ext>
            </a:extLst>
          </a:blip>
          <a:srcRect t="22717"/>
          <a:stretch>
            <a:fillRect/>
          </a:stretch>
        </p:blipFill>
        <p:spPr bwMode="auto">
          <a:xfrm>
            <a:off x="14288" y="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a:extLst>
              <a:ext uri="{FF2B5EF4-FFF2-40B4-BE49-F238E27FC236}">
                <a16:creationId xmlns:a16="http://schemas.microsoft.com/office/drawing/2014/main" xmlns="" id="{5FB64A15-616C-4DAF-B1A0-B449F4F6C409}"/>
              </a:ext>
            </a:extLst>
          </p:cNvPr>
          <p:cNvPicPr>
            <a:picLocks noChangeAspect="1"/>
          </p:cNvPicPr>
          <p:nvPr/>
        </p:nvPicPr>
        <p:blipFill>
          <a:blip r:embed="rId4">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38">
            <a:extLst>
              <a:ext uri="{FF2B5EF4-FFF2-40B4-BE49-F238E27FC236}">
                <a16:creationId xmlns:a16="http://schemas.microsoft.com/office/drawing/2014/main" xmlns="" id="{5AF6D4CD-FFEC-4D4E-9858-1E98AE440B99}"/>
              </a:ext>
            </a:extLst>
          </p:cNvPr>
          <p:cNvGrpSpPr>
            <a:grpSpLocks/>
          </p:cNvGrpSpPr>
          <p:nvPr/>
        </p:nvGrpSpPr>
        <p:grpSpPr bwMode="auto">
          <a:xfrm>
            <a:off x="2701925" y="330201"/>
            <a:ext cx="6273800" cy="1263651"/>
            <a:chOff x="-185986" y="452526"/>
            <a:chExt cx="7143752" cy="2563583"/>
          </a:xfrm>
        </p:grpSpPr>
        <p:pic>
          <p:nvPicPr>
            <p:cNvPr id="6" name="图片 1">
              <a:extLst>
                <a:ext uri="{FF2B5EF4-FFF2-40B4-BE49-F238E27FC236}">
                  <a16:creationId xmlns:a16="http://schemas.microsoft.com/office/drawing/2014/main" xmlns="" id="{4F095B47-761F-4ACB-A1DE-EC7B3F231F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41">
              <a:extLst>
                <a:ext uri="{FF2B5EF4-FFF2-40B4-BE49-F238E27FC236}">
                  <a16:creationId xmlns:a16="http://schemas.microsoft.com/office/drawing/2014/main" xmlns="" id="{14B9A6D6-9B3F-4175-83FD-46A93D6495E3}"/>
                </a:ext>
              </a:extLst>
            </p:cNvPr>
            <p:cNvSpPr txBox="1"/>
            <p:nvPr/>
          </p:nvSpPr>
          <p:spPr>
            <a:xfrm>
              <a:off x="781699" y="800572"/>
              <a:ext cx="6176067" cy="1311219"/>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16523">
                <a:lnSpc>
                  <a:spcPct val="100000"/>
                </a:lnSpc>
                <a:defRPr/>
              </a:pPr>
              <a:r>
                <a:rPr lang="en-US" altLang="zh-CN"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GIẢI NGHĨA TỪ</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9" name="TextBox 8">
            <a:extLst>
              <a:ext uri="{FF2B5EF4-FFF2-40B4-BE49-F238E27FC236}">
                <a16:creationId xmlns:a16="http://schemas.microsoft.com/office/drawing/2014/main" xmlns="" id="{7E5FA336-4D4C-4362-BEBA-8692ACEDEBF0}"/>
              </a:ext>
            </a:extLst>
          </p:cNvPr>
          <p:cNvSpPr txBox="1"/>
          <p:nvPr/>
        </p:nvSpPr>
        <p:spPr>
          <a:xfrm>
            <a:off x="1092200" y="1655580"/>
            <a:ext cx="10537825" cy="3021276"/>
          </a:xfrm>
          <a:prstGeom prst="rect">
            <a:avLst/>
          </a:prstGeom>
          <a:noFill/>
        </p:spPr>
        <p:txBody>
          <a:bodyPr wrap="square">
            <a:spAutoFit/>
          </a:bodyPr>
          <a:lstStyle/>
          <a:p>
            <a:pPr>
              <a:lnSpc>
                <a:spcPct val="150000"/>
              </a:lnSpc>
            </a:pPr>
            <a:r>
              <a:rPr lang="vi-VN" sz="2600" dirty="0">
                <a:latin typeface="Times New Roman" panose="02020603050405020304" pitchFamily="18" charset="0"/>
                <a:cs typeface="Times New Roman" panose="02020603050405020304" pitchFamily="18" charset="0"/>
              </a:rPr>
              <a:t>- Sa Pa: một huyện thuộc tỉnh Lào Cai.</a:t>
            </a:r>
          </a:p>
          <a:p>
            <a:pPr>
              <a:lnSpc>
                <a:spcPct val="150000"/>
              </a:lnSpc>
            </a:pPr>
            <a:r>
              <a:rPr lang="vi-VN" sz="2600" dirty="0">
                <a:latin typeface="Times New Roman" panose="02020603050405020304" pitchFamily="18" charset="0"/>
                <a:cs typeface="Times New Roman" panose="02020603050405020304" pitchFamily="18" charset="0"/>
              </a:rPr>
              <a:t>- Rừng cây âm âm: rừng cây rậm rạp, hơi tối và tĩnh mịch.</a:t>
            </a:r>
          </a:p>
          <a:p>
            <a:pPr>
              <a:lnSpc>
                <a:spcPct val="150000"/>
              </a:lnSpc>
            </a:pPr>
            <a:r>
              <a:rPr lang="vi-VN" sz="2600" dirty="0">
                <a:latin typeface="Times New Roman" panose="02020603050405020304" pitchFamily="18" charset="0"/>
                <a:cs typeface="Times New Roman" panose="02020603050405020304" pitchFamily="18" charset="0"/>
              </a:rPr>
              <a:t>- Hmông, Tu Dí, Phù Lá: tên gọi của ba dân tộc thiểu số sống ở vùng núi cao.</a:t>
            </a:r>
          </a:p>
          <a:p>
            <a:pPr>
              <a:lnSpc>
                <a:spcPct val="150000"/>
              </a:lnSpc>
            </a:pPr>
            <a:r>
              <a:rPr lang="vi-VN" sz="2600" dirty="0">
                <a:latin typeface="Times New Roman" panose="02020603050405020304" pitchFamily="18" charset="0"/>
                <a:cs typeface="Times New Roman" panose="02020603050405020304" pitchFamily="18" charset="0"/>
              </a:rPr>
              <a:t>- Hoàng hôn: lúc mặt trời lặn.</a:t>
            </a:r>
          </a:p>
          <a:p>
            <a:pPr>
              <a:lnSpc>
                <a:spcPct val="150000"/>
              </a:lnSpc>
            </a:pPr>
            <a:r>
              <a:rPr lang="vi-VN" sz="2600" dirty="0">
                <a:latin typeface="Times New Roman" panose="02020603050405020304" pitchFamily="18" charset="0"/>
                <a:cs typeface="Times New Roman" panose="02020603050405020304" pitchFamily="18" charset="0"/>
              </a:rPr>
              <a:t>- Áp phiên: hôm trước phiên chợ.</a:t>
            </a:r>
          </a:p>
        </p:txBody>
      </p:sp>
    </p:spTree>
    <p:extLst>
      <p:ext uri="{BB962C8B-B14F-4D97-AF65-F5344CB8AC3E}">
        <p14:creationId xmlns:p14="http://schemas.microsoft.com/office/powerpoint/2010/main" val="35756523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67" descr="phul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156" y="76201"/>
            <a:ext cx="2781300" cy="388619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327" name="Text Box 7"/>
          <p:cNvSpPr txBox="1">
            <a:spLocks noChangeArrowheads="1"/>
          </p:cNvSpPr>
          <p:nvPr/>
        </p:nvSpPr>
        <p:spPr bwMode="auto">
          <a:xfrm>
            <a:off x="7997428" y="4143376"/>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Người Phù Lá</a:t>
            </a:r>
          </a:p>
        </p:txBody>
      </p:sp>
      <p:pic>
        <p:nvPicPr>
          <p:cNvPr id="56329" name="Picture 71" descr="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132" y="76201"/>
            <a:ext cx="2652712" cy="3962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331" name="Text Box 11"/>
          <p:cNvSpPr txBox="1">
            <a:spLocks noChangeArrowheads="1"/>
          </p:cNvSpPr>
          <p:nvPr/>
        </p:nvSpPr>
        <p:spPr bwMode="auto">
          <a:xfrm>
            <a:off x="1877616" y="4143376"/>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Dân tộc Tu Dí</a:t>
            </a:r>
          </a:p>
        </p:txBody>
      </p:sp>
      <p:pic>
        <p:nvPicPr>
          <p:cNvPr id="56333" name="Picture 60" descr="_NHK99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9644" y="76201"/>
            <a:ext cx="2652712" cy="3962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335" name="Text Box 15"/>
          <p:cNvSpPr txBox="1">
            <a:spLocks noChangeArrowheads="1"/>
          </p:cNvSpPr>
          <p:nvPr/>
        </p:nvSpPr>
        <p:spPr bwMode="auto">
          <a:xfrm>
            <a:off x="4937522" y="4147842"/>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Em bé Hmông</a:t>
            </a:r>
          </a:p>
        </p:txBody>
      </p:sp>
      <p:sp>
        <p:nvSpPr>
          <p:cNvPr id="56339" name="Text Box 19"/>
          <p:cNvSpPr txBox="1">
            <a:spLocks noChangeArrowheads="1"/>
          </p:cNvSpPr>
          <p:nvPr/>
        </p:nvSpPr>
        <p:spPr bwMode="auto">
          <a:xfrm>
            <a:off x="1524000" y="5943601"/>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err="1">
                <a:solidFill>
                  <a:srgbClr val="0000FF"/>
                </a:solidFill>
                <a:latin typeface="Times New Roman" panose="02020603050405020304" pitchFamily="18" charset="0"/>
                <a:cs typeface="Times New Roman" panose="02020603050405020304" pitchFamily="18" charset="0"/>
              </a:rPr>
              <a:t>Hoàng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hôn</a:t>
            </a:r>
            <a:r>
              <a:rPr lang="en-US" altLang="en-US" sz="3200" b="1" dirty="0">
                <a:solidFill>
                  <a:srgbClr val="0000FF"/>
                </a:solidFill>
                <a:latin typeface="Times New Roman" panose="02020603050405020304" pitchFamily="18" charset="0"/>
                <a:cs typeface="Times New Roman" panose="02020603050405020304" pitchFamily="18" charset="0"/>
              </a:rPr>
              <a:t> ở Sa Pa</a:t>
            </a:r>
          </a:p>
        </p:txBody>
      </p:sp>
      <p:pic>
        <p:nvPicPr>
          <p:cNvPr id="13" name="Picture 55" descr="SAPA4-sunrise">
            <a:extLst>
              <a:ext uri="{FF2B5EF4-FFF2-40B4-BE49-F238E27FC236}">
                <a16:creationId xmlns:a16="http://schemas.microsoft.com/office/drawing/2014/main" xmlns="" id="{11EFAAB2-51CA-43E4-8F78-CC1CF352EF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436" y="76201"/>
            <a:ext cx="4351020" cy="5438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6" descr="sapa14">
            <a:extLst>
              <a:ext uri="{FF2B5EF4-FFF2-40B4-BE49-F238E27FC236}">
                <a16:creationId xmlns:a16="http://schemas.microsoft.com/office/drawing/2014/main" xmlns="" id="{0CF852F9-77CE-4A46-8979-C0978CD0D8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8737" y="76201"/>
            <a:ext cx="4411981" cy="551497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353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9"/>
                                        </p:tgtEl>
                                        <p:attrNameLst>
                                          <p:attrName>style.visibility</p:attrName>
                                        </p:attrNameLst>
                                      </p:cBhvr>
                                      <p:to>
                                        <p:strVal val="visible"/>
                                      </p:to>
                                    </p:set>
                                    <p:anim calcmode="lin" valueType="num">
                                      <p:cBhvr additive="base">
                                        <p:cTn id="7" dur="500" fill="hold"/>
                                        <p:tgtEl>
                                          <p:spTgt spid="56329"/>
                                        </p:tgtEl>
                                        <p:attrNameLst>
                                          <p:attrName>ppt_x</p:attrName>
                                        </p:attrNameLst>
                                      </p:cBhvr>
                                      <p:tavLst>
                                        <p:tav tm="0">
                                          <p:val>
                                            <p:strVal val="#ppt_x"/>
                                          </p:val>
                                        </p:tav>
                                        <p:tav tm="100000">
                                          <p:val>
                                            <p:strVal val="#ppt_x"/>
                                          </p:val>
                                        </p:tav>
                                      </p:tavLst>
                                    </p:anim>
                                    <p:anim calcmode="lin" valueType="num">
                                      <p:cBhvr additive="base">
                                        <p:cTn id="8" dur="500" fill="hold"/>
                                        <p:tgtEl>
                                          <p:spTgt spid="563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331"/>
                                        </p:tgtEl>
                                        <p:attrNameLst>
                                          <p:attrName>style.visibility</p:attrName>
                                        </p:attrNameLst>
                                      </p:cBhvr>
                                      <p:to>
                                        <p:strVal val="visible"/>
                                      </p:to>
                                    </p:set>
                                    <p:anim calcmode="lin" valueType="num">
                                      <p:cBhvr additive="base">
                                        <p:cTn id="11" dur="500" fill="hold"/>
                                        <p:tgtEl>
                                          <p:spTgt spid="56331"/>
                                        </p:tgtEl>
                                        <p:attrNameLst>
                                          <p:attrName>ppt_x</p:attrName>
                                        </p:attrNameLst>
                                      </p:cBhvr>
                                      <p:tavLst>
                                        <p:tav tm="0">
                                          <p:val>
                                            <p:strVal val="#ppt_x"/>
                                          </p:val>
                                        </p:tav>
                                        <p:tav tm="100000">
                                          <p:val>
                                            <p:strVal val="#ppt_x"/>
                                          </p:val>
                                        </p:tav>
                                      </p:tavLst>
                                    </p:anim>
                                    <p:anim calcmode="lin" valueType="num">
                                      <p:cBhvr additive="base">
                                        <p:cTn id="12" dur="500" fill="hold"/>
                                        <p:tgtEl>
                                          <p:spTgt spid="5633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6333"/>
                                        </p:tgtEl>
                                        <p:attrNameLst>
                                          <p:attrName>style.visibility</p:attrName>
                                        </p:attrNameLst>
                                      </p:cBhvr>
                                      <p:to>
                                        <p:strVal val="visible"/>
                                      </p:to>
                                    </p:set>
                                    <p:anim calcmode="lin" valueType="num">
                                      <p:cBhvr additive="base">
                                        <p:cTn id="17" dur="500" fill="hold"/>
                                        <p:tgtEl>
                                          <p:spTgt spid="56333"/>
                                        </p:tgtEl>
                                        <p:attrNameLst>
                                          <p:attrName>ppt_x</p:attrName>
                                        </p:attrNameLst>
                                      </p:cBhvr>
                                      <p:tavLst>
                                        <p:tav tm="0">
                                          <p:val>
                                            <p:strVal val="#ppt_x"/>
                                          </p:val>
                                        </p:tav>
                                        <p:tav tm="100000">
                                          <p:val>
                                            <p:strVal val="#ppt_x"/>
                                          </p:val>
                                        </p:tav>
                                      </p:tavLst>
                                    </p:anim>
                                    <p:anim calcmode="lin" valueType="num">
                                      <p:cBhvr additive="base">
                                        <p:cTn id="18" dur="500" fill="hold"/>
                                        <p:tgtEl>
                                          <p:spTgt spid="5633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6335"/>
                                        </p:tgtEl>
                                        <p:attrNameLst>
                                          <p:attrName>style.visibility</p:attrName>
                                        </p:attrNameLst>
                                      </p:cBhvr>
                                      <p:to>
                                        <p:strVal val="visible"/>
                                      </p:to>
                                    </p:set>
                                    <p:anim calcmode="lin" valueType="num">
                                      <p:cBhvr additive="base">
                                        <p:cTn id="21" dur="500" fill="hold"/>
                                        <p:tgtEl>
                                          <p:spTgt spid="56335"/>
                                        </p:tgtEl>
                                        <p:attrNameLst>
                                          <p:attrName>ppt_x</p:attrName>
                                        </p:attrNameLst>
                                      </p:cBhvr>
                                      <p:tavLst>
                                        <p:tav tm="0">
                                          <p:val>
                                            <p:strVal val="#ppt_x"/>
                                          </p:val>
                                        </p:tav>
                                        <p:tav tm="100000">
                                          <p:val>
                                            <p:strVal val="#ppt_x"/>
                                          </p:val>
                                        </p:tav>
                                      </p:tavLst>
                                    </p:anim>
                                    <p:anim calcmode="lin" valueType="num">
                                      <p:cBhvr additive="base">
                                        <p:cTn id="22" dur="500" fill="hold"/>
                                        <p:tgtEl>
                                          <p:spTgt spid="5633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6325"/>
                                        </p:tgtEl>
                                        <p:attrNameLst>
                                          <p:attrName>style.visibility</p:attrName>
                                        </p:attrNameLst>
                                      </p:cBhvr>
                                      <p:to>
                                        <p:strVal val="visible"/>
                                      </p:to>
                                    </p:set>
                                    <p:anim calcmode="lin" valueType="num">
                                      <p:cBhvr additive="base">
                                        <p:cTn id="27" dur="500" fill="hold"/>
                                        <p:tgtEl>
                                          <p:spTgt spid="56325"/>
                                        </p:tgtEl>
                                        <p:attrNameLst>
                                          <p:attrName>ppt_x</p:attrName>
                                        </p:attrNameLst>
                                      </p:cBhvr>
                                      <p:tavLst>
                                        <p:tav tm="0">
                                          <p:val>
                                            <p:strVal val="#ppt_x"/>
                                          </p:val>
                                        </p:tav>
                                        <p:tav tm="100000">
                                          <p:val>
                                            <p:strVal val="#ppt_x"/>
                                          </p:val>
                                        </p:tav>
                                      </p:tavLst>
                                    </p:anim>
                                    <p:anim calcmode="lin" valueType="num">
                                      <p:cBhvr additive="base">
                                        <p:cTn id="28" dur="500" fill="hold"/>
                                        <p:tgtEl>
                                          <p:spTgt spid="563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6327"/>
                                        </p:tgtEl>
                                        <p:attrNameLst>
                                          <p:attrName>style.visibility</p:attrName>
                                        </p:attrNameLst>
                                      </p:cBhvr>
                                      <p:to>
                                        <p:strVal val="visible"/>
                                      </p:to>
                                    </p:set>
                                    <p:anim calcmode="lin" valueType="num">
                                      <p:cBhvr additive="base">
                                        <p:cTn id="31" dur="500" fill="hold"/>
                                        <p:tgtEl>
                                          <p:spTgt spid="56327"/>
                                        </p:tgtEl>
                                        <p:attrNameLst>
                                          <p:attrName>ppt_x</p:attrName>
                                        </p:attrNameLst>
                                      </p:cBhvr>
                                      <p:tavLst>
                                        <p:tav tm="0">
                                          <p:val>
                                            <p:strVal val="#ppt_x"/>
                                          </p:val>
                                        </p:tav>
                                        <p:tav tm="100000">
                                          <p:val>
                                            <p:strVal val="#ppt_x"/>
                                          </p:val>
                                        </p:tav>
                                      </p:tavLst>
                                    </p:anim>
                                    <p:anim calcmode="lin" valueType="num">
                                      <p:cBhvr additive="base">
                                        <p:cTn id="32" dur="500" fill="hold"/>
                                        <p:tgtEl>
                                          <p:spTgt spid="563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xit" presetSubtype="0" fill="hold" nodeType="clickEffect">
                                  <p:stCondLst>
                                    <p:cond delay="0"/>
                                  </p:stCondLst>
                                  <p:childTnLst>
                                    <p:animEffect transition="out" filter="fade">
                                      <p:cBhvr>
                                        <p:cTn id="36" dur="1000"/>
                                        <p:tgtEl>
                                          <p:spTgt spid="56329"/>
                                        </p:tgtEl>
                                      </p:cBhvr>
                                    </p:animEffect>
                                    <p:anim calcmode="lin" valueType="num">
                                      <p:cBhvr>
                                        <p:cTn id="37" dur="1000"/>
                                        <p:tgtEl>
                                          <p:spTgt spid="56329"/>
                                        </p:tgtEl>
                                        <p:attrNameLst>
                                          <p:attrName>ppt_x</p:attrName>
                                        </p:attrNameLst>
                                      </p:cBhvr>
                                      <p:tavLst>
                                        <p:tav tm="0">
                                          <p:val>
                                            <p:strVal val="ppt_x"/>
                                          </p:val>
                                        </p:tav>
                                        <p:tav tm="100000">
                                          <p:val>
                                            <p:strVal val="ppt_x"/>
                                          </p:val>
                                        </p:tav>
                                      </p:tavLst>
                                    </p:anim>
                                    <p:anim calcmode="lin" valueType="num">
                                      <p:cBhvr>
                                        <p:cTn id="38" dur="100" decel="100000"/>
                                        <p:tgtEl>
                                          <p:spTgt spid="56329"/>
                                        </p:tgtEl>
                                        <p:attrNameLst>
                                          <p:attrName>ppt_y</p:attrName>
                                        </p:attrNameLst>
                                      </p:cBhvr>
                                      <p:tavLst>
                                        <p:tav tm="0">
                                          <p:val>
                                            <p:strVal val="ppt_y"/>
                                          </p:val>
                                        </p:tav>
                                        <p:tav tm="100000">
                                          <p:val>
                                            <p:strVal val="ppt_y-.03"/>
                                          </p:val>
                                        </p:tav>
                                      </p:tavLst>
                                    </p:anim>
                                    <p:anim calcmode="lin" valueType="num">
                                      <p:cBhvr>
                                        <p:cTn id="39" dur="900" accel="100000">
                                          <p:stCondLst>
                                            <p:cond delay="100"/>
                                          </p:stCondLst>
                                        </p:cTn>
                                        <p:tgtEl>
                                          <p:spTgt spid="56329"/>
                                        </p:tgtEl>
                                        <p:attrNameLst>
                                          <p:attrName>ppt_y</p:attrName>
                                        </p:attrNameLst>
                                      </p:cBhvr>
                                      <p:tavLst>
                                        <p:tav tm="0">
                                          <p:val>
                                            <p:strVal val="ppt_y"/>
                                          </p:val>
                                        </p:tav>
                                        <p:tav tm="100000">
                                          <p:val>
                                            <p:strVal val="ppt_y+1"/>
                                          </p:val>
                                        </p:tav>
                                      </p:tavLst>
                                    </p:anim>
                                    <p:set>
                                      <p:cBhvr>
                                        <p:cTn id="40" dur="1" fill="hold">
                                          <p:stCondLst>
                                            <p:cond delay="999"/>
                                          </p:stCondLst>
                                        </p:cTn>
                                        <p:tgtEl>
                                          <p:spTgt spid="56329"/>
                                        </p:tgtEl>
                                        <p:attrNameLst>
                                          <p:attrName>style.visibility</p:attrName>
                                        </p:attrNameLst>
                                      </p:cBhvr>
                                      <p:to>
                                        <p:strVal val="hidden"/>
                                      </p:to>
                                    </p:set>
                                  </p:childTnLst>
                                </p:cTn>
                              </p:par>
                              <p:par>
                                <p:cTn id="41" presetID="37" presetClass="exit" presetSubtype="0" fill="hold" grpId="1" nodeType="withEffect">
                                  <p:stCondLst>
                                    <p:cond delay="0"/>
                                  </p:stCondLst>
                                  <p:childTnLst>
                                    <p:animEffect transition="out" filter="fade">
                                      <p:cBhvr>
                                        <p:cTn id="42" dur="1000"/>
                                        <p:tgtEl>
                                          <p:spTgt spid="56331"/>
                                        </p:tgtEl>
                                      </p:cBhvr>
                                    </p:animEffect>
                                    <p:anim calcmode="lin" valueType="num">
                                      <p:cBhvr>
                                        <p:cTn id="43" dur="1000"/>
                                        <p:tgtEl>
                                          <p:spTgt spid="56331"/>
                                        </p:tgtEl>
                                        <p:attrNameLst>
                                          <p:attrName>ppt_x</p:attrName>
                                        </p:attrNameLst>
                                      </p:cBhvr>
                                      <p:tavLst>
                                        <p:tav tm="0">
                                          <p:val>
                                            <p:strVal val="ppt_x"/>
                                          </p:val>
                                        </p:tav>
                                        <p:tav tm="100000">
                                          <p:val>
                                            <p:strVal val="ppt_x"/>
                                          </p:val>
                                        </p:tav>
                                      </p:tavLst>
                                    </p:anim>
                                    <p:anim calcmode="lin" valueType="num">
                                      <p:cBhvr>
                                        <p:cTn id="44" dur="100" decel="100000"/>
                                        <p:tgtEl>
                                          <p:spTgt spid="56331"/>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56331"/>
                                        </p:tgtEl>
                                        <p:attrNameLst>
                                          <p:attrName>ppt_y</p:attrName>
                                        </p:attrNameLst>
                                      </p:cBhvr>
                                      <p:tavLst>
                                        <p:tav tm="0">
                                          <p:val>
                                            <p:strVal val="ppt_y"/>
                                          </p:val>
                                        </p:tav>
                                        <p:tav tm="100000">
                                          <p:val>
                                            <p:strVal val="ppt_y+1"/>
                                          </p:val>
                                        </p:tav>
                                      </p:tavLst>
                                    </p:anim>
                                    <p:set>
                                      <p:cBhvr>
                                        <p:cTn id="46" dur="1" fill="hold">
                                          <p:stCondLst>
                                            <p:cond delay="999"/>
                                          </p:stCondLst>
                                        </p:cTn>
                                        <p:tgtEl>
                                          <p:spTgt spid="56331"/>
                                        </p:tgtEl>
                                        <p:attrNameLst>
                                          <p:attrName>style.visibility</p:attrName>
                                        </p:attrNameLst>
                                      </p:cBhvr>
                                      <p:to>
                                        <p:strVal val="hidden"/>
                                      </p:to>
                                    </p:set>
                                  </p:childTnLst>
                                </p:cTn>
                              </p:par>
                              <p:par>
                                <p:cTn id="47" presetID="37" presetClass="exit" presetSubtype="0" fill="hold" nodeType="withEffect">
                                  <p:stCondLst>
                                    <p:cond delay="0"/>
                                  </p:stCondLst>
                                  <p:childTnLst>
                                    <p:animEffect transition="out" filter="fade">
                                      <p:cBhvr>
                                        <p:cTn id="48" dur="1000"/>
                                        <p:tgtEl>
                                          <p:spTgt spid="56333"/>
                                        </p:tgtEl>
                                      </p:cBhvr>
                                    </p:animEffect>
                                    <p:anim calcmode="lin" valueType="num">
                                      <p:cBhvr>
                                        <p:cTn id="49" dur="1000"/>
                                        <p:tgtEl>
                                          <p:spTgt spid="56333"/>
                                        </p:tgtEl>
                                        <p:attrNameLst>
                                          <p:attrName>ppt_x</p:attrName>
                                        </p:attrNameLst>
                                      </p:cBhvr>
                                      <p:tavLst>
                                        <p:tav tm="0">
                                          <p:val>
                                            <p:strVal val="ppt_x"/>
                                          </p:val>
                                        </p:tav>
                                        <p:tav tm="100000">
                                          <p:val>
                                            <p:strVal val="ppt_x"/>
                                          </p:val>
                                        </p:tav>
                                      </p:tavLst>
                                    </p:anim>
                                    <p:anim calcmode="lin" valueType="num">
                                      <p:cBhvr>
                                        <p:cTn id="50" dur="100" decel="100000"/>
                                        <p:tgtEl>
                                          <p:spTgt spid="56333"/>
                                        </p:tgtEl>
                                        <p:attrNameLst>
                                          <p:attrName>ppt_y</p:attrName>
                                        </p:attrNameLst>
                                      </p:cBhvr>
                                      <p:tavLst>
                                        <p:tav tm="0">
                                          <p:val>
                                            <p:strVal val="ppt_y"/>
                                          </p:val>
                                        </p:tav>
                                        <p:tav tm="100000">
                                          <p:val>
                                            <p:strVal val="ppt_y-.03"/>
                                          </p:val>
                                        </p:tav>
                                      </p:tavLst>
                                    </p:anim>
                                    <p:anim calcmode="lin" valueType="num">
                                      <p:cBhvr>
                                        <p:cTn id="51" dur="900" accel="100000">
                                          <p:stCondLst>
                                            <p:cond delay="100"/>
                                          </p:stCondLst>
                                        </p:cTn>
                                        <p:tgtEl>
                                          <p:spTgt spid="56333"/>
                                        </p:tgtEl>
                                        <p:attrNameLst>
                                          <p:attrName>ppt_y</p:attrName>
                                        </p:attrNameLst>
                                      </p:cBhvr>
                                      <p:tavLst>
                                        <p:tav tm="0">
                                          <p:val>
                                            <p:strVal val="ppt_y"/>
                                          </p:val>
                                        </p:tav>
                                        <p:tav tm="100000">
                                          <p:val>
                                            <p:strVal val="ppt_y+1"/>
                                          </p:val>
                                        </p:tav>
                                      </p:tavLst>
                                    </p:anim>
                                    <p:set>
                                      <p:cBhvr>
                                        <p:cTn id="52" dur="1" fill="hold">
                                          <p:stCondLst>
                                            <p:cond delay="999"/>
                                          </p:stCondLst>
                                        </p:cTn>
                                        <p:tgtEl>
                                          <p:spTgt spid="56333"/>
                                        </p:tgtEl>
                                        <p:attrNameLst>
                                          <p:attrName>style.visibility</p:attrName>
                                        </p:attrNameLst>
                                      </p:cBhvr>
                                      <p:to>
                                        <p:strVal val="hidden"/>
                                      </p:to>
                                    </p:set>
                                  </p:childTnLst>
                                </p:cTn>
                              </p:par>
                              <p:par>
                                <p:cTn id="53" presetID="37" presetClass="exit" presetSubtype="0" fill="hold" grpId="1" nodeType="withEffect">
                                  <p:stCondLst>
                                    <p:cond delay="0"/>
                                  </p:stCondLst>
                                  <p:childTnLst>
                                    <p:animEffect transition="out" filter="fade">
                                      <p:cBhvr>
                                        <p:cTn id="54" dur="1000"/>
                                        <p:tgtEl>
                                          <p:spTgt spid="56335"/>
                                        </p:tgtEl>
                                      </p:cBhvr>
                                    </p:animEffect>
                                    <p:anim calcmode="lin" valueType="num">
                                      <p:cBhvr>
                                        <p:cTn id="55" dur="1000"/>
                                        <p:tgtEl>
                                          <p:spTgt spid="56335"/>
                                        </p:tgtEl>
                                        <p:attrNameLst>
                                          <p:attrName>ppt_x</p:attrName>
                                        </p:attrNameLst>
                                      </p:cBhvr>
                                      <p:tavLst>
                                        <p:tav tm="0">
                                          <p:val>
                                            <p:strVal val="ppt_x"/>
                                          </p:val>
                                        </p:tav>
                                        <p:tav tm="100000">
                                          <p:val>
                                            <p:strVal val="ppt_x"/>
                                          </p:val>
                                        </p:tav>
                                      </p:tavLst>
                                    </p:anim>
                                    <p:anim calcmode="lin" valueType="num">
                                      <p:cBhvr>
                                        <p:cTn id="56" dur="100" decel="100000"/>
                                        <p:tgtEl>
                                          <p:spTgt spid="56335"/>
                                        </p:tgtEl>
                                        <p:attrNameLst>
                                          <p:attrName>ppt_y</p:attrName>
                                        </p:attrNameLst>
                                      </p:cBhvr>
                                      <p:tavLst>
                                        <p:tav tm="0">
                                          <p:val>
                                            <p:strVal val="ppt_y"/>
                                          </p:val>
                                        </p:tav>
                                        <p:tav tm="100000">
                                          <p:val>
                                            <p:strVal val="ppt_y-.03"/>
                                          </p:val>
                                        </p:tav>
                                      </p:tavLst>
                                    </p:anim>
                                    <p:anim calcmode="lin" valueType="num">
                                      <p:cBhvr>
                                        <p:cTn id="57" dur="900" accel="100000">
                                          <p:stCondLst>
                                            <p:cond delay="100"/>
                                          </p:stCondLst>
                                        </p:cTn>
                                        <p:tgtEl>
                                          <p:spTgt spid="56335"/>
                                        </p:tgtEl>
                                        <p:attrNameLst>
                                          <p:attrName>ppt_y</p:attrName>
                                        </p:attrNameLst>
                                      </p:cBhvr>
                                      <p:tavLst>
                                        <p:tav tm="0">
                                          <p:val>
                                            <p:strVal val="ppt_y"/>
                                          </p:val>
                                        </p:tav>
                                        <p:tav tm="100000">
                                          <p:val>
                                            <p:strVal val="ppt_y+1"/>
                                          </p:val>
                                        </p:tav>
                                      </p:tavLst>
                                    </p:anim>
                                    <p:set>
                                      <p:cBhvr>
                                        <p:cTn id="58" dur="1" fill="hold">
                                          <p:stCondLst>
                                            <p:cond delay="999"/>
                                          </p:stCondLst>
                                        </p:cTn>
                                        <p:tgtEl>
                                          <p:spTgt spid="56335"/>
                                        </p:tgtEl>
                                        <p:attrNameLst>
                                          <p:attrName>style.visibility</p:attrName>
                                        </p:attrNameLst>
                                      </p:cBhvr>
                                      <p:to>
                                        <p:strVal val="hidden"/>
                                      </p:to>
                                    </p:set>
                                  </p:childTnLst>
                                </p:cTn>
                              </p:par>
                              <p:par>
                                <p:cTn id="59" presetID="37" presetClass="exit" presetSubtype="0" fill="hold" nodeType="withEffect">
                                  <p:stCondLst>
                                    <p:cond delay="0"/>
                                  </p:stCondLst>
                                  <p:childTnLst>
                                    <p:animEffect transition="out" filter="fade">
                                      <p:cBhvr>
                                        <p:cTn id="60" dur="1000"/>
                                        <p:tgtEl>
                                          <p:spTgt spid="56325"/>
                                        </p:tgtEl>
                                      </p:cBhvr>
                                    </p:animEffect>
                                    <p:anim calcmode="lin" valueType="num">
                                      <p:cBhvr>
                                        <p:cTn id="61" dur="1000"/>
                                        <p:tgtEl>
                                          <p:spTgt spid="56325"/>
                                        </p:tgtEl>
                                        <p:attrNameLst>
                                          <p:attrName>ppt_x</p:attrName>
                                        </p:attrNameLst>
                                      </p:cBhvr>
                                      <p:tavLst>
                                        <p:tav tm="0">
                                          <p:val>
                                            <p:strVal val="ppt_x"/>
                                          </p:val>
                                        </p:tav>
                                        <p:tav tm="100000">
                                          <p:val>
                                            <p:strVal val="ppt_x"/>
                                          </p:val>
                                        </p:tav>
                                      </p:tavLst>
                                    </p:anim>
                                    <p:anim calcmode="lin" valueType="num">
                                      <p:cBhvr>
                                        <p:cTn id="62" dur="100" decel="100000"/>
                                        <p:tgtEl>
                                          <p:spTgt spid="56325"/>
                                        </p:tgtEl>
                                        <p:attrNameLst>
                                          <p:attrName>ppt_y</p:attrName>
                                        </p:attrNameLst>
                                      </p:cBhvr>
                                      <p:tavLst>
                                        <p:tav tm="0">
                                          <p:val>
                                            <p:strVal val="ppt_y"/>
                                          </p:val>
                                        </p:tav>
                                        <p:tav tm="100000">
                                          <p:val>
                                            <p:strVal val="ppt_y-.03"/>
                                          </p:val>
                                        </p:tav>
                                      </p:tavLst>
                                    </p:anim>
                                    <p:anim calcmode="lin" valueType="num">
                                      <p:cBhvr>
                                        <p:cTn id="63" dur="900" accel="100000">
                                          <p:stCondLst>
                                            <p:cond delay="100"/>
                                          </p:stCondLst>
                                        </p:cTn>
                                        <p:tgtEl>
                                          <p:spTgt spid="56325"/>
                                        </p:tgtEl>
                                        <p:attrNameLst>
                                          <p:attrName>ppt_y</p:attrName>
                                        </p:attrNameLst>
                                      </p:cBhvr>
                                      <p:tavLst>
                                        <p:tav tm="0">
                                          <p:val>
                                            <p:strVal val="ppt_y"/>
                                          </p:val>
                                        </p:tav>
                                        <p:tav tm="100000">
                                          <p:val>
                                            <p:strVal val="ppt_y+1"/>
                                          </p:val>
                                        </p:tav>
                                      </p:tavLst>
                                    </p:anim>
                                    <p:set>
                                      <p:cBhvr>
                                        <p:cTn id="64" dur="1" fill="hold">
                                          <p:stCondLst>
                                            <p:cond delay="999"/>
                                          </p:stCondLst>
                                        </p:cTn>
                                        <p:tgtEl>
                                          <p:spTgt spid="56325"/>
                                        </p:tgtEl>
                                        <p:attrNameLst>
                                          <p:attrName>style.visibility</p:attrName>
                                        </p:attrNameLst>
                                      </p:cBhvr>
                                      <p:to>
                                        <p:strVal val="hidden"/>
                                      </p:to>
                                    </p:set>
                                  </p:childTnLst>
                                </p:cTn>
                              </p:par>
                              <p:par>
                                <p:cTn id="65" presetID="37" presetClass="exit" presetSubtype="0" fill="hold" grpId="0" nodeType="withEffect">
                                  <p:stCondLst>
                                    <p:cond delay="0"/>
                                  </p:stCondLst>
                                  <p:childTnLst>
                                    <p:animEffect transition="out" filter="fade">
                                      <p:cBhvr>
                                        <p:cTn id="66" dur="1000"/>
                                        <p:tgtEl>
                                          <p:spTgt spid="56327"/>
                                        </p:tgtEl>
                                      </p:cBhvr>
                                    </p:animEffect>
                                    <p:anim calcmode="lin" valueType="num">
                                      <p:cBhvr>
                                        <p:cTn id="67" dur="1000"/>
                                        <p:tgtEl>
                                          <p:spTgt spid="56327"/>
                                        </p:tgtEl>
                                        <p:attrNameLst>
                                          <p:attrName>ppt_x</p:attrName>
                                        </p:attrNameLst>
                                      </p:cBhvr>
                                      <p:tavLst>
                                        <p:tav tm="0">
                                          <p:val>
                                            <p:strVal val="ppt_x"/>
                                          </p:val>
                                        </p:tav>
                                        <p:tav tm="100000">
                                          <p:val>
                                            <p:strVal val="ppt_x"/>
                                          </p:val>
                                        </p:tav>
                                      </p:tavLst>
                                    </p:anim>
                                    <p:anim calcmode="lin" valueType="num">
                                      <p:cBhvr>
                                        <p:cTn id="68" dur="100" decel="100000"/>
                                        <p:tgtEl>
                                          <p:spTgt spid="56327"/>
                                        </p:tgtEl>
                                        <p:attrNameLst>
                                          <p:attrName>ppt_y</p:attrName>
                                        </p:attrNameLst>
                                      </p:cBhvr>
                                      <p:tavLst>
                                        <p:tav tm="0">
                                          <p:val>
                                            <p:strVal val="ppt_y"/>
                                          </p:val>
                                        </p:tav>
                                        <p:tav tm="100000">
                                          <p:val>
                                            <p:strVal val="ppt_y-.03"/>
                                          </p:val>
                                        </p:tav>
                                      </p:tavLst>
                                    </p:anim>
                                    <p:anim calcmode="lin" valueType="num">
                                      <p:cBhvr>
                                        <p:cTn id="69" dur="900" accel="100000">
                                          <p:stCondLst>
                                            <p:cond delay="100"/>
                                          </p:stCondLst>
                                        </p:cTn>
                                        <p:tgtEl>
                                          <p:spTgt spid="56327"/>
                                        </p:tgtEl>
                                        <p:attrNameLst>
                                          <p:attrName>ppt_y</p:attrName>
                                        </p:attrNameLst>
                                      </p:cBhvr>
                                      <p:tavLst>
                                        <p:tav tm="0">
                                          <p:val>
                                            <p:strVal val="ppt_y"/>
                                          </p:val>
                                        </p:tav>
                                        <p:tav tm="100000">
                                          <p:val>
                                            <p:strVal val="ppt_y+1"/>
                                          </p:val>
                                        </p:tav>
                                      </p:tavLst>
                                    </p:anim>
                                    <p:set>
                                      <p:cBhvr>
                                        <p:cTn id="70" dur="1" fill="hold">
                                          <p:stCondLst>
                                            <p:cond delay="999"/>
                                          </p:stCondLst>
                                        </p:cTn>
                                        <p:tgtEl>
                                          <p:spTgt spid="563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7" presetClass="entr" presetSubtype="0" fill="hold" grpId="0" nodeType="clickEffect">
                                  <p:stCondLst>
                                    <p:cond delay="0"/>
                                  </p:stCondLst>
                                  <p:iterate type="lt">
                                    <p:tmPct val="50000"/>
                                  </p:iterate>
                                  <p:childTnLst>
                                    <p:set>
                                      <p:cBhvr>
                                        <p:cTn id="86" dur="1" fill="hold">
                                          <p:stCondLst>
                                            <p:cond delay="0"/>
                                          </p:stCondLst>
                                        </p:cTn>
                                        <p:tgtEl>
                                          <p:spTgt spid="56339"/>
                                        </p:tgtEl>
                                        <p:attrNameLst>
                                          <p:attrName>style.visibility</p:attrName>
                                        </p:attrNameLst>
                                      </p:cBhvr>
                                      <p:to>
                                        <p:strVal val="visible"/>
                                      </p:to>
                                    </p:set>
                                    <p:anim calcmode="discrete" valueType="clr">
                                      <p:cBhvr override="childStyle">
                                        <p:cTn id="87" dur="80"/>
                                        <p:tgtEl>
                                          <p:spTgt spid="56339"/>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56339"/>
                                        </p:tgtEl>
                                        <p:attrNameLst>
                                          <p:attrName>fillcolor</p:attrName>
                                        </p:attrNameLst>
                                      </p:cBhvr>
                                      <p:tavLst>
                                        <p:tav tm="0">
                                          <p:val>
                                            <p:clrVal>
                                              <a:schemeClr val="accent2"/>
                                            </p:clrVal>
                                          </p:val>
                                        </p:tav>
                                        <p:tav tm="50000">
                                          <p:val>
                                            <p:clrVal>
                                              <a:schemeClr val="hlink"/>
                                            </p:clrVal>
                                          </p:val>
                                        </p:tav>
                                      </p:tavLst>
                                    </p:anim>
                                    <p:set>
                                      <p:cBhvr>
                                        <p:cTn id="89" dur="80"/>
                                        <p:tgtEl>
                                          <p:spTgt spid="563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56331" grpId="0"/>
      <p:bldP spid="56331" grpId="1"/>
      <p:bldP spid="56335" grpId="0"/>
      <p:bldP spid="56335" grpId="1"/>
      <p:bldP spid="563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885E13-B9AF-44EF-A758-717E15E1D06B}"/>
              </a:ext>
            </a:extLst>
          </p:cNvPr>
          <p:cNvSpPr txBox="1"/>
          <p:nvPr/>
        </p:nvSpPr>
        <p:spPr>
          <a:xfrm>
            <a:off x="-1" y="-28575"/>
            <a:ext cx="12192001" cy="646331"/>
          </a:xfrm>
          <a:prstGeom prst="rect">
            <a:avLst/>
          </a:prstGeom>
          <a:noFill/>
        </p:spPr>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Đường đi Sa Pa</a:t>
            </a:r>
            <a:endParaRPr lang="en-US" sz="3600" b="1"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23F1B276-99E2-41C0-B7E7-53BAD6672B2C}"/>
              </a:ext>
            </a:extLst>
          </p:cNvPr>
          <p:cNvSpPr txBox="1"/>
          <p:nvPr/>
        </p:nvSpPr>
        <p:spPr>
          <a:xfrm>
            <a:off x="80961" y="448776"/>
            <a:ext cx="12111039" cy="6494085"/>
          </a:xfrm>
          <a:prstGeom prst="rect">
            <a:avLst/>
          </a:prstGeom>
          <a:noFill/>
        </p:spPr>
        <p:txBody>
          <a:bodyPr wrap="square">
            <a:spAutoFit/>
          </a:bodyPr>
          <a:lstStyle/>
          <a:p>
            <a:r>
              <a:rPr lang="vi-VN" sz="2500" dirty="0">
                <a:latin typeface="+mj-lt"/>
              </a:rPr>
              <a:t>Xe chúng 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r>
              <a:rPr lang="vi-VN" sz="2500" dirty="0">
                <a:latin typeface="+mj-lt"/>
              </a:rPr>
              <a:t>   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p>
          <a:p>
            <a:r>
              <a:rPr lang="vi-VN" sz="2500" dirty="0">
                <a:latin typeface="+mj-lt"/>
              </a:rPr>
              <a:t>   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r>
              <a:rPr lang="vi-VN" sz="2500" dirty="0">
                <a:latin typeface="+mj-lt"/>
              </a:rPr>
              <a:t>   Sa Pa quả là món quà tặng diệu kì mà thiên nhiên dành cho đất nước ta.</a:t>
            </a:r>
          </a:p>
          <a:p>
            <a:pPr algn="r"/>
            <a:r>
              <a:rPr lang="vi-VN" sz="2500" i="1" dirty="0">
                <a:latin typeface="+mj-lt"/>
              </a:rPr>
              <a:t>Theo</a:t>
            </a:r>
            <a:r>
              <a:rPr lang="vi-VN" sz="2500" dirty="0">
                <a:latin typeface="+mj-lt"/>
              </a:rPr>
              <a:t> </a:t>
            </a:r>
            <a:r>
              <a:rPr lang="vi-VN" sz="2500" b="1" dirty="0">
                <a:latin typeface="+mj-lt"/>
              </a:rPr>
              <a:t>NGUYỄN PHAN HÁCH</a:t>
            </a:r>
          </a:p>
        </p:txBody>
      </p:sp>
    </p:spTree>
    <p:extLst>
      <p:ext uri="{BB962C8B-B14F-4D97-AF65-F5344CB8AC3E}">
        <p14:creationId xmlns:p14="http://schemas.microsoft.com/office/powerpoint/2010/main" val="418214340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xmlns=""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xmlns=""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xmlns="" id="{13038C87-053A-4736-A175-A643DCC2D227}"/>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TÌM HIỂU BÀI</a:t>
            </a:r>
          </a:p>
        </p:txBody>
      </p:sp>
    </p:spTree>
    <p:extLst>
      <p:ext uri="{BB962C8B-B14F-4D97-AF65-F5344CB8AC3E}">
        <p14:creationId xmlns:p14="http://schemas.microsoft.com/office/powerpoint/2010/main" val="397570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27F72F92-3609-4969-8540-4292512F7B8E}"/>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xmlns="" id="{AAEFDCC0-26B9-4529-AE97-465F0A3CFB42}"/>
              </a:ext>
            </a:extLst>
          </p:cNvPr>
          <p:cNvSpPr>
            <a:spLocks noGrp="1"/>
          </p:cNvSpPr>
          <p:nvPr>
            <p:ph type="title"/>
          </p:nvPr>
        </p:nvSpPr>
        <p:spPr>
          <a:xfrm>
            <a:off x="838200" y="0"/>
            <a:ext cx="10515600" cy="1325563"/>
          </a:xfrm>
        </p:spPr>
        <p:txBody>
          <a:bodyPr>
            <a:norm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xmlns="" id="{3A2A8879-CBA4-4321-85AC-563031064B42}"/>
              </a:ext>
            </a:extLst>
          </p:cNvPr>
          <p:cNvSpPr txBox="1">
            <a:spLocks/>
          </p:cNvSpPr>
          <p:nvPr/>
        </p:nvSpPr>
        <p:spPr>
          <a:xfrm>
            <a:off x="838200" y="752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Sa Pa</a:t>
            </a:r>
          </a:p>
        </p:txBody>
      </p:sp>
      <p:sp>
        <p:nvSpPr>
          <p:cNvPr id="6" name="TextBox 5">
            <a:extLst>
              <a:ext uri="{FF2B5EF4-FFF2-40B4-BE49-F238E27FC236}">
                <a16:creationId xmlns:a16="http://schemas.microsoft.com/office/drawing/2014/main" xmlns="" id="{AA0C3EE9-1EF4-415E-BD5F-B0786C5E6F75}"/>
              </a:ext>
            </a:extLst>
          </p:cNvPr>
          <p:cNvSpPr txBox="1"/>
          <p:nvPr/>
        </p:nvSpPr>
        <p:spPr>
          <a:xfrm>
            <a:off x="681037" y="1724005"/>
            <a:ext cx="10829925" cy="954107"/>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Câu 1</a:t>
            </a: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Mỗi đoạn trong bài là một bức tranh đẹp về cảnh, về</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người. Hãy miêu tả những điều hình dung được về mỗi bức tranh.</a:t>
            </a:r>
          </a:p>
        </p:txBody>
      </p:sp>
      <p:sp>
        <p:nvSpPr>
          <p:cNvPr id="8" name="TextBox 7">
            <a:extLst>
              <a:ext uri="{FF2B5EF4-FFF2-40B4-BE49-F238E27FC236}">
                <a16:creationId xmlns:a16="http://schemas.microsoft.com/office/drawing/2014/main" xmlns="" id="{2F5FA731-C752-4B09-8521-4ECD2BFA64EA}"/>
              </a:ext>
            </a:extLst>
          </p:cNvPr>
          <p:cNvSpPr txBox="1"/>
          <p:nvPr/>
        </p:nvSpPr>
        <p:spPr>
          <a:xfrm>
            <a:off x="681037" y="2678112"/>
            <a:ext cx="11206163" cy="2677656"/>
          </a:xfrm>
          <a:prstGeom prst="rect">
            <a:avLst/>
          </a:prstGeom>
          <a:noFill/>
        </p:spPr>
        <p:txBody>
          <a:bodyPr wrap="square">
            <a:spAutoFit/>
          </a:bodyPr>
          <a:lstStyle/>
          <a:p>
            <a:r>
              <a:rPr lang="vi-VN" sz="2800" b="1" i="1" dirty="0">
                <a:latin typeface="Times New Roman" panose="02020603050405020304" pitchFamily="18" charset="0"/>
                <a:cs typeface="Times New Roman" panose="02020603050405020304" pitchFamily="18" charset="0"/>
              </a:rPr>
              <a:t>Tranh 1</a:t>
            </a:r>
            <a:r>
              <a:rPr lang="en-US" sz="2800" b="1"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Ta hình dung ra con đường đi Sa Pa ngày càng lên cao hơn, nằm chênh vênh trên sườn núi xuyên qua những đám mây, uốn quanh những ngọn thác đẹp và lượn sát những cánh rừng. Cảnh làng xóm ven đường cũng thật đẹp, thật yên ả, êm đềm với những vườn đào đang trổ hoa, với những con ngựa đẹp nhiều màu sắc được chăn thả trong vườn. Đi lên Sa Pa ta có cảm giác như đi trong cảnh tượng huyền ảo của chốn thần tiên.</a:t>
            </a:r>
          </a:p>
        </p:txBody>
      </p:sp>
      <p:sp>
        <p:nvSpPr>
          <p:cNvPr id="10" name="TextBox 9">
            <a:extLst>
              <a:ext uri="{FF2B5EF4-FFF2-40B4-BE49-F238E27FC236}">
                <a16:creationId xmlns:a16="http://schemas.microsoft.com/office/drawing/2014/main" xmlns="" id="{A5DE2D40-A166-4374-850E-25D9EDF752D2}"/>
              </a:ext>
            </a:extLst>
          </p:cNvPr>
          <p:cNvSpPr txBox="1"/>
          <p:nvPr/>
        </p:nvSpPr>
        <p:spPr>
          <a:xfrm>
            <a:off x="681036" y="2678112"/>
            <a:ext cx="10829925" cy="1815882"/>
          </a:xfrm>
          <a:prstGeom prst="rect">
            <a:avLst/>
          </a:prstGeom>
          <a:noFill/>
        </p:spPr>
        <p:txBody>
          <a:bodyPr wrap="square">
            <a:spAutoFit/>
          </a:bodyPr>
          <a:lstStyle/>
          <a:p>
            <a:r>
              <a:rPr lang="vi-VN" sz="2800" b="1" i="1" dirty="0">
                <a:latin typeface="Times New Roman" panose="02020603050405020304" pitchFamily="18" charset="0"/>
                <a:cs typeface="Times New Roman" panose="02020603050405020304" pitchFamily="18" charset="0"/>
              </a:rPr>
              <a:t>Tranh 2</a:t>
            </a:r>
            <a:r>
              <a:rPr lang="en-US" sz="2800" b="1"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Ta hình dung ra quang cảnh một thị trấn ở miền núi cao, có các em bé dân tộc ăn mặc những bộ quần áo nhiều màu đang chơi đùa. Phiên chợ đông vui, người ngựa rộn ràng nhưng tất cả lại ẩn hiện trong màn sương chiều mờ tím. Đây là cảnh phố huyện rất vui mắt, rực rỡ sắc màu.</a:t>
            </a:r>
          </a:p>
        </p:txBody>
      </p:sp>
      <p:sp>
        <p:nvSpPr>
          <p:cNvPr id="12" name="TextBox 11">
            <a:extLst>
              <a:ext uri="{FF2B5EF4-FFF2-40B4-BE49-F238E27FC236}">
                <a16:creationId xmlns:a16="http://schemas.microsoft.com/office/drawing/2014/main" xmlns="" id="{8DDC3688-30DE-42B9-8B23-B623AFB187E6}"/>
              </a:ext>
            </a:extLst>
          </p:cNvPr>
          <p:cNvSpPr txBox="1"/>
          <p:nvPr/>
        </p:nvSpPr>
        <p:spPr>
          <a:xfrm>
            <a:off x="681036" y="4493994"/>
            <a:ext cx="10829925" cy="1384995"/>
          </a:xfrm>
          <a:prstGeom prst="rect">
            <a:avLst/>
          </a:prstGeom>
          <a:noFill/>
        </p:spPr>
        <p:txBody>
          <a:bodyPr wrap="square">
            <a:spAutoFit/>
          </a:bodyPr>
          <a:lstStyle/>
          <a:p>
            <a:r>
              <a:rPr lang="vi-VN" sz="2800" b="1" i="1" dirty="0">
                <a:latin typeface="Times New Roman" panose="02020603050405020304" pitchFamily="18" charset="0"/>
                <a:cs typeface="Times New Roman" panose="02020603050405020304" pitchFamily="18" charset="0"/>
              </a:rPr>
              <a:t>Tranh 3</a:t>
            </a:r>
            <a:r>
              <a:rPr lang="en-US" sz="2800" b="1"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Phong cảnh của đường lên Sa Pa thật đẹp và luôn thay đổi, khi là lá vàng mùa thu, khi là cơn mưa tuyết trắng trên các cành đào, lê, mận, khi là hoa xuân rực rỡ. Đây là sự liên tục đổi mùa, sự lạ lùng hiếm có.</a:t>
            </a:r>
          </a:p>
        </p:txBody>
      </p:sp>
    </p:spTree>
    <p:extLst>
      <p:ext uri="{BB962C8B-B14F-4D97-AF65-F5344CB8AC3E}">
        <p14:creationId xmlns:p14="http://schemas.microsoft.com/office/powerpoint/2010/main" val="1639752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27F72F92-3609-4969-8540-4292512F7B8E}"/>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xmlns="" id="{AAEFDCC0-26B9-4529-AE97-465F0A3CFB42}"/>
              </a:ext>
            </a:extLst>
          </p:cNvPr>
          <p:cNvSpPr>
            <a:spLocks noGrp="1"/>
          </p:cNvSpPr>
          <p:nvPr>
            <p:ph type="title"/>
          </p:nvPr>
        </p:nvSpPr>
        <p:spPr>
          <a:xfrm>
            <a:off x="838200" y="0"/>
            <a:ext cx="10515600" cy="1325563"/>
          </a:xfrm>
        </p:spPr>
        <p:txBody>
          <a:bodyPr>
            <a:norm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xmlns="" id="{3A2A8879-CBA4-4321-85AC-563031064B42}"/>
              </a:ext>
            </a:extLst>
          </p:cNvPr>
          <p:cNvSpPr txBox="1">
            <a:spLocks/>
          </p:cNvSpPr>
          <p:nvPr/>
        </p:nvSpPr>
        <p:spPr>
          <a:xfrm>
            <a:off x="838200" y="752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Sa Pa</a:t>
            </a:r>
          </a:p>
        </p:txBody>
      </p:sp>
      <p:sp>
        <p:nvSpPr>
          <p:cNvPr id="6" name="TextBox 5">
            <a:extLst>
              <a:ext uri="{FF2B5EF4-FFF2-40B4-BE49-F238E27FC236}">
                <a16:creationId xmlns:a16="http://schemas.microsoft.com/office/drawing/2014/main" xmlns="" id="{AA0C3EE9-1EF4-415E-BD5F-B0786C5E6F75}"/>
              </a:ext>
            </a:extLst>
          </p:cNvPr>
          <p:cNvSpPr txBox="1"/>
          <p:nvPr/>
        </p:nvSpPr>
        <p:spPr>
          <a:xfrm>
            <a:off x="681037" y="1724005"/>
            <a:ext cx="10829925" cy="954107"/>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Những bức tranh bằng lời thể hiện sự quan sát rất tinh tế của tác giả. Hãy nêu một chi tiết thể hiện sự quan sát tinh tế ấy</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C00412DE-D3CE-4EC6-A8F6-251A74C6AA87}"/>
              </a:ext>
            </a:extLst>
          </p:cNvPr>
          <p:cNvSpPr txBox="1"/>
          <p:nvPr/>
        </p:nvSpPr>
        <p:spPr>
          <a:xfrm>
            <a:off x="592930" y="2830512"/>
            <a:ext cx="11006138" cy="2246769"/>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 Sự quan sát rất tinh tế của tác giả thể hiện trong suốt cả bài văn. Ví dụ:</a:t>
            </a:r>
          </a:p>
          <a:p>
            <a:r>
              <a:rPr lang="vi-VN" sz="2800" dirty="0">
                <a:latin typeface="Times New Roman" panose="02020603050405020304" pitchFamily="18" charset="0"/>
                <a:cs typeface="Times New Roman" panose="02020603050405020304" pitchFamily="18" charset="0"/>
              </a:rPr>
              <a:t>Khi tả cảnh thị trấn miền núi tác giả đã nêu ra một cảnh tượng đặc trưng mà phố xá dưới xuôi không bao giờ có cả.</a:t>
            </a:r>
          </a:p>
          <a:p>
            <a:r>
              <a:rPr lang="vi-VN" sz="2800" dirty="0">
                <a:latin typeface="Times New Roman" panose="02020603050405020304" pitchFamily="18" charset="0"/>
                <a:cs typeface="Times New Roman" panose="02020603050405020304" pitchFamily="18" charset="0"/>
              </a:rPr>
              <a:t>Những em bé Hmông, những em bé Tu Dí, Phù Lá cổ đeo móng hổ, quần áo sặc sỡ đang chơi đùa trước cửa hàng.</a:t>
            </a:r>
          </a:p>
        </p:txBody>
      </p:sp>
    </p:spTree>
    <p:extLst>
      <p:ext uri="{BB962C8B-B14F-4D97-AF65-F5344CB8AC3E}">
        <p14:creationId xmlns:p14="http://schemas.microsoft.com/office/powerpoint/2010/main" val="13378302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fade">
                                      <p:cBhvr>
                                        <p:cTn id="2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27F72F92-3609-4969-8540-4292512F7B8E}"/>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xmlns="" id="{AAEFDCC0-26B9-4529-AE97-465F0A3CFB42}"/>
              </a:ext>
            </a:extLst>
          </p:cNvPr>
          <p:cNvSpPr>
            <a:spLocks noGrp="1"/>
          </p:cNvSpPr>
          <p:nvPr>
            <p:ph type="title"/>
          </p:nvPr>
        </p:nvSpPr>
        <p:spPr>
          <a:xfrm>
            <a:off x="838200" y="0"/>
            <a:ext cx="10515600" cy="1325563"/>
          </a:xfrm>
        </p:spPr>
        <p:txBody>
          <a:bodyPr>
            <a:norm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xmlns="" id="{3A2A8879-CBA4-4321-85AC-563031064B42}"/>
              </a:ext>
            </a:extLst>
          </p:cNvPr>
          <p:cNvSpPr txBox="1">
            <a:spLocks/>
          </p:cNvSpPr>
          <p:nvPr/>
        </p:nvSpPr>
        <p:spPr>
          <a:xfrm>
            <a:off x="838200" y="752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Sa Pa</a:t>
            </a:r>
          </a:p>
        </p:txBody>
      </p:sp>
      <p:sp>
        <p:nvSpPr>
          <p:cNvPr id="6" name="TextBox 5">
            <a:extLst>
              <a:ext uri="{FF2B5EF4-FFF2-40B4-BE49-F238E27FC236}">
                <a16:creationId xmlns:a16="http://schemas.microsoft.com/office/drawing/2014/main" xmlns="" id="{AA0C3EE9-1EF4-415E-BD5F-B0786C5E6F75}"/>
              </a:ext>
            </a:extLst>
          </p:cNvPr>
          <p:cNvSpPr txBox="1"/>
          <p:nvPr/>
        </p:nvSpPr>
        <p:spPr>
          <a:xfrm>
            <a:off x="597694" y="1724005"/>
            <a:ext cx="10996612" cy="523220"/>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Sa Pa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xmlns="" id="{4F75D0BE-782F-4295-92D3-0AC5057AFB58}"/>
              </a:ext>
            </a:extLst>
          </p:cNvPr>
          <p:cNvSpPr txBox="1"/>
          <p:nvPr/>
        </p:nvSpPr>
        <p:spPr>
          <a:xfrm>
            <a:off x="717947" y="2397947"/>
            <a:ext cx="10756106" cy="1384995"/>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Vì quang cảnh ở đây rất đẹp, có núi, có thác, có rừng, cây cối luôn tốt tươi, có nhiều thứ hoa quý hiếm, làng xóm yên ả, thanh bình, khí hậu thì không nóng bức bao giờ, quanh năm mát mẻ hay se lạnh.</a:t>
            </a:r>
          </a:p>
        </p:txBody>
      </p:sp>
      <p:pic>
        <p:nvPicPr>
          <p:cNvPr id="9" name="Picture 3">
            <a:extLst>
              <a:ext uri="{FF2B5EF4-FFF2-40B4-BE49-F238E27FC236}">
                <a16:creationId xmlns:a16="http://schemas.microsoft.com/office/drawing/2014/main" xmlns="" id="{25A5B887-FA31-4BD6-87B8-3C4B3A8AE7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40246"/>
            <a:ext cx="10315575"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995981"/>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27F72F92-3609-4969-8540-4292512F7B8E}"/>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xmlns="" id="{AAEFDCC0-26B9-4529-AE97-465F0A3CFB42}"/>
              </a:ext>
            </a:extLst>
          </p:cNvPr>
          <p:cNvSpPr>
            <a:spLocks noGrp="1"/>
          </p:cNvSpPr>
          <p:nvPr>
            <p:ph type="title"/>
          </p:nvPr>
        </p:nvSpPr>
        <p:spPr>
          <a:xfrm>
            <a:off x="838200" y="0"/>
            <a:ext cx="10515600" cy="1325563"/>
          </a:xfrm>
        </p:spPr>
        <p:txBody>
          <a:bodyPr>
            <a:norm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xmlns="" id="{3A2A8879-CBA4-4321-85AC-563031064B42}"/>
              </a:ext>
            </a:extLst>
          </p:cNvPr>
          <p:cNvSpPr txBox="1">
            <a:spLocks/>
          </p:cNvSpPr>
          <p:nvPr/>
        </p:nvSpPr>
        <p:spPr>
          <a:xfrm>
            <a:off x="838200" y="752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Sa Pa</a:t>
            </a:r>
          </a:p>
        </p:txBody>
      </p:sp>
      <p:sp>
        <p:nvSpPr>
          <p:cNvPr id="6" name="TextBox 5">
            <a:extLst>
              <a:ext uri="{FF2B5EF4-FFF2-40B4-BE49-F238E27FC236}">
                <a16:creationId xmlns:a16="http://schemas.microsoft.com/office/drawing/2014/main" xmlns="" id="{AA0C3EE9-1EF4-415E-BD5F-B0786C5E6F75}"/>
              </a:ext>
            </a:extLst>
          </p:cNvPr>
          <p:cNvSpPr txBox="1"/>
          <p:nvPr/>
        </p:nvSpPr>
        <p:spPr>
          <a:xfrm>
            <a:off x="597694" y="1724005"/>
            <a:ext cx="10996612" cy="954107"/>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Bài văn thể hiện tình cảm của tác giả đối với cảnh đẹp Sa Pa như thế nào</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1FDC912F-31E0-426C-914C-3ED8BE9DCABE}"/>
              </a:ext>
            </a:extLst>
          </p:cNvPr>
          <p:cNvSpPr txBox="1"/>
          <p:nvPr/>
        </p:nvSpPr>
        <p:spPr>
          <a:xfrm>
            <a:off x="597694" y="2767044"/>
            <a:ext cx="11079956" cy="954107"/>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 say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Sa Pa.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nàn</a:t>
            </a:r>
            <a:r>
              <a:rPr lang="en-US" sz="2800" dirty="0">
                <a:latin typeface="Times New Roman" panose="02020603050405020304" pitchFamily="18" charset="0"/>
                <a:cs typeface="Times New Roman" panose="02020603050405020304" pitchFamily="18" charset="0"/>
              </a:rPr>
              <a:t>.</a:t>
            </a:r>
          </a:p>
        </p:txBody>
      </p:sp>
      <p:pic>
        <p:nvPicPr>
          <p:cNvPr id="10" name="Picture 3">
            <a:extLst>
              <a:ext uri="{FF2B5EF4-FFF2-40B4-BE49-F238E27FC236}">
                <a16:creationId xmlns:a16="http://schemas.microsoft.com/office/drawing/2014/main" xmlns="" id="{D488D381-15D6-4B8D-A56B-85BB7DA51D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40246"/>
            <a:ext cx="10315575"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3864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xmlns=""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xmlns=""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xmlns="" id="{13038C87-053A-4736-A175-A643DCC2D227}"/>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KHỞI</a:t>
            </a:r>
          </a:p>
          <a:p>
            <a:pPr algn="ctr"/>
            <a:r>
              <a:rPr lang="en-US" sz="8800" b="1" dirty="0">
                <a:solidFill>
                  <a:schemeClr val="accent5">
                    <a:lumMod val="75000"/>
                  </a:schemeClr>
                </a:solidFill>
                <a:effectLst>
                  <a:glow rad="63500">
                    <a:schemeClr val="accent3">
                      <a:satMod val="175000"/>
                      <a:alpha val="40000"/>
                    </a:schemeClr>
                  </a:glow>
                </a:effectLst>
              </a:rPr>
              <a:t>ĐỘNG</a:t>
            </a:r>
          </a:p>
        </p:txBody>
      </p:sp>
    </p:spTree>
    <p:extLst>
      <p:ext uri="{BB962C8B-B14F-4D97-AF65-F5344CB8AC3E}">
        <p14:creationId xmlns:p14="http://schemas.microsoft.com/office/powerpoint/2010/main" val="143739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27F72F92-3609-4969-8540-4292512F7B8E}"/>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xmlns="" id="{AAEFDCC0-26B9-4529-AE97-465F0A3CFB42}"/>
              </a:ext>
            </a:extLst>
          </p:cNvPr>
          <p:cNvSpPr>
            <a:spLocks noGrp="1"/>
          </p:cNvSpPr>
          <p:nvPr>
            <p:ph type="title"/>
          </p:nvPr>
        </p:nvSpPr>
        <p:spPr>
          <a:xfrm>
            <a:off x="838200" y="0"/>
            <a:ext cx="10515600" cy="1325563"/>
          </a:xfrm>
        </p:spPr>
        <p:txBody>
          <a:bodyPr>
            <a:norm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xmlns="" id="{3A2A8879-CBA4-4321-85AC-563031064B42}"/>
              </a:ext>
            </a:extLst>
          </p:cNvPr>
          <p:cNvSpPr txBox="1">
            <a:spLocks/>
          </p:cNvSpPr>
          <p:nvPr/>
        </p:nvSpPr>
        <p:spPr>
          <a:xfrm>
            <a:off x="838200" y="752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Sa Pa</a:t>
            </a:r>
          </a:p>
        </p:txBody>
      </p:sp>
      <p:sp>
        <p:nvSpPr>
          <p:cNvPr id="6" name="TextBox 5">
            <a:extLst>
              <a:ext uri="{FF2B5EF4-FFF2-40B4-BE49-F238E27FC236}">
                <a16:creationId xmlns:a16="http://schemas.microsoft.com/office/drawing/2014/main" xmlns="" id="{AA0C3EE9-1EF4-415E-BD5F-B0786C5E6F75}"/>
              </a:ext>
            </a:extLst>
          </p:cNvPr>
          <p:cNvSpPr txBox="1"/>
          <p:nvPr/>
        </p:nvSpPr>
        <p:spPr>
          <a:xfrm>
            <a:off x="597694" y="1724005"/>
            <a:ext cx="10996612" cy="523220"/>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Hôm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sau</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hết</a:t>
            </a:r>
            <a:r>
              <a:rPr lang="en-US" sz="2800" i="1"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B2D3A26E-065F-4E50-81E6-7D304D6307A3}"/>
              </a:ext>
            </a:extLst>
          </p:cNvPr>
          <p:cNvSpPr txBox="1"/>
          <p:nvPr/>
        </p:nvSpPr>
        <p:spPr>
          <a:xfrm>
            <a:off x="597695" y="2367766"/>
            <a:ext cx="10996611" cy="2677656"/>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Sa Pa quả là món quà tặng diệu kì mà thiên nhiên dành cho đất nước ta.</a:t>
            </a:r>
          </a:p>
        </p:txBody>
      </p:sp>
    </p:spTree>
    <p:extLst>
      <p:ext uri="{BB962C8B-B14F-4D97-AF65-F5344CB8AC3E}">
        <p14:creationId xmlns:p14="http://schemas.microsoft.com/office/powerpoint/2010/main" val="6786656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250" fill="hold"/>
                                        <p:tgtEl>
                                          <p:spTgt spid="11"/>
                                        </p:tgtEl>
                                        <p:attrNameLst>
                                          <p:attrName>ppt_x</p:attrName>
                                        </p:attrNameLst>
                                      </p:cBhvr>
                                      <p:tavLst>
                                        <p:tav tm="0">
                                          <p:val>
                                            <p:strVal val="1+#ppt_w/2"/>
                                          </p:val>
                                        </p:tav>
                                        <p:tav tm="100000">
                                          <p:val>
                                            <p:strVal val="#ppt_x"/>
                                          </p:val>
                                        </p:tav>
                                      </p:tavLst>
                                    </p:anim>
                                    <p:anim calcmode="lin" valueType="num">
                                      <p:cBhvr additive="base">
                                        <p:cTn id="13"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xmlns=""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xmlns=""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xmlns="" id="{13038C87-053A-4736-A175-A643DCC2D227}"/>
              </a:ext>
            </a:extLst>
          </p:cNvPr>
          <p:cNvSpPr txBox="1"/>
          <p:nvPr/>
        </p:nvSpPr>
        <p:spPr>
          <a:xfrm>
            <a:off x="5353052" y="3135354"/>
            <a:ext cx="5834933" cy="1446550"/>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NỘI DUNG</a:t>
            </a:r>
          </a:p>
        </p:txBody>
      </p:sp>
    </p:spTree>
    <p:extLst>
      <p:ext uri="{BB962C8B-B14F-4D97-AF65-F5344CB8AC3E}">
        <p14:creationId xmlns:p14="http://schemas.microsoft.com/office/powerpoint/2010/main" val="15218100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BA56452C-8CB4-41AD-8F58-02D547F3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12192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CD7342F5-553A-40E6-B60D-0636203512C4}"/>
              </a:ext>
            </a:extLst>
          </p:cNvPr>
          <p:cNvSpPr/>
          <p:nvPr/>
        </p:nvSpPr>
        <p:spPr>
          <a:xfrm>
            <a:off x="4724401" y="1219200"/>
            <a:ext cx="2792751" cy="707886"/>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4000" b="1" u="sng" dirty="0" err="1">
                <a:ln/>
                <a:solidFill>
                  <a:srgbClr val="2A1CDA"/>
                </a:solidFill>
                <a:latin typeface="Times New Roman" panose="02020603050405020304" pitchFamily="18" charset="0"/>
                <a:cs typeface="Times New Roman" panose="02020603050405020304" pitchFamily="18" charset="0"/>
              </a:rPr>
              <a:t>NỘI</a:t>
            </a:r>
            <a:r>
              <a:rPr lang="en-US" sz="4000" b="1" u="sng" dirty="0">
                <a:ln/>
                <a:solidFill>
                  <a:srgbClr val="2A1CDA"/>
                </a:solidFill>
                <a:latin typeface="Times New Roman" panose="02020603050405020304" pitchFamily="18" charset="0"/>
                <a:cs typeface="Times New Roman" panose="02020603050405020304" pitchFamily="18" charset="0"/>
              </a:rPr>
              <a:t> DUNG</a:t>
            </a:r>
          </a:p>
        </p:txBody>
      </p:sp>
      <p:sp>
        <p:nvSpPr>
          <p:cNvPr id="5" name="TextBox 3">
            <a:extLst>
              <a:ext uri="{FF2B5EF4-FFF2-40B4-BE49-F238E27FC236}">
                <a16:creationId xmlns:a16="http://schemas.microsoft.com/office/drawing/2014/main" xmlns="" id="{32BE8FD0-FC37-4C53-8B41-1B900371BB38}"/>
              </a:ext>
            </a:extLst>
          </p:cNvPr>
          <p:cNvSpPr txBox="1">
            <a:spLocks noChangeArrowheads="1"/>
          </p:cNvSpPr>
          <p:nvPr/>
        </p:nvSpPr>
        <p:spPr bwMode="auto">
          <a:xfrm>
            <a:off x="1676400" y="2245548"/>
            <a:ext cx="8839200" cy="1569660"/>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defRPr/>
            </a:pPr>
            <a:r>
              <a:rPr lang="vi-VN" dirty="0">
                <a:solidFill>
                  <a:schemeClr val="accent5">
                    <a:lumMod val="10000"/>
                  </a:schemeClr>
                </a:solidFill>
                <a:latin typeface="Times New Roman" pitchFamily="18" charset="0"/>
                <a:cs typeface="Times New Roman" pitchFamily="18" charset="0"/>
              </a:rPr>
              <a:t>Ca ngợi vẻ đẹp độc đáo của Sa Pa, thể hiện tình cảm yêu mến thiết tha của tác giả đối với cảnh đẹp đất nước.</a:t>
            </a:r>
          </a:p>
        </p:txBody>
      </p:sp>
    </p:spTree>
    <p:extLst>
      <p:ext uri="{BB962C8B-B14F-4D97-AF65-F5344CB8AC3E}">
        <p14:creationId xmlns:p14="http://schemas.microsoft.com/office/powerpoint/2010/main" val="2218200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ết quả hình ảnh cho hình nền powerpoint">
            <a:extLst>
              <a:ext uri="{FF2B5EF4-FFF2-40B4-BE49-F238E27FC236}">
                <a16:creationId xmlns:a16="http://schemas.microsoft.com/office/drawing/2014/main" xmlns="" id="{6BE87F34-CCB0-48E0-B5F6-0ACDF0E55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E79D1438-9D38-49EB-A0C9-3B72CB99645C}"/>
              </a:ext>
            </a:extLst>
          </p:cNvPr>
          <p:cNvSpPr/>
          <p:nvPr/>
        </p:nvSpPr>
        <p:spPr>
          <a:xfrm>
            <a:off x="533400" y="1752600"/>
            <a:ext cx="10847071"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Thứ</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hai</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ngày</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18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tháng</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4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năm</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2022</a:t>
            </a:r>
          </a:p>
        </p:txBody>
      </p:sp>
      <p:sp>
        <p:nvSpPr>
          <p:cNvPr id="6" name="Title 1">
            <a:extLst>
              <a:ext uri="{FF2B5EF4-FFF2-40B4-BE49-F238E27FC236}">
                <a16:creationId xmlns:a16="http://schemas.microsoft.com/office/drawing/2014/main" xmlns="" id="{AA0AC8CB-6DC8-4AD4-9DE1-4BBEB3439117}"/>
              </a:ext>
            </a:extLst>
          </p:cNvPr>
          <p:cNvSpPr txBox="1">
            <a:spLocks noChangeArrowheads="1"/>
          </p:cNvSpPr>
          <p:nvPr/>
        </p:nvSpPr>
        <p:spPr bwMode="auto">
          <a:xfrm>
            <a:off x="636271" y="2234515"/>
            <a:ext cx="10744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890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0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05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3" panose="05040102010807070707" pitchFamily="18" charset="2"/>
              <a:buNone/>
            </a:pPr>
            <a:r>
              <a:rPr lang="en-US" altLang="en-US" sz="4000" b="1" u="sng" dirty="0">
                <a:solidFill>
                  <a:srgbClr val="0000FF"/>
                </a:solidFill>
                <a:latin typeface="Times New Roman" panose="02020603050405020304" pitchFamily="18" charset="0"/>
                <a:cs typeface="Times New Roman" panose="02020603050405020304" pitchFamily="18" charset="0"/>
              </a:rPr>
              <a:t>CHÍNH TẢ</a:t>
            </a:r>
            <a:endParaRPr lang="en-US" altLang="en-US" sz="5000" b="1" dirty="0">
              <a:solidFill>
                <a:srgbClr val="0000FF"/>
              </a:solidFill>
              <a:latin typeface="Times New Roman" panose="02020603050405020304" pitchFamily="18" charset="0"/>
              <a:cs typeface="Times New Roman" panose="02020603050405020304" pitchFamily="18" charset="0"/>
            </a:endParaRPr>
          </a:p>
        </p:txBody>
      </p:sp>
      <p:sp>
        <p:nvSpPr>
          <p:cNvPr id="7" name="TextBox 7">
            <a:extLst>
              <a:ext uri="{FF2B5EF4-FFF2-40B4-BE49-F238E27FC236}">
                <a16:creationId xmlns:a16="http://schemas.microsoft.com/office/drawing/2014/main" xmlns="" id="{F95A425C-9FBB-451B-88A3-19B2B402EAC9}"/>
              </a:ext>
            </a:extLst>
          </p:cNvPr>
          <p:cNvSpPr txBox="1">
            <a:spLocks noChangeArrowheads="1"/>
          </p:cNvSpPr>
          <p:nvPr/>
        </p:nvSpPr>
        <p:spPr bwMode="auto">
          <a:xfrm>
            <a:off x="0" y="338455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4000" b="1" dirty="0">
                <a:solidFill>
                  <a:srgbClr val="FF0000"/>
                </a:solidFill>
                <a:latin typeface="Times New Roman" panose="02020603050405020304" pitchFamily="18" charset="0"/>
                <a:cs typeface="Times New Roman" panose="02020603050405020304" pitchFamily="18" charset="0"/>
              </a:rPr>
              <a:t>AI ĐÃ NGHĨ RA CÁC CHỮ SỐ 1, 2, 3, 4,…?</a:t>
            </a:r>
          </a:p>
        </p:txBody>
      </p:sp>
      <p:sp>
        <p:nvSpPr>
          <p:cNvPr id="8" name="Title 1">
            <a:extLst>
              <a:ext uri="{FF2B5EF4-FFF2-40B4-BE49-F238E27FC236}">
                <a16:creationId xmlns:a16="http://schemas.microsoft.com/office/drawing/2014/main" xmlns="" id="{22EF0877-2764-47BD-B37C-B891E82C6B57}"/>
              </a:ext>
            </a:extLst>
          </p:cNvPr>
          <p:cNvSpPr txBox="1">
            <a:spLocks noChangeArrowheads="1"/>
          </p:cNvSpPr>
          <p:nvPr/>
        </p:nvSpPr>
        <p:spPr bwMode="auto">
          <a:xfrm>
            <a:off x="6457950" y="4242702"/>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890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0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05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3" panose="05040102010807070707" pitchFamily="18" charset="2"/>
              <a:buNone/>
            </a:pPr>
            <a:r>
              <a:rPr lang="en-US" altLang="en-US" i="1" dirty="0">
                <a:latin typeface="Times New Roman" panose="02020603050405020304" pitchFamily="18" charset="0"/>
                <a:cs typeface="Times New Roman" panose="02020603050405020304" pitchFamily="18" charset="0"/>
              </a:rPr>
              <a:t>Trang 103</a:t>
            </a:r>
          </a:p>
        </p:txBody>
      </p:sp>
    </p:spTree>
    <p:extLst>
      <p:ext uri="{BB962C8B-B14F-4D97-AF65-F5344CB8AC3E}">
        <p14:creationId xmlns:p14="http://schemas.microsoft.com/office/powerpoint/2010/main" val="383305902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04352FAE-98F8-4AE8-9D6B-86ECA26051BB}"/>
              </a:ext>
            </a:extLst>
          </p:cNvPr>
          <p:cNvSpPr txBox="1">
            <a:spLocks/>
          </p:cNvSpPr>
          <p:nvPr/>
        </p:nvSpPr>
        <p:spPr>
          <a:xfrm>
            <a:off x="838200" y="17145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endParaRPr lang="en-US" sz="3200" dirty="0">
              <a:latin typeface="Times New Roman" panose="02020603050405020304" pitchFamily="18" charset="0"/>
              <a:cs typeface="Times New Roman" panose="02020603050405020304" pitchFamily="18" charset="0"/>
            </a:endParaRPr>
          </a:p>
        </p:txBody>
      </p:sp>
      <p:sp>
        <p:nvSpPr>
          <p:cNvPr id="5" name="Title 2">
            <a:extLst>
              <a:ext uri="{FF2B5EF4-FFF2-40B4-BE49-F238E27FC236}">
                <a16:creationId xmlns:a16="http://schemas.microsoft.com/office/drawing/2014/main" xmlns="" id="{7ADF1E43-3F15-4797-A80A-BC94060F2CC8}"/>
              </a:ext>
            </a:extLst>
          </p:cNvPr>
          <p:cNvSpPr txBox="1">
            <a:spLocks/>
          </p:cNvSpPr>
          <p:nvPr/>
        </p:nvSpPr>
        <p:spPr>
          <a:xfrm>
            <a:off x="838200" y="729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Times New Roman" panose="02020603050405020304" pitchFamily="18" charset="0"/>
                <a:cs typeface="Times New Roman" panose="02020603050405020304" pitchFamily="18" charset="0"/>
              </a:rPr>
              <a:t>Ai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1, 2, 3, 4,… ?</a:t>
            </a:r>
          </a:p>
        </p:txBody>
      </p:sp>
      <p:sp>
        <p:nvSpPr>
          <p:cNvPr id="7" name="TextBox 6">
            <a:extLst>
              <a:ext uri="{FF2B5EF4-FFF2-40B4-BE49-F238E27FC236}">
                <a16:creationId xmlns:a16="http://schemas.microsoft.com/office/drawing/2014/main" xmlns="" id="{14889C71-037A-425B-86D7-45778872F126}"/>
              </a:ext>
            </a:extLst>
          </p:cNvPr>
          <p:cNvSpPr txBox="1"/>
          <p:nvPr/>
        </p:nvSpPr>
        <p:spPr>
          <a:xfrm>
            <a:off x="304800" y="1811337"/>
            <a:ext cx="11753850" cy="4524315"/>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Người ta gọi các chữ số 1, 2, 3, 4,... là chữ số A-rập vì cho rằng chúng do người A-rập nghĩ ra. Sự thực thì không phải như vậy.</a:t>
            </a:r>
          </a:p>
          <a:p>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Vào năm 750, một nhà thiên văn học Ấn Độ đã đến thăm Bát-đa. Ông mang theo một bảng thiên văn do người Ấn Độ làm ra để dâng tặng quốc vương đang trị vì. Các chữ số Ấn Độ 1, 2, 3, 4,... dùng trong bẳng đó đã được người A-rập nhanh chóng tiếp thu và về sau được truyền bá rộng rãi.</a:t>
            </a:r>
          </a:p>
          <a:p>
            <a:pPr algn="r"/>
            <a:r>
              <a:rPr lang="vi-VN" sz="3200" i="1" dirty="0">
                <a:latin typeface="Times New Roman" panose="02020603050405020304" pitchFamily="18" charset="0"/>
                <a:cs typeface="Times New Roman" panose="02020603050405020304" pitchFamily="18" charset="0"/>
              </a:rPr>
              <a:t>Theo</a:t>
            </a:r>
            <a:r>
              <a:rPr lang="vi-VN" sz="3200" dirty="0">
                <a:latin typeface="Times New Roman" panose="02020603050405020304" pitchFamily="18" charset="0"/>
                <a:cs typeface="Times New Roman" panose="02020603050405020304" pitchFamily="18" charset="0"/>
              </a:rPr>
              <a:t> báo </a:t>
            </a:r>
            <a:r>
              <a:rPr lang="vi-VN" sz="3200" b="1" dirty="0">
                <a:latin typeface="Times New Roman" panose="02020603050405020304" pitchFamily="18" charset="0"/>
                <a:cs typeface="Times New Roman" panose="02020603050405020304" pitchFamily="18" charset="0"/>
              </a:rPr>
              <a:t>THIẾU NIÊN TIỀN PHONG</a:t>
            </a:r>
          </a:p>
        </p:txBody>
      </p:sp>
    </p:spTree>
    <p:extLst>
      <p:ext uri="{BB962C8B-B14F-4D97-AF65-F5344CB8AC3E}">
        <p14:creationId xmlns:p14="http://schemas.microsoft.com/office/powerpoint/2010/main" val="15504530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 calcmode="lin" valueType="num">
                                      <p:cBhvr>
                                        <p:cTn id="9" dur="1250" fill="hold"/>
                                        <p:tgtEl>
                                          <p:spTgt spid="7"/>
                                        </p:tgtEl>
                                        <p:attrNameLst>
                                          <p:attrName>style.rotation</p:attrName>
                                        </p:attrNameLst>
                                      </p:cBhvr>
                                      <p:tavLst>
                                        <p:tav tm="0">
                                          <p:val>
                                            <p:fltVal val="360"/>
                                          </p:val>
                                        </p:tav>
                                        <p:tav tm="100000">
                                          <p:val>
                                            <p:fltVal val="0"/>
                                          </p:val>
                                        </p:tav>
                                      </p:tavLst>
                                    </p:anim>
                                    <p:animEffect transition="in" filter="fade">
                                      <p:cBhvr>
                                        <p:cTn id="10"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04352FAE-98F8-4AE8-9D6B-86ECA26051BB}"/>
              </a:ext>
            </a:extLst>
          </p:cNvPr>
          <p:cNvSpPr txBox="1">
            <a:spLocks/>
          </p:cNvSpPr>
          <p:nvPr/>
        </p:nvSpPr>
        <p:spPr>
          <a:xfrm>
            <a:off x="838200" y="17145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endParaRPr lang="en-US" sz="3200" dirty="0">
              <a:latin typeface="Times New Roman" panose="02020603050405020304" pitchFamily="18" charset="0"/>
              <a:cs typeface="Times New Roman" panose="02020603050405020304" pitchFamily="18" charset="0"/>
            </a:endParaRPr>
          </a:p>
        </p:txBody>
      </p:sp>
      <p:sp>
        <p:nvSpPr>
          <p:cNvPr id="5" name="Title 2">
            <a:extLst>
              <a:ext uri="{FF2B5EF4-FFF2-40B4-BE49-F238E27FC236}">
                <a16:creationId xmlns:a16="http://schemas.microsoft.com/office/drawing/2014/main" xmlns="" id="{7ADF1E43-3F15-4797-A80A-BC94060F2CC8}"/>
              </a:ext>
            </a:extLst>
          </p:cNvPr>
          <p:cNvSpPr txBox="1">
            <a:spLocks/>
          </p:cNvSpPr>
          <p:nvPr/>
        </p:nvSpPr>
        <p:spPr>
          <a:xfrm>
            <a:off x="838200" y="729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Times New Roman" panose="02020603050405020304" pitchFamily="18" charset="0"/>
                <a:cs typeface="Times New Roman" panose="02020603050405020304" pitchFamily="18" charset="0"/>
              </a:rPr>
              <a:t>Ai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1, 2, 3, 4,… ?</a:t>
            </a:r>
          </a:p>
        </p:txBody>
      </p:sp>
      <p:cxnSp>
        <p:nvCxnSpPr>
          <p:cNvPr id="3" name="Straight Connector 2">
            <a:extLst>
              <a:ext uri="{FF2B5EF4-FFF2-40B4-BE49-F238E27FC236}">
                <a16:creationId xmlns:a16="http://schemas.microsoft.com/office/drawing/2014/main" xmlns="" id="{3030D5C3-6CD7-4E23-85FB-3A7F2A775B14}"/>
              </a:ext>
            </a:extLst>
          </p:cNvPr>
          <p:cNvCxnSpPr/>
          <p:nvPr/>
        </p:nvCxnSpPr>
        <p:spPr>
          <a:xfrm>
            <a:off x="6096000" y="1866900"/>
            <a:ext cx="0" cy="45148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25">
            <a:extLst>
              <a:ext uri="{FF2B5EF4-FFF2-40B4-BE49-F238E27FC236}">
                <a16:creationId xmlns:a16="http://schemas.microsoft.com/office/drawing/2014/main" xmlns="" id="{23DCC345-699E-4BBA-9AFB-A69D629D94EB}"/>
              </a:ext>
            </a:extLst>
          </p:cNvPr>
          <p:cNvSpPr txBox="1">
            <a:spLocks noChangeArrowheads="1"/>
          </p:cNvSpPr>
          <p:nvPr/>
        </p:nvSpPr>
        <p:spPr bwMode="auto">
          <a:xfrm>
            <a:off x="838201" y="2475309"/>
            <a:ext cx="2412819"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latin typeface="Times New Roman" panose="02020603050405020304" pitchFamily="18" charset="0"/>
                <a:cs typeface="Arial" panose="020B0604020202020204" pitchFamily="34" charset="0"/>
              </a:rPr>
              <a:t>Số</a:t>
            </a:r>
            <a:r>
              <a:rPr lang="en-US" altLang="en-US" sz="3200" b="1" dirty="0">
                <a:latin typeface="Times New Roman" panose="02020603050405020304" pitchFamily="18" charset="0"/>
                <a:cs typeface="Arial" panose="020B0604020202020204" pitchFamily="34" charset="0"/>
              </a:rPr>
              <a:t> A- </a:t>
            </a:r>
            <a:r>
              <a:rPr lang="en-US" altLang="en-US" sz="3200" b="1" dirty="0" err="1">
                <a:latin typeface="Times New Roman" panose="02020603050405020304" pitchFamily="18" charset="0"/>
                <a:cs typeface="Arial" panose="020B0604020202020204" pitchFamily="34" charset="0"/>
              </a:rPr>
              <a:t>rập</a:t>
            </a:r>
            <a:endParaRPr lang="en-US" altLang="en-US" sz="3200" b="1" dirty="0">
              <a:latin typeface="Times New Roman" panose="02020603050405020304" pitchFamily="18" charset="0"/>
              <a:cs typeface="Arial" panose="020B0604020202020204" pitchFamily="34" charset="0"/>
            </a:endParaRPr>
          </a:p>
        </p:txBody>
      </p:sp>
      <p:sp>
        <p:nvSpPr>
          <p:cNvPr id="9" name="Text Box 26">
            <a:extLst>
              <a:ext uri="{FF2B5EF4-FFF2-40B4-BE49-F238E27FC236}">
                <a16:creationId xmlns:a16="http://schemas.microsoft.com/office/drawing/2014/main" xmlns="" id="{4042E428-D939-413B-BB5C-41997098385F}"/>
              </a:ext>
            </a:extLst>
          </p:cNvPr>
          <p:cNvSpPr txBox="1">
            <a:spLocks noChangeArrowheads="1"/>
          </p:cNvSpPr>
          <p:nvPr/>
        </p:nvSpPr>
        <p:spPr bwMode="auto">
          <a:xfrm>
            <a:off x="838201" y="3123009"/>
            <a:ext cx="40862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latin typeface="Times New Roman" panose="02020603050405020304" pitchFamily="18" charset="0"/>
                <a:cs typeface="Arial" panose="020B0604020202020204" pitchFamily="34" charset="0"/>
              </a:rPr>
              <a:t>Thiên</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văn</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học</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Ấn</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Độ</a:t>
            </a:r>
            <a:endParaRPr lang="en-US" altLang="en-US" sz="3200" b="1" dirty="0">
              <a:latin typeface="Times New Roman" panose="02020603050405020304" pitchFamily="18" charset="0"/>
              <a:cs typeface="Arial" panose="020B0604020202020204" pitchFamily="34" charset="0"/>
            </a:endParaRPr>
          </a:p>
        </p:txBody>
      </p:sp>
      <p:sp>
        <p:nvSpPr>
          <p:cNvPr id="10" name="Text Box 27">
            <a:extLst>
              <a:ext uri="{FF2B5EF4-FFF2-40B4-BE49-F238E27FC236}">
                <a16:creationId xmlns:a16="http://schemas.microsoft.com/office/drawing/2014/main" xmlns="" id="{5EDF653D-2301-401D-90C7-FD5FD1E72A8D}"/>
              </a:ext>
            </a:extLst>
          </p:cNvPr>
          <p:cNvSpPr txBox="1">
            <a:spLocks noChangeArrowheads="1"/>
          </p:cNvSpPr>
          <p:nvPr/>
        </p:nvSpPr>
        <p:spPr bwMode="auto">
          <a:xfrm>
            <a:off x="838201" y="3790551"/>
            <a:ext cx="336332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latin typeface="Times New Roman" panose="02020603050405020304" pitchFamily="18" charset="0"/>
                <a:cs typeface="Arial" panose="020B0604020202020204" pitchFamily="34" charset="0"/>
              </a:rPr>
              <a:t>Bát-đa</a:t>
            </a:r>
            <a:endParaRPr lang="en-US" altLang="en-US" sz="3200" b="1" dirty="0">
              <a:latin typeface="Times New Roman" panose="02020603050405020304" pitchFamily="18" charset="0"/>
              <a:cs typeface="Arial" panose="020B0604020202020204" pitchFamily="34" charset="0"/>
            </a:endParaRPr>
          </a:p>
        </p:txBody>
      </p:sp>
      <p:sp>
        <p:nvSpPr>
          <p:cNvPr id="11" name="Text Box 28">
            <a:extLst>
              <a:ext uri="{FF2B5EF4-FFF2-40B4-BE49-F238E27FC236}">
                <a16:creationId xmlns:a16="http://schemas.microsoft.com/office/drawing/2014/main" xmlns="" id="{BCDA5C84-50E6-4EA6-B104-366738A826C5}"/>
              </a:ext>
            </a:extLst>
          </p:cNvPr>
          <p:cNvSpPr txBox="1">
            <a:spLocks noChangeArrowheads="1"/>
          </p:cNvSpPr>
          <p:nvPr/>
        </p:nvSpPr>
        <p:spPr bwMode="auto">
          <a:xfrm>
            <a:off x="838201" y="4504530"/>
            <a:ext cx="350955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latin typeface="Times New Roman" panose="02020603050405020304" pitchFamily="18" charset="0"/>
                <a:cs typeface="Arial" panose="020B0604020202020204" pitchFamily="34" charset="0"/>
              </a:rPr>
              <a:t>Quốc</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vương</a:t>
            </a:r>
            <a:endParaRPr lang="en-US" altLang="en-US" sz="3200" b="1" dirty="0">
              <a:latin typeface="Times New Roman" panose="02020603050405020304" pitchFamily="18" charset="0"/>
              <a:cs typeface="Arial" panose="020B0604020202020204" pitchFamily="34" charset="0"/>
            </a:endParaRPr>
          </a:p>
        </p:txBody>
      </p:sp>
      <p:sp>
        <p:nvSpPr>
          <p:cNvPr id="12" name="Text Box 29">
            <a:extLst>
              <a:ext uri="{FF2B5EF4-FFF2-40B4-BE49-F238E27FC236}">
                <a16:creationId xmlns:a16="http://schemas.microsoft.com/office/drawing/2014/main" xmlns="" id="{DE241D50-3BC9-4FB3-B513-27DFFC288477}"/>
              </a:ext>
            </a:extLst>
          </p:cNvPr>
          <p:cNvSpPr txBox="1">
            <a:spLocks noChangeArrowheads="1"/>
          </p:cNvSpPr>
          <p:nvPr/>
        </p:nvSpPr>
        <p:spPr bwMode="auto">
          <a:xfrm>
            <a:off x="838200" y="5218509"/>
            <a:ext cx="380201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latin typeface="Times New Roman" panose="02020603050405020304" pitchFamily="18" charset="0"/>
                <a:cs typeface="Arial" panose="020B0604020202020204" pitchFamily="34" charset="0"/>
              </a:rPr>
              <a:t>Truyền</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bá</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rộng</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rãi</a:t>
            </a:r>
            <a:endParaRPr lang="en-US" altLang="en-US" sz="3200" b="1" dirty="0">
              <a:latin typeface="Times New Roman" panose="02020603050405020304" pitchFamily="18" charset="0"/>
              <a:cs typeface="Arial" panose="020B0604020202020204" pitchFamily="34" charset="0"/>
            </a:endParaRPr>
          </a:p>
        </p:txBody>
      </p:sp>
      <p:sp>
        <p:nvSpPr>
          <p:cNvPr id="13" name="Text Box 25">
            <a:extLst>
              <a:ext uri="{FF2B5EF4-FFF2-40B4-BE49-F238E27FC236}">
                <a16:creationId xmlns:a16="http://schemas.microsoft.com/office/drawing/2014/main" xmlns="" id="{CD6FEF09-AD89-4B8A-B340-BA46BC657C2B}"/>
              </a:ext>
            </a:extLst>
          </p:cNvPr>
          <p:cNvSpPr txBox="1">
            <a:spLocks noChangeArrowheads="1"/>
          </p:cNvSpPr>
          <p:nvPr/>
        </p:nvSpPr>
        <p:spPr bwMode="auto">
          <a:xfrm>
            <a:off x="838201" y="1772445"/>
            <a:ext cx="443864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solidFill>
                  <a:srgbClr val="00B050"/>
                </a:solidFill>
                <a:latin typeface="Times New Roman" panose="02020603050405020304" pitchFamily="18" charset="0"/>
                <a:cs typeface="Arial" panose="020B0604020202020204" pitchFamily="34" charset="0"/>
              </a:rPr>
              <a:t>LUYỆN VIẾT</a:t>
            </a:r>
          </a:p>
        </p:txBody>
      </p:sp>
      <p:sp>
        <p:nvSpPr>
          <p:cNvPr id="14" name="Text Box 25">
            <a:extLst>
              <a:ext uri="{FF2B5EF4-FFF2-40B4-BE49-F238E27FC236}">
                <a16:creationId xmlns:a16="http://schemas.microsoft.com/office/drawing/2014/main" xmlns="" id="{81D7DD91-CAEB-4BA1-9D47-A30377FADDB8}"/>
              </a:ext>
            </a:extLst>
          </p:cNvPr>
          <p:cNvSpPr txBox="1">
            <a:spLocks noChangeArrowheads="1"/>
          </p:cNvSpPr>
          <p:nvPr/>
        </p:nvSpPr>
        <p:spPr bwMode="auto">
          <a:xfrm>
            <a:off x="6505576" y="1759457"/>
            <a:ext cx="443864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solidFill>
                  <a:srgbClr val="00B050"/>
                </a:solidFill>
                <a:latin typeface="Times New Roman" panose="02020603050405020304" pitchFamily="18" charset="0"/>
                <a:cs typeface="Arial" panose="020B0604020202020204" pitchFamily="34" charset="0"/>
              </a:rPr>
              <a:t>LƯU Ý</a:t>
            </a:r>
          </a:p>
        </p:txBody>
      </p:sp>
      <p:sp>
        <p:nvSpPr>
          <p:cNvPr id="15" name="Text Box 25">
            <a:extLst>
              <a:ext uri="{FF2B5EF4-FFF2-40B4-BE49-F238E27FC236}">
                <a16:creationId xmlns:a16="http://schemas.microsoft.com/office/drawing/2014/main" xmlns="" id="{114A66FA-B19B-4A56-A29C-5A164E7B5FB2}"/>
              </a:ext>
            </a:extLst>
          </p:cNvPr>
          <p:cNvSpPr txBox="1">
            <a:spLocks noChangeArrowheads="1"/>
          </p:cNvSpPr>
          <p:nvPr/>
        </p:nvSpPr>
        <p:spPr bwMode="auto">
          <a:xfrm>
            <a:off x="6448424" y="2351883"/>
            <a:ext cx="566737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B0F0"/>
                </a:solidFill>
                <a:latin typeface="Times New Roman" panose="02020603050405020304" pitchFamily="18" charset="0"/>
                <a:cs typeface="Arial" panose="020B0604020202020204" pitchFamily="34" charset="0"/>
              </a:rPr>
              <a:t>Cần</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chú</a:t>
            </a:r>
            <a:r>
              <a:rPr lang="en-US" altLang="en-US" sz="3200" b="1" dirty="0">
                <a:solidFill>
                  <a:srgbClr val="00B0F0"/>
                </a:solidFill>
                <a:latin typeface="Times New Roman" panose="02020603050405020304" pitchFamily="18" charset="0"/>
                <a:cs typeface="Arial" panose="020B0604020202020204" pitchFamily="34" charset="0"/>
              </a:rPr>
              <a:t> ý </a:t>
            </a:r>
            <a:r>
              <a:rPr lang="en-US" altLang="en-US" sz="3200" b="1" dirty="0" err="1">
                <a:solidFill>
                  <a:srgbClr val="00B0F0"/>
                </a:solidFill>
                <a:latin typeface="Times New Roman" panose="02020603050405020304" pitchFamily="18" charset="0"/>
                <a:cs typeface="Arial" panose="020B0604020202020204" pitchFamily="34" charset="0"/>
              </a:rPr>
              <a:t>các</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tên</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riêng</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tên</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nước</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Cần</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chú</a:t>
            </a:r>
            <a:r>
              <a:rPr lang="en-US" altLang="en-US" sz="3200" b="1" dirty="0">
                <a:solidFill>
                  <a:srgbClr val="00B0F0"/>
                </a:solidFill>
                <a:latin typeface="Times New Roman" panose="02020603050405020304" pitchFamily="18" charset="0"/>
                <a:cs typeface="Arial" panose="020B0604020202020204" pitchFamily="34" charset="0"/>
              </a:rPr>
              <a:t> ý </a:t>
            </a:r>
            <a:r>
              <a:rPr lang="en-US" altLang="en-US" sz="3200" b="1" dirty="0" err="1">
                <a:solidFill>
                  <a:srgbClr val="00B0F0"/>
                </a:solidFill>
                <a:latin typeface="Times New Roman" panose="02020603050405020304" pitchFamily="18" charset="0"/>
                <a:cs typeface="Arial" panose="020B0604020202020204" pitchFamily="34" charset="0"/>
              </a:rPr>
              <a:t>các</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dấu</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chấm</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hỏi</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ngã</a:t>
            </a:r>
            <a:r>
              <a:rPr lang="en-US" altLang="en-US" sz="3200" b="1" dirty="0">
                <a:solidFill>
                  <a:srgbClr val="00B0F0"/>
                </a:solidFill>
                <a:latin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1570752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gtEl>
                                        <p:attrNameLst>
                                          <p:attrName>style.visibility</p:attrName>
                                        </p:attrNameLst>
                                      </p:cBhvr>
                                      <p:to>
                                        <p:strVal val="visible"/>
                                      </p:to>
                                    </p:set>
                                    <p:anim calcmode="discrete" valueType="clr">
                                      <p:cBhvr override="childStyle">
                                        <p:cTn id="1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gtEl>
                                        <p:attrNameLst>
                                          <p:attrName>fillcolor</p:attrName>
                                        </p:attrNameLst>
                                      </p:cBhvr>
                                      <p:tavLst>
                                        <p:tav tm="0">
                                          <p:val>
                                            <p:clrVal>
                                              <a:schemeClr val="accent2"/>
                                            </p:clrVal>
                                          </p:val>
                                        </p:tav>
                                        <p:tav tm="50000">
                                          <p:val>
                                            <p:clrVal>
                                              <a:schemeClr val="hlink"/>
                                            </p:clrVal>
                                          </p:val>
                                        </p:tav>
                                      </p:tavLst>
                                    </p:anim>
                                    <p:set>
                                      <p:cBhvr>
                                        <p:cTn id="14" dur="80"/>
                                        <p:tgtEl>
                                          <p:spTgt spid="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
                                        </p:tgtEl>
                                        <p:attrNameLst>
                                          <p:attrName>style.visibility</p:attrName>
                                        </p:attrNameLst>
                                      </p:cBhvr>
                                      <p:to>
                                        <p:strVal val="visible"/>
                                      </p:to>
                                    </p:set>
                                    <p:anim calcmode="discrete" valueType="clr">
                                      <p:cBhvr override="childStyle">
                                        <p:cTn id="1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
                                        </p:tgtEl>
                                        <p:attrNameLst>
                                          <p:attrName>fillcolor</p:attrName>
                                        </p:attrNameLst>
                                      </p:cBhvr>
                                      <p:tavLst>
                                        <p:tav tm="0">
                                          <p:val>
                                            <p:clrVal>
                                              <a:schemeClr val="accent2"/>
                                            </p:clrVal>
                                          </p:val>
                                        </p:tav>
                                        <p:tav tm="50000">
                                          <p:val>
                                            <p:clrVal>
                                              <a:schemeClr val="hlink"/>
                                            </p:clrVal>
                                          </p:val>
                                        </p:tav>
                                      </p:tavLst>
                                    </p:anim>
                                    <p:set>
                                      <p:cBhvr>
                                        <p:cTn id="21" dur="80"/>
                                        <p:tgtEl>
                                          <p:spTgt spid="9"/>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0"/>
                                        </p:tgtEl>
                                        <p:attrNameLst>
                                          <p:attrName>style.visibility</p:attrName>
                                        </p:attrNameLst>
                                      </p:cBhvr>
                                      <p:to>
                                        <p:strVal val="visible"/>
                                      </p:to>
                                    </p:set>
                                    <p:anim calcmode="discrete" valueType="clr">
                                      <p:cBhvr override="childStyle">
                                        <p:cTn id="26"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0"/>
                                        </p:tgtEl>
                                        <p:attrNameLst>
                                          <p:attrName>fillcolor</p:attrName>
                                        </p:attrNameLst>
                                      </p:cBhvr>
                                      <p:tavLst>
                                        <p:tav tm="0">
                                          <p:val>
                                            <p:clrVal>
                                              <a:schemeClr val="accent2"/>
                                            </p:clrVal>
                                          </p:val>
                                        </p:tav>
                                        <p:tav tm="50000">
                                          <p:val>
                                            <p:clrVal>
                                              <a:schemeClr val="hlink"/>
                                            </p:clrVal>
                                          </p:val>
                                        </p:tav>
                                      </p:tavLst>
                                    </p:anim>
                                    <p:set>
                                      <p:cBhvr>
                                        <p:cTn id="28" dur="80"/>
                                        <p:tgtEl>
                                          <p:spTgt spid="10"/>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1"/>
                                        </p:tgtEl>
                                        <p:attrNameLst>
                                          <p:attrName>style.visibility</p:attrName>
                                        </p:attrNameLst>
                                      </p:cBhvr>
                                      <p:to>
                                        <p:strVal val="visible"/>
                                      </p:to>
                                    </p:set>
                                    <p:anim calcmode="discrete" valueType="clr">
                                      <p:cBhvr override="childStyle">
                                        <p:cTn id="3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1"/>
                                        </p:tgtEl>
                                        <p:attrNameLst>
                                          <p:attrName>fillcolor</p:attrName>
                                        </p:attrNameLst>
                                      </p:cBhvr>
                                      <p:tavLst>
                                        <p:tav tm="0">
                                          <p:val>
                                            <p:clrVal>
                                              <a:schemeClr val="accent2"/>
                                            </p:clrVal>
                                          </p:val>
                                        </p:tav>
                                        <p:tav tm="50000">
                                          <p:val>
                                            <p:clrVal>
                                              <a:schemeClr val="hlink"/>
                                            </p:clrVal>
                                          </p:val>
                                        </p:tav>
                                      </p:tavLst>
                                    </p:anim>
                                    <p:set>
                                      <p:cBhvr>
                                        <p:cTn id="35" dur="80"/>
                                        <p:tgtEl>
                                          <p:spTgt spid="11"/>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2"/>
                                        </p:tgtEl>
                                        <p:attrNameLst>
                                          <p:attrName>style.visibility</p:attrName>
                                        </p:attrNameLst>
                                      </p:cBhvr>
                                      <p:to>
                                        <p:strVal val="visible"/>
                                      </p:to>
                                    </p:set>
                                    <p:anim calcmode="discrete" valueType="clr">
                                      <p:cBhvr override="childStyle">
                                        <p:cTn id="40"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2"/>
                                        </p:tgtEl>
                                        <p:attrNameLst>
                                          <p:attrName>fillcolor</p:attrName>
                                        </p:attrNameLst>
                                      </p:cBhvr>
                                      <p:tavLst>
                                        <p:tav tm="0">
                                          <p:val>
                                            <p:clrVal>
                                              <a:schemeClr val="accent2"/>
                                            </p:clrVal>
                                          </p:val>
                                        </p:tav>
                                        <p:tav tm="50000">
                                          <p:val>
                                            <p:clrVal>
                                              <a:schemeClr val="hlink"/>
                                            </p:clrVal>
                                          </p:val>
                                        </p:tav>
                                      </p:tavLst>
                                    </p:anim>
                                    <p:set>
                                      <p:cBhvr>
                                        <p:cTn id="42" dur="80"/>
                                        <p:tgtEl>
                                          <p:spTgt spid="12"/>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1CD16C-019A-41BE-BDEA-C682E037A643}"/>
              </a:ext>
            </a:extLst>
          </p:cNvPr>
          <p:cNvSpPr>
            <a:spLocks noGrp="1"/>
          </p:cNvSpPr>
          <p:nvPr>
            <p:ph type="title"/>
          </p:nvPr>
        </p:nvSpPr>
        <p:spPr>
          <a:xfrm>
            <a:off x="838200" y="137584"/>
            <a:ext cx="10515600" cy="962025"/>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TƯ THẾ NGỒI VIẾT CHÍNH TẢ</a:t>
            </a:r>
          </a:p>
        </p:txBody>
      </p:sp>
      <p:sp>
        <p:nvSpPr>
          <p:cNvPr id="16" name="TextBox 15">
            <a:extLst>
              <a:ext uri="{FF2B5EF4-FFF2-40B4-BE49-F238E27FC236}">
                <a16:creationId xmlns:a16="http://schemas.microsoft.com/office/drawing/2014/main" xmlns="" id="{4332F32E-8EF2-4E8F-BB83-27BE8AC8813C}"/>
              </a:ext>
            </a:extLst>
          </p:cNvPr>
          <p:cNvSpPr txBox="1"/>
          <p:nvPr/>
        </p:nvSpPr>
        <p:spPr>
          <a:xfrm>
            <a:off x="409575" y="1099609"/>
            <a:ext cx="11220450" cy="453919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Tư thế ngồi viết phải thoải mái, không gò bó.</a:t>
            </a:r>
          </a:p>
          <a:p>
            <a:pPr marL="285750" indent="-28575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Khoảng cách từ mắt đến vở 25-30 cm.</a:t>
            </a:r>
          </a:p>
          <a:p>
            <a:pPr marL="285750" indent="-28575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Cột sống luôn ở tư thế thẳng đứng, vuông góc với mặt ghế ngồi.</a:t>
            </a:r>
          </a:p>
          <a:p>
            <a:pPr marL="285750" indent="-28575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Hai chân thoải mái, không chân co chân duỗi.</a:t>
            </a:r>
          </a:p>
          <a:p>
            <a:pPr marL="285750" indent="-28575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Hai tay phải đặt đúng điểm tựa quy định. Tay trái để xuôi theo chiều ngồi, giữ lấy mép vở cho khỏi xô lệch, đồng thời làm điểm tựa cho trọng lượng nửa người bên trái.</a:t>
            </a:r>
          </a:p>
        </p:txBody>
      </p:sp>
    </p:spTree>
    <p:extLst>
      <p:ext uri="{BB962C8B-B14F-4D97-AF65-F5344CB8AC3E}">
        <p14:creationId xmlns:p14="http://schemas.microsoft.com/office/powerpoint/2010/main" val="34003971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barn(inVertical)">
                                      <p:cBhvr>
                                        <p:cTn id="14" dur="500"/>
                                        <p:tgtEl>
                                          <p:spTgt spid="1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barn(inVertical)">
                                      <p:cBhvr>
                                        <p:cTn id="19" dur="500"/>
                                        <p:tgtEl>
                                          <p:spTgt spid="1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Effect transition="in" filter="barn(inVertical)">
                                      <p:cBhvr>
                                        <p:cTn id="24" dur="500"/>
                                        <p:tgtEl>
                                          <p:spTgt spid="1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Effect transition="in" filter="barn(inVertical)">
                                      <p:cBhvr>
                                        <p:cTn id="29" dur="500"/>
                                        <p:tgtEl>
                                          <p:spTgt spid="1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xEl>
                                              <p:pRg st="4" end="4"/>
                                            </p:txEl>
                                          </p:spTgt>
                                        </p:tgtEl>
                                        <p:attrNameLst>
                                          <p:attrName>style.visibility</p:attrName>
                                        </p:attrNameLst>
                                      </p:cBhvr>
                                      <p:to>
                                        <p:strVal val="visible"/>
                                      </p:to>
                                    </p:set>
                                    <p:animEffect transition="in" filter="barn(inVertical)">
                                      <p:cBhvr>
                                        <p:cTn id="34"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1CD16C-019A-41BE-BDEA-C682E037A643}"/>
              </a:ext>
            </a:extLst>
          </p:cNvPr>
          <p:cNvSpPr>
            <a:spLocks noGrp="1"/>
          </p:cNvSpPr>
          <p:nvPr>
            <p:ph type="title"/>
          </p:nvPr>
        </p:nvSpPr>
        <p:spPr>
          <a:xfrm>
            <a:off x="838200" y="137584"/>
            <a:ext cx="10515600" cy="962025"/>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HƯỚNG DẪN CÁCH CẦM BÚT</a:t>
            </a:r>
          </a:p>
        </p:txBody>
      </p:sp>
      <p:sp>
        <p:nvSpPr>
          <p:cNvPr id="5" name="TextBox 4">
            <a:extLst>
              <a:ext uri="{FF2B5EF4-FFF2-40B4-BE49-F238E27FC236}">
                <a16:creationId xmlns:a16="http://schemas.microsoft.com/office/drawing/2014/main" xmlns="" id="{AD796938-FE32-40A1-AEEC-99EAB6DF167E}"/>
              </a:ext>
            </a:extLst>
          </p:cNvPr>
          <p:cNvSpPr txBox="1"/>
          <p:nvPr/>
        </p:nvSpPr>
        <p:spPr>
          <a:xfrm>
            <a:off x="161924" y="956734"/>
            <a:ext cx="12030076" cy="5262979"/>
          </a:xfrm>
          <a:prstGeom prst="rect">
            <a:avLst/>
          </a:prstGeom>
          <a:noFill/>
        </p:spPr>
        <p:txBody>
          <a:bodyPr wrap="square">
            <a:spAutoFit/>
          </a:bodyPr>
          <a:lstStyle/>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Tay phải cầm chắc bút bằng 3 ngón tay (cái, trỏ, giữa). Đầu ngón trỏ cách đầu ngòi bút chừng 2,5cm.</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Mép bàn tay là điểm tựa của cánh tay phải khi đặt bút xuống bàn viết.</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Lúc viết, điều khiển cây bút bằng các cơ cổ tay và các ngón tay.</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Không để ngửa bàn tay quá, tạo nên trọng lượng tì xuống lưng của hai ngón tay út va áp út (ngón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eo nhẫn)</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Ngược lại không úp quá nghiêng bàn tay về bên trái (nhìn từ trên xuống thấy cả 4 ngón tay: trỏ, giữa, áp út và út).</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Cầm bút xuôi theo chiều ngồi. Góc độ bút đặt so với mặt giấy khoảng 45 độ. Tuyệt đối không cầm bút dựng đứng 90 độ.</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Đưa bút từ trái qua phải từ trên xuống dưới các nét đưa lên hoặc đưa sang ngang phải thật nhẹ tay, không ấn mạnh đầu bút vào mặt giấy.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1781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arn(inVertical)">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barn(inVertical)">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barn(inVertical)">
                                      <p:cBhvr>
                                        <p:cTn id="39" dur="5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barn(inVertical)">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04352FAE-98F8-4AE8-9D6B-86ECA26051BB}"/>
              </a:ext>
            </a:extLst>
          </p:cNvPr>
          <p:cNvSpPr txBox="1">
            <a:spLocks/>
          </p:cNvSpPr>
          <p:nvPr/>
        </p:nvSpPr>
        <p:spPr>
          <a:xfrm>
            <a:off x="838200" y="17145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endParaRPr lang="en-US" sz="3200" dirty="0">
              <a:latin typeface="Times New Roman" panose="02020603050405020304" pitchFamily="18" charset="0"/>
              <a:cs typeface="Times New Roman" panose="02020603050405020304" pitchFamily="18" charset="0"/>
            </a:endParaRPr>
          </a:p>
        </p:txBody>
      </p:sp>
      <p:sp>
        <p:nvSpPr>
          <p:cNvPr id="5" name="Title 2">
            <a:extLst>
              <a:ext uri="{FF2B5EF4-FFF2-40B4-BE49-F238E27FC236}">
                <a16:creationId xmlns:a16="http://schemas.microsoft.com/office/drawing/2014/main" xmlns="" id="{7ADF1E43-3F15-4797-A80A-BC94060F2CC8}"/>
              </a:ext>
            </a:extLst>
          </p:cNvPr>
          <p:cNvSpPr txBox="1">
            <a:spLocks/>
          </p:cNvSpPr>
          <p:nvPr/>
        </p:nvSpPr>
        <p:spPr>
          <a:xfrm>
            <a:off x="838200" y="729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Times New Roman" panose="02020603050405020304" pitchFamily="18" charset="0"/>
                <a:cs typeface="Times New Roman" panose="02020603050405020304" pitchFamily="18" charset="0"/>
              </a:rPr>
              <a:t>Ai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1, 2, 3, 4,… ?</a:t>
            </a:r>
          </a:p>
        </p:txBody>
      </p:sp>
      <p:sp>
        <p:nvSpPr>
          <p:cNvPr id="7" name="TextBox 6">
            <a:extLst>
              <a:ext uri="{FF2B5EF4-FFF2-40B4-BE49-F238E27FC236}">
                <a16:creationId xmlns:a16="http://schemas.microsoft.com/office/drawing/2014/main" xmlns="" id="{14889C71-037A-425B-86D7-45778872F126}"/>
              </a:ext>
            </a:extLst>
          </p:cNvPr>
          <p:cNvSpPr txBox="1"/>
          <p:nvPr/>
        </p:nvSpPr>
        <p:spPr>
          <a:xfrm>
            <a:off x="304800" y="1811337"/>
            <a:ext cx="11753850" cy="4524315"/>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Người ta gọi các chữ số 1, 2, 3, 4,... là chữ số A-rập vì cho rằng chúng do người A-rập nghĩ ra. Sự thực thì không phải như vậy.</a:t>
            </a:r>
          </a:p>
          <a:p>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Vào năm 750, một nhà thiên văn học Ấn Độ đã đến thăm Bát-đa. Ông mang theo một bảng thiên văn do người Ấn Độ làm ra để dâng tặng quốc vương đang trị vì. Các chữ số Ấn Độ 1, 2, 3, 4,... dùng trong bẳng đó đã được người A-rập nhanh chóng tiếp thu và về sau được truyền bá rộng rãi.</a:t>
            </a:r>
          </a:p>
          <a:p>
            <a:pPr algn="r"/>
            <a:r>
              <a:rPr lang="vi-VN" sz="3200" i="1" dirty="0">
                <a:latin typeface="Times New Roman" panose="02020603050405020304" pitchFamily="18" charset="0"/>
                <a:cs typeface="Times New Roman" panose="02020603050405020304" pitchFamily="18" charset="0"/>
              </a:rPr>
              <a:t>Theo</a:t>
            </a:r>
            <a:r>
              <a:rPr lang="vi-VN" sz="3200" dirty="0">
                <a:latin typeface="Times New Roman" panose="02020603050405020304" pitchFamily="18" charset="0"/>
                <a:cs typeface="Times New Roman" panose="02020603050405020304" pitchFamily="18" charset="0"/>
              </a:rPr>
              <a:t> báo </a:t>
            </a:r>
            <a:r>
              <a:rPr lang="vi-VN" sz="3200" b="1" dirty="0">
                <a:latin typeface="Times New Roman" panose="02020603050405020304" pitchFamily="18" charset="0"/>
                <a:cs typeface="Times New Roman" panose="02020603050405020304" pitchFamily="18" charset="0"/>
              </a:rPr>
              <a:t>THIẾU NIÊN TIỀN PHONG</a:t>
            </a:r>
          </a:p>
        </p:txBody>
      </p:sp>
    </p:spTree>
    <p:extLst>
      <p:ext uri="{BB962C8B-B14F-4D97-AF65-F5344CB8AC3E}">
        <p14:creationId xmlns:p14="http://schemas.microsoft.com/office/powerpoint/2010/main" val="17380259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 calcmode="lin" valueType="num">
                                      <p:cBhvr>
                                        <p:cTn id="9" dur="1250" fill="hold"/>
                                        <p:tgtEl>
                                          <p:spTgt spid="7"/>
                                        </p:tgtEl>
                                        <p:attrNameLst>
                                          <p:attrName>style.rotation</p:attrName>
                                        </p:attrNameLst>
                                      </p:cBhvr>
                                      <p:tavLst>
                                        <p:tav tm="0">
                                          <p:val>
                                            <p:fltVal val="360"/>
                                          </p:val>
                                        </p:tav>
                                        <p:tav tm="100000">
                                          <p:val>
                                            <p:fltVal val="0"/>
                                          </p:val>
                                        </p:tav>
                                      </p:tavLst>
                                    </p:anim>
                                    <p:animEffect transition="in" filter="fade">
                                      <p:cBhvr>
                                        <p:cTn id="10"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C097924-901E-4FA5-8B95-16C31E7AF864}"/>
              </a:ext>
            </a:extLst>
          </p:cNvPr>
          <p:cNvSpPr/>
          <p:nvPr/>
        </p:nvSpPr>
        <p:spPr>
          <a:xfrm>
            <a:off x="0" y="2352734"/>
            <a:ext cx="8391525" cy="1734064"/>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THỜI GIAN VIẾT BÀI</a:t>
            </a:r>
          </a:p>
          <a:p>
            <a:pPr algn="ctr">
              <a:defRPr/>
            </a:pP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BẮT ĐẦU!!!</a:t>
            </a:r>
          </a:p>
        </p:txBody>
      </p:sp>
      <p:sp>
        <p:nvSpPr>
          <p:cNvPr id="3" name="Title 2">
            <a:extLst>
              <a:ext uri="{FF2B5EF4-FFF2-40B4-BE49-F238E27FC236}">
                <a16:creationId xmlns:a16="http://schemas.microsoft.com/office/drawing/2014/main" xmlns="" id="{AC536AB1-122D-4559-A63C-8B232AE3EAEE}"/>
              </a:ext>
            </a:extLst>
          </p:cNvPr>
          <p:cNvSpPr txBox="1">
            <a:spLocks/>
          </p:cNvSpPr>
          <p:nvPr/>
        </p:nvSpPr>
        <p:spPr>
          <a:xfrm>
            <a:off x="838200" y="17145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xmlns="" id="{C8F953AA-6C83-4B9E-9DB5-B1CBE1659756}"/>
              </a:ext>
            </a:extLst>
          </p:cNvPr>
          <p:cNvSpPr txBox="1">
            <a:spLocks/>
          </p:cNvSpPr>
          <p:nvPr/>
        </p:nvSpPr>
        <p:spPr>
          <a:xfrm>
            <a:off x="838200" y="729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Times New Roman" panose="02020603050405020304" pitchFamily="18" charset="0"/>
                <a:cs typeface="Times New Roman" panose="02020603050405020304" pitchFamily="18" charset="0"/>
              </a:rPr>
              <a:t>Ai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1, 2, 3, 4,… ?</a:t>
            </a:r>
          </a:p>
        </p:txBody>
      </p:sp>
    </p:spTree>
    <p:extLst>
      <p:ext uri="{BB962C8B-B14F-4D97-AF65-F5344CB8AC3E}">
        <p14:creationId xmlns:p14="http://schemas.microsoft.com/office/powerpoint/2010/main" val="3623636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repeatCount="indefinite" fill="hold" grpId="2" nodeType="clickEffect">
                                  <p:stCondLst>
                                    <p:cond delay="0"/>
                                  </p:stCondLst>
                                  <p:iterate type="lt">
                                    <p:tmPct val="10000"/>
                                  </p:iterate>
                                  <p:childTnLst>
                                    <p:animMotion origin="layout" path="M -6.25E-7 -4.44444E-6 L -6.25E-7 -0.07222 " pathEditMode="relative" rAng="0" ptsTypes="AA">
                                      <p:cBhvr>
                                        <p:cTn id="12" dur="250" accel="50000" decel="50000" autoRev="1" fill="hold">
                                          <p:stCondLst>
                                            <p:cond delay="0"/>
                                          </p:stCondLst>
                                        </p:cTn>
                                        <p:tgtEl>
                                          <p:spTgt spid="2"/>
                                        </p:tgtEl>
                                        <p:attrNameLst>
                                          <p:attrName>ppt_x</p:attrName>
                                          <p:attrName>ppt_y</p:attrName>
                                        </p:attrNameLst>
                                      </p:cBhvr>
                                      <p:rCtr x="0" y="-3611"/>
                                    </p:animMotion>
                                    <p:animRot by="1500000">
                                      <p:cBhvr>
                                        <p:cTn id="13" dur="125" fill="hold">
                                          <p:stCondLst>
                                            <p:cond delay="0"/>
                                          </p:stCondLst>
                                        </p:cTn>
                                        <p:tgtEl>
                                          <p:spTgt spid="2"/>
                                        </p:tgtEl>
                                        <p:attrNameLst>
                                          <p:attrName>r</p:attrName>
                                        </p:attrNameLst>
                                      </p:cBhvr>
                                    </p:animRot>
                                    <p:animRot by="-1500000">
                                      <p:cBhvr>
                                        <p:cTn id="14" dur="125" fill="hold">
                                          <p:stCondLst>
                                            <p:cond delay="125"/>
                                          </p:stCondLst>
                                        </p:cTn>
                                        <p:tgtEl>
                                          <p:spTgt spid="2"/>
                                        </p:tgtEl>
                                        <p:attrNameLst>
                                          <p:attrName>r</p:attrName>
                                        </p:attrNameLst>
                                      </p:cBhvr>
                                    </p:animRot>
                                    <p:animRot by="-1500000">
                                      <p:cBhvr>
                                        <p:cTn id="15" dur="125" fill="hold">
                                          <p:stCondLst>
                                            <p:cond delay="250"/>
                                          </p:stCondLst>
                                        </p:cTn>
                                        <p:tgtEl>
                                          <p:spTgt spid="2"/>
                                        </p:tgtEl>
                                        <p:attrNameLst>
                                          <p:attrName>r</p:attrName>
                                        </p:attrNameLst>
                                      </p:cBhvr>
                                    </p:animRot>
                                    <p:animRot by="1500000">
                                      <p:cBhvr>
                                        <p:cTn id="16"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C2F3B7-F7F0-410D-A43A-E17E1E398EAC}"/>
              </a:ext>
            </a:extLst>
          </p:cNvPr>
          <p:cNvSpPr txBox="1">
            <a:spLocks/>
          </p:cNvSpPr>
          <p:nvPr/>
        </p:nvSpPr>
        <p:spPr>
          <a:xfrm>
            <a:off x="0" y="0"/>
            <a:ext cx="12192000" cy="10874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B0F0"/>
                </a:solidFill>
                <a:latin typeface="Times New Roman" panose="02020603050405020304" pitchFamily="18" charset="0"/>
                <a:cs typeface="Times New Roman" panose="02020603050405020304" pitchFamily="18" charset="0"/>
              </a:rPr>
              <a:t>ÔN LẠI KIẾN THỨC</a:t>
            </a:r>
          </a:p>
        </p:txBody>
      </p:sp>
      <p:sp>
        <p:nvSpPr>
          <p:cNvPr id="3" name="Title 1">
            <a:extLst>
              <a:ext uri="{FF2B5EF4-FFF2-40B4-BE49-F238E27FC236}">
                <a16:creationId xmlns:a16="http://schemas.microsoft.com/office/drawing/2014/main" xmlns="" id="{CB9A737E-1030-4308-B95F-35E8D7C1BDB7}"/>
              </a:ext>
            </a:extLst>
          </p:cNvPr>
          <p:cNvSpPr txBox="1">
            <a:spLocks/>
          </p:cNvSpPr>
          <p:nvPr/>
        </p:nvSpPr>
        <p:spPr>
          <a:xfrm>
            <a:off x="647700" y="1037431"/>
            <a:ext cx="10515600" cy="10874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1 :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chủ</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Vẻ</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đẹp</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muôn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màu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Hoa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trò</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nội</a:t>
            </a:r>
            <a:r>
              <a:rPr lang="en-US" sz="3200" b="1" dirty="0">
                <a:solidFill>
                  <a:srgbClr val="FF0000"/>
                </a:solidFill>
                <a:latin typeface="Times New Roman" panose="02020603050405020304" pitchFamily="18" charset="0"/>
                <a:cs typeface="Times New Roman" panose="02020603050405020304" pitchFamily="18" charset="0"/>
              </a:rPr>
              <a:t> dung </a:t>
            </a:r>
            <a:r>
              <a:rPr lang="en-US" sz="3200" b="1" dirty="0" err="1">
                <a:solidFill>
                  <a:srgbClr val="FF0000"/>
                </a:solidFill>
                <a:latin typeface="Times New Roman" panose="02020603050405020304" pitchFamily="18" charset="0"/>
                <a:cs typeface="Times New Roman" panose="02020603050405020304" pitchFamily="18" charset="0"/>
              </a:rPr>
              <a:t>chính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4" name="Title 1">
            <a:extLst>
              <a:ext uri="{FF2B5EF4-FFF2-40B4-BE49-F238E27FC236}">
                <a16:creationId xmlns:a16="http://schemas.microsoft.com/office/drawing/2014/main" xmlns="" id="{698281F0-1D7F-4BE3-A0B1-BEF2E3A7F85F}"/>
              </a:ext>
            </a:extLst>
          </p:cNvPr>
          <p:cNvSpPr txBox="1">
            <a:spLocks/>
          </p:cNvSpPr>
          <p:nvPr/>
        </p:nvSpPr>
        <p:spPr>
          <a:xfrm>
            <a:off x="647700" y="1987550"/>
            <a:ext cx="10515600" cy="1746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00000"/>
              </a:lnSpc>
              <a:buAutoNum type="alphaUcPeriod"/>
            </a:pP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a:t>
            </a:r>
          </a:p>
          <a:p>
            <a:pPr marL="514350" indent="-514350">
              <a:lnSpc>
                <a:spcPct val="100000"/>
              </a:lnSpc>
              <a:buAutoNum type="alphaUcPeriod"/>
            </a:pP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a:t>
            </a:r>
          </a:p>
          <a:p>
            <a:pPr marL="514350" indent="-514350">
              <a:lnSpc>
                <a:spcPct val="100000"/>
              </a:lnSpc>
              <a:buAutoNum type="alphaUcPeriod"/>
            </a:pP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a:t>
            </a:r>
            <a:r>
              <a:rPr lang="en-US" sz="3200" b="1" dirty="0">
                <a:latin typeface="Times New Roman" panose="02020603050405020304" pitchFamily="18" charset="0"/>
                <a:cs typeface="Times New Roman" panose="02020603050405020304" pitchFamily="18" charset="0"/>
              </a:rPr>
              <a:t>.</a:t>
            </a:r>
          </a:p>
        </p:txBody>
      </p:sp>
      <p:sp>
        <p:nvSpPr>
          <p:cNvPr id="5" name="Oval 4">
            <a:extLst>
              <a:ext uri="{FF2B5EF4-FFF2-40B4-BE49-F238E27FC236}">
                <a16:creationId xmlns:a16="http://schemas.microsoft.com/office/drawing/2014/main" xmlns="" id="{598F05CC-EAFA-4852-8930-D0BF8D04BD7E}"/>
              </a:ext>
            </a:extLst>
          </p:cNvPr>
          <p:cNvSpPr/>
          <p:nvPr/>
        </p:nvSpPr>
        <p:spPr>
          <a:xfrm>
            <a:off x="628650" y="2617787"/>
            <a:ext cx="552450" cy="534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xmlns="" id="{A7751192-8489-4A11-B49E-2C46ECF19736}"/>
              </a:ext>
            </a:extLst>
          </p:cNvPr>
          <p:cNvSpPr txBox="1">
            <a:spLocks/>
          </p:cNvSpPr>
          <p:nvPr/>
        </p:nvSpPr>
        <p:spPr>
          <a:xfrm>
            <a:off x="628650" y="3705226"/>
            <a:ext cx="10515600" cy="10874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2 :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chủ</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Những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người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quả</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cảm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Khuất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phục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cướp</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biển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nội</a:t>
            </a:r>
            <a:r>
              <a:rPr lang="en-US" sz="3200" b="1" dirty="0">
                <a:solidFill>
                  <a:srgbClr val="FF0000"/>
                </a:solidFill>
                <a:latin typeface="Times New Roman" panose="02020603050405020304" pitchFamily="18" charset="0"/>
                <a:cs typeface="Times New Roman" panose="02020603050405020304" pitchFamily="18" charset="0"/>
              </a:rPr>
              <a:t> dung </a:t>
            </a:r>
            <a:r>
              <a:rPr lang="en-US" sz="3200" b="1" dirty="0" err="1">
                <a:solidFill>
                  <a:srgbClr val="FF0000"/>
                </a:solidFill>
                <a:latin typeface="Times New Roman" panose="02020603050405020304" pitchFamily="18" charset="0"/>
                <a:cs typeface="Times New Roman" panose="02020603050405020304" pitchFamily="18" charset="0"/>
              </a:rPr>
              <a:t>chính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7" name="Title 1">
            <a:extLst>
              <a:ext uri="{FF2B5EF4-FFF2-40B4-BE49-F238E27FC236}">
                <a16:creationId xmlns:a16="http://schemas.microsoft.com/office/drawing/2014/main" xmlns="" id="{30C77CDA-2C8F-4F15-985E-14F7DA9A84FD}"/>
              </a:ext>
            </a:extLst>
          </p:cNvPr>
          <p:cNvSpPr txBox="1">
            <a:spLocks/>
          </p:cNvSpPr>
          <p:nvPr/>
        </p:nvSpPr>
        <p:spPr>
          <a:xfrm>
            <a:off x="628650" y="4655345"/>
            <a:ext cx="10515600" cy="1746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00000"/>
              </a:lnSpc>
              <a:buAutoNum type="alphaUcPeriod"/>
            </a:pPr>
            <a:r>
              <a:rPr lang="en-US" sz="3200" b="1" dirty="0">
                <a:latin typeface="Times New Roman" panose="02020603050405020304" pitchFamily="18" charset="0"/>
                <a:cs typeface="Times New Roman" panose="02020603050405020304" pitchFamily="18" charset="0"/>
              </a:rPr>
              <a:t>Ca </a:t>
            </a:r>
            <a:r>
              <a:rPr lang="en-US" sz="3200" b="1" dirty="0" err="1">
                <a:latin typeface="Times New Roman" panose="02020603050405020304" pitchFamily="18" charset="0"/>
                <a:cs typeface="Times New Roman" panose="02020603050405020304" pitchFamily="18" charset="0"/>
              </a:rPr>
              <a:t>ngợi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sĩ</a:t>
            </a:r>
            <a:r>
              <a:rPr lang="en-US" sz="3200" b="1" dirty="0">
                <a:latin typeface="Times New Roman" panose="02020603050405020304" pitchFamily="18" charset="0"/>
                <a:cs typeface="Times New Roman" panose="02020603050405020304" pitchFamily="18" charset="0"/>
              </a:rPr>
              <a:t> Ly.</a:t>
            </a:r>
          </a:p>
          <a:p>
            <a:pPr marL="514350" indent="-514350">
              <a:lnSpc>
                <a:spcPct val="100000"/>
              </a:lnSpc>
              <a:buAutoNum type="alphaUcPeriod"/>
            </a:pPr>
            <a:r>
              <a:rPr lang="en-US" sz="3200" b="1" dirty="0">
                <a:latin typeface="Times New Roman" panose="02020603050405020304" pitchFamily="18" charset="0"/>
                <a:cs typeface="Times New Roman" panose="02020603050405020304" pitchFamily="18" charset="0"/>
              </a:rPr>
              <a:t>Ca </a:t>
            </a:r>
            <a:r>
              <a:rPr lang="en-US" sz="3200" b="1" dirty="0" err="1">
                <a:latin typeface="Times New Roman" panose="02020603050405020304" pitchFamily="18" charset="0"/>
                <a:cs typeface="Times New Roman" panose="02020603050405020304" pitchFamily="18" charset="0"/>
              </a:rPr>
              <a:t>ngợi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cướp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a:t>
            </a:r>
          </a:p>
          <a:p>
            <a:pPr marL="514350" indent="-514350">
              <a:lnSpc>
                <a:spcPct val="100000"/>
              </a:lnSpc>
              <a:buAutoNum type="alphaUcPeriod"/>
            </a:pPr>
            <a:r>
              <a:rPr lang="en-US" sz="3200" b="1" dirty="0" err="1">
                <a:latin typeface="Times New Roman" panose="02020603050405020304" pitchFamily="18" charset="0"/>
                <a:cs typeface="Times New Roman" panose="02020603050405020304" pitchFamily="18" charset="0"/>
              </a:rPr>
              <a:t>Chê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cướp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a:t>
            </a:r>
          </a:p>
        </p:txBody>
      </p:sp>
      <p:sp>
        <p:nvSpPr>
          <p:cNvPr id="8" name="Oval 7">
            <a:extLst>
              <a:ext uri="{FF2B5EF4-FFF2-40B4-BE49-F238E27FC236}">
                <a16:creationId xmlns:a16="http://schemas.microsoft.com/office/drawing/2014/main" xmlns="" id="{4145FDCC-672D-4857-BE7E-2D9D45EA5EE5}"/>
              </a:ext>
            </a:extLst>
          </p:cNvPr>
          <p:cNvSpPr/>
          <p:nvPr/>
        </p:nvSpPr>
        <p:spPr>
          <a:xfrm>
            <a:off x="628650" y="4792664"/>
            <a:ext cx="552450" cy="534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2304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9" dur="500"/>
                                        <p:tgtEl>
                                          <p:spTgt spid="7">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54" dur="500"/>
                                        <p:tgtEl>
                                          <p:spTgt spid="7">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subTnLst>
                                    <p:audio>
                                      <p:cMediaNode>
                                        <p:cTn display="0" masterRel="sameClick">
                                          <p:stCondLst>
                                            <p:cond evt="begin" delay="0">
                                              <p:tn val="5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animBg="1"/>
      <p:bldP spid="6" grpId="0"/>
      <p:bldP spid="7" grpId="0" build="p"/>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BF3FC3C-764C-4F35-8C96-BD80FB3E242F}"/>
              </a:ext>
            </a:extLst>
          </p:cNvPr>
          <p:cNvSpPr txBox="1"/>
          <p:nvPr/>
        </p:nvSpPr>
        <p:spPr>
          <a:xfrm>
            <a:off x="600075" y="134541"/>
            <a:ext cx="6096000" cy="523220"/>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Tìm tiếng có nghĩa</a:t>
            </a:r>
          </a:p>
        </p:txBody>
      </p:sp>
      <p:sp>
        <p:nvSpPr>
          <p:cNvPr id="5" name="TextBox 4">
            <a:extLst>
              <a:ext uri="{FF2B5EF4-FFF2-40B4-BE49-F238E27FC236}">
                <a16:creationId xmlns:a16="http://schemas.microsoft.com/office/drawing/2014/main" xmlns="" id="{15D7639A-97FD-419E-B0BE-FB543C67FE38}"/>
              </a:ext>
            </a:extLst>
          </p:cNvPr>
          <p:cNvSpPr txBox="1"/>
          <p:nvPr/>
        </p:nvSpPr>
        <p:spPr>
          <a:xfrm>
            <a:off x="600074" y="657761"/>
            <a:ext cx="11191875"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a</a:t>
            </a:r>
            <a:r>
              <a:rPr lang="vi-VN" sz="2800" dirty="0">
                <a:latin typeface="Times New Roman" panose="02020603050405020304" pitchFamily="18" charset="0"/>
                <a:cs typeface="Times New Roman" panose="02020603050405020304" pitchFamily="18" charset="0"/>
              </a:rPr>
              <a:t>. Các âm đầu tr, ch có thể ghép với những vần nào ở bên phải để tạo thành những tiếng có nghĩa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Đặt câu với một trong những tiếng vừa tìm được.</a:t>
            </a:r>
          </a:p>
        </p:txBody>
      </p:sp>
      <p:pic>
        <p:nvPicPr>
          <p:cNvPr id="3074" name="Picture 2">
            <a:extLst>
              <a:ext uri="{FF2B5EF4-FFF2-40B4-BE49-F238E27FC236}">
                <a16:creationId xmlns:a16="http://schemas.microsoft.com/office/drawing/2014/main" xmlns="" id="{79F25767-C754-491F-8EAA-A3EBC0386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788" y="1770458"/>
            <a:ext cx="5362502" cy="4953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87EB9020-4303-4CAD-9C7B-121591D64C52}"/>
              </a:ext>
            </a:extLst>
          </p:cNvPr>
          <p:cNvSpPr txBox="1"/>
          <p:nvPr/>
        </p:nvSpPr>
        <p:spPr>
          <a:xfrm>
            <a:off x="171451" y="2296596"/>
            <a:ext cx="6696074" cy="3108543"/>
          </a:xfrm>
          <a:prstGeom prst="rect">
            <a:avLst/>
          </a:prstGeom>
          <a:noFill/>
        </p:spPr>
        <p:txBody>
          <a:bodyPr wrap="square">
            <a:spAutoFit/>
          </a:bodyPr>
          <a:lstStyle/>
          <a:p>
            <a:pPr algn="just"/>
            <a:r>
              <a:rPr lang="vi-VN" sz="2800" b="0" i="0" dirty="0">
                <a:solidFill>
                  <a:srgbClr val="000000"/>
                </a:solidFill>
                <a:effectLst/>
                <a:latin typeface="+mj-lt"/>
              </a:rPr>
              <a:t>a) Các âm đầu </a:t>
            </a:r>
            <a:r>
              <a:rPr lang="vi-VN" sz="2800" b="1" i="0" dirty="0">
                <a:solidFill>
                  <a:srgbClr val="000000"/>
                </a:solidFill>
                <a:effectLst/>
                <a:latin typeface="+mj-lt"/>
              </a:rPr>
              <a:t>tr, ch</a:t>
            </a:r>
            <a:r>
              <a:rPr lang="vi-VN" sz="2800" b="0" i="0" dirty="0">
                <a:solidFill>
                  <a:srgbClr val="000000"/>
                </a:solidFill>
                <a:effectLst/>
                <a:latin typeface="+mj-lt"/>
              </a:rPr>
              <a:t> có thể ghép thế nào với các vần đã cho để tạo thành những tiếng có nghĩa</a:t>
            </a:r>
            <a:r>
              <a:rPr lang="en-US" sz="2800" b="0" i="0" dirty="0">
                <a:solidFill>
                  <a:srgbClr val="000000"/>
                </a:solidFill>
                <a:effectLst/>
                <a:latin typeface="+mj-lt"/>
              </a:rPr>
              <a:t> </a:t>
            </a:r>
            <a:r>
              <a:rPr lang="vi-VN" sz="2800" b="0" i="0" dirty="0">
                <a:solidFill>
                  <a:srgbClr val="000000"/>
                </a:solidFill>
                <a:effectLst/>
                <a:latin typeface="+mj-lt"/>
              </a:rPr>
              <a:t>?</a:t>
            </a:r>
          </a:p>
          <a:p>
            <a:pPr algn="just"/>
            <a:r>
              <a:rPr lang="vi-VN" sz="2800" b="0" i="0" dirty="0">
                <a:solidFill>
                  <a:srgbClr val="000000"/>
                </a:solidFill>
                <a:effectLst/>
                <a:latin typeface="+mj-lt"/>
              </a:rPr>
              <a:t>- Có thể ghép như sau: trai, trâu, trăng, trân, chai, chan, châu, chàng, chân.</a:t>
            </a:r>
          </a:p>
          <a:p>
            <a:pPr algn="just"/>
            <a:r>
              <a:rPr lang="vi-VN" sz="2800" b="0" i="0" dirty="0">
                <a:solidFill>
                  <a:srgbClr val="000000"/>
                </a:solidFill>
                <a:effectLst/>
                <a:latin typeface="+mj-lt"/>
              </a:rPr>
              <a:t>-  Đặt câu với một trong các tiếng vừa tìm ra</a:t>
            </a:r>
            <a:r>
              <a:rPr lang="en-US" sz="2800" b="0" i="0" dirty="0">
                <a:solidFill>
                  <a:srgbClr val="000000"/>
                </a:solidFill>
                <a:effectLst/>
                <a:latin typeface="+mj-lt"/>
              </a:rPr>
              <a:t> </a:t>
            </a:r>
            <a:r>
              <a:rPr lang="vi-VN" sz="2800" b="0" i="0" dirty="0">
                <a:solidFill>
                  <a:srgbClr val="000000"/>
                </a:solidFill>
                <a:effectLst/>
                <a:latin typeface="+mj-lt"/>
              </a:rPr>
              <a:t>:</a:t>
            </a:r>
          </a:p>
          <a:p>
            <a:pPr algn="just"/>
            <a:r>
              <a:rPr lang="vi-VN" sz="2800" b="0" i="0" dirty="0">
                <a:solidFill>
                  <a:srgbClr val="000000"/>
                </a:solidFill>
                <a:effectLst/>
                <a:latin typeface="+mj-lt"/>
              </a:rPr>
              <a:t>Đêm rằm, trăng thật là sáng và đẹp.</a:t>
            </a:r>
          </a:p>
        </p:txBody>
      </p:sp>
    </p:spTree>
    <p:extLst>
      <p:ext uri="{BB962C8B-B14F-4D97-AF65-F5344CB8AC3E}">
        <p14:creationId xmlns:p14="http://schemas.microsoft.com/office/powerpoint/2010/main" val="2388910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arn(inVertical)">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09844 0.02107 L 0.30312 0.02246 " pathEditMode="relative" rAng="0" ptsTypes="AA">
                                      <p:cBhvr>
                                        <p:cTn id="23" dur="2000" fill="hold"/>
                                        <p:tgtEl>
                                          <p:spTgt spid="3074"/>
                                        </p:tgtEl>
                                        <p:attrNameLst>
                                          <p:attrName>ppt_x</p:attrName>
                                          <p:attrName>ppt_y</p:attrName>
                                        </p:attrNameLst>
                                      </p:cBhvr>
                                      <p:rCtr x="10234" y="69"/>
                                    </p:animMotion>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3" dur="500"/>
                                        <p:tgtEl>
                                          <p:spTgt spid="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BF3FC3C-764C-4F35-8C96-BD80FB3E242F}"/>
              </a:ext>
            </a:extLst>
          </p:cNvPr>
          <p:cNvSpPr txBox="1"/>
          <p:nvPr/>
        </p:nvSpPr>
        <p:spPr>
          <a:xfrm>
            <a:off x="600075" y="134541"/>
            <a:ext cx="6096000" cy="523220"/>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Tìm tiếng có nghĩa</a:t>
            </a:r>
          </a:p>
        </p:txBody>
      </p:sp>
      <p:sp>
        <p:nvSpPr>
          <p:cNvPr id="7" name="TextBox 6">
            <a:extLst>
              <a:ext uri="{FF2B5EF4-FFF2-40B4-BE49-F238E27FC236}">
                <a16:creationId xmlns:a16="http://schemas.microsoft.com/office/drawing/2014/main" xmlns="" id="{A68C9194-76D5-466F-BB12-A6DCFAA7D667}"/>
              </a:ext>
            </a:extLst>
          </p:cNvPr>
          <p:cNvSpPr txBox="1"/>
          <p:nvPr/>
        </p:nvSpPr>
        <p:spPr>
          <a:xfrm>
            <a:off x="609600" y="765513"/>
            <a:ext cx="10972800" cy="954107"/>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b. Các vần êt, êch có thể ghép với những âm đầu nào ở bên trái để tạo thành các tiếng có nghĩa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Đặt câu với một trong những tiếng vừa tìm được     </a:t>
            </a:r>
          </a:p>
        </p:txBody>
      </p:sp>
      <p:pic>
        <p:nvPicPr>
          <p:cNvPr id="13314" name="Picture 2">
            <a:extLst>
              <a:ext uri="{FF2B5EF4-FFF2-40B4-BE49-F238E27FC236}">
                <a16:creationId xmlns:a16="http://schemas.microsoft.com/office/drawing/2014/main" xmlns="" id="{205448B9-53AD-424F-878D-88241C5B4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463" y="1719620"/>
            <a:ext cx="5198541" cy="50038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54BF70C3-B1E0-4AF8-ABC4-55DED67A5853}"/>
              </a:ext>
            </a:extLst>
          </p:cNvPr>
          <p:cNvSpPr txBox="1"/>
          <p:nvPr/>
        </p:nvSpPr>
        <p:spPr>
          <a:xfrm>
            <a:off x="0" y="2020937"/>
            <a:ext cx="7334250" cy="4401205"/>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b)  Các vần êt, êch có thể ghép sao để thành tiếng có nghĩa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   Có thể ghép như sau: bết, bệch, chết, chếch, chệch, dệt, hết, hệt, hếch, kết,  kệch, tết, tếch.</a:t>
            </a:r>
          </a:p>
          <a:p>
            <a:r>
              <a:rPr lang="vi-VN" sz="2800" dirty="0">
                <a:latin typeface="Times New Roman" panose="02020603050405020304" pitchFamily="18" charset="0"/>
                <a:cs typeface="Times New Roman" panose="02020603050405020304" pitchFamily="18" charset="0"/>
              </a:rPr>
              <a:t>-   Đặt câu với một trong những tiếng vừa tìm được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Hôm qua, chú mèo nhà em đã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vi-VN" sz="2800"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Tuy nhiên sau khi ghép cần phải thêm dấu sắc hoặc nặng. Nhiều tiếng phải đặt vào từ láy mới có nghĩa rõ ràng. Ví dụ</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(cười) hềnh hệch.</a:t>
            </a:r>
          </a:p>
        </p:txBody>
      </p:sp>
    </p:spTree>
    <p:extLst>
      <p:ext uri="{BB962C8B-B14F-4D97-AF65-F5344CB8AC3E}">
        <p14:creationId xmlns:p14="http://schemas.microsoft.com/office/powerpoint/2010/main" val="31088295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gtEl>
                                        <p:attrNameLst>
                                          <p:attrName>style.visibility</p:attrName>
                                        </p:attrNameLst>
                                      </p:cBhvr>
                                      <p:to>
                                        <p:strVal val="visible"/>
                                      </p:to>
                                    </p:set>
                                    <p:anim calcmode="lin" valueType="num">
                                      <p:cBhvr additive="base">
                                        <p:cTn id="19" dur="500" fill="hold"/>
                                        <p:tgtEl>
                                          <p:spTgt spid="13314"/>
                                        </p:tgtEl>
                                        <p:attrNameLst>
                                          <p:attrName>ppt_x</p:attrName>
                                        </p:attrNameLst>
                                      </p:cBhvr>
                                      <p:tavLst>
                                        <p:tav tm="0">
                                          <p:val>
                                            <p:strVal val="#ppt_x"/>
                                          </p:val>
                                        </p:tav>
                                        <p:tav tm="100000">
                                          <p:val>
                                            <p:strVal val="#ppt_x"/>
                                          </p:val>
                                        </p:tav>
                                      </p:tavLst>
                                    </p:anim>
                                    <p:anim calcmode="lin" valueType="num">
                                      <p:cBhvr additive="base">
                                        <p:cTn id="20"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104 0.00393 L 0.29974 -0.00162 " pathEditMode="relative" rAng="0" ptsTypes="AA">
                                      <p:cBhvr>
                                        <p:cTn id="24" dur="2000" fill="hold"/>
                                        <p:tgtEl>
                                          <p:spTgt spid="13314"/>
                                        </p:tgtEl>
                                        <p:attrNameLst>
                                          <p:attrName>ppt_x</p:attrName>
                                          <p:attrName>ppt_y</p:attrName>
                                        </p:attrNameLst>
                                      </p:cBhvr>
                                      <p:rCtr x="15039" y="-278"/>
                                    </p:animMotion>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362">
                                          <p:stCondLst>
                                            <p:cond delay="0"/>
                                          </p:stCondLst>
                                        </p:cTn>
                                        <p:tgtEl>
                                          <p:spTgt spid="10"/>
                                        </p:tgtEl>
                                      </p:cBhvr>
                                    </p:animEffect>
                                    <p:anim calcmode="lin" valueType="num">
                                      <p:cBhvr>
                                        <p:cTn id="30"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33"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34"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35" dur="16">
                                          <p:stCondLst>
                                            <p:cond delay="406"/>
                                          </p:stCondLst>
                                        </p:cTn>
                                        <p:tgtEl>
                                          <p:spTgt spid="10"/>
                                        </p:tgtEl>
                                      </p:cBhvr>
                                      <p:to x="100000" y="60000"/>
                                    </p:animScale>
                                    <p:animScale>
                                      <p:cBhvr>
                                        <p:cTn id="36" dur="104" decel="50000">
                                          <p:stCondLst>
                                            <p:cond delay="423"/>
                                          </p:stCondLst>
                                        </p:cTn>
                                        <p:tgtEl>
                                          <p:spTgt spid="10"/>
                                        </p:tgtEl>
                                      </p:cBhvr>
                                      <p:to x="100000" y="100000"/>
                                    </p:animScale>
                                    <p:animScale>
                                      <p:cBhvr>
                                        <p:cTn id="37" dur="16">
                                          <p:stCondLst>
                                            <p:cond delay="820"/>
                                          </p:stCondLst>
                                        </p:cTn>
                                        <p:tgtEl>
                                          <p:spTgt spid="10"/>
                                        </p:tgtEl>
                                      </p:cBhvr>
                                      <p:to x="100000" y="80000"/>
                                    </p:animScale>
                                    <p:animScale>
                                      <p:cBhvr>
                                        <p:cTn id="38" dur="104" decel="50000">
                                          <p:stCondLst>
                                            <p:cond delay="836"/>
                                          </p:stCondLst>
                                        </p:cTn>
                                        <p:tgtEl>
                                          <p:spTgt spid="10"/>
                                        </p:tgtEl>
                                      </p:cBhvr>
                                      <p:to x="100000" y="100000"/>
                                    </p:animScale>
                                    <p:animScale>
                                      <p:cBhvr>
                                        <p:cTn id="39" dur="16">
                                          <p:stCondLst>
                                            <p:cond delay="1026"/>
                                          </p:stCondLst>
                                        </p:cTn>
                                        <p:tgtEl>
                                          <p:spTgt spid="10"/>
                                        </p:tgtEl>
                                      </p:cBhvr>
                                      <p:to x="100000" y="90000"/>
                                    </p:animScale>
                                    <p:animScale>
                                      <p:cBhvr>
                                        <p:cTn id="40" dur="104" decel="50000">
                                          <p:stCondLst>
                                            <p:cond delay="1042"/>
                                          </p:stCondLst>
                                        </p:cTn>
                                        <p:tgtEl>
                                          <p:spTgt spid="10"/>
                                        </p:tgtEl>
                                      </p:cBhvr>
                                      <p:to x="100000" y="100000"/>
                                    </p:animScale>
                                    <p:animScale>
                                      <p:cBhvr>
                                        <p:cTn id="41" dur="16">
                                          <p:stCondLst>
                                            <p:cond delay="1130"/>
                                          </p:stCondLst>
                                        </p:cTn>
                                        <p:tgtEl>
                                          <p:spTgt spid="10"/>
                                        </p:tgtEl>
                                      </p:cBhvr>
                                      <p:to x="100000" y="95000"/>
                                    </p:animScale>
                                    <p:animScale>
                                      <p:cBhvr>
                                        <p:cTn id="42" dur="104" decel="50000">
                                          <p:stCondLst>
                                            <p:cond delay="114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BF3FC3C-764C-4F35-8C96-BD80FB3E242F}"/>
              </a:ext>
            </a:extLst>
          </p:cNvPr>
          <p:cNvSpPr txBox="1"/>
          <p:nvPr/>
        </p:nvSpPr>
        <p:spPr>
          <a:xfrm>
            <a:off x="600074" y="134541"/>
            <a:ext cx="11363325" cy="1384995"/>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3 : </a:t>
            </a:r>
            <a:r>
              <a:rPr lang="vi-VN" sz="2800" dirty="0">
                <a:latin typeface="Times New Roman" panose="02020603050405020304" pitchFamily="18" charset="0"/>
                <a:cs typeface="Times New Roman" panose="02020603050405020304" pitchFamily="18" charset="0"/>
              </a:rPr>
              <a:t>Tìm những tiếng thích hợp có thể điền vào mỗi ô trống để hoàn chỉnh mẩu chuyện dưới đây. Biết rằng, các ô số 1 chứa tiếng có âm đầu là tr hay ch, còn các ô số 2 chứa tiếng có vần là êt hay êch</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9AE52251-6E90-4625-91DF-3A73B1370E41}"/>
              </a:ext>
            </a:extLst>
          </p:cNvPr>
          <p:cNvSpPr txBox="1"/>
          <p:nvPr/>
        </p:nvSpPr>
        <p:spPr>
          <a:xfrm>
            <a:off x="4433887" y="1519536"/>
            <a:ext cx="3324225" cy="707886"/>
          </a:xfrm>
          <a:prstGeom prst="rect">
            <a:avLst/>
          </a:prstGeom>
          <a:noFill/>
        </p:spPr>
        <p:txBody>
          <a:bodyPr wrap="square">
            <a:spAutoFit/>
          </a:bodyPr>
          <a:lstStyle/>
          <a:p>
            <a:pPr algn="ctr"/>
            <a:r>
              <a:rPr lang="en-US" sz="4000" b="1" dirty="0" err="1">
                <a:latin typeface="Times New Roman" panose="02020603050405020304" pitchFamily="18" charset="0"/>
                <a:cs typeface="Times New Roman" panose="02020603050405020304" pitchFamily="18" charset="0"/>
              </a:rPr>
              <a:t>Trí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nhớ</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tốt</a:t>
            </a:r>
            <a:endParaRPr lang="vi-VN" sz="4000" b="1" dirty="0">
              <a:latin typeface="Times New Roman" panose="02020603050405020304" pitchFamily="18" charset="0"/>
              <a:cs typeface="Times New Roman" panose="02020603050405020304" pitchFamily="18" charset="0"/>
            </a:endParaRPr>
          </a:p>
        </p:txBody>
      </p:sp>
      <p:sp>
        <p:nvSpPr>
          <p:cNvPr id="8" name="Rectangle 8">
            <a:extLst>
              <a:ext uri="{FF2B5EF4-FFF2-40B4-BE49-F238E27FC236}">
                <a16:creationId xmlns:a16="http://schemas.microsoft.com/office/drawing/2014/main" xmlns="" id="{B2522139-2B2E-4564-8474-91ED1158D504}"/>
              </a:ext>
            </a:extLst>
          </p:cNvPr>
          <p:cNvSpPr>
            <a:spLocks noChangeArrowheads="1"/>
          </p:cNvSpPr>
          <p:nvPr/>
        </p:nvSpPr>
        <p:spPr bwMode="auto">
          <a:xfrm>
            <a:off x="1709736" y="2904531"/>
            <a:ext cx="914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600" dirty="0">
                <a:latin typeface="Times New Roman" panose="02020603050405020304" pitchFamily="18" charset="0"/>
              </a:rPr>
              <a:t> </a:t>
            </a:r>
            <a:r>
              <a:rPr lang="en-US" altLang="en-US" sz="3600" dirty="0" err="1">
                <a:latin typeface="Times New Roman" panose="02020603050405020304" pitchFamily="18" charset="0"/>
              </a:rPr>
              <a:t>Sơn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vừa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mắt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nhìn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tấm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bản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đồ</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vừa</a:t>
            </a:r>
            <a:r>
              <a:rPr lang="en-US" altLang="en-US" sz="3600" dirty="0">
                <a:latin typeface="Times New Roman" panose="02020603050405020304" pitchFamily="18" charset="0"/>
              </a:rPr>
              <a:t> </a:t>
            </a:r>
          </a:p>
          <a:p>
            <a:pPr algn="just" eaLnBrk="1" hangingPunct="1"/>
            <a:r>
              <a:rPr lang="en-US" altLang="en-US" sz="3600" dirty="0" err="1">
                <a:latin typeface="Times New Roman" panose="02020603050405020304" pitchFamily="18" charset="0"/>
              </a:rPr>
              <a:t>nghe</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chị</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Hương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kể</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chuyện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Cô-lôm-bô</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tìm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ra</a:t>
            </a:r>
            <a:r>
              <a:rPr lang="en-US" altLang="en-US" sz="3600" dirty="0">
                <a:latin typeface="Times New Roman" panose="02020603050405020304" pitchFamily="18" charset="0"/>
              </a:rPr>
              <a:t> </a:t>
            </a:r>
          </a:p>
          <a:p>
            <a:pPr algn="just" eaLnBrk="1" hangingPunct="1"/>
            <a:r>
              <a:rPr lang="en-US" altLang="en-US" sz="3600" dirty="0">
                <a:latin typeface="Times New Roman" panose="02020603050405020304" pitchFamily="18" charset="0"/>
              </a:rPr>
              <a:t>          </a:t>
            </a:r>
            <a:r>
              <a:rPr lang="en-US" altLang="en-US" sz="3600" dirty="0" err="1">
                <a:latin typeface="Times New Roman" panose="02020603050405020304" pitchFamily="18" charset="0"/>
              </a:rPr>
              <a:t>Mĩ</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Chị</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Hương</a:t>
            </a:r>
            <a:r>
              <a:rPr lang="en-US" altLang="en-US" sz="3600" dirty="0">
                <a:latin typeface="Times New Roman" panose="02020603050405020304" pitchFamily="18" charset="0"/>
              </a:rPr>
              <a:t> say </a:t>
            </a:r>
            <a:r>
              <a:rPr lang="en-US" altLang="en-US" sz="3600" dirty="0" err="1">
                <a:latin typeface="Times New Roman" panose="02020603050405020304" pitchFamily="18" charset="0"/>
              </a:rPr>
              <a:t>sưa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kể</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rồi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thúc</a:t>
            </a:r>
            <a:r>
              <a:rPr lang="en-US" altLang="en-US" sz="3600" dirty="0">
                <a:latin typeface="Times New Roman" panose="02020603050405020304" pitchFamily="18" charset="0"/>
              </a:rPr>
              <a:t>:</a:t>
            </a:r>
          </a:p>
          <a:p>
            <a:pPr algn="just" eaLnBrk="1" hangingPunct="1">
              <a:buFontTx/>
              <a:buChar char="-"/>
            </a:pPr>
            <a:r>
              <a:rPr lang="en-US" altLang="en-US" sz="3600" dirty="0">
                <a:latin typeface="Times New Roman" panose="02020603050405020304" pitchFamily="18" charset="0"/>
              </a:rPr>
              <a:t> </a:t>
            </a:r>
            <a:r>
              <a:rPr lang="en-US" altLang="en-US" sz="3600" dirty="0" err="1">
                <a:latin typeface="Times New Roman" panose="02020603050405020304" pitchFamily="18" charset="0"/>
              </a:rPr>
              <a:t>Chuyện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này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xảy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từ</a:t>
            </a:r>
            <a:r>
              <a:rPr lang="en-US" altLang="en-US" sz="3600" dirty="0">
                <a:latin typeface="Times New Roman" panose="02020603050405020304" pitchFamily="18" charset="0"/>
              </a:rPr>
              <a:t> 500 </a:t>
            </a:r>
            <a:r>
              <a:rPr lang="en-US" altLang="en-US" sz="3600" dirty="0" err="1">
                <a:latin typeface="Times New Roman" panose="02020603050405020304" pitchFamily="18" charset="0"/>
              </a:rPr>
              <a:t>năm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trước</a:t>
            </a:r>
            <a:r>
              <a:rPr lang="en-US" altLang="en-US" sz="3600" dirty="0">
                <a:latin typeface="Times New Roman" panose="02020603050405020304" pitchFamily="18" charset="0"/>
              </a:rPr>
              <a:t>.</a:t>
            </a:r>
          </a:p>
          <a:p>
            <a:pPr algn="just" eaLnBrk="1" hangingPunct="1"/>
            <a:r>
              <a:rPr lang="en-US" altLang="en-US" sz="3600" dirty="0">
                <a:latin typeface="Times New Roman" panose="02020603050405020304" pitchFamily="18" charset="0"/>
              </a:rPr>
              <a:t>Nghe </a:t>
            </a:r>
            <a:r>
              <a:rPr lang="en-US" altLang="en-US" sz="3600" dirty="0" err="1">
                <a:latin typeface="Times New Roman" panose="02020603050405020304" pitchFamily="18" charset="0"/>
              </a:rPr>
              <a:t>vậy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Sơn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bỗng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mặt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rồi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trồ</a:t>
            </a:r>
            <a:r>
              <a:rPr lang="en-US" altLang="en-US" sz="3600" dirty="0">
                <a:latin typeface="Times New Roman" panose="02020603050405020304" pitchFamily="18" charset="0"/>
              </a:rPr>
              <a:t>:</a:t>
            </a:r>
          </a:p>
          <a:p>
            <a:pPr algn="just" eaLnBrk="1" hangingPunct="1"/>
            <a:r>
              <a:rPr lang="en-US" altLang="en-US" sz="3600" dirty="0">
                <a:latin typeface="Times New Roman" panose="02020603050405020304" pitchFamily="18" charset="0"/>
              </a:rPr>
              <a:t>- Sao </a:t>
            </a:r>
            <a:r>
              <a:rPr lang="en-US" altLang="en-US" sz="3600" dirty="0" err="1">
                <a:latin typeface="Times New Roman" panose="02020603050405020304" pitchFamily="18" charset="0"/>
              </a:rPr>
              <a:t>mà</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chị</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có</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nhớ</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tốt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thế</a:t>
            </a:r>
            <a:r>
              <a:rPr lang="en-US" altLang="en-US" sz="3600" dirty="0">
                <a:latin typeface="Times New Roman" panose="02020603050405020304" pitchFamily="18" charset="0"/>
              </a:rPr>
              <a:t>?</a:t>
            </a:r>
          </a:p>
        </p:txBody>
      </p:sp>
      <p:sp>
        <p:nvSpPr>
          <p:cNvPr id="9" name="Rectangle 8">
            <a:extLst>
              <a:ext uri="{FF2B5EF4-FFF2-40B4-BE49-F238E27FC236}">
                <a16:creationId xmlns:a16="http://schemas.microsoft.com/office/drawing/2014/main" xmlns="" id="{46B5EC2C-5E9A-41C6-B7F9-3F9C5970C4AA}"/>
              </a:ext>
            </a:extLst>
          </p:cNvPr>
          <p:cNvSpPr>
            <a:spLocks noChangeArrowheads="1"/>
          </p:cNvSpPr>
          <p:nvPr/>
        </p:nvSpPr>
        <p:spPr bwMode="auto">
          <a:xfrm>
            <a:off x="3986211" y="2457449"/>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2</a:t>
            </a:r>
          </a:p>
        </p:txBody>
      </p:sp>
      <p:sp>
        <p:nvSpPr>
          <p:cNvPr id="11" name="Rectangle 10">
            <a:extLst>
              <a:ext uri="{FF2B5EF4-FFF2-40B4-BE49-F238E27FC236}">
                <a16:creationId xmlns:a16="http://schemas.microsoft.com/office/drawing/2014/main" xmlns="" id="{594E2AE6-F411-47C1-9402-3F963A8F8E9D}"/>
              </a:ext>
            </a:extLst>
          </p:cNvPr>
          <p:cNvSpPr>
            <a:spLocks noChangeArrowheads="1"/>
          </p:cNvSpPr>
          <p:nvPr/>
        </p:nvSpPr>
        <p:spPr bwMode="auto">
          <a:xfrm>
            <a:off x="2014536" y="3590331"/>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xmlns="" id="{B385704D-A911-4D95-922A-82FABF4F2A3E}"/>
              </a:ext>
            </a:extLst>
          </p:cNvPr>
          <p:cNvSpPr>
            <a:spLocks noChangeArrowheads="1"/>
          </p:cNvSpPr>
          <p:nvPr/>
        </p:nvSpPr>
        <p:spPr bwMode="auto">
          <a:xfrm>
            <a:off x="8553447" y="3611169"/>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xmlns="" id="{CE83A46E-81CD-450F-985A-130C8B36011C}"/>
              </a:ext>
            </a:extLst>
          </p:cNvPr>
          <p:cNvSpPr>
            <a:spLocks noChangeArrowheads="1"/>
          </p:cNvSpPr>
          <p:nvPr/>
        </p:nvSpPr>
        <p:spPr bwMode="auto">
          <a:xfrm>
            <a:off x="8872536" y="4733331"/>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1</a:t>
            </a:r>
          </a:p>
        </p:txBody>
      </p:sp>
      <p:sp>
        <p:nvSpPr>
          <p:cNvPr id="14" name="Rectangle 13">
            <a:extLst>
              <a:ext uri="{FF2B5EF4-FFF2-40B4-BE49-F238E27FC236}">
                <a16:creationId xmlns:a16="http://schemas.microsoft.com/office/drawing/2014/main" xmlns="" id="{11475E92-84C3-467A-8E7F-7A29D9C5D97E}"/>
              </a:ext>
            </a:extLst>
          </p:cNvPr>
          <p:cNvSpPr>
            <a:spLocks noChangeArrowheads="1"/>
          </p:cNvSpPr>
          <p:nvPr/>
        </p:nvSpPr>
        <p:spPr bwMode="auto">
          <a:xfrm>
            <a:off x="5748336" y="4733331"/>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2</a:t>
            </a:r>
          </a:p>
        </p:txBody>
      </p:sp>
      <p:sp>
        <p:nvSpPr>
          <p:cNvPr id="15" name="Rectangle 14">
            <a:extLst>
              <a:ext uri="{FF2B5EF4-FFF2-40B4-BE49-F238E27FC236}">
                <a16:creationId xmlns:a16="http://schemas.microsoft.com/office/drawing/2014/main" xmlns="" id="{BF2745AD-9365-46C0-8238-7F7B26ADBE13}"/>
              </a:ext>
            </a:extLst>
          </p:cNvPr>
          <p:cNvSpPr>
            <a:spLocks noChangeArrowheads="1"/>
          </p:cNvSpPr>
          <p:nvPr/>
        </p:nvSpPr>
        <p:spPr bwMode="auto">
          <a:xfrm>
            <a:off x="4757736" y="5266731"/>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1</a:t>
            </a:r>
          </a:p>
        </p:txBody>
      </p:sp>
      <p:sp>
        <p:nvSpPr>
          <p:cNvPr id="16" name="Rectangle 15">
            <a:extLst>
              <a:ext uri="{FF2B5EF4-FFF2-40B4-BE49-F238E27FC236}">
                <a16:creationId xmlns:a16="http://schemas.microsoft.com/office/drawing/2014/main" xmlns="" id="{575994D5-688A-4FEF-9E85-60E6FB2F5C8B}"/>
              </a:ext>
            </a:extLst>
          </p:cNvPr>
          <p:cNvSpPr>
            <a:spLocks noChangeArrowheads="1"/>
          </p:cNvSpPr>
          <p:nvPr/>
        </p:nvSpPr>
        <p:spPr bwMode="auto">
          <a:xfrm>
            <a:off x="3457573" y="2370834"/>
            <a:ext cx="1685925"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solidFill>
                  <a:srgbClr val="3333FF"/>
                </a:solidFill>
                <a:latin typeface="Times New Roman" panose="02020603050405020304" pitchFamily="18" charset="0"/>
                <a:cs typeface="Times New Roman" panose="02020603050405020304" pitchFamily="18" charset="0"/>
              </a:rPr>
              <a:t>nghếch</a:t>
            </a:r>
            <a:endParaRPr lang="en-US" altLang="en-US" sz="3600" b="1" dirty="0">
              <a:solidFill>
                <a:srgbClr val="3333FF"/>
              </a:solidFill>
              <a:latin typeface="Times New Roman" panose="02020603050405020304" pitchFamily="18" charset="0"/>
              <a:cs typeface="Times New Roman" panose="02020603050405020304" pitchFamily="18" charset="0"/>
            </a:endParaRPr>
          </a:p>
        </p:txBody>
      </p:sp>
      <p:sp>
        <p:nvSpPr>
          <p:cNvPr id="17" name="Rectangle 5">
            <a:extLst>
              <a:ext uri="{FF2B5EF4-FFF2-40B4-BE49-F238E27FC236}">
                <a16:creationId xmlns:a16="http://schemas.microsoft.com/office/drawing/2014/main" xmlns="" id="{5F22DA67-6287-4834-831E-A860112ABAE0}"/>
              </a:ext>
            </a:extLst>
          </p:cNvPr>
          <p:cNvSpPr>
            <a:spLocks noChangeArrowheads="1"/>
          </p:cNvSpPr>
          <p:nvPr/>
        </p:nvSpPr>
        <p:spPr bwMode="auto">
          <a:xfrm>
            <a:off x="1614491" y="3526037"/>
            <a:ext cx="1219200"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châu</a:t>
            </a:r>
          </a:p>
        </p:txBody>
      </p:sp>
      <p:sp>
        <p:nvSpPr>
          <p:cNvPr id="18" name="Rectangle 5">
            <a:extLst>
              <a:ext uri="{FF2B5EF4-FFF2-40B4-BE49-F238E27FC236}">
                <a16:creationId xmlns:a16="http://schemas.microsoft.com/office/drawing/2014/main" xmlns="" id="{816A5794-7A41-4041-981B-041A3F297813}"/>
              </a:ext>
            </a:extLst>
          </p:cNvPr>
          <p:cNvSpPr>
            <a:spLocks noChangeArrowheads="1"/>
          </p:cNvSpPr>
          <p:nvPr/>
        </p:nvSpPr>
        <p:spPr bwMode="auto">
          <a:xfrm>
            <a:off x="8520109" y="3547468"/>
            <a:ext cx="838200"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solidFill>
                  <a:srgbClr val="3333FF"/>
                </a:solidFill>
                <a:latin typeface="Times New Roman" panose="02020603050405020304" pitchFamily="18" charset="0"/>
                <a:cs typeface="Times New Roman" panose="02020603050405020304" pitchFamily="18" charset="0"/>
              </a:rPr>
              <a:t>kết</a:t>
            </a:r>
            <a:endParaRPr lang="en-US" altLang="en-US" sz="3600" b="1" dirty="0">
              <a:solidFill>
                <a:srgbClr val="3333FF"/>
              </a:solidFill>
              <a:latin typeface="Times New Roman" panose="02020603050405020304" pitchFamily="18" charset="0"/>
              <a:cs typeface="Times New Roman" panose="02020603050405020304" pitchFamily="18" charset="0"/>
            </a:endParaRPr>
          </a:p>
        </p:txBody>
      </p:sp>
      <p:sp>
        <p:nvSpPr>
          <p:cNvPr id="19" name="Rectangle 5">
            <a:extLst>
              <a:ext uri="{FF2B5EF4-FFF2-40B4-BE49-F238E27FC236}">
                <a16:creationId xmlns:a16="http://schemas.microsoft.com/office/drawing/2014/main" xmlns="" id="{E597A923-E0C2-4398-991A-417BAC203418}"/>
              </a:ext>
            </a:extLst>
          </p:cNvPr>
          <p:cNvSpPr>
            <a:spLocks noChangeArrowheads="1"/>
          </p:cNvSpPr>
          <p:nvPr/>
        </p:nvSpPr>
        <p:spPr bwMode="auto">
          <a:xfrm>
            <a:off x="5429249" y="4628556"/>
            <a:ext cx="1371600"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solidFill>
                  <a:srgbClr val="3333FF"/>
                </a:solidFill>
                <a:latin typeface="Times New Roman" panose="02020603050405020304" pitchFamily="18" charset="0"/>
                <a:cs typeface="Times New Roman" panose="02020603050405020304" pitchFamily="18" charset="0"/>
              </a:rPr>
              <a:t>nghệt</a:t>
            </a:r>
            <a:endParaRPr lang="en-US" altLang="en-US" sz="3600" b="1" dirty="0">
              <a:solidFill>
                <a:srgbClr val="3333FF"/>
              </a:solidFill>
              <a:latin typeface="Times New Roman" panose="02020603050405020304" pitchFamily="18" charset="0"/>
              <a:cs typeface="Times New Roman" panose="02020603050405020304" pitchFamily="18" charset="0"/>
            </a:endParaRPr>
          </a:p>
        </p:txBody>
      </p:sp>
      <p:sp>
        <p:nvSpPr>
          <p:cNvPr id="20" name="Rectangle 5">
            <a:extLst>
              <a:ext uri="{FF2B5EF4-FFF2-40B4-BE49-F238E27FC236}">
                <a16:creationId xmlns:a16="http://schemas.microsoft.com/office/drawing/2014/main" xmlns="" id="{A32682BD-86C9-4F9F-85B3-593251E2D0A8}"/>
              </a:ext>
            </a:extLst>
          </p:cNvPr>
          <p:cNvSpPr>
            <a:spLocks noChangeArrowheads="1"/>
          </p:cNvSpPr>
          <p:nvPr/>
        </p:nvSpPr>
        <p:spPr bwMode="auto">
          <a:xfrm>
            <a:off x="8567736" y="4657131"/>
            <a:ext cx="1219200"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solidFill>
                  <a:srgbClr val="3333FF"/>
                </a:solidFill>
                <a:latin typeface="Times New Roman" panose="02020603050405020304" pitchFamily="18" charset="0"/>
                <a:cs typeface="Times New Roman" panose="02020603050405020304" pitchFamily="18" charset="0"/>
              </a:rPr>
              <a:t>trầm</a:t>
            </a:r>
            <a:endParaRPr lang="en-US" altLang="en-US" sz="3600" b="1" dirty="0">
              <a:solidFill>
                <a:srgbClr val="3333FF"/>
              </a:solidFill>
              <a:latin typeface="Times New Roman" panose="02020603050405020304" pitchFamily="18" charset="0"/>
              <a:cs typeface="Times New Roman" panose="02020603050405020304" pitchFamily="18" charset="0"/>
            </a:endParaRPr>
          </a:p>
        </p:txBody>
      </p:sp>
      <p:sp>
        <p:nvSpPr>
          <p:cNvPr id="21" name="Rectangle 5">
            <a:extLst>
              <a:ext uri="{FF2B5EF4-FFF2-40B4-BE49-F238E27FC236}">
                <a16:creationId xmlns:a16="http://schemas.microsoft.com/office/drawing/2014/main" xmlns="" id="{11628E27-A00D-4586-A9C3-3F014A445067}"/>
              </a:ext>
            </a:extLst>
          </p:cNvPr>
          <p:cNvSpPr>
            <a:spLocks noChangeArrowheads="1"/>
          </p:cNvSpPr>
          <p:nvPr/>
        </p:nvSpPr>
        <p:spPr bwMode="auto">
          <a:xfrm>
            <a:off x="4724398" y="5190828"/>
            <a:ext cx="838200"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trí</a:t>
            </a:r>
          </a:p>
        </p:txBody>
      </p:sp>
    </p:spTree>
    <p:extLst>
      <p:ext uri="{BB962C8B-B14F-4D97-AF65-F5344CB8AC3E}">
        <p14:creationId xmlns:p14="http://schemas.microsoft.com/office/powerpoint/2010/main" val="42323449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900" decel="100000" fill="hold"/>
                                        <p:tgtEl>
                                          <p:spTgt spid="1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900" decel="100000" fill="hold"/>
                                        <p:tgtEl>
                                          <p:spTgt spid="1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900" decel="100000" fill="hold"/>
                                        <p:tgtEl>
                                          <p:spTgt spid="1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53" presetID="3" presetClass="entr" presetSubtype="10" fill="hold" nodeType="with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Effect transition="in" filter="blinds(horizontal)">
                                      <p:cBhvr>
                                        <p:cTn id="55" dur="500"/>
                                        <p:tgtEl>
                                          <p:spTgt spid="8">
                                            <p:txEl>
                                              <p:pRg st="0" end="0"/>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Effect transition="in" filter="blinds(horizontal)">
                                      <p:cBhvr>
                                        <p:cTn id="58" dur="500"/>
                                        <p:tgtEl>
                                          <p:spTgt spid="8">
                                            <p:txEl>
                                              <p:pRg st="1" end="1"/>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Effect transition="in" filter="blinds(horizontal)">
                                      <p:cBhvr>
                                        <p:cTn id="61" dur="500"/>
                                        <p:tgtEl>
                                          <p:spTgt spid="8">
                                            <p:txEl>
                                              <p:pRg st="2" end="2"/>
                                            </p:txEl>
                                          </p:spTgt>
                                        </p:tgtEl>
                                      </p:cBhvr>
                                    </p:animEffect>
                                  </p:childTnLst>
                                </p:cTn>
                              </p:par>
                              <p:par>
                                <p:cTn id="62" presetID="3" presetClass="entr" presetSubtype="10" fill="hold" nodeType="withEffect">
                                  <p:stCondLst>
                                    <p:cond delay="0"/>
                                  </p:stCondLst>
                                  <p:childTnLst>
                                    <p:set>
                                      <p:cBhvr>
                                        <p:cTn id="63" dur="1" fill="hold">
                                          <p:stCondLst>
                                            <p:cond delay="0"/>
                                          </p:stCondLst>
                                        </p:cTn>
                                        <p:tgtEl>
                                          <p:spTgt spid="8">
                                            <p:txEl>
                                              <p:pRg st="3" end="3"/>
                                            </p:txEl>
                                          </p:spTgt>
                                        </p:tgtEl>
                                        <p:attrNameLst>
                                          <p:attrName>style.visibility</p:attrName>
                                        </p:attrNameLst>
                                      </p:cBhvr>
                                      <p:to>
                                        <p:strVal val="visible"/>
                                      </p:to>
                                    </p:set>
                                    <p:animEffect transition="in" filter="blinds(horizontal)">
                                      <p:cBhvr>
                                        <p:cTn id="64" dur="500"/>
                                        <p:tgtEl>
                                          <p:spTgt spid="8">
                                            <p:txEl>
                                              <p:pRg st="3" end="3"/>
                                            </p:txEl>
                                          </p:spTgt>
                                        </p:tgtEl>
                                      </p:cBhvr>
                                    </p:animEffect>
                                  </p:childTnLst>
                                </p:cTn>
                              </p:par>
                              <p:par>
                                <p:cTn id="65" presetID="3" presetClass="entr" presetSubtype="10" fill="hold" nodeType="with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animEffect transition="in" filter="blinds(horizontal)">
                                      <p:cBhvr>
                                        <p:cTn id="67" dur="500"/>
                                        <p:tgtEl>
                                          <p:spTgt spid="8">
                                            <p:txEl>
                                              <p:pRg st="4" end="4"/>
                                            </p:txEl>
                                          </p:spTgt>
                                        </p:tgtEl>
                                      </p:cBhvr>
                                    </p:animEffect>
                                  </p:childTnLst>
                                </p:cTn>
                              </p:par>
                              <p:par>
                                <p:cTn id="68" presetID="3" presetClass="entr" presetSubtype="10" fill="hold" nodeType="withEffect">
                                  <p:stCondLst>
                                    <p:cond delay="0"/>
                                  </p:stCondLst>
                                  <p:childTnLst>
                                    <p:set>
                                      <p:cBhvr>
                                        <p:cTn id="69" dur="1" fill="hold">
                                          <p:stCondLst>
                                            <p:cond delay="0"/>
                                          </p:stCondLst>
                                        </p:cTn>
                                        <p:tgtEl>
                                          <p:spTgt spid="8">
                                            <p:txEl>
                                              <p:pRg st="5" end="5"/>
                                            </p:txEl>
                                          </p:spTgt>
                                        </p:tgtEl>
                                        <p:attrNameLst>
                                          <p:attrName>style.visibility</p:attrName>
                                        </p:attrNameLst>
                                      </p:cBhvr>
                                      <p:to>
                                        <p:strVal val="visible"/>
                                      </p:to>
                                    </p:set>
                                    <p:animEffect transition="in" filter="blinds(horizontal)">
                                      <p:cBhvr>
                                        <p:cTn id="70" dur="500"/>
                                        <p:tgtEl>
                                          <p:spTgt spid="8">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xit" presetSubtype="16" fill="hold" grpId="1" nodeType="clickEffect">
                                  <p:stCondLst>
                                    <p:cond delay="0"/>
                                  </p:stCondLst>
                                  <p:childTnLst>
                                    <p:animEffect transition="out" filter="box(in)">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3" presetClass="entr" presetSubtype="10"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blinds(horizontal)">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grpId="1" nodeType="clickEffect">
                                  <p:stCondLst>
                                    <p:cond delay="0"/>
                                  </p:stCondLst>
                                  <p:childTnLst>
                                    <p:animEffect transition="out" filter="blinds(horizontal)">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5" presetClass="entr" presetSubtype="0"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1000" fill="hold"/>
                                        <p:tgtEl>
                                          <p:spTgt spid="17"/>
                                        </p:tgtEl>
                                        <p:attrNameLst>
                                          <p:attrName>ppt_w</p:attrName>
                                        </p:attrNameLst>
                                      </p:cBhvr>
                                      <p:tavLst>
                                        <p:tav tm="0">
                                          <p:val>
                                            <p:fltVal val="0"/>
                                          </p:val>
                                        </p:tav>
                                        <p:tav tm="100000">
                                          <p:val>
                                            <p:strVal val="#ppt_w"/>
                                          </p:val>
                                        </p:tav>
                                      </p:tavLst>
                                    </p:anim>
                                    <p:anim calcmode="lin" valueType="num">
                                      <p:cBhvr>
                                        <p:cTn id="87" dur="1000" fill="hold"/>
                                        <p:tgtEl>
                                          <p:spTgt spid="17"/>
                                        </p:tgtEl>
                                        <p:attrNameLst>
                                          <p:attrName>ppt_h</p:attrName>
                                        </p:attrNameLst>
                                      </p:cBhvr>
                                      <p:tavLst>
                                        <p:tav tm="0">
                                          <p:val>
                                            <p:fltVal val="0"/>
                                          </p:val>
                                        </p:tav>
                                        <p:tav tm="100000">
                                          <p:val>
                                            <p:strVal val="#ppt_h"/>
                                          </p:val>
                                        </p:tav>
                                      </p:tavLst>
                                    </p:anim>
                                    <p:anim calcmode="lin" valueType="num">
                                      <p:cBhvr>
                                        <p:cTn id="88"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0" fill="hold">
                      <p:stCondLst>
                        <p:cond delay="indefinite"/>
                      </p:stCondLst>
                      <p:childTnLst>
                        <p:par>
                          <p:cTn id="91" fill="hold">
                            <p:stCondLst>
                              <p:cond delay="0"/>
                            </p:stCondLst>
                            <p:childTnLst>
                              <p:par>
                                <p:cTn id="92" presetID="3" presetClass="exit" presetSubtype="10" fill="hold" grpId="1" nodeType="clickEffect">
                                  <p:stCondLst>
                                    <p:cond delay="0"/>
                                  </p:stCondLst>
                                  <p:childTnLst>
                                    <p:animEffect transition="out" filter="blinds(horizontal)">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par>
                                <p:cTn id="95" presetID="15"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1000" fill="hold"/>
                                        <p:tgtEl>
                                          <p:spTgt spid="18"/>
                                        </p:tgtEl>
                                        <p:attrNameLst>
                                          <p:attrName>ppt_w</p:attrName>
                                        </p:attrNameLst>
                                      </p:cBhvr>
                                      <p:tavLst>
                                        <p:tav tm="0">
                                          <p:val>
                                            <p:fltVal val="0"/>
                                          </p:val>
                                        </p:tav>
                                        <p:tav tm="100000">
                                          <p:val>
                                            <p:strVal val="#ppt_w"/>
                                          </p:val>
                                        </p:tav>
                                      </p:tavLst>
                                    </p:anim>
                                    <p:anim calcmode="lin" valueType="num">
                                      <p:cBhvr>
                                        <p:cTn id="98" dur="1000" fill="hold"/>
                                        <p:tgtEl>
                                          <p:spTgt spid="18"/>
                                        </p:tgtEl>
                                        <p:attrNameLst>
                                          <p:attrName>ppt_h</p:attrName>
                                        </p:attrNameLst>
                                      </p:cBhvr>
                                      <p:tavLst>
                                        <p:tav tm="0">
                                          <p:val>
                                            <p:fltVal val="0"/>
                                          </p:val>
                                        </p:tav>
                                        <p:tav tm="100000">
                                          <p:val>
                                            <p:strVal val="#ppt_h"/>
                                          </p:val>
                                        </p:tav>
                                      </p:tavLst>
                                    </p:anim>
                                    <p:anim calcmode="lin" valueType="num">
                                      <p:cBhvr>
                                        <p:cTn id="9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xit" presetSubtype="10" fill="hold" grpId="1" nodeType="clickEffect">
                                  <p:stCondLst>
                                    <p:cond delay="0"/>
                                  </p:stCondLst>
                                  <p:childTnLst>
                                    <p:animEffect transition="out" filter="blinds(horizontal)">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par>
                                <p:cTn id="106" presetID="15"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p:cTn id="108" dur="1000" fill="hold"/>
                                        <p:tgtEl>
                                          <p:spTgt spid="19"/>
                                        </p:tgtEl>
                                        <p:attrNameLst>
                                          <p:attrName>ppt_w</p:attrName>
                                        </p:attrNameLst>
                                      </p:cBhvr>
                                      <p:tavLst>
                                        <p:tav tm="0">
                                          <p:val>
                                            <p:fltVal val="0"/>
                                          </p:val>
                                        </p:tav>
                                        <p:tav tm="100000">
                                          <p:val>
                                            <p:strVal val="#ppt_w"/>
                                          </p:val>
                                        </p:tav>
                                      </p:tavLst>
                                    </p:anim>
                                    <p:anim calcmode="lin" valueType="num">
                                      <p:cBhvr>
                                        <p:cTn id="109" dur="1000" fill="hold"/>
                                        <p:tgtEl>
                                          <p:spTgt spid="19"/>
                                        </p:tgtEl>
                                        <p:attrNameLst>
                                          <p:attrName>ppt_h</p:attrName>
                                        </p:attrNameLst>
                                      </p:cBhvr>
                                      <p:tavLst>
                                        <p:tav tm="0">
                                          <p:val>
                                            <p:fltVal val="0"/>
                                          </p:val>
                                        </p:tav>
                                        <p:tav tm="100000">
                                          <p:val>
                                            <p:strVal val="#ppt_h"/>
                                          </p:val>
                                        </p:tav>
                                      </p:tavLst>
                                    </p:anim>
                                    <p:anim calcmode="lin" valueType="num">
                                      <p:cBhvr>
                                        <p:cTn id="110"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11"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2" fill="hold">
                      <p:stCondLst>
                        <p:cond delay="indefinite"/>
                      </p:stCondLst>
                      <p:childTnLst>
                        <p:par>
                          <p:cTn id="113" fill="hold">
                            <p:stCondLst>
                              <p:cond delay="0"/>
                            </p:stCondLst>
                            <p:childTnLst>
                              <p:par>
                                <p:cTn id="114" presetID="3" presetClass="exit" presetSubtype="10" fill="hold" grpId="1" nodeType="clickEffect">
                                  <p:stCondLst>
                                    <p:cond delay="0"/>
                                  </p:stCondLst>
                                  <p:childTnLst>
                                    <p:animEffect transition="out" filter="blinds(horizontal)">
                                      <p:cBhvr>
                                        <p:cTn id="115" dur="500"/>
                                        <p:tgtEl>
                                          <p:spTgt spid="13"/>
                                        </p:tgtEl>
                                      </p:cBhvr>
                                    </p:animEffect>
                                    <p:set>
                                      <p:cBhvr>
                                        <p:cTn id="116" dur="1" fill="hold">
                                          <p:stCondLst>
                                            <p:cond delay="499"/>
                                          </p:stCondLst>
                                        </p:cTn>
                                        <p:tgtEl>
                                          <p:spTgt spid="13"/>
                                        </p:tgtEl>
                                        <p:attrNameLst>
                                          <p:attrName>style.visibility</p:attrName>
                                        </p:attrNameLst>
                                      </p:cBhvr>
                                      <p:to>
                                        <p:strVal val="hidden"/>
                                      </p:to>
                                    </p:set>
                                  </p:childTnLst>
                                </p:cTn>
                              </p:par>
                              <p:par>
                                <p:cTn id="117" presetID="15" presetClass="entr" presetSubtype="0"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1000" fill="hold"/>
                                        <p:tgtEl>
                                          <p:spTgt spid="20"/>
                                        </p:tgtEl>
                                        <p:attrNameLst>
                                          <p:attrName>ppt_w</p:attrName>
                                        </p:attrNameLst>
                                      </p:cBhvr>
                                      <p:tavLst>
                                        <p:tav tm="0">
                                          <p:val>
                                            <p:fltVal val="0"/>
                                          </p:val>
                                        </p:tav>
                                        <p:tav tm="100000">
                                          <p:val>
                                            <p:strVal val="#ppt_w"/>
                                          </p:val>
                                        </p:tav>
                                      </p:tavLst>
                                    </p:anim>
                                    <p:anim calcmode="lin" valueType="num">
                                      <p:cBhvr>
                                        <p:cTn id="120" dur="1000" fill="hold"/>
                                        <p:tgtEl>
                                          <p:spTgt spid="20"/>
                                        </p:tgtEl>
                                        <p:attrNameLst>
                                          <p:attrName>ppt_h</p:attrName>
                                        </p:attrNameLst>
                                      </p:cBhvr>
                                      <p:tavLst>
                                        <p:tav tm="0">
                                          <p:val>
                                            <p:fltVal val="0"/>
                                          </p:val>
                                        </p:tav>
                                        <p:tav tm="100000">
                                          <p:val>
                                            <p:strVal val="#ppt_h"/>
                                          </p:val>
                                        </p:tav>
                                      </p:tavLst>
                                    </p:anim>
                                    <p:anim calcmode="lin" valueType="num">
                                      <p:cBhvr>
                                        <p:cTn id="121"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3" fill="hold">
                      <p:stCondLst>
                        <p:cond delay="indefinite"/>
                      </p:stCondLst>
                      <p:childTnLst>
                        <p:par>
                          <p:cTn id="124" fill="hold">
                            <p:stCondLst>
                              <p:cond delay="0"/>
                            </p:stCondLst>
                            <p:childTnLst>
                              <p:par>
                                <p:cTn id="125" presetID="3" presetClass="exit" presetSubtype="10" fill="hold" grpId="1" nodeType="clickEffect">
                                  <p:stCondLst>
                                    <p:cond delay="0"/>
                                  </p:stCondLst>
                                  <p:childTnLst>
                                    <p:animEffect transition="out" filter="blinds(horizontal)">
                                      <p:cBhvr>
                                        <p:cTn id="126" dur="500"/>
                                        <p:tgtEl>
                                          <p:spTgt spid="15"/>
                                        </p:tgtEl>
                                      </p:cBhvr>
                                    </p:animEffect>
                                    <p:set>
                                      <p:cBhvr>
                                        <p:cTn id="127" dur="1" fill="hold">
                                          <p:stCondLst>
                                            <p:cond delay="499"/>
                                          </p:stCondLst>
                                        </p:cTn>
                                        <p:tgtEl>
                                          <p:spTgt spid="15"/>
                                        </p:tgtEl>
                                        <p:attrNameLst>
                                          <p:attrName>style.visibility</p:attrName>
                                        </p:attrNameLst>
                                      </p:cBhvr>
                                      <p:to>
                                        <p:strVal val="hidden"/>
                                      </p:to>
                                    </p:set>
                                  </p:childTnLst>
                                </p:cTn>
                              </p:par>
                              <p:par>
                                <p:cTn id="128" presetID="37" presetClass="entr" presetSubtype="0" fill="hold" grpId="0" nodeType="withEffect">
                                  <p:stCondLst>
                                    <p:cond delay="0"/>
                                  </p:stCondLst>
                                  <p:childTnLst>
                                    <p:set>
                                      <p:cBhvr>
                                        <p:cTn id="129" dur="1" fill="hold">
                                          <p:stCondLst>
                                            <p:cond delay="0"/>
                                          </p:stCondLst>
                                        </p:cTn>
                                        <p:tgtEl>
                                          <p:spTgt spid="21"/>
                                        </p:tgtEl>
                                        <p:attrNameLst>
                                          <p:attrName>style.visibility</p:attrName>
                                        </p:attrNameLst>
                                      </p:cBhvr>
                                      <p:to>
                                        <p:strVal val="visible"/>
                                      </p:to>
                                    </p:set>
                                    <p:animEffect transition="in" filter="fade">
                                      <p:cBhvr>
                                        <p:cTn id="130" dur="1000"/>
                                        <p:tgtEl>
                                          <p:spTgt spid="21"/>
                                        </p:tgtEl>
                                      </p:cBhvr>
                                    </p:animEffect>
                                    <p:anim calcmode="lin" valueType="num">
                                      <p:cBhvr>
                                        <p:cTn id="131" dur="1000" fill="hold"/>
                                        <p:tgtEl>
                                          <p:spTgt spid="21"/>
                                        </p:tgtEl>
                                        <p:attrNameLst>
                                          <p:attrName>ppt_x</p:attrName>
                                        </p:attrNameLst>
                                      </p:cBhvr>
                                      <p:tavLst>
                                        <p:tav tm="0">
                                          <p:val>
                                            <p:strVal val="#ppt_x"/>
                                          </p:val>
                                        </p:tav>
                                        <p:tav tm="100000">
                                          <p:val>
                                            <p:strVal val="#ppt_x"/>
                                          </p:val>
                                        </p:tav>
                                      </p:tavLst>
                                    </p:anim>
                                    <p:anim calcmode="lin" valueType="num">
                                      <p:cBhvr>
                                        <p:cTn id="132" dur="900" decel="100000" fill="hold"/>
                                        <p:tgtEl>
                                          <p:spTgt spid="21"/>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xmlns=""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xmlns=""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xmlns="" id="{13038C87-053A-4736-A175-A643DCC2D227}"/>
              </a:ext>
            </a:extLst>
          </p:cNvPr>
          <p:cNvSpPr txBox="1"/>
          <p:nvPr/>
        </p:nvSpPr>
        <p:spPr>
          <a:xfrm>
            <a:off x="5353052" y="3135354"/>
            <a:ext cx="5834933" cy="1446550"/>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DẶN DÒ</a:t>
            </a:r>
          </a:p>
        </p:txBody>
      </p:sp>
    </p:spTree>
    <p:extLst>
      <p:ext uri="{BB962C8B-B14F-4D97-AF65-F5344CB8AC3E}">
        <p14:creationId xmlns:p14="http://schemas.microsoft.com/office/powerpoint/2010/main" val="2732868201"/>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992" descr="1-31">
            <a:extLst>
              <a:ext uri="{FF2B5EF4-FFF2-40B4-BE49-F238E27FC236}">
                <a16:creationId xmlns:a16="http://schemas.microsoft.com/office/drawing/2014/main" xmlns="" id="{3E8B19F3-8B3A-4DEB-9DB5-EEAE889321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104013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1994" descr="1-37">
            <a:hlinkClick r:id="rId3" action="ppaction://hlinksldjump"/>
            <a:extLst>
              <a:ext uri="{FF2B5EF4-FFF2-40B4-BE49-F238E27FC236}">
                <a16:creationId xmlns:a16="http://schemas.microsoft.com/office/drawing/2014/main" xmlns="" id="{7D9E5914-0161-4AE6-A6D9-E4E25A68278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0050" y="3451225"/>
            <a:ext cx="296703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0DEC8229-396C-471D-B209-6329058C536A}"/>
              </a:ext>
            </a:extLst>
          </p:cNvPr>
          <p:cNvSpPr txBox="1">
            <a:spLocks noChangeArrowheads="1"/>
          </p:cNvSpPr>
          <p:nvPr/>
        </p:nvSpPr>
        <p:spPr bwMode="auto">
          <a:xfrm>
            <a:off x="1371600" y="2057400"/>
            <a:ext cx="7696200" cy="2511457"/>
          </a:xfrm>
          <a:prstGeom prst="rect">
            <a:avLst/>
          </a:prstGeom>
          <a:no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20000"/>
              </a:spcBef>
              <a:buClrTx/>
              <a:buSzTx/>
              <a:buFontTx/>
              <a:buNone/>
              <a:defRPr/>
            </a:pPr>
            <a:r>
              <a:rPr lang="en-US" altLang="en-US" sz="3120" b="1" u="sng" dirty="0">
                <a:solidFill>
                  <a:schemeClr val="tx1"/>
                </a:solidFill>
                <a:latin typeface="Times New Roman" pitchFamily="18" charset="0"/>
                <a:cs typeface="Times New Roman" pitchFamily="18" charset="0"/>
              </a:rPr>
              <a:t>DẶN DÒ</a:t>
            </a:r>
            <a:endParaRPr lang="en-US" altLang="en-US" sz="2800" b="1" u="sng"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Đường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đi</a:t>
            </a:r>
            <a:r>
              <a:rPr lang="en-US" altLang="en-US" sz="2800" i="1" dirty="0">
                <a:latin typeface="Times New Roman" panose="02020603050405020304" pitchFamily="18" charset="0"/>
                <a:cs typeface="Times New Roman" panose="02020603050405020304" pitchFamily="18" charset="0"/>
              </a:rPr>
              <a:t> Sa Pa</a:t>
            </a:r>
            <a:endParaRPr lang="en-US" altLang="en-US" sz="28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Sữa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lỗi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endParaRPr lang="en-US" altLang="en-US" sz="28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Chuẩn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Trăng</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ơi</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từ</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đâu</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đến</a:t>
            </a:r>
            <a:r>
              <a:rPr lang="en-US" altLang="en-US" sz="2800" i="1" dirty="0">
                <a:solidFill>
                  <a:srgbClr val="FF0000"/>
                </a:solidFill>
                <a:latin typeface="Times New Roman" panose="02020603050405020304" pitchFamily="18" charset="0"/>
                <a:cs typeface="Times New Roman" panose="02020603050405020304" pitchFamily="18" charset="0"/>
              </a:rPr>
              <a:t> ?/tr107</a:t>
            </a:r>
            <a:endParaRPr lang="en-US" altLang="en-US" sz="2800" dirty="0">
              <a:latin typeface="Arial" panose="020B0604020202020204" pitchFamily="34" charset="0"/>
            </a:endParaRPr>
          </a:p>
        </p:txBody>
      </p:sp>
      <p:pic>
        <p:nvPicPr>
          <p:cNvPr id="5" name="图片 6">
            <a:extLst>
              <a:ext uri="{FF2B5EF4-FFF2-40B4-BE49-F238E27FC236}">
                <a16:creationId xmlns:a16="http://schemas.microsoft.com/office/drawing/2014/main" xmlns="" id="{4685DD52-813A-41F3-B169-5FE0B24E8D89}"/>
              </a:ext>
            </a:extLst>
          </p:cNvPr>
          <p:cNvPicPr>
            <a:picLocks noChangeAspect="1"/>
          </p:cNvPicPr>
          <p:nvPr/>
        </p:nvPicPr>
        <p:blipFill>
          <a:blip r:embed="rId5">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xmlns="" id="{732B1541-3AC5-47AA-9EDF-9AE0B48B589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538663"/>
            <a:ext cx="9725025"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30">
            <a:extLst>
              <a:ext uri="{FF2B5EF4-FFF2-40B4-BE49-F238E27FC236}">
                <a16:creationId xmlns:a16="http://schemas.microsoft.com/office/drawing/2014/main" xmlns="" id="{61D05E52-5398-46B0-9C2B-7D6105ADDB77}"/>
              </a:ext>
            </a:extLst>
          </p:cNvPr>
          <p:cNvPicPr>
            <a:picLocks noChangeAspect="1"/>
          </p:cNvPicPr>
          <p:nvPr/>
        </p:nvPicPr>
        <p:blipFill>
          <a:blip r:embed="rId7" cstate="print">
            <a:extLst>
              <a:ext uri="{28A0092B-C50C-407E-A947-70E740481C1C}">
                <a14:useLocalDpi xmlns:a14="http://schemas.microsoft.com/office/drawing/2010/main" val="0"/>
              </a:ext>
            </a:extLst>
          </a:blip>
          <a:srcRect t="22717"/>
          <a:stretch>
            <a:fillRect/>
          </a:stretch>
        </p:blipFill>
        <p:spPr bwMode="auto">
          <a:xfrm>
            <a:off x="14288" y="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146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12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5" dur="1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12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1" dur="12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additive="base">
                                        <p:cTn id="36" dur="12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7" dur="12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additive="base">
                                        <p:cTn id="42" dur="125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3" dur="12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D846675-480C-4B8D-80BD-3368D6CD44C2}"/>
              </a:ext>
            </a:extLst>
          </p:cNvPr>
          <p:cNvSpPr/>
          <p:nvPr/>
        </p:nvSpPr>
        <p:spPr>
          <a:xfrm>
            <a:off x="0" y="1962209"/>
            <a:ext cx="9267825" cy="255493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TIẾT HỌC KẾT THÚC</a:t>
            </a:r>
          </a:p>
          <a:p>
            <a:pPr algn="ctr">
              <a:defRPr/>
            </a:pP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CHÚC CÁC EM LUÔN </a:t>
            </a:r>
          </a:p>
          <a:p>
            <a:pPr algn="ctr">
              <a:defRPr/>
            </a:pPr>
            <a:r>
              <a:rPr lang="en-US" sz="533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CHĂM</a:t>
            </a: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33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NGOAN</a:t>
            </a: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33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a:t>
            </a: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33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GIỎI</a:t>
            </a: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477318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repeatCount="indefinite"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xmlns=""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xmlns=""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xmlns="" id="{13038C87-053A-4736-A175-A643DCC2D227}"/>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KHÁM</a:t>
            </a:r>
          </a:p>
          <a:p>
            <a:pPr algn="ctr"/>
            <a:r>
              <a:rPr lang="en-US" sz="8800" b="1" dirty="0">
                <a:solidFill>
                  <a:schemeClr val="accent5">
                    <a:lumMod val="75000"/>
                  </a:schemeClr>
                </a:solidFill>
                <a:effectLst>
                  <a:glow rad="63500">
                    <a:schemeClr val="accent3">
                      <a:satMod val="175000"/>
                      <a:alpha val="40000"/>
                    </a:schemeClr>
                  </a:glow>
                </a:effectLst>
              </a:rPr>
              <a:t>PHÁ</a:t>
            </a:r>
          </a:p>
        </p:txBody>
      </p:sp>
    </p:spTree>
    <p:extLst>
      <p:ext uri="{BB962C8B-B14F-4D97-AF65-F5344CB8AC3E}">
        <p14:creationId xmlns:p14="http://schemas.microsoft.com/office/powerpoint/2010/main" val="3039064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ách Giáo Khoa Tiếng Việt 4 Tập 2 - Tuần 29. Khám phá thế giới - Sách Giáo  Khoa | Sách Giải Bài Tập | SGK Online PDF">
            <a:extLst>
              <a:ext uri="{FF2B5EF4-FFF2-40B4-BE49-F238E27FC236}">
                <a16:creationId xmlns:a16="http://schemas.microsoft.com/office/drawing/2014/main" xmlns="" id="{9DBAE5BD-BEC9-428B-9EC4-1F81654C7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5" y="0"/>
            <a:ext cx="482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F4A13FDE-C898-4848-94CF-E5736AC6D3BA}"/>
              </a:ext>
            </a:extLst>
          </p:cNvPr>
          <p:cNvSpPr txBox="1"/>
          <p:nvPr/>
        </p:nvSpPr>
        <p:spPr>
          <a:xfrm>
            <a:off x="5353052" y="2028616"/>
            <a:ext cx="6838948"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CHỦ ĐIỂM 30 </a:t>
            </a:r>
          </a:p>
          <a:p>
            <a:pPr algn="ctr"/>
            <a:r>
              <a:rPr lang="en-US" sz="8800" b="1" dirty="0">
                <a:solidFill>
                  <a:schemeClr val="accent5">
                    <a:lumMod val="75000"/>
                  </a:schemeClr>
                </a:solidFill>
                <a:effectLst>
                  <a:glow rad="63500">
                    <a:schemeClr val="accent3">
                      <a:satMod val="175000"/>
                      <a:alpha val="40000"/>
                    </a:schemeClr>
                  </a:glow>
                </a:effectLst>
              </a:rPr>
              <a:t>TUẦN 29</a:t>
            </a:r>
          </a:p>
        </p:txBody>
      </p:sp>
    </p:spTree>
    <p:extLst>
      <p:ext uri="{BB962C8B-B14F-4D97-AF65-F5344CB8AC3E}">
        <p14:creationId xmlns:p14="http://schemas.microsoft.com/office/powerpoint/2010/main" val="15640487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out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xmlns="" id="{8FFE2005-D69C-46E9-991D-061B555B056D}"/>
              </a:ext>
            </a:extLst>
          </p:cNvPr>
          <p:cNvSpPr txBox="1">
            <a:spLocks noChangeArrowheads="1"/>
          </p:cNvSpPr>
          <p:nvPr/>
        </p:nvSpPr>
        <p:spPr bwMode="auto">
          <a:xfrm>
            <a:off x="1833562" y="1730397"/>
            <a:ext cx="8524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b="1" dirty="0" err="1">
                <a:latin typeface="Times New Roman" panose="02020603050405020304" pitchFamily="18" charset="0"/>
                <a:cs typeface="Times New Roman" panose="02020603050405020304" pitchFamily="18" charset="0"/>
              </a:rPr>
              <a:t>Em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thấy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gì</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trong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bức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tranh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dưới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đây</a:t>
            </a:r>
            <a:r>
              <a:rPr lang="en-US" altLang="en-US" b="1"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xmlns="" id="{0A40472B-4EC8-4F28-BA4B-6026BF632AB6}"/>
              </a:ext>
            </a:extLst>
          </p:cNvPr>
          <p:cNvSpPr txBox="1">
            <a:spLocks noChangeArrowheads="1"/>
          </p:cNvSpPr>
          <p:nvPr/>
        </p:nvSpPr>
        <p:spPr bwMode="auto">
          <a:xfrm>
            <a:off x="1576386" y="160737"/>
            <a:ext cx="85248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b="1" u="sng" dirty="0" err="1">
                <a:latin typeface="Times New Roman" panose="02020603050405020304" pitchFamily="18" charset="0"/>
                <a:cs typeface="Times New Roman" panose="02020603050405020304" pitchFamily="18" charset="0"/>
              </a:rPr>
              <a:t>Tập</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đọc</a:t>
            </a:r>
            <a:endParaRPr lang="en-US" altLang="en-US" b="1" u="sng" dirty="0">
              <a:latin typeface="Times New Roman" panose="02020603050405020304" pitchFamily="18" charset="0"/>
              <a:cs typeface="Times New Roman" panose="02020603050405020304" pitchFamily="18" charset="0"/>
            </a:endParaRPr>
          </a:p>
          <a:p>
            <a:pPr algn="ctr">
              <a:spcBef>
                <a:spcPct val="0"/>
              </a:spcBef>
              <a:buFont typeface="Arial" panose="020B0604020202020204" pitchFamily="34" charset="0"/>
              <a:buNone/>
            </a:pPr>
            <a:r>
              <a:rPr lang="en-US" altLang="en-US" b="1" dirty="0" err="1">
                <a:solidFill>
                  <a:srgbClr val="FF0000"/>
                </a:solidFill>
                <a:latin typeface="Times New Roman" panose="02020603050405020304" pitchFamily="18" charset="0"/>
                <a:cs typeface="Times New Roman" panose="02020603050405020304" pitchFamily="18" charset="0"/>
              </a:rPr>
              <a:t>Đường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đi</a:t>
            </a:r>
            <a:r>
              <a:rPr lang="en-US" altLang="en-US" b="1" dirty="0">
                <a:solidFill>
                  <a:srgbClr val="FF0000"/>
                </a:solidFill>
                <a:latin typeface="Times New Roman" panose="02020603050405020304" pitchFamily="18" charset="0"/>
                <a:cs typeface="Times New Roman" panose="02020603050405020304" pitchFamily="18" charset="0"/>
              </a:rPr>
              <a:t> Sa Pa</a:t>
            </a:r>
          </a:p>
          <a:p>
            <a:pPr algn="r">
              <a:spcBef>
                <a:spcPct val="0"/>
              </a:spcBef>
              <a:buFont typeface="Arial" panose="020B0604020202020204" pitchFamily="34" charset="0"/>
              <a:buNone/>
            </a:pPr>
            <a:r>
              <a:rPr lang="en-US" altLang="en-US" b="1" i="1" dirty="0">
                <a:latin typeface="Times New Roman" panose="02020603050405020304" pitchFamily="18" charset="0"/>
                <a:cs typeface="Times New Roman" panose="02020603050405020304" pitchFamily="18" charset="0"/>
              </a:rPr>
              <a:t>(Theo </a:t>
            </a:r>
            <a:r>
              <a:rPr lang="en-US" altLang="en-US" b="1" i="1" dirty="0" err="1">
                <a:latin typeface="Times New Roman" panose="02020603050405020304" pitchFamily="18" charset="0"/>
                <a:cs typeface="Times New Roman" panose="02020603050405020304" pitchFamily="18" charset="0"/>
              </a:rPr>
              <a:t>Nguyễn</a:t>
            </a:r>
            <a:r>
              <a:rPr lang="en-US" altLang="en-US" b="1" i="1" dirty="0">
                <a:latin typeface="Times New Roman" panose="02020603050405020304" pitchFamily="18" charset="0"/>
                <a:cs typeface="Times New Roman" panose="02020603050405020304" pitchFamily="18" charset="0"/>
              </a:rPr>
              <a:t> Phan </a:t>
            </a:r>
            <a:r>
              <a:rPr lang="en-US" altLang="en-US" b="1" i="1" dirty="0" err="1">
                <a:latin typeface="Times New Roman" panose="02020603050405020304" pitchFamily="18" charset="0"/>
                <a:cs typeface="Times New Roman" panose="02020603050405020304" pitchFamily="18" charset="0"/>
              </a:rPr>
              <a:t>Hách</a:t>
            </a:r>
            <a:r>
              <a:rPr lang="en-US" altLang="en-US" b="1" i="1" dirty="0">
                <a:latin typeface="Times New Roman" panose="02020603050405020304" pitchFamily="18" charset="0"/>
                <a:cs typeface="Times New Roman" panose="02020603050405020304" pitchFamily="18" charset="0"/>
              </a:rPr>
              <a:t>)</a:t>
            </a:r>
          </a:p>
        </p:txBody>
      </p:sp>
      <p:pic>
        <p:nvPicPr>
          <p:cNvPr id="2050" name="Picture 2" descr="Soạn bài - Tập đọc: Đường đi Sa Pa - Giải tiếng việt lớp 4 - Tập 2">
            <a:extLst>
              <a:ext uri="{FF2B5EF4-FFF2-40B4-BE49-F238E27FC236}">
                <a16:creationId xmlns:a16="http://schemas.microsoft.com/office/drawing/2014/main" xmlns="" id="{EB51E9A9-271F-462D-83F4-4F1694CEC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912" y="2450898"/>
            <a:ext cx="7560176" cy="404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7285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5" presetClass="exit" presetSubtype="0" fill="hold" grpId="1" nodeType="afterEffect">
                                  <p:stCondLst>
                                    <p:cond delay="0"/>
                                  </p:stCondLst>
                                  <p:childTnLst>
                                    <p:anim calcmode="lin" valueType="num">
                                      <p:cBhvr>
                                        <p:cTn id="25" dur="1000"/>
                                        <p:tgtEl>
                                          <p:spTgt spid="7"/>
                                        </p:tgtEl>
                                        <p:attrNameLst>
                                          <p:attrName>ppt_w</p:attrName>
                                        </p:attrNameLst>
                                      </p:cBhvr>
                                      <p:tavLst>
                                        <p:tav tm="0">
                                          <p:val>
                                            <p:strVal val="ppt_w"/>
                                          </p:val>
                                        </p:tav>
                                        <p:tav tm="100000">
                                          <p:val>
                                            <p:fltVal val="0"/>
                                          </p:val>
                                        </p:tav>
                                      </p:tavLst>
                                    </p:anim>
                                    <p:anim calcmode="lin" valueType="num">
                                      <p:cBhvr>
                                        <p:cTn id="26" dur="1000"/>
                                        <p:tgtEl>
                                          <p:spTgt spid="7"/>
                                        </p:tgtEl>
                                        <p:attrNameLst>
                                          <p:attrName>ppt_h</p:attrName>
                                        </p:attrNameLst>
                                      </p:cBhvr>
                                      <p:tavLst>
                                        <p:tav tm="0">
                                          <p:val>
                                            <p:strVal val="ppt_h"/>
                                          </p:val>
                                        </p:tav>
                                        <p:tav tm="100000">
                                          <p:val>
                                            <p:fltVal val="0"/>
                                          </p:val>
                                        </p:tav>
                                      </p:tavLst>
                                    </p:anim>
                                    <p:anim calcmode="lin" valueType="num">
                                      <p:cBhvr>
                                        <p:cTn id="27" dur="100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8" dur="100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xmlns=""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xmlns=""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xmlns="" id="{13038C87-053A-4736-A175-A643DCC2D227}"/>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LUYỆN</a:t>
            </a:r>
          </a:p>
          <a:p>
            <a:pPr algn="ctr"/>
            <a:r>
              <a:rPr lang="en-US" sz="8800" b="1" dirty="0">
                <a:solidFill>
                  <a:schemeClr val="accent5">
                    <a:lumMod val="75000"/>
                  </a:schemeClr>
                </a:solidFill>
                <a:effectLst>
                  <a:glow rad="63500">
                    <a:schemeClr val="accent3">
                      <a:satMod val="175000"/>
                      <a:alpha val="40000"/>
                    </a:schemeClr>
                  </a:glow>
                </a:effectLst>
              </a:rPr>
              <a:t>ĐỌC</a:t>
            </a:r>
          </a:p>
        </p:txBody>
      </p:sp>
    </p:spTree>
    <p:extLst>
      <p:ext uri="{BB962C8B-B14F-4D97-AF65-F5344CB8AC3E}">
        <p14:creationId xmlns:p14="http://schemas.microsoft.com/office/powerpoint/2010/main" val="289855552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885E13-B9AF-44EF-A758-717E15E1D06B}"/>
              </a:ext>
            </a:extLst>
          </p:cNvPr>
          <p:cNvSpPr txBox="1"/>
          <p:nvPr/>
        </p:nvSpPr>
        <p:spPr>
          <a:xfrm>
            <a:off x="-1" y="-28575"/>
            <a:ext cx="12192001" cy="646331"/>
          </a:xfrm>
          <a:prstGeom prst="rect">
            <a:avLst/>
          </a:prstGeom>
          <a:noFill/>
        </p:spPr>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Đường đi Sa Pa</a:t>
            </a:r>
            <a:endParaRPr lang="en-US" sz="3600" b="1"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23F1B276-99E2-41C0-B7E7-53BAD6672B2C}"/>
              </a:ext>
            </a:extLst>
          </p:cNvPr>
          <p:cNvSpPr txBox="1"/>
          <p:nvPr/>
        </p:nvSpPr>
        <p:spPr>
          <a:xfrm>
            <a:off x="80961" y="448776"/>
            <a:ext cx="12111039" cy="6494085"/>
          </a:xfrm>
          <a:prstGeom prst="rect">
            <a:avLst/>
          </a:prstGeom>
          <a:noFill/>
        </p:spPr>
        <p:txBody>
          <a:bodyPr wrap="square">
            <a:spAutoFit/>
          </a:bodyPr>
          <a:lstStyle/>
          <a:p>
            <a:r>
              <a:rPr lang="vi-VN" sz="2500" dirty="0">
                <a:latin typeface="+mj-lt"/>
              </a:rPr>
              <a:t>Xe chúng 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r>
              <a:rPr lang="vi-VN" sz="2500" dirty="0">
                <a:latin typeface="+mj-lt"/>
              </a:rPr>
              <a:t>   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p>
          <a:p>
            <a:r>
              <a:rPr lang="vi-VN" sz="2500" dirty="0">
                <a:latin typeface="+mj-lt"/>
              </a:rPr>
              <a:t>   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r>
              <a:rPr lang="vi-VN" sz="2500" dirty="0">
                <a:latin typeface="+mj-lt"/>
              </a:rPr>
              <a:t>   Sa Pa quả là món quà tặng diệu kì mà thiên nhiên dành cho đất nước ta.</a:t>
            </a:r>
          </a:p>
          <a:p>
            <a:pPr algn="r"/>
            <a:r>
              <a:rPr lang="vi-VN" sz="2500" i="1" dirty="0">
                <a:latin typeface="+mj-lt"/>
              </a:rPr>
              <a:t>Theo</a:t>
            </a:r>
            <a:r>
              <a:rPr lang="vi-VN" sz="2500" dirty="0">
                <a:latin typeface="+mj-lt"/>
              </a:rPr>
              <a:t> </a:t>
            </a:r>
            <a:r>
              <a:rPr lang="vi-VN" sz="2500" b="1" dirty="0">
                <a:latin typeface="+mj-lt"/>
              </a:rPr>
              <a:t>NGUYỄN PHAN HÁCH</a:t>
            </a:r>
          </a:p>
        </p:txBody>
      </p:sp>
    </p:spTree>
    <p:extLst>
      <p:ext uri="{BB962C8B-B14F-4D97-AF65-F5344CB8AC3E}">
        <p14:creationId xmlns:p14="http://schemas.microsoft.com/office/powerpoint/2010/main" val="41128496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1">
            <a:extLst>
              <a:ext uri="{FF2B5EF4-FFF2-40B4-BE49-F238E27FC236}">
                <a16:creationId xmlns:a16="http://schemas.microsoft.com/office/drawing/2014/main" xmlns="" id="{F94DE6D7-005F-4639-9B50-7AAC54CC6C83}"/>
              </a:ext>
            </a:extLst>
          </p:cNvPr>
          <p:cNvSpPr txBox="1"/>
          <p:nvPr/>
        </p:nvSpPr>
        <p:spPr>
          <a:xfrm>
            <a:off x="2286000" y="830294"/>
            <a:ext cx="7576099" cy="646331"/>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a:spAutoFit/>
          </a:bodyPr>
          <a:lstStyle/>
          <a:p>
            <a:pPr algn="ctr" defTabSz="507995" eaLnBrk="1" fontAlgn="auto" hangingPunct="1">
              <a:spcBef>
                <a:spcPts val="0"/>
              </a:spcBef>
              <a:spcAft>
                <a:spcPts val="0"/>
              </a:spcAft>
              <a:defRPr/>
            </a:pP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Bài</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văn</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chia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làm</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3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đoạn</a:t>
            </a:r>
            <a:endParaRPr lang="zh-CN" altLang="en-US" sz="3600" b="1" spc="333"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sp>
        <p:nvSpPr>
          <p:cNvPr id="3" name="文本框 31">
            <a:extLst>
              <a:ext uri="{FF2B5EF4-FFF2-40B4-BE49-F238E27FC236}">
                <a16:creationId xmlns:a16="http://schemas.microsoft.com/office/drawing/2014/main" xmlns="" id="{43BBC40F-1ECB-491B-BD0A-29DE16992A98}"/>
              </a:ext>
            </a:extLst>
          </p:cNvPr>
          <p:cNvSpPr txBox="1"/>
          <p:nvPr/>
        </p:nvSpPr>
        <p:spPr>
          <a:xfrm>
            <a:off x="2329901" y="630269"/>
            <a:ext cx="7576099" cy="1200329"/>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a:spAutoFit/>
          </a:bodyPr>
          <a:lstStyle/>
          <a:p>
            <a:pPr algn="ctr" defTabSz="507995" eaLnBrk="1" fontAlgn="auto" hangingPunct="1">
              <a:spcBef>
                <a:spcPts val="0"/>
              </a:spcBef>
              <a:spcAft>
                <a:spcPts val="0"/>
              </a:spcAft>
              <a:defRPr/>
            </a:pP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Bài</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văn</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được</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chia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làm</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mấy</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đoạn</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endParaRPr lang="zh-CN" altLang="en-US" sz="3600" b="1" spc="333"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xmlns="" id="{F6DBC309-2A27-4600-84D4-C722BB18B7CA}"/>
              </a:ext>
            </a:extLst>
          </p:cNvPr>
          <p:cNvSpPr txBox="1"/>
          <p:nvPr/>
        </p:nvSpPr>
        <p:spPr>
          <a:xfrm>
            <a:off x="2329901" y="2084344"/>
            <a:ext cx="6962775" cy="2554545"/>
          </a:xfrm>
          <a:prstGeom prst="rect">
            <a:avLst/>
          </a:prstGeom>
          <a:noFill/>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liễu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rủ</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nhạt</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3</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endParaRPr lang="en-US" sz="3200" dirty="0">
              <a:latin typeface="Times New Roman" panose="02020603050405020304" pitchFamily="18" charset="0"/>
              <a:cs typeface="Times New Roman" panose="02020603050405020304" pitchFamily="18" charset="0"/>
            </a:endParaRPr>
          </a:p>
        </p:txBody>
      </p:sp>
      <p:pic>
        <p:nvPicPr>
          <p:cNvPr id="6" name="Picture 3">
            <a:extLst>
              <a:ext uri="{FF2B5EF4-FFF2-40B4-BE49-F238E27FC236}">
                <a16:creationId xmlns:a16="http://schemas.microsoft.com/office/drawing/2014/main" xmlns="" id="{BFFEDBE7-63D3-454F-BE33-811F990FB0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38663"/>
            <a:ext cx="12192000"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6">
            <a:extLst>
              <a:ext uri="{FF2B5EF4-FFF2-40B4-BE49-F238E27FC236}">
                <a16:creationId xmlns:a16="http://schemas.microsoft.com/office/drawing/2014/main" xmlns="" id="{6983D948-2732-411C-87B9-8901FC4BA49B}"/>
              </a:ext>
            </a:extLst>
          </p:cNvPr>
          <p:cNvPicPr>
            <a:picLocks noChangeAspect="1"/>
          </p:cNvPicPr>
          <p:nvPr/>
        </p:nvPicPr>
        <p:blipFill>
          <a:blip r:embed="rId3">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30">
            <a:extLst>
              <a:ext uri="{FF2B5EF4-FFF2-40B4-BE49-F238E27FC236}">
                <a16:creationId xmlns:a16="http://schemas.microsoft.com/office/drawing/2014/main" xmlns="" id="{884984D9-6035-48BE-8BE2-E2CBB1DBAAF4}"/>
              </a:ext>
            </a:extLst>
          </p:cNvPr>
          <p:cNvPicPr>
            <a:picLocks noChangeAspect="1"/>
          </p:cNvPicPr>
          <p:nvPr/>
        </p:nvPicPr>
        <p:blipFill>
          <a:blip r:embed="rId4" cstate="print">
            <a:extLst>
              <a:ext uri="{28A0092B-C50C-407E-A947-70E740481C1C}">
                <a14:useLocalDpi xmlns:a14="http://schemas.microsoft.com/office/drawing/2010/main" val="0"/>
              </a:ext>
            </a:extLst>
          </a:blip>
          <a:srcRect t="22717"/>
          <a:stretch>
            <a:fillRect/>
          </a:stretch>
        </p:blipFill>
        <p:spPr bwMode="auto">
          <a:xfrm>
            <a:off x="-22225" y="-1342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6">
            <a:extLst>
              <a:ext uri="{FF2B5EF4-FFF2-40B4-BE49-F238E27FC236}">
                <a16:creationId xmlns:a16="http://schemas.microsoft.com/office/drawing/2014/main" xmlns="" id="{A729549A-AC5C-4710-B0E4-8C4CFAC3EF8F}"/>
              </a:ext>
            </a:extLst>
          </p:cNvPr>
          <p:cNvPicPr>
            <a:picLocks noChangeAspect="1"/>
          </p:cNvPicPr>
          <p:nvPr/>
        </p:nvPicPr>
        <p:blipFill>
          <a:blip r:embed="rId3">
            <a:extLst>
              <a:ext uri="{28A0092B-C50C-407E-A947-70E740481C1C}">
                <a14:useLocalDpi xmlns:a14="http://schemas.microsoft.com/office/drawing/2010/main" val="0"/>
              </a:ext>
            </a:extLst>
          </a:blip>
          <a:srcRect l="20023" t="67764"/>
          <a:stretch>
            <a:fillRect/>
          </a:stretch>
        </p:blipFill>
        <p:spPr bwMode="auto">
          <a:xfrm>
            <a:off x="8878888" y="13898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8591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fltVal val="0"/>
                                          </p:val>
                                        </p:tav>
                                      </p:tavLst>
                                    </p:anim>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151</TotalTime>
  <Words>2921</Words>
  <Application>Microsoft Office PowerPoint</Application>
  <PresentationFormat>Custom</PresentationFormat>
  <Paragraphs>182</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hai ngày 18 tháng 4 năm 2022 Tập đọc</vt:lpstr>
      <vt:lpstr>Thứ hai ngày 18 tháng 4 năm 2022 Tập đọc</vt:lpstr>
      <vt:lpstr>Thứ hai ngày 18 tháng 4 năm 2022 Tập đọc</vt:lpstr>
      <vt:lpstr>Thứ hai ngày 18 tháng 4 năm 2022 Tập đọc</vt:lpstr>
      <vt:lpstr>Thứ hai ngày 18 tháng 4 năm 2022 Tập đọc</vt:lpstr>
      <vt:lpstr>PowerPoint Presentation</vt:lpstr>
      <vt:lpstr>PowerPoint Presentation</vt:lpstr>
      <vt:lpstr>PowerPoint Presentation</vt:lpstr>
      <vt:lpstr>PowerPoint Presentation</vt:lpstr>
      <vt:lpstr>PowerPoint Presentation</vt:lpstr>
      <vt:lpstr>TƯ THẾ NGỒI VIẾT CHÍNH TẢ</vt:lpstr>
      <vt:lpstr>HƯỚNG DẪN CÁCH CẦM BÚT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 KHANG</dc:creator>
  <cp:lastModifiedBy>Administrator</cp:lastModifiedBy>
  <cp:revision>3</cp:revision>
  <dcterms:created xsi:type="dcterms:W3CDTF">2022-04-17T11:04:36Z</dcterms:created>
  <dcterms:modified xsi:type="dcterms:W3CDTF">2022-04-19T06:15:48Z</dcterms:modified>
</cp:coreProperties>
</file>