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97" r:id="rId2"/>
    <p:sldId id="323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267" r:id="rId21"/>
    <p:sldId id="268" r:id="rId22"/>
    <p:sldId id="295" r:id="rId23"/>
    <p:sldId id="284" r:id="rId24"/>
    <p:sldId id="318" r:id="rId25"/>
    <p:sldId id="320" r:id="rId26"/>
    <p:sldId id="321" r:id="rId27"/>
    <p:sldId id="322" r:id="rId28"/>
    <p:sldId id="324" r:id="rId2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FF9966"/>
    <a:srgbClr val="FB05DE"/>
    <a:srgbClr val="EBCA03"/>
    <a:srgbClr val="FCF600"/>
    <a:srgbClr val="00FFFF"/>
    <a:srgbClr val="F33E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0" autoAdjust="0"/>
    <p:restoredTop sz="94699" autoAdjust="0"/>
  </p:normalViewPr>
  <p:slideViewPr>
    <p:cSldViewPr>
      <p:cViewPr varScale="1">
        <p:scale>
          <a:sx n="51" d="100"/>
          <a:sy n="51" d="100"/>
        </p:scale>
        <p:origin x="-200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FDF263-8EAC-4D40-8F23-08532683A41E}" type="datetimeFigureOut">
              <a:rPr lang="en-US"/>
              <a:pPr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F6CDE3-D8FA-4B51-90FC-2D6DBDAA43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91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6CDE3-D8FA-4B51-90FC-2D6DBDAA439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5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82F763-E508-4EA0-85F1-0DA202EFBBB7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8B25D81-B558-4FC9-987D-74EDC7210A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05B250-5543-43CE-915E-38104A89AE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EDEAFC-AD04-40FB-89D1-F31F5DFCE9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21C42-12BB-4DA1-957D-863976A50B2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921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02CB72-F28E-4319-9D75-794D1FB276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51CC4-2B3F-4319-B6F3-EBE08736A8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5FFA4B-63CB-459D-8E41-D590D23600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13B492-AD9C-4703-AA18-BF09E7D831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ACD939-9744-43EF-BFC4-A1F3A71A93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27132-6C11-4AB9-BF89-3D935F7311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244E9F-0608-4C23-9ECE-9F4EE4962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8B33DB-8603-4478-A751-489EC74D0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 i="0"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i="0">
                <a:latin typeface="Comic Sans MS" pitchFamily="66" charset="0"/>
              </a:defRPr>
            </a:lvl1pPr>
          </a:lstStyle>
          <a:p>
            <a:fld id="{6D72E05C-470B-4472-B3C0-B5C33C04B42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91" r:id="rId12"/>
  </p:sldLayoutIdLst>
  <p:transition spd="med"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bin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8.wav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8.wav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0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bin"/><Relationship Id="rId4" Type="http://schemas.openxmlformats.org/officeDocument/2006/relationships/audio" Target="../media/audio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audio" Target="../media/audio6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bin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audio" Target="../media/audio6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reeform 7"/>
          <p:cNvSpPr>
            <a:spLocks/>
          </p:cNvSpPr>
          <p:nvPr/>
        </p:nvSpPr>
        <p:spPr bwMode="auto">
          <a:xfrm flipV="1">
            <a:off x="6477000" y="4495800"/>
            <a:ext cx="571500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 w="9525">
            <a:noFill/>
            <a:round/>
            <a:headEnd/>
            <a:tailEnd/>
          </a:ln>
        </p:spPr>
        <p:txBody>
          <a:bodyPr rot="10800000" lIns="64008" tIns="32004" rIns="64008" bIns="32004"/>
          <a:lstStyle/>
          <a:p>
            <a:endParaRPr lang="en-US"/>
          </a:p>
        </p:txBody>
      </p:sp>
      <p:pic>
        <p:nvPicPr>
          <p:cNvPr id="5124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7467600" y="19050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609600" y="25146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533400" y="51816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8001000" y="33528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4" name="WordArt 14"/>
          <p:cNvSpPr>
            <a:spLocks noChangeArrowheads="1" noChangeShapeType="1" noTextEdit="1"/>
          </p:cNvSpPr>
          <p:nvPr/>
        </p:nvSpPr>
        <p:spPr bwMode="auto">
          <a:xfrm>
            <a:off x="1660526" y="1071077"/>
            <a:ext cx="5410200" cy="9294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4400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Bài giảng điện tử</a:t>
            </a:r>
          </a:p>
          <a:p>
            <a:r>
              <a:rPr lang="en-US" sz="4400" kern="10" dirty="0" err="1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</a:t>
            </a:r>
            <a:r>
              <a:rPr lang="en-US" sz="4400" kern="10" dirty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: </a:t>
            </a:r>
            <a:r>
              <a:rPr lang="en-US" sz="4400" kern="10" dirty="0" err="1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</a:t>
            </a:r>
            <a:endParaRPr lang="en-US" sz="4400" kern="10" dirty="0">
              <a:ln w="19050">
                <a:solidFill>
                  <a:srgbClr val="FFFF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5135" name="WordArt 15"/>
          <p:cNvSpPr>
            <a:spLocks noChangeArrowheads="1" noChangeShapeType="1" noTextEdit="1"/>
          </p:cNvSpPr>
          <p:nvPr/>
        </p:nvSpPr>
        <p:spPr bwMode="auto">
          <a:xfrm>
            <a:off x="2438400" y="2133600"/>
            <a:ext cx="3886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LỚP 3</a:t>
            </a:r>
            <a:endParaRPr lang="en-US" sz="3600" kern="10" dirty="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000080"/>
              </a:solidFill>
              <a:latin typeface="Arial"/>
              <a:cs typeface="Arial"/>
            </a:endParaRPr>
          </a:p>
        </p:txBody>
      </p:sp>
      <p:sp>
        <p:nvSpPr>
          <p:cNvPr id="21" name="WordArt 14"/>
          <p:cNvSpPr>
            <a:spLocks noChangeArrowheads="1" noChangeShapeType="1" noTextEdit="1"/>
          </p:cNvSpPr>
          <p:nvPr/>
        </p:nvSpPr>
        <p:spPr bwMode="auto">
          <a:xfrm>
            <a:off x="323528" y="3670300"/>
            <a:ext cx="8640960" cy="2563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4400" kern="10" dirty="0" err="1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Bài</a:t>
            </a:r>
            <a:r>
              <a:rPr lang="en-US" sz="4400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: </a:t>
            </a:r>
            <a:r>
              <a:rPr lang="en-US" sz="4400" kern="10" dirty="0" err="1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Diện</a:t>
            </a:r>
            <a:r>
              <a:rPr lang="en-US" sz="4400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4400" kern="10" dirty="0" err="1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tích</a:t>
            </a:r>
            <a:r>
              <a:rPr lang="en-US" sz="4400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4400" kern="10" dirty="0" err="1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của</a:t>
            </a:r>
            <a:r>
              <a:rPr lang="en-US" sz="4400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4400" kern="10" dirty="0" err="1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một</a:t>
            </a:r>
            <a:r>
              <a:rPr lang="en-US" sz="4400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4400" kern="10" dirty="0" err="1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hình</a:t>
            </a:r>
            <a:endParaRPr lang="en-US" sz="4400" kern="10" dirty="0" smtClean="0">
              <a:ln w="19050">
                <a:solidFill>
                  <a:srgbClr val="FFFF99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  <a:p>
            <a:endParaRPr lang="en-US" sz="4400" kern="10" dirty="0">
              <a:ln w="19050">
                <a:solidFill>
                  <a:srgbClr val="FFFF99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  <a:p>
            <a:endParaRPr lang="en-US" sz="4400" kern="10" dirty="0">
              <a:ln w="19050">
                <a:solidFill>
                  <a:srgbClr val="FFFF99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0" name="WordArt 15"/>
          <p:cNvSpPr>
            <a:spLocks noChangeArrowheads="1" noChangeShapeType="1" noTextEdit="1"/>
          </p:cNvSpPr>
          <p:nvPr/>
        </p:nvSpPr>
        <p:spPr bwMode="auto">
          <a:xfrm>
            <a:off x="2700908" y="74712"/>
            <a:ext cx="3886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 smtClean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Trường Tiểu học Ái Mộ A</a:t>
            </a:r>
            <a:endParaRPr lang="en-US" sz="3600" kern="10" dirty="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00008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056763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 animBg="1"/>
      <p:bldP spid="5135" grpId="0" animBg="1"/>
      <p:bldP spid="21" grpId="0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4"/>
          <p:cNvSpPr txBox="1">
            <a:spLocks noChangeArrowheads="1"/>
          </p:cNvSpPr>
          <p:nvPr/>
        </p:nvSpPr>
        <p:spPr bwMode="auto">
          <a:xfrm>
            <a:off x="1906588" y="5041900"/>
            <a:ext cx="1158875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grpSp>
        <p:nvGrpSpPr>
          <p:cNvPr id="13315" name="Group 144"/>
          <p:cNvGrpSpPr>
            <a:grpSpLocks/>
          </p:cNvGrpSpPr>
          <p:nvPr/>
        </p:nvGrpSpPr>
        <p:grpSpPr bwMode="auto">
          <a:xfrm>
            <a:off x="687388" y="2133600"/>
            <a:ext cx="3640137" cy="2752725"/>
            <a:chOff x="433" y="1344"/>
            <a:chExt cx="2293" cy="1734"/>
          </a:xfrm>
        </p:grpSpPr>
        <p:sp>
          <p:nvSpPr>
            <p:cNvPr id="13328" name="AutoShape 25"/>
            <p:cNvSpPr>
              <a:spLocks noChangeAspect="1" noChangeArrowheads="1"/>
            </p:cNvSpPr>
            <p:nvPr/>
          </p:nvSpPr>
          <p:spPr bwMode="auto">
            <a:xfrm>
              <a:off x="433" y="1344"/>
              <a:ext cx="2293" cy="1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29" name="Rectangle 26"/>
            <p:cNvSpPr>
              <a:spLocks noChangeArrowheads="1"/>
            </p:cNvSpPr>
            <p:nvPr/>
          </p:nvSpPr>
          <p:spPr bwMode="auto">
            <a:xfrm>
              <a:off x="436" y="1350"/>
              <a:ext cx="576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13330" name="Rectangle 27"/>
            <p:cNvSpPr>
              <a:spLocks noChangeArrowheads="1"/>
            </p:cNvSpPr>
            <p:nvPr/>
          </p:nvSpPr>
          <p:spPr bwMode="auto">
            <a:xfrm>
              <a:off x="436" y="1926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1" name="Rectangle 28"/>
            <p:cNvSpPr>
              <a:spLocks noChangeArrowheads="1"/>
            </p:cNvSpPr>
            <p:nvPr/>
          </p:nvSpPr>
          <p:spPr bwMode="auto">
            <a:xfrm>
              <a:off x="1006" y="1350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2" name="Rectangle 29"/>
            <p:cNvSpPr>
              <a:spLocks noChangeArrowheads="1"/>
            </p:cNvSpPr>
            <p:nvPr/>
          </p:nvSpPr>
          <p:spPr bwMode="auto">
            <a:xfrm>
              <a:off x="1006" y="1926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3" name="Rectangle 30"/>
            <p:cNvSpPr>
              <a:spLocks noChangeArrowheads="1"/>
            </p:cNvSpPr>
            <p:nvPr/>
          </p:nvSpPr>
          <p:spPr bwMode="auto">
            <a:xfrm>
              <a:off x="436" y="249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4" name="Rectangle 31"/>
            <p:cNvSpPr>
              <a:spLocks noChangeArrowheads="1"/>
            </p:cNvSpPr>
            <p:nvPr/>
          </p:nvSpPr>
          <p:spPr bwMode="auto">
            <a:xfrm>
              <a:off x="1006" y="249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5" name="Rectangle 32"/>
            <p:cNvSpPr>
              <a:spLocks noChangeArrowheads="1"/>
            </p:cNvSpPr>
            <p:nvPr/>
          </p:nvSpPr>
          <p:spPr bwMode="auto">
            <a:xfrm>
              <a:off x="1582" y="1926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6" name="Rectangle 33"/>
            <p:cNvSpPr>
              <a:spLocks noChangeArrowheads="1"/>
            </p:cNvSpPr>
            <p:nvPr/>
          </p:nvSpPr>
          <p:spPr bwMode="auto">
            <a:xfrm>
              <a:off x="1582" y="2499"/>
              <a:ext cx="576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13337" name="Rectangle 34"/>
            <p:cNvSpPr>
              <a:spLocks noChangeArrowheads="1"/>
            </p:cNvSpPr>
            <p:nvPr/>
          </p:nvSpPr>
          <p:spPr bwMode="auto">
            <a:xfrm>
              <a:off x="2146" y="1926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8" name="Rectangle 35"/>
            <p:cNvSpPr>
              <a:spLocks noChangeArrowheads="1"/>
            </p:cNvSpPr>
            <p:nvPr/>
          </p:nvSpPr>
          <p:spPr bwMode="auto">
            <a:xfrm>
              <a:off x="2146" y="2499"/>
              <a:ext cx="577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44087" name="Rectangle 55"/>
          <p:cNvSpPr>
            <a:spLocks noChangeArrowheads="1"/>
          </p:cNvSpPr>
          <p:nvPr/>
        </p:nvSpPr>
        <p:spPr bwMode="auto">
          <a:xfrm>
            <a:off x="1598613" y="21399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096" name="Rectangle 64"/>
          <p:cNvSpPr>
            <a:spLocks noChangeArrowheads="1"/>
          </p:cNvSpPr>
          <p:nvPr/>
        </p:nvSpPr>
        <p:spPr bwMode="auto">
          <a:xfrm>
            <a:off x="1598613" y="30543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097" name="Rectangle 65"/>
          <p:cNvSpPr>
            <a:spLocks noChangeArrowheads="1"/>
          </p:cNvSpPr>
          <p:nvPr/>
        </p:nvSpPr>
        <p:spPr bwMode="auto">
          <a:xfrm>
            <a:off x="684213" y="30543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098" name="Rectangle 66"/>
          <p:cNvSpPr>
            <a:spLocks noChangeArrowheads="1"/>
          </p:cNvSpPr>
          <p:nvPr/>
        </p:nvSpPr>
        <p:spPr bwMode="auto">
          <a:xfrm>
            <a:off x="1598613" y="39687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099" name="Rectangle 67"/>
          <p:cNvSpPr>
            <a:spLocks noChangeArrowheads="1"/>
          </p:cNvSpPr>
          <p:nvPr/>
        </p:nvSpPr>
        <p:spPr bwMode="auto">
          <a:xfrm>
            <a:off x="684213" y="39687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0" name="Rectangle 68"/>
          <p:cNvSpPr>
            <a:spLocks noChangeArrowheads="1"/>
          </p:cNvSpPr>
          <p:nvPr/>
        </p:nvSpPr>
        <p:spPr bwMode="auto">
          <a:xfrm>
            <a:off x="2511425" y="30543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1" name="Rectangle 69"/>
          <p:cNvSpPr>
            <a:spLocks noChangeArrowheads="1"/>
          </p:cNvSpPr>
          <p:nvPr/>
        </p:nvSpPr>
        <p:spPr bwMode="auto">
          <a:xfrm>
            <a:off x="2511425" y="39687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2" name="Rectangle 70"/>
          <p:cNvSpPr>
            <a:spLocks noChangeArrowheads="1"/>
          </p:cNvSpPr>
          <p:nvPr/>
        </p:nvSpPr>
        <p:spPr bwMode="auto">
          <a:xfrm>
            <a:off x="3417888" y="3052763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3" name="Rectangle 71"/>
          <p:cNvSpPr>
            <a:spLocks noChangeArrowheads="1"/>
          </p:cNvSpPr>
          <p:nvPr/>
        </p:nvSpPr>
        <p:spPr bwMode="auto">
          <a:xfrm>
            <a:off x="3417888" y="39687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5" name="Rectangle 73"/>
          <p:cNvSpPr>
            <a:spLocks noChangeArrowheads="1"/>
          </p:cNvSpPr>
          <p:nvPr/>
        </p:nvSpPr>
        <p:spPr bwMode="auto">
          <a:xfrm>
            <a:off x="684213" y="21399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33" name="Text Box 101"/>
          <p:cNvSpPr txBox="1">
            <a:spLocks noChangeArrowheads="1"/>
          </p:cNvSpPr>
          <p:nvPr/>
        </p:nvSpPr>
        <p:spPr bwMode="auto">
          <a:xfrm>
            <a:off x="1763713" y="404813"/>
            <a:ext cx="55435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0">
                <a:latin typeface="Arial" charset="0"/>
              </a:rPr>
              <a:t>Hình P gồm 10 ô vuông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nh</a:t>
            </a:r>
            <a:r>
              <a:rPr lang="vi-VN" i="0" u="sng">
                <a:solidFill>
                  <a:srgbClr val="FA0606"/>
                </a:solidFill>
                <a:latin typeface="Arial" charset="0"/>
              </a:rPr>
              <a:t>ư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 nhau.</a:t>
            </a:r>
          </a:p>
        </p:txBody>
      </p:sp>
      <p:sp>
        <p:nvSpPr>
          <p:cNvPr id="13327" name="Text Box 102"/>
          <p:cNvSpPr txBox="1">
            <a:spLocks noChangeArrowheads="1"/>
          </p:cNvSpPr>
          <p:nvPr/>
        </p:nvSpPr>
        <p:spPr bwMode="auto">
          <a:xfrm>
            <a:off x="334963" y="333375"/>
            <a:ext cx="1293812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</p:spTree>
    <p:extLst>
      <p:ext uri="{BB962C8B-B14F-4D97-AF65-F5344CB8AC3E}">
        <p14:creationId xmlns:p14="http://schemas.microsoft.com/office/powerpoint/2010/main" val="407965846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0.30434 -0.1201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4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6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0.20434 -0.12014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44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-6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0.30434 -0.2534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44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12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0.20434 -0.25348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44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-12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96296E-6 L 0.10452 -0.25348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4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0" y="-12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00539 -0.25325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4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-12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30434 -0.38681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4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19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20434 -0.38681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4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-19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0.10452 -0.38681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0" y="-19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00539 -0.38681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44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-19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87" grpId="0" animBg="1"/>
      <p:bldP spid="44096" grpId="0" animBg="1"/>
      <p:bldP spid="44097" grpId="0" animBg="1"/>
      <p:bldP spid="44098" grpId="0" animBg="1"/>
      <p:bldP spid="44099" grpId="0" animBg="1"/>
      <p:bldP spid="44100" grpId="0" animBg="1"/>
      <p:bldP spid="44101" grpId="0" animBg="1"/>
      <p:bldP spid="44102" grpId="0" animBg="1"/>
      <p:bldP spid="44103" grpId="0" animBg="1"/>
      <p:bldP spid="441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906588" y="5041900"/>
            <a:ext cx="1158875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grpSp>
        <p:nvGrpSpPr>
          <p:cNvPr id="14339" name="Group 28"/>
          <p:cNvGrpSpPr>
            <a:grpSpLocks/>
          </p:cNvGrpSpPr>
          <p:nvPr/>
        </p:nvGrpSpPr>
        <p:grpSpPr bwMode="auto">
          <a:xfrm>
            <a:off x="684213" y="2133600"/>
            <a:ext cx="3648075" cy="2752725"/>
            <a:chOff x="431" y="1344"/>
            <a:chExt cx="2298" cy="1734"/>
          </a:xfrm>
        </p:grpSpPr>
        <p:grpSp>
          <p:nvGrpSpPr>
            <p:cNvPr id="14343" name="Group 3"/>
            <p:cNvGrpSpPr>
              <a:grpSpLocks/>
            </p:cNvGrpSpPr>
            <p:nvPr/>
          </p:nvGrpSpPr>
          <p:grpSpPr bwMode="auto">
            <a:xfrm>
              <a:off x="433" y="1344"/>
              <a:ext cx="2293" cy="1734"/>
              <a:chOff x="433" y="1344"/>
              <a:chExt cx="2293" cy="1734"/>
            </a:xfrm>
          </p:grpSpPr>
          <p:sp>
            <p:nvSpPr>
              <p:cNvPr id="14354" name="AutoShape 4"/>
              <p:cNvSpPr>
                <a:spLocks noChangeAspect="1" noChangeArrowheads="1"/>
              </p:cNvSpPr>
              <p:nvPr/>
            </p:nvSpPr>
            <p:spPr bwMode="auto">
              <a:xfrm>
                <a:off x="433" y="1344"/>
                <a:ext cx="2293" cy="17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55" name="Rectangle 5"/>
              <p:cNvSpPr>
                <a:spLocks noChangeArrowheads="1"/>
              </p:cNvSpPr>
              <p:nvPr/>
            </p:nvSpPr>
            <p:spPr bwMode="auto">
              <a:xfrm>
                <a:off x="436" y="1350"/>
                <a:ext cx="576" cy="5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i="0">
                  <a:latin typeface="Arial" charset="0"/>
                </a:endParaRPr>
              </a:p>
            </p:txBody>
          </p:sp>
          <p:sp>
            <p:nvSpPr>
              <p:cNvPr id="14356" name="Rectangle 6"/>
              <p:cNvSpPr>
                <a:spLocks noChangeArrowheads="1"/>
              </p:cNvSpPr>
              <p:nvPr/>
            </p:nvSpPr>
            <p:spPr bwMode="auto">
              <a:xfrm>
                <a:off x="436" y="1926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57" name="Rectangle 7"/>
              <p:cNvSpPr>
                <a:spLocks noChangeArrowheads="1"/>
              </p:cNvSpPr>
              <p:nvPr/>
            </p:nvSpPr>
            <p:spPr bwMode="auto">
              <a:xfrm>
                <a:off x="1006" y="1350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58" name="Rectangle 8"/>
              <p:cNvSpPr>
                <a:spLocks noChangeArrowheads="1"/>
              </p:cNvSpPr>
              <p:nvPr/>
            </p:nvSpPr>
            <p:spPr bwMode="auto">
              <a:xfrm>
                <a:off x="1006" y="1926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59" name="Rectangle 9"/>
              <p:cNvSpPr>
                <a:spLocks noChangeArrowheads="1"/>
              </p:cNvSpPr>
              <p:nvPr/>
            </p:nvSpPr>
            <p:spPr bwMode="auto">
              <a:xfrm>
                <a:off x="436" y="2499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60" name="Rectangle 10"/>
              <p:cNvSpPr>
                <a:spLocks noChangeArrowheads="1"/>
              </p:cNvSpPr>
              <p:nvPr/>
            </p:nvSpPr>
            <p:spPr bwMode="auto">
              <a:xfrm>
                <a:off x="1006" y="2499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61" name="Rectangle 11"/>
              <p:cNvSpPr>
                <a:spLocks noChangeArrowheads="1"/>
              </p:cNvSpPr>
              <p:nvPr/>
            </p:nvSpPr>
            <p:spPr bwMode="auto">
              <a:xfrm>
                <a:off x="1582" y="1926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62" name="Rectangle 12"/>
              <p:cNvSpPr>
                <a:spLocks noChangeArrowheads="1"/>
              </p:cNvSpPr>
              <p:nvPr/>
            </p:nvSpPr>
            <p:spPr bwMode="auto">
              <a:xfrm>
                <a:off x="1582" y="2499"/>
                <a:ext cx="576" cy="5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i="0">
                  <a:latin typeface="Arial" charset="0"/>
                </a:endParaRPr>
              </a:p>
            </p:txBody>
          </p:sp>
          <p:sp>
            <p:nvSpPr>
              <p:cNvPr id="14363" name="Rectangle 13"/>
              <p:cNvSpPr>
                <a:spLocks noChangeArrowheads="1"/>
              </p:cNvSpPr>
              <p:nvPr/>
            </p:nvSpPr>
            <p:spPr bwMode="auto">
              <a:xfrm>
                <a:off x="2146" y="1926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64" name="Rectangle 14"/>
              <p:cNvSpPr>
                <a:spLocks noChangeArrowheads="1"/>
              </p:cNvSpPr>
              <p:nvPr/>
            </p:nvSpPr>
            <p:spPr bwMode="auto">
              <a:xfrm>
                <a:off x="2146" y="2499"/>
                <a:ext cx="577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4344" name="Rectangle 15"/>
            <p:cNvSpPr>
              <a:spLocks noChangeArrowheads="1"/>
            </p:cNvSpPr>
            <p:nvPr/>
          </p:nvSpPr>
          <p:spPr bwMode="auto">
            <a:xfrm>
              <a:off x="1007" y="1348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5" name="Rectangle 16"/>
            <p:cNvSpPr>
              <a:spLocks noChangeArrowheads="1"/>
            </p:cNvSpPr>
            <p:nvPr/>
          </p:nvSpPr>
          <p:spPr bwMode="auto">
            <a:xfrm>
              <a:off x="1007" y="19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6" name="Rectangle 17"/>
            <p:cNvSpPr>
              <a:spLocks noChangeArrowheads="1"/>
            </p:cNvSpPr>
            <p:nvPr/>
          </p:nvSpPr>
          <p:spPr bwMode="auto">
            <a:xfrm>
              <a:off x="431" y="19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7" name="Rectangle 18"/>
            <p:cNvSpPr>
              <a:spLocks noChangeArrowheads="1"/>
            </p:cNvSpPr>
            <p:nvPr/>
          </p:nvSpPr>
          <p:spPr bwMode="auto">
            <a:xfrm>
              <a:off x="1007" y="2500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8" name="Rectangle 19"/>
            <p:cNvSpPr>
              <a:spLocks noChangeArrowheads="1"/>
            </p:cNvSpPr>
            <p:nvPr/>
          </p:nvSpPr>
          <p:spPr bwMode="auto">
            <a:xfrm>
              <a:off x="431" y="2500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9" name="Rectangle 20"/>
            <p:cNvSpPr>
              <a:spLocks noChangeArrowheads="1"/>
            </p:cNvSpPr>
            <p:nvPr/>
          </p:nvSpPr>
          <p:spPr bwMode="auto">
            <a:xfrm>
              <a:off x="1582" y="19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50" name="Rectangle 21"/>
            <p:cNvSpPr>
              <a:spLocks noChangeArrowheads="1"/>
            </p:cNvSpPr>
            <p:nvPr/>
          </p:nvSpPr>
          <p:spPr bwMode="auto">
            <a:xfrm>
              <a:off x="1582" y="2500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51" name="Rectangle 22"/>
            <p:cNvSpPr>
              <a:spLocks noChangeArrowheads="1"/>
            </p:cNvSpPr>
            <p:nvPr/>
          </p:nvSpPr>
          <p:spPr bwMode="auto">
            <a:xfrm>
              <a:off x="2153" y="1923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52" name="Rectangle 23"/>
            <p:cNvSpPr>
              <a:spLocks noChangeArrowheads="1"/>
            </p:cNvSpPr>
            <p:nvPr/>
          </p:nvSpPr>
          <p:spPr bwMode="auto">
            <a:xfrm>
              <a:off x="2153" y="2500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53" name="Rectangle 24"/>
            <p:cNvSpPr>
              <a:spLocks noChangeArrowheads="1"/>
            </p:cNvSpPr>
            <p:nvPr/>
          </p:nvSpPr>
          <p:spPr bwMode="auto">
            <a:xfrm>
              <a:off x="431" y="1348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  <p:sp>
        <p:nvSpPr>
          <p:cNvPr id="14340" name="Text Box 25"/>
          <p:cNvSpPr txBox="1">
            <a:spLocks noChangeArrowheads="1"/>
          </p:cNvSpPr>
          <p:nvPr/>
        </p:nvSpPr>
        <p:spPr bwMode="auto">
          <a:xfrm>
            <a:off x="1763713" y="404813"/>
            <a:ext cx="55435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0">
                <a:latin typeface="Arial" charset="0"/>
              </a:rPr>
              <a:t>Hình P gồm 10 ô vuông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nh</a:t>
            </a:r>
            <a:r>
              <a:rPr lang="vi-VN" i="0" u="sng">
                <a:solidFill>
                  <a:srgbClr val="FA0606"/>
                </a:solidFill>
                <a:latin typeface="Arial" charset="0"/>
              </a:rPr>
              <a:t>ư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 nhau.</a:t>
            </a:r>
          </a:p>
        </p:txBody>
      </p:sp>
      <p:sp>
        <p:nvSpPr>
          <p:cNvPr id="14341" name="Text Box 26"/>
          <p:cNvSpPr txBox="1">
            <a:spLocks noChangeArrowheads="1"/>
          </p:cNvSpPr>
          <p:nvPr/>
        </p:nvSpPr>
        <p:spPr bwMode="auto">
          <a:xfrm>
            <a:off x="334963" y="333375"/>
            <a:ext cx="1293812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3841750" y="5097463"/>
            <a:ext cx="5113338" cy="1565275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Arial" charset="0"/>
              </a:rPr>
              <a:t>Hãy tách hình P thành 2 hình: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</a:rPr>
              <a:t>- Một hình có 6 ô vuông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</a:rPr>
              <a:t>- Một hình có 4 ô vuông .</a:t>
            </a:r>
          </a:p>
        </p:txBody>
      </p:sp>
    </p:spTree>
    <p:extLst>
      <p:ext uri="{BB962C8B-B14F-4D97-AF65-F5344CB8AC3E}">
        <p14:creationId xmlns:p14="http://schemas.microsoft.com/office/powerpoint/2010/main" val="307876526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9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827088" y="1557338"/>
            <a:ext cx="3733800" cy="2808287"/>
            <a:chOff x="434" y="1256"/>
            <a:chExt cx="2287" cy="1728"/>
          </a:xfrm>
        </p:grpSpPr>
        <p:sp>
          <p:nvSpPr>
            <p:cNvPr id="15386" name="Rectangle 3"/>
            <p:cNvSpPr>
              <a:spLocks noChangeArrowheads="1"/>
            </p:cNvSpPr>
            <p:nvPr/>
          </p:nvSpPr>
          <p:spPr bwMode="auto">
            <a:xfrm>
              <a:off x="434" y="1256"/>
              <a:ext cx="576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7" name="Rectangle 4"/>
            <p:cNvSpPr>
              <a:spLocks noChangeArrowheads="1"/>
            </p:cNvSpPr>
            <p:nvPr/>
          </p:nvSpPr>
          <p:spPr bwMode="auto">
            <a:xfrm>
              <a:off x="434" y="183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8" name="Rectangle 5"/>
            <p:cNvSpPr>
              <a:spLocks noChangeArrowheads="1"/>
            </p:cNvSpPr>
            <p:nvPr/>
          </p:nvSpPr>
          <p:spPr bwMode="auto">
            <a:xfrm>
              <a:off x="1004" y="1256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9" name="Rectangle 6"/>
            <p:cNvSpPr>
              <a:spLocks noChangeArrowheads="1"/>
            </p:cNvSpPr>
            <p:nvPr/>
          </p:nvSpPr>
          <p:spPr bwMode="auto">
            <a:xfrm>
              <a:off x="1004" y="183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0" name="Rectangle 7"/>
            <p:cNvSpPr>
              <a:spLocks noChangeArrowheads="1"/>
            </p:cNvSpPr>
            <p:nvPr/>
          </p:nvSpPr>
          <p:spPr bwMode="auto">
            <a:xfrm>
              <a:off x="434" y="2408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1" name="Rectangle 8"/>
            <p:cNvSpPr>
              <a:spLocks noChangeArrowheads="1"/>
            </p:cNvSpPr>
            <p:nvPr/>
          </p:nvSpPr>
          <p:spPr bwMode="auto">
            <a:xfrm>
              <a:off x="1004" y="2408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2" name="Rectangle 9"/>
            <p:cNvSpPr>
              <a:spLocks noChangeArrowheads="1"/>
            </p:cNvSpPr>
            <p:nvPr/>
          </p:nvSpPr>
          <p:spPr bwMode="auto">
            <a:xfrm>
              <a:off x="1574" y="183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3" name="Rectangle 10"/>
            <p:cNvSpPr>
              <a:spLocks noChangeArrowheads="1"/>
            </p:cNvSpPr>
            <p:nvPr/>
          </p:nvSpPr>
          <p:spPr bwMode="auto">
            <a:xfrm>
              <a:off x="1574" y="2408"/>
              <a:ext cx="576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4" name="Rectangle 11"/>
            <p:cNvSpPr>
              <a:spLocks noChangeArrowheads="1"/>
            </p:cNvSpPr>
            <p:nvPr/>
          </p:nvSpPr>
          <p:spPr bwMode="auto">
            <a:xfrm>
              <a:off x="2144" y="183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5" name="Rectangle 12"/>
            <p:cNvSpPr>
              <a:spLocks noChangeArrowheads="1"/>
            </p:cNvSpPr>
            <p:nvPr/>
          </p:nvSpPr>
          <p:spPr bwMode="auto">
            <a:xfrm>
              <a:off x="2144" y="2408"/>
              <a:ext cx="577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5363" name="Text Box 13"/>
          <p:cNvSpPr txBox="1">
            <a:spLocks noChangeArrowheads="1"/>
          </p:cNvSpPr>
          <p:nvPr/>
        </p:nvSpPr>
        <p:spPr bwMode="auto">
          <a:xfrm>
            <a:off x="1900238" y="4797425"/>
            <a:ext cx="1158875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grpSp>
        <p:nvGrpSpPr>
          <p:cNvPr id="3" name="Group 14"/>
          <p:cNvGrpSpPr>
            <a:grpSpLocks noChangeAspect="1"/>
          </p:cNvGrpSpPr>
          <p:nvPr/>
        </p:nvGrpSpPr>
        <p:grpSpPr bwMode="auto">
          <a:xfrm>
            <a:off x="2679700" y="2471738"/>
            <a:ext cx="1884363" cy="1893887"/>
            <a:chOff x="5781" y="3634"/>
            <a:chExt cx="2405" cy="2483"/>
          </a:xfrm>
        </p:grpSpPr>
        <p:sp>
          <p:nvSpPr>
            <p:cNvPr id="15381" name="AutoShape 15"/>
            <p:cNvSpPr>
              <a:spLocks noChangeAspect="1" noChangeArrowheads="1"/>
            </p:cNvSpPr>
            <p:nvPr/>
          </p:nvSpPr>
          <p:spPr bwMode="auto">
            <a:xfrm>
              <a:off x="5781" y="3634"/>
              <a:ext cx="2405" cy="2483"/>
            </a:xfrm>
            <a:prstGeom prst="rect">
              <a:avLst/>
            </a:prstGeom>
            <a:solidFill>
              <a:srgbClr val="00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2" name="Rectangle 16"/>
            <p:cNvSpPr>
              <a:spLocks noChangeArrowheads="1"/>
            </p:cNvSpPr>
            <p:nvPr/>
          </p:nvSpPr>
          <p:spPr bwMode="auto">
            <a:xfrm>
              <a:off x="5788" y="3641"/>
              <a:ext cx="1201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3" name="Rectangle 17"/>
            <p:cNvSpPr>
              <a:spLocks noChangeArrowheads="1"/>
            </p:cNvSpPr>
            <p:nvPr/>
          </p:nvSpPr>
          <p:spPr bwMode="auto">
            <a:xfrm>
              <a:off x="5788" y="4875"/>
              <a:ext cx="1201" cy="123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4" name="Rectangle 18"/>
            <p:cNvSpPr>
              <a:spLocks noChangeArrowheads="1"/>
            </p:cNvSpPr>
            <p:nvPr/>
          </p:nvSpPr>
          <p:spPr bwMode="auto">
            <a:xfrm>
              <a:off x="6977" y="3641"/>
              <a:ext cx="1200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5" name="Rectangle 19"/>
            <p:cNvSpPr>
              <a:spLocks noChangeArrowheads="1"/>
            </p:cNvSpPr>
            <p:nvPr/>
          </p:nvSpPr>
          <p:spPr bwMode="auto">
            <a:xfrm>
              <a:off x="6977" y="4875"/>
              <a:ext cx="1202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20"/>
          <p:cNvGrpSpPr>
            <a:grpSpLocks noChangeAspect="1"/>
          </p:cNvGrpSpPr>
          <p:nvPr/>
        </p:nvGrpSpPr>
        <p:grpSpPr bwMode="auto">
          <a:xfrm>
            <a:off x="827088" y="1554163"/>
            <a:ext cx="1865312" cy="2808287"/>
            <a:chOff x="3403" y="2400"/>
            <a:chExt cx="2404" cy="3716"/>
          </a:xfrm>
        </p:grpSpPr>
        <p:sp>
          <p:nvSpPr>
            <p:cNvPr id="15374" name="AutoShape 21"/>
            <p:cNvSpPr>
              <a:spLocks noChangeAspect="1" noChangeArrowheads="1"/>
            </p:cNvSpPr>
            <p:nvPr/>
          </p:nvSpPr>
          <p:spPr bwMode="auto">
            <a:xfrm>
              <a:off x="3403" y="2400"/>
              <a:ext cx="2404" cy="3716"/>
            </a:xfrm>
            <a:prstGeom prst="rect">
              <a:avLst/>
            </a:prstGeom>
            <a:solidFill>
              <a:srgbClr val="00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5" name="Rectangle 22"/>
            <p:cNvSpPr>
              <a:spLocks noChangeArrowheads="1"/>
            </p:cNvSpPr>
            <p:nvPr/>
          </p:nvSpPr>
          <p:spPr bwMode="auto">
            <a:xfrm>
              <a:off x="3410" y="2407"/>
              <a:ext cx="1200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15376" name="Rectangle 23"/>
            <p:cNvSpPr>
              <a:spLocks noChangeArrowheads="1"/>
            </p:cNvSpPr>
            <p:nvPr/>
          </p:nvSpPr>
          <p:spPr bwMode="auto">
            <a:xfrm>
              <a:off x="3410" y="3641"/>
              <a:ext cx="1200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7" name="Rectangle 24"/>
            <p:cNvSpPr>
              <a:spLocks noChangeArrowheads="1"/>
            </p:cNvSpPr>
            <p:nvPr/>
          </p:nvSpPr>
          <p:spPr bwMode="auto">
            <a:xfrm>
              <a:off x="4599" y="2407"/>
              <a:ext cx="1201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15378" name="Rectangle 25"/>
            <p:cNvSpPr>
              <a:spLocks noChangeArrowheads="1"/>
            </p:cNvSpPr>
            <p:nvPr/>
          </p:nvSpPr>
          <p:spPr bwMode="auto">
            <a:xfrm>
              <a:off x="4599" y="3641"/>
              <a:ext cx="1201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9" name="Rectangle 26"/>
            <p:cNvSpPr>
              <a:spLocks noChangeArrowheads="1"/>
            </p:cNvSpPr>
            <p:nvPr/>
          </p:nvSpPr>
          <p:spPr bwMode="auto">
            <a:xfrm>
              <a:off x="3410" y="4875"/>
              <a:ext cx="1201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0" name="Rectangle 27"/>
            <p:cNvSpPr>
              <a:spLocks noChangeArrowheads="1"/>
            </p:cNvSpPr>
            <p:nvPr/>
          </p:nvSpPr>
          <p:spPr bwMode="auto">
            <a:xfrm>
              <a:off x="4599" y="4875"/>
              <a:ext cx="1200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5366" name="Text Box 28"/>
          <p:cNvSpPr txBox="1">
            <a:spLocks noChangeArrowheads="1"/>
          </p:cNvSpPr>
          <p:nvPr/>
        </p:nvSpPr>
        <p:spPr bwMode="auto">
          <a:xfrm>
            <a:off x="6372225" y="908050"/>
            <a:ext cx="1841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i="0">
              <a:latin typeface="Arial" charset="0"/>
            </a:endParaRPr>
          </a:p>
        </p:txBody>
      </p:sp>
      <p:sp>
        <p:nvSpPr>
          <p:cNvPr id="15367" name="Text Box 29"/>
          <p:cNvSpPr txBox="1">
            <a:spLocks noChangeArrowheads="1"/>
          </p:cNvSpPr>
          <p:nvPr/>
        </p:nvSpPr>
        <p:spPr bwMode="auto">
          <a:xfrm>
            <a:off x="7308850" y="4076700"/>
            <a:ext cx="1841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i="0">
              <a:latin typeface="Arial" charset="0"/>
            </a:endParaRPr>
          </a:p>
        </p:txBody>
      </p:sp>
      <p:sp>
        <p:nvSpPr>
          <p:cNvPr id="96286" name="Text Box 30"/>
          <p:cNvSpPr txBox="1">
            <a:spLocks noChangeArrowheads="1"/>
          </p:cNvSpPr>
          <p:nvPr/>
        </p:nvSpPr>
        <p:spPr bwMode="auto">
          <a:xfrm>
            <a:off x="7019925" y="2205038"/>
            <a:ext cx="16192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M</a:t>
            </a:r>
          </a:p>
        </p:txBody>
      </p:sp>
      <p:sp>
        <p:nvSpPr>
          <p:cNvPr id="96287" name="Text Box 31"/>
          <p:cNvSpPr txBox="1">
            <a:spLocks noChangeArrowheads="1"/>
          </p:cNvSpPr>
          <p:nvPr/>
        </p:nvSpPr>
        <p:spPr bwMode="auto">
          <a:xfrm>
            <a:off x="7164388" y="437515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 N</a:t>
            </a:r>
          </a:p>
        </p:txBody>
      </p:sp>
      <p:sp>
        <p:nvSpPr>
          <p:cNvPr id="96288" name="Text Box 32"/>
          <p:cNvSpPr txBox="1">
            <a:spLocks noChangeArrowheads="1"/>
          </p:cNvSpPr>
          <p:nvPr/>
        </p:nvSpPr>
        <p:spPr bwMode="auto">
          <a:xfrm>
            <a:off x="417513" y="5583238"/>
            <a:ext cx="8362950" cy="825500"/>
          </a:xfrm>
          <a:prstGeom prst="rect">
            <a:avLst/>
          </a:prstGeom>
          <a:solidFill>
            <a:srgbClr val="FFFF00"/>
          </a:solidFill>
          <a:ln w="3175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0">
                <a:latin typeface="Arial" charset="0"/>
              </a:rPr>
              <a:t>Hình P gồm 10 ô vuông nh</a:t>
            </a:r>
            <a:r>
              <a:rPr lang="vi-VN" i="0">
                <a:latin typeface="Arial" charset="0"/>
              </a:rPr>
              <a:t>ư</a:t>
            </a:r>
            <a:r>
              <a:rPr lang="en-US" i="0">
                <a:latin typeface="Arial" charset="0"/>
              </a:rPr>
              <a:t> nhau </a:t>
            </a:r>
            <a:r>
              <a:rPr lang="vi-VN" i="0">
                <a:latin typeface="Arial" charset="0"/>
              </a:rPr>
              <a:t>đư</a:t>
            </a:r>
            <a:r>
              <a:rPr lang="en-US" i="0">
                <a:latin typeface="Arial" charset="0"/>
              </a:rPr>
              <a:t>ợc tách thành </a:t>
            </a:r>
            <a:r>
              <a:rPr lang="en-US" i="0">
                <a:solidFill>
                  <a:srgbClr val="0000FF"/>
                </a:solidFill>
                <a:latin typeface="Arial" charset="0"/>
              </a:rPr>
              <a:t>hình M gồm </a:t>
            </a:r>
            <a:r>
              <a:rPr lang="en-US" i="0" u="sng">
                <a:solidFill>
                  <a:srgbClr val="0000FF"/>
                </a:solidFill>
                <a:latin typeface="Arial" charset="0"/>
              </a:rPr>
              <a:t>6 ô vuông</a:t>
            </a:r>
            <a:r>
              <a:rPr lang="en-US" i="0">
                <a:latin typeface="Arial" charset="0"/>
              </a:rPr>
              <a:t> và </a:t>
            </a:r>
            <a:r>
              <a:rPr lang="en-US" i="0">
                <a:solidFill>
                  <a:srgbClr val="FF00FF"/>
                </a:solidFill>
                <a:latin typeface="Arial" charset="0"/>
              </a:rPr>
              <a:t>hình N gồm </a:t>
            </a:r>
            <a:r>
              <a:rPr lang="en-US" i="0" u="sng">
                <a:solidFill>
                  <a:srgbClr val="FF00FF"/>
                </a:solidFill>
                <a:latin typeface="Arial" charset="0"/>
              </a:rPr>
              <a:t>4 ô vuông.</a:t>
            </a:r>
          </a:p>
        </p:txBody>
      </p:sp>
      <p:sp>
        <p:nvSpPr>
          <p:cNvPr id="15371" name="Text Box 33"/>
          <p:cNvSpPr txBox="1">
            <a:spLocks noChangeArrowheads="1"/>
          </p:cNvSpPr>
          <p:nvPr/>
        </p:nvSpPr>
        <p:spPr bwMode="auto">
          <a:xfrm>
            <a:off x="334963" y="188913"/>
            <a:ext cx="1293812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  <p:sp>
        <p:nvSpPr>
          <p:cNvPr id="15372" name="Text Box 34"/>
          <p:cNvSpPr txBox="1">
            <a:spLocks noChangeArrowheads="1"/>
          </p:cNvSpPr>
          <p:nvPr/>
        </p:nvSpPr>
        <p:spPr bwMode="auto">
          <a:xfrm>
            <a:off x="865188" y="836613"/>
            <a:ext cx="129698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latin typeface="Arial" charset="0"/>
              </a:rPr>
              <a:t>Cách 1:</a:t>
            </a:r>
          </a:p>
        </p:txBody>
      </p:sp>
      <p:sp>
        <p:nvSpPr>
          <p:cNvPr id="96291" name="Line 35"/>
          <p:cNvSpPr>
            <a:spLocks noChangeShapeType="1"/>
          </p:cNvSpPr>
          <p:nvPr/>
        </p:nvSpPr>
        <p:spPr bwMode="auto">
          <a:xfrm>
            <a:off x="2700338" y="2492375"/>
            <a:ext cx="0" cy="18732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3769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6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6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3565 L 0.47968 -0.1458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0" y="-5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4861 L 0.27569 0.150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10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62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86" grpId="0"/>
      <p:bldP spid="96287" grpId="0"/>
      <p:bldP spid="96288" grpId="0" animBg="1"/>
      <p:bldP spid="9629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827213" y="4941888"/>
            <a:ext cx="1158875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5580063" y="2852738"/>
            <a:ext cx="16192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M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5580063" y="4941888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 N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395288" y="5470525"/>
            <a:ext cx="8208962" cy="1127125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i="0">
                <a:latin typeface="Arial" charset="0"/>
              </a:rPr>
              <a:t>Hình P gồm 10 ô vuông nh</a:t>
            </a:r>
            <a:r>
              <a:rPr lang="vi-VN" i="0">
                <a:latin typeface="Arial" charset="0"/>
              </a:rPr>
              <a:t>ư</a:t>
            </a:r>
            <a:r>
              <a:rPr lang="en-US" i="0">
                <a:latin typeface="Arial" charset="0"/>
              </a:rPr>
              <a:t> nhau </a:t>
            </a:r>
            <a:r>
              <a:rPr lang="vi-VN" i="0">
                <a:latin typeface="Arial" charset="0"/>
              </a:rPr>
              <a:t>đư</a:t>
            </a:r>
            <a:r>
              <a:rPr lang="en-US" i="0">
                <a:latin typeface="Arial" charset="0"/>
              </a:rPr>
              <a:t>ợc tách thành </a:t>
            </a:r>
            <a:r>
              <a:rPr lang="en-US" i="0">
                <a:solidFill>
                  <a:srgbClr val="0000FF"/>
                </a:solidFill>
                <a:latin typeface="Arial" charset="0"/>
              </a:rPr>
              <a:t>hình M gồm </a:t>
            </a:r>
            <a:r>
              <a:rPr lang="en-US" i="0" u="sng">
                <a:solidFill>
                  <a:srgbClr val="0000FF"/>
                </a:solidFill>
                <a:latin typeface="Arial" charset="0"/>
              </a:rPr>
              <a:t>6 ô vuông</a:t>
            </a:r>
            <a:r>
              <a:rPr lang="en-US" i="0">
                <a:latin typeface="Arial" charset="0"/>
              </a:rPr>
              <a:t> và </a:t>
            </a:r>
            <a:r>
              <a:rPr lang="en-US" i="0">
                <a:solidFill>
                  <a:srgbClr val="FF00FF"/>
                </a:solidFill>
                <a:latin typeface="Arial" charset="0"/>
              </a:rPr>
              <a:t>hình N gồm </a:t>
            </a:r>
            <a:r>
              <a:rPr lang="en-US" i="0" u="sng">
                <a:solidFill>
                  <a:srgbClr val="FF00FF"/>
                </a:solidFill>
                <a:latin typeface="Arial" charset="0"/>
              </a:rPr>
              <a:t>4 ô vuông.</a:t>
            </a:r>
          </a:p>
          <a:p>
            <a:pPr algn="l"/>
            <a:endParaRPr lang="en-US" i="0">
              <a:latin typeface="VNI-ThienHoang" pitchFamily="2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68313" y="404813"/>
            <a:ext cx="131603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  <p:grpSp>
        <p:nvGrpSpPr>
          <p:cNvPr id="16391" name="Group 42"/>
          <p:cNvGrpSpPr>
            <a:grpSpLocks/>
          </p:cNvGrpSpPr>
          <p:nvPr/>
        </p:nvGrpSpPr>
        <p:grpSpPr bwMode="auto">
          <a:xfrm>
            <a:off x="673100" y="1989138"/>
            <a:ext cx="3644900" cy="2740025"/>
            <a:chOff x="424" y="1253"/>
            <a:chExt cx="2296" cy="1726"/>
          </a:xfrm>
        </p:grpSpPr>
        <p:sp>
          <p:nvSpPr>
            <p:cNvPr id="16406" name="Rectangle 8"/>
            <p:cNvSpPr>
              <a:spLocks noChangeArrowheads="1"/>
            </p:cNvSpPr>
            <p:nvPr/>
          </p:nvSpPr>
          <p:spPr bwMode="auto">
            <a:xfrm>
              <a:off x="425" y="182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7" name="Rectangle 9"/>
            <p:cNvSpPr>
              <a:spLocks noChangeArrowheads="1"/>
            </p:cNvSpPr>
            <p:nvPr/>
          </p:nvSpPr>
          <p:spPr bwMode="auto">
            <a:xfrm>
              <a:off x="996" y="125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8" name="Rectangle 10"/>
            <p:cNvSpPr>
              <a:spLocks noChangeArrowheads="1"/>
            </p:cNvSpPr>
            <p:nvPr/>
          </p:nvSpPr>
          <p:spPr bwMode="auto">
            <a:xfrm>
              <a:off x="1001" y="182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9" name="Rectangle 11"/>
            <p:cNvSpPr>
              <a:spLocks noChangeArrowheads="1"/>
            </p:cNvSpPr>
            <p:nvPr/>
          </p:nvSpPr>
          <p:spPr bwMode="auto">
            <a:xfrm>
              <a:off x="425" y="2404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0" name="Rectangle 12"/>
            <p:cNvSpPr>
              <a:spLocks noChangeArrowheads="1"/>
            </p:cNvSpPr>
            <p:nvPr/>
          </p:nvSpPr>
          <p:spPr bwMode="auto">
            <a:xfrm>
              <a:off x="1002" y="240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1" name="Rectangle 13"/>
            <p:cNvSpPr>
              <a:spLocks noChangeArrowheads="1"/>
            </p:cNvSpPr>
            <p:nvPr/>
          </p:nvSpPr>
          <p:spPr bwMode="auto">
            <a:xfrm>
              <a:off x="1568" y="1828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2" name="Rectangle 14"/>
            <p:cNvSpPr>
              <a:spLocks noChangeArrowheads="1"/>
            </p:cNvSpPr>
            <p:nvPr/>
          </p:nvSpPr>
          <p:spPr bwMode="auto">
            <a:xfrm>
              <a:off x="2144" y="182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3" name="Rectangle 15"/>
            <p:cNvSpPr>
              <a:spLocks noChangeArrowheads="1"/>
            </p:cNvSpPr>
            <p:nvPr/>
          </p:nvSpPr>
          <p:spPr bwMode="auto">
            <a:xfrm>
              <a:off x="2143" y="2404"/>
              <a:ext cx="577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4" name="Rectangle 16"/>
            <p:cNvSpPr>
              <a:spLocks noChangeArrowheads="1"/>
            </p:cNvSpPr>
            <p:nvPr/>
          </p:nvSpPr>
          <p:spPr bwMode="auto">
            <a:xfrm>
              <a:off x="424" y="1254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5" name="Rectangle 17"/>
            <p:cNvSpPr>
              <a:spLocks noChangeArrowheads="1"/>
            </p:cNvSpPr>
            <p:nvPr/>
          </p:nvSpPr>
          <p:spPr bwMode="auto">
            <a:xfrm>
              <a:off x="1569" y="2401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660400" y="1989138"/>
            <a:ext cx="3654425" cy="1828800"/>
            <a:chOff x="252" y="1480"/>
            <a:chExt cx="2302" cy="1152"/>
          </a:xfrm>
        </p:grpSpPr>
        <p:sp>
          <p:nvSpPr>
            <p:cNvPr id="16400" name="Rectangle 44"/>
            <p:cNvSpPr>
              <a:spLocks noChangeArrowheads="1"/>
            </p:cNvSpPr>
            <p:nvPr/>
          </p:nvSpPr>
          <p:spPr bwMode="auto">
            <a:xfrm>
              <a:off x="253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1" name="Rectangle 45"/>
            <p:cNvSpPr>
              <a:spLocks noChangeArrowheads="1"/>
            </p:cNvSpPr>
            <p:nvPr/>
          </p:nvSpPr>
          <p:spPr bwMode="auto">
            <a:xfrm>
              <a:off x="824" y="148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2" name="Rectangle 46"/>
            <p:cNvSpPr>
              <a:spLocks noChangeArrowheads="1"/>
            </p:cNvSpPr>
            <p:nvPr/>
          </p:nvSpPr>
          <p:spPr bwMode="auto">
            <a:xfrm>
              <a:off x="826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3" name="Rectangle 47"/>
            <p:cNvSpPr>
              <a:spLocks noChangeArrowheads="1"/>
            </p:cNvSpPr>
            <p:nvPr/>
          </p:nvSpPr>
          <p:spPr bwMode="auto">
            <a:xfrm>
              <a:off x="1403" y="2056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4" name="Rectangle 48"/>
            <p:cNvSpPr>
              <a:spLocks noChangeArrowheads="1"/>
            </p:cNvSpPr>
            <p:nvPr/>
          </p:nvSpPr>
          <p:spPr bwMode="auto">
            <a:xfrm>
              <a:off x="1978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5" name="Rectangle 49"/>
            <p:cNvSpPr>
              <a:spLocks noChangeArrowheads="1"/>
            </p:cNvSpPr>
            <p:nvPr/>
          </p:nvSpPr>
          <p:spPr bwMode="auto">
            <a:xfrm>
              <a:off x="252" y="1482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665163" y="3808413"/>
            <a:ext cx="3641725" cy="912812"/>
            <a:chOff x="437" y="2160"/>
            <a:chExt cx="2294" cy="575"/>
          </a:xfrm>
        </p:grpSpPr>
        <p:sp>
          <p:nvSpPr>
            <p:cNvPr id="16396" name="Rectangle 51"/>
            <p:cNvSpPr>
              <a:spLocks noChangeArrowheads="1"/>
            </p:cNvSpPr>
            <p:nvPr/>
          </p:nvSpPr>
          <p:spPr bwMode="auto">
            <a:xfrm>
              <a:off x="437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397" name="Rectangle 52"/>
            <p:cNvSpPr>
              <a:spLocks noChangeArrowheads="1"/>
            </p:cNvSpPr>
            <p:nvPr/>
          </p:nvSpPr>
          <p:spPr bwMode="auto">
            <a:xfrm>
              <a:off x="1008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398" name="Rectangle 53"/>
            <p:cNvSpPr>
              <a:spLocks noChangeArrowheads="1"/>
            </p:cNvSpPr>
            <p:nvPr/>
          </p:nvSpPr>
          <p:spPr bwMode="auto">
            <a:xfrm>
              <a:off x="2154" y="2160"/>
              <a:ext cx="577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399" name="Rectangle 54"/>
            <p:cNvSpPr>
              <a:spLocks noChangeArrowheads="1"/>
            </p:cNvSpPr>
            <p:nvPr/>
          </p:nvSpPr>
          <p:spPr bwMode="auto">
            <a:xfrm>
              <a:off x="1584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7335" name="Line 55"/>
          <p:cNvSpPr>
            <a:spLocks noChangeShapeType="1"/>
          </p:cNvSpPr>
          <p:nvPr/>
        </p:nvSpPr>
        <p:spPr bwMode="auto">
          <a:xfrm>
            <a:off x="665163" y="3808413"/>
            <a:ext cx="3671887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56"/>
          <p:cNvSpPr txBox="1">
            <a:spLocks noChangeArrowheads="1"/>
          </p:cNvSpPr>
          <p:nvPr/>
        </p:nvSpPr>
        <p:spPr bwMode="auto">
          <a:xfrm>
            <a:off x="865188" y="1052513"/>
            <a:ext cx="129698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latin typeface="Arial" charset="0"/>
              </a:rPr>
              <a:t>Cách 2:</a:t>
            </a:r>
          </a:p>
        </p:txBody>
      </p:sp>
    </p:spTree>
    <p:extLst>
      <p:ext uri="{BB962C8B-B14F-4D97-AF65-F5344CB8AC3E}">
        <p14:creationId xmlns:p14="http://schemas.microsoft.com/office/powerpoint/2010/main" val="299671674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7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7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4167 L 0.45278 0.02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0" y="-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7 L 0.44844 -0.18588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0" y="-9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 decel="100000"/>
                                        <p:tgtEl>
                                          <p:spTgt spid="97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 decel="1000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decel="100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decel="100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/>
      <p:bldP spid="97284" grpId="0"/>
      <p:bldP spid="97285" grpId="0" animBg="1"/>
      <p:bldP spid="973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64"/>
          <p:cNvGrpSpPr>
            <a:grpSpLocks/>
          </p:cNvGrpSpPr>
          <p:nvPr/>
        </p:nvGrpSpPr>
        <p:grpSpPr bwMode="auto">
          <a:xfrm>
            <a:off x="395288" y="2359025"/>
            <a:ext cx="3654425" cy="1828800"/>
            <a:chOff x="252" y="1480"/>
            <a:chExt cx="2302" cy="1152"/>
          </a:xfrm>
        </p:grpSpPr>
        <p:sp>
          <p:nvSpPr>
            <p:cNvPr id="17468" name="Rectangle 65"/>
            <p:cNvSpPr>
              <a:spLocks noChangeArrowheads="1"/>
            </p:cNvSpPr>
            <p:nvPr/>
          </p:nvSpPr>
          <p:spPr bwMode="auto">
            <a:xfrm>
              <a:off x="253" y="2057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9" name="Rectangle 66"/>
            <p:cNvSpPr>
              <a:spLocks noChangeArrowheads="1"/>
            </p:cNvSpPr>
            <p:nvPr/>
          </p:nvSpPr>
          <p:spPr bwMode="auto">
            <a:xfrm>
              <a:off x="824" y="1480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0" name="Rectangle 67"/>
            <p:cNvSpPr>
              <a:spLocks noChangeArrowheads="1"/>
            </p:cNvSpPr>
            <p:nvPr/>
          </p:nvSpPr>
          <p:spPr bwMode="auto">
            <a:xfrm>
              <a:off x="826" y="2057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1" name="Rectangle 68"/>
            <p:cNvSpPr>
              <a:spLocks noChangeArrowheads="1"/>
            </p:cNvSpPr>
            <p:nvPr/>
          </p:nvSpPr>
          <p:spPr bwMode="auto">
            <a:xfrm>
              <a:off x="1403" y="2056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2" name="Rectangle 69"/>
            <p:cNvSpPr>
              <a:spLocks noChangeArrowheads="1"/>
            </p:cNvSpPr>
            <p:nvPr/>
          </p:nvSpPr>
          <p:spPr bwMode="auto">
            <a:xfrm>
              <a:off x="1978" y="2057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3" name="Rectangle 70"/>
            <p:cNvSpPr>
              <a:spLocks noChangeArrowheads="1"/>
            </p:cNvSpPr>
            <p:nvPr/>
          </p:nvSpPr>
          <p:spPr bwMode="auto">
            <a:xfrm>
              <a:off x="252" y="148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7411" name="Group 59"/>
          <p:cNvGrpSpPr>
            <a:grpSpLocks/>
          </p:cNvGrpSpPr>
          <p:nvPr/>
        </p:nvGrpSpPr>
        <p:grpSpPr bwMode="auto">
          <a:xfrm>
            <a:off x="6732588" y="3860800"/>
            <a:ext cx="1820862" cy="1830388"/>
            <a:chOff x="4241" y="2432"/>
            <a:chExt cx="1147" cy="1153"/>
          </a:xfrm>
        </p:grpSpPr>
        <p:sp>
          <p:nvSpPr>
            <p:cNvPr id="17464" name="Rectangle 60"/>
            <p:cNvSpPr>
              <a:spLocks noChangeArrowheads="1"/>
            </p:cNvSpPr>
            <p:nvPr/>
          </p:nvSpPr>
          <p:spPr bwMode="auto">
            <a:xfrm>
              <a:off x="4241" y="2433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65" name="Rectangle 61"/>
            <p:cNvSpPr>
              <a:spLocks noChangeArrowheads="1"/>
            </p:cNvSpPr>
            <p:nvPr/>
          </p:nvSpPr>
          <p:spPr bwMode="auto">
            <a:xfrm>
              <a:off x="4241" y="3009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66" name="Rectangle 62"/>
            <p:cNvSpPr>
              <a:spLocks noChangeArrowheads="1"/>
            </p:cNvSpPr>
            <p:nvPr/>
          </p:nvSpPr>
          <p:spPr bwMode="auto">
            <a:xfrm>
              <a:off x="4812" y="2432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67" name="Rectangle 63"/>
            <p:cNvSpPr>
              <a:spLocks noChangeArrowheads="1"/>
            </p:cNvSpPr>
            <p:nvPr/>
          </p:nvSpPr>
          <p:spPr bwMode="auto">
            <a:xfrm>
              <a:off x="4812" y="3009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  <p:grpSp>
        <p:nvGrpSpPr>
          <p:cNvPr id="17412" name="Group 71"/>
          <p:cNvGrpSpPr>
            <a:grpSpLocks/>
          </p:cNvGrpSpPr>
          <p:nvPr/>
        </p:nvGrpSpPr>
        <p:grpSpPr bwMode="auto">
          <a:xfrm>
            <a:off x="385763" y="4498975"/>
            <a:ext cx="3641725" cy="912813"/>
            <a:chOff x="437" y="2160"/>
            <a:chExt cx="2294" cy="575"/>
          </a:xfrm>
        </p:grpSpPr>
        <p:sp>
          <p:nvSpPr>
            <p:cNvPr id="17460" name="Rectangle 72"/>
            <p:cNvSpPr>
              <a:spLocks noChangeArrowheads="1"/>
            </p:cNvSpPr>
            <p:nvPr/>
          </p:nvSpPr>
          <p:spPr bwMode="auto">
            <a:xfrm>
              <a:off x="437" y="2160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1" name="Rectangle 73"/>
            <p:cNvSpPr>
              <a:spLocks noChangeArrowheads="1"/>
            </p:cNvSpPr>
            <p:nvPr/>
          </p:nvSpPr>
          <p:spPr bwMode="auto">
            <a:xfrm>
              <a:off x="1008" y="2160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2" name="Rectangle 74"/>
            <p:cNvSpPr>
              <a:spLocks noChangeArrowheads="1"/>
            </p:cNvSpPr>
            <p:nvPr/>
          </p:nvSpPr>
          <p:spPr bwMode="auto">
            <a:xfrm>
              <a:off x="2154" y="2160"/>
              <a:ext cx="577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3" name="Rectangle 75"/>
            <p:cNvSpPr>
              <a:spLocks noChangeArrowheads="1"/>
            </p:cNvSpPr>
            <p:nvPr/>
          </p:nvSpPr>
          <p:spPr bwMode="auto">
            <a:xfrm>
              <a:off x="1584" y="2160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7413" name="Group 52"/>
          <p:cNvGrpSpPr>
            <a:grpSpLocks/>
          </p:cNvGrpSpPr>
          <p:nvPr/>
        </p:nvGrpSpPr>
        <p:grpSpPr bwMode="auto">
          <a:xfrm>
            <a:off x="6732588" y="908050"/>
            <a:ext cx="1828800" cy="2743200"/>
            <a:chOff x="4241" y="572"/>
            <a:chExt cx="1152" cy="1728"/>
          </a:xfrm>
        </p:grpSpPr>
        <p:sp>
          <p:nvSpPr>
            <p:cNvPr id="17454" name="Rectangle 53"/>
            <p:cNvSpPr>
              <a:spLocks noChangeArrowheads="1"/>
            </p:cNvSpPr>
            <p:nvPr/>
          </p:nvSpPr>
          <p:spPr bwMode="auto">
            <a:xfrm>
              <a:off x="4817" y="572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5" name="Rectangle 54"/>
            <p:cNvSpPr>
              <a:spLocks noChangeArrowheads="1"/>
            </p:cNvSpPr>
            <p:nvPr/>
          </p:nvSpPr>
          <p:spPr bwMode="auto">
            <a:xfrm>
              <a:off x="4817" y="1148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6" name="Rectangle 55"/>
            <p:cNvSpPr>
              <a:spLocks noChangeArrowheads="1"/>
            </p:cNvSpPr>
            <p:nvPr/>
          </p:nvSpPr>
          <p:spPr bwMode="auto">
            <a:xfrm>
              <a:off x="4241" y="1148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7" name="Rectangle 56"/>
            <p:cNvSpPr>
              <a:spLocks noChangeArrowheads="1"/>
            </p:cNvSpPr>
            <p:nvPr/>
          </p:nvSpPr>
          <p:spPr bwMode="auto">
            <a:xfrm>
              <a:off x="4817" y="1724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8" name="Rectangle 57"/>
            <p:cNvSpPr>
              <a:spLocks noChangeArrowheads="1"/>
            </p:cNvSpPr>
            <p:nvPr/>
          </p:nvSpPr>
          <p:spPr bwMode="auto">
            <a:xfrm>
              <a:off x="4241" y="1724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9" name="Rectangle 58"/>
            <p:cNvSpPr>
              <a:spLocks noChangeArrowheads="1"/>
            </p:cNvSpPr>
            <p:nvPr/>
          </p:nvSpPr>
          <p:spPr bwMode="auto">
            <a:xfrm>
              <a:off x="4241" y="572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  <p:sp>
        <p:nvSpPr>
          <p:cNvPr id="17414" name="Text Box 2"/>
          <p:cNvSpPr txBox="1">
            <a:spLocks noChangeArrowheads="1"/>
          </p:cNvSpPr>
          <p:nvPr/>
        </p:nvSpPr>
        <p:spPr bwMode="auto">
          <a:xfrm>
            <a:off x="1539875" y="1412875"/>
            <a:ext cx="1158875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4284663" y="3500438"/>
            <a:ext cx="16192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M</a:t>
            </a:r>
          </a:p>
        </p:txBody>
      </p:sp>
      <p:sp>
        <p:nvSpPr>
          <p:cNvPr id="17416" name="Text Box 5"/>
          <p:cNvSpPr txBox="1">
            <a:spLocks noChangeArrowheads="1"/>
          </p:cNvSpPr>
          <p:nvPr/>
        </p:nvSpPr>
        <p:spPr bwMode="auto">
          <a:xfrm>
            <a:off x="4356100" y="47244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 N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395288" y="5775325"/>
            <a:ext cx="8208962" cy="798513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i="0">
                <a:latin typeface="Arial" charset="0"/>
              </a:rPr>
              <a:t>Diện tích hình P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bằng tổng</a:t>
            </a:r>
            <a:r>
              <a:rPr lang="en-US" i="0">
                <a:latin typeface="Arial" charset="0"/>
              </a:rPr>
              <a:t> diện tích  hình M và N.</a:t>
            </a:r>
            <a:endParaRPr lang="en-US" i="0">
              <a:solidFill>
                <a:srgbClr val="FF00FF"/>
              </a:solidFill>
              <a:latin typeface="Arial" charset="0"/>
            </a:endParaRPr>
          </a:p>
          <a:p>
            <a:pPr algn="l"/>
            <a:endParaRPr lang="en-US" i="0">
              <a:latin typeface="VNI-ThienHoang" pitchFamily="2" charset="0"/>
            </a:endParaRPr>
          </a:p>
        </p:txBody>
      </p:sp>
      <p:sp>
        <p:nvSpPr>
          <p:cNvPr id="17418" name="Text Box 7"/>
          <p:cNvSpPr txBox="1">
            <a:spLocks noChangeArrowheads="1"/>
          </p:cNvSpPr>
          <p:nvPr/>
        </p:nvSpPr>
        <p:spPr bwMode="auto">
          <a:xfrm>
            <a:off x="468313" y="404813"/>
            <a:ext cx="131603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  <p:grpSp>
        <p:nvGrpSpPr>
          <p:cNvPr id="17419" name="Group 43"/>
          <p:cNvGrpSpPr>
            <a:grpSpLocks/>
          </p:cNvGrpSpPr>
          <p:nvPr/>
        </p:nvGrpSpPr>
        <p:grpSpPr bwMode="auto">
          <a:xfrm>
            <a:off x="2700338" y="233363"/>
            <a:ext cx="3657600" cy="2740025"/>
            <a:chOff x="1701" y="147"/>
            <a:chExt cx="2304" cy="1726"/>
          </a:xfrm>
        </p:grpSpPr>
        <p:sp>
          <p:nvSpPr>
            <p:cNvPr id="17444" name="Rectangle 11"/>
            <p:cNvSpPr>
              <a:spLocks noChangeArrowheads="1"/>
            </p:cNvSpPr>
            <p:nvPr/>
          </p:nvSpPr>
          <p:spPr bwMode="auto">
            <a:xfrm>
              <a:off x="1701" y="72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5" name="Rectangle 12"/>
            <p:cNvSpPr>
              <a:spLocks noChangeArrowheads="1"/>
            </p:cNvSpPr>
            <p:nvPr/>
          </p:nvSpPr>
          <p:spPr bwMode="auto">
            <a:xfrm>
              <a:off x="2278" y="147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6" name="Rectangle 13"/>
            <p:cNvSpPr>
              <a:spLocks noChangeArrowheads="1"/>
            </p:cNvSpPr>
            <p:nvPr/>
          </p:nvSpPr>
          <p:spPr bwMode="auto">
            <a:xfrm>
              <a:off x="2277" y="72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7" name="Rectangle 14"/>
            <p:cNvSpPr>
              <a:spLocks noChangeArrowheads="1"/>
            </p:cNvSpPr>
            <p:nvPr/>
          </p:nvSpPr>
          <p:spPr bwMode="auto">
            <a:xfrm>
              <a:off x="1701" y="1298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8" name="Rectangle 15"/>
            <p:cNvSpPr>
              <a:spLocks noChangeArrowheads="1"/>
            </p:cNvSpPr>
            <p:nvPr/>
          </p:nvSpPr>
          <p:spPr bwMode="auto">
            <a:xfrm>
              <a:off x="2278" y="1297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9" name="Rectangle 16"/>
            <p:cNvSpPr>
              <a:spLocks noChangeArrowheads="1"/>
            </p:cNvSpPr>
            <p:nvPr/>
          </p:nvSpPr>
          <p:spPr bwMode="auto">
            <a:xfrm>
              <a:off x="2853" y="722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50" name="Rectangle 17"/>
            <p:cNvSpPr>
              <a:spLocks noChangeArrowheads="1"/>
            </p:cNvSpPr>
            <p:nvPr/>
          </p:nvSpPr>
          <p:spPr bwMode="auto">
            <a:xfrm>
              <a:off x="3429" y="72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51" name="Rectangle 18"/>
            <p:cNvSpPr>
              <a:spLocks noChangeArrowheads="1"/>
            </p:cNvSpPr>
            <p:nvPr/>
          </p:nvSpPr>
          <p:spPr bwMode="auto">
            <a:xfrm>
              <a:off x="3428" y="1298"/>
              <a:ext cx="577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52" name="Rectangle 19"/>
            <p:cNvSpPr>
              <a:spLocks noChangeArrowheads="1"/>
            </p:cNvSpPr>
            <p:nvPr/>
          </p:nvSpPr>
          <p:spPr bwMode="auto">
            <a:xfrm>
              <a:off x="1703" y="148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53" name="Rectangle 20"/>
            <p:cNvSpPr>
              <a:spLocks noChangeArrowheads="1"/>
            </p:cNvSpPr>
            <p:nvPr/>
          </p:nvSpPr>
          <p:spPr bwMode="auto">
            <a:xfrm>
              <a:off x="2854" y="1298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395288" y="4508500"/>
            <a:ext cx="3641725" cy="912813"/>
            <a:chOff x="437" y="2160"/>
            <a:chExt cx="2294" cy="575"/>
          </a:xfrm>
        </p:grpSpPr>
        <p:sp>
          <p:nvSpPr>
            <p:cNvPr id="17440" name="Rectangle 29"/>
            <p:cNvSpPr>
              <a:spLocks noChangeArrowheads="1"/>
            </p:cNvSpPr>
            <p:nvPr/>
          </p:nvSpPr>
          <p:spPr bwMode="auto">
            <a:xfrm>
              <a:off x="437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1" name="Rectangle 30"/>
            <p:cNvSpPr>
              <a:spLocks noChangeArrowheads="1"/>
            </p:cNvSpPr>
            <p:nvPr/>
          </p:nvSpPr>
          <p:spPr bwMode="auto">
            <a:xfrm>
              <a:off x="1008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2" name="Rectangle 31"/>
            <p:cNvSpPr>
              <a:spLocks noChangeArrowheads="1"/>
            </p:cNvSpPr>
            <p:nvPr/>
          </p:nvSpPr>
          <p:spPr bwMode="auto">
            <a:xfrm>
              <a:off x="2154" y="2160"/>
              <a:ext cx="577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3" name="Rectangle 32"/>
            <p:cNvSpPr>
              <a:spLocks noChangeArrowheads="1"/>
            </p:cNvSpPr>
            <p:nvPr/>
          </p:nvSpPr>
          <p:spPr bwMode="auto">
            <a:xfrm>
              <a:off x="1584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395288" y="2349500"/>
            <a:ext cx="3654425" cy="1828800"/>
            <a:chOff x="252" y="1480"/>
            <a:chExt cx="2302" cy="1152"/>
          </a:xfrm>
        </p:grpSpPr>
        <p:sp>
          <p:nvSpPr>
            <p:cNvPr id="17434" name="Rectangle 22"/>
            <p:cNvSpPr>
              <a:spLocks noChangeArrowheads="1"/>
            </p:cNvSpPr>
            <p:nvPr/>
          </p:nvSpPr>
          <p:spPr bwMode="auto">
            <a:xfrm>
              <a:off x="253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5" name="Rectangle 23"/>
            <p:cNvSpPr>
              <a:spLocks noChangeArrowheads="1"/>
            </p:cNvSpPr>
            <p:nvPr/>
          </p:nvSpPr>
          <p:spPr bwMode="auto">
            <a:xfrm>
              <a:off x="824" y="148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6" name="Rectangle 24"/>
            <p:cNvSpPr>
              <a:spLocks noChangeArrowheads="1"/>
            </p:cNvSpPr>
            <p:nvPr/>
          </p:nvSpPr>
          <p:spPr bwMode="auto">
            <a:xfrm>
              <a:off x="826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7" name="Rectangle 25"/>
            <p:cNvSpPr>
              <a:spLocks noChangeArrowheads="1"/>
            </p:cNvSpPr>
            <p:nvPr/>
          </p:nvSpPr>
          <p:spPr bwMode="auto">
            <a:xfrm>
              <a:off x="1403" y="2056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8" name="Rectangle 26"/>
            <p:cNvSpPr>
              <a:spLocks noChangeArrowheads="1"/>
            </p:cNvSpPr>
            <p:nvPr/>
          </p:nvSpPr>
          <p:spPr bwMode="auto">
            <a:xfrm>
              <a:off x="1978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9" name="Rectangle 27"/>
            <p:cNvSpPr>
              <a:spLocks noChangeArrowheads="1"/>
            </p:cNvSpPr>
            <p:nvPr/>
          </p:nvSpPr>
          <p:spPr bwMode="auto">
            <a:xfrm>
              <a:off x="252" y="1482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6732588" y="898525"/>
            <a:ext cx="1828800" cy="2743200"/>
            <a:chOff x="4241" y="572"/>
            <a:chExt cx="1152" cy="1728"/>
          </a:xfrm>
        </p:grpSpPr>
        <p:sp>
          <p:nvSpPr>
            <p:cNvPr id="17428" name="Rectangle 36"/>
            <p:cNvSpPr>
              <a:spLocks noChangeArrowheads="1"/>
            </p:cNvSpPr>
            <p:nvPr/>
          </p:nvSpPr>
          <p:spPr bwMode="auto">
            <a:xfrm>
              <a:off x="4817" y="572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29" name="Rectangle 37"/>
            <p:cNvSpPr>
              <a:spLocks noChangeArrowheads="1"/>
            </p:cNvSpPr>
            <p:nvPr/>
          </p:nvSpPr>
          <p:spPr bwMode="auto">
            <a:xfrm>
              <a:off x="4817" y="1148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30" name="Rectangle 38"/>
            <p:cNvSpPr>
              <a:spLocks noChangeArrowheads="1"/>
            </p:cNvSpPr>
            <p:nvPr/>
          </p:nvSpPr>
          <p:spPr bwMode="auto">
            <a:xfrm>
              <a:off x="4241" y="1148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31" name="Rectangle 39"/>
            <p:cNvSpPr>
              <a:spLocks noChangeArrowheads="1"/>
            </p:cNvSpPr>
            <p:nvPr/>
          </p:nvSpPr>
          <p:spPr bwMode="auto">
            <a:xfrm>
              <a:off x="4817" y="17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32" name="Rectangle 40"/>
            <p:cNvSpPr>
              <a:spLocks noChangeArrowheads="1"/>
            </p:cNvSpPr>
            <p:nvPr/>
          </p:nvSpPr>
          <p:spPr bwMode="auto">
            <a:xfrm>
              <a:off x="4241" y="17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33" name="Rectangle 41"/>
            <p:cNvSpPr>
              <a:spLocks noChangeArrowheads="1"/>
            </p:cNvSpPr>
            <p:nvPr/>
          </p:nvSpPr>
          <p:spPr bwMode="auto">
            <a:xfrm>
              <a:off x="4241" y="572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  <p:grpSp>
        <p:nvGrpSpPr>
          <p:cNvPr id="10" name="Group 49"/>
          <p:cNvGrpSpPr>
            <a:grpSpLocks/>
          </p:cNvGrpSpPr>
          <p:nvPr/>
        </p:nvGrpSpPr>
        <p:grpSpPr bwMode="auto">
          <a:xfrm>
            <a:off x="6732588" y="3860800"/>
            <a:ext cx="1820862" cy="1830388"/>
            <a:chOff x="4241" y="2432"/>
            <a:chExt cx="1147" cy="1153"/>
          </a:xfrm>
        </p:grpSpPr>
        <p:sp>
          <p:nvSpPr>
            <p:cNvPr id="17424" name="Rectangle 45"/>
            <p:cNvSpPr>
              <a:spLocks noChangeArrowheads="1"/>
            </p:cNvSpPr>
            <p:nvPr/>
          </p:nvSpPr>
          <p:spPr bwMode="auto">
            <a:xfrm>
              <a:off x="4241" y="2433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25" name="Rectangle 46"/>
            <p:cNvSpPr>
              <a:spLocks noChangeArrowheads="1"/>
            </p:cNvSpPr>
            <p:nvPr/>
          </p:nvSpPr>
          <p:spPr bwMode="auto">
            <a:xfrm>
              <a:off x="4241" y="3009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26" name="Rectangle 47"/>
            <p:cNvSpPr>
              <a:spLocks noChangeArrowheads="1"/>
            </p:cNvSpPr>
            <p:nvPr/>
          </p:nvSpPr>
          <p:spPr bwMode="auto">
            <a:xfrm>
              <a:off x="4812" y="2432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27" name="Rectangle 48"/>
            <p:cNvSpPr>
              <a:spLocks noChangeArrowheads="1"/>
            </p:cNvSpPr>
            <p:nvPr/>
          </p:nvSpPr>
          <p:spPr bwMode="auto">
            <a:xfrm>
              <a:off x="4812" y="3009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496968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301 L 0.25416 -0.308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00" y="-15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0.01502 L 0.25313 -0.3552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00" y="-18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8 0.00601 L -0.43975 -0.0991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0" y="-5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1.36353E-7 L -0.23906 -0.395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00" y="-19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4"/>
          <p:cNvSpPr>
            <a:spLocks noChangeArrowheads="1"/>
          </p:cNvSpPr>
          <p:nvPr/>
        </p:nvSpPr>
        <p:spPr bwMode="auto">
          <a:xfrm>
            <a:off x="2559050" y="2925763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5" name="Rectangle 25"/>
          <p:cNvSpPr>
            <a:spLocks noChangeArrowheads="1"/>
          </p:cNvSpPr>
          <p:nvPr/>
        </p:nvSpPr>
        <p:spPr bwMode="auto">
          <a:xfrm>
            <a:off x="1693863" y="2924175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6" name="Rectangle 26"/>
          <p:cNvSpPr>
            <a:spLocks noChangeArrowheads="1"/>
          </p:cNvSpPr>
          <p:nvPr/>
        </p:nvSpPr>
        <p:spPr bwMode="auto">
          <a:xfrm>
            <a:off x="1693863" y="2420938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7" name="Rectangle 27"/>
          <p:cNvSpPr>
            <a:spLocks noChangeArrowheads="1"/>
          </p:cNvSpPr>
          <p:nvPr/>
        </p:nvSpPr>
        <p:spPr bwMode="auto">
          <a:xfrm>
            <a:off x="1693863" y="3427413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8" name="Rectangle 28"/>
          <p:cNvSpPr>
            <a:spLocks noChangeArrowheads="1"/>
          </p:cNvSpPr>
          <p:nvPr/>
        </p:nvSpPr>
        <p:spPr bwMode="auto">
          <a:xfrm>
            <a:off x="1693863" y="3932238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9" name="Rectangle 29"/>
          <p:cNvSpPr>
            <a:spLocks noChangeArrowheads="1"/>
          </p:cNvSpPr>
          <p:nvPr/>
        </p:nvSpPr>
        <p:spPr bwMode="auto">
          <a:xfrm>
            <a:off x="2127250" y="2925763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0" name="Rectangle 30"/>
          <p:cNvSpPr>
            <a:spLocks noChangeArrowheads="1"/>
          </p:cNvSpPr>
          <p:nvPr/>
        </p:nvSpPr>
        <p:spPr bwMode="auto">
          <a:xfrm>
            <a:off x="2127250" y="3427413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1" name="Rectangle 31"/>
          <p:cNvSpPr>
            <a:spLocks noChangeArrowheads="1"/>
          </p:cNvSpPr>
          <p:nvPr/>
        </p:nvSpPr>
        <p:spPr bwMode="auto">
          <a:xfrm>
            <a:off x="2127250" y="3932238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2" name="Rectangle 32"/>
          <p:cNvSpPr>
            <a:spLocks noChangeArrowheads="1"/>
          </p:cNvSpPr>
          <p:nvPr/>
        </p:nvSpPr>
        <p:spPr bwMode="auto">
          <a:xfrm>
            <a:off x="1258888" y="3932238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3" name="Rectangle 33"/>
          <p:cNvSpPr>
            <a:spLocks noChangeArrowheads="1"/>
          </p:cNvSpPr>
          <p:nvPr/>
        </p:nvSpPr>
        <p:spPr bwMode="auto">
          <a:xfrm>
            <a:off x="1258888" y="3427413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4" name="Rectangle 34"/>
          <p:cNvSpPr>
            <a:spLocks noChangeArrowheads="1"/>
          </p:cNvSpPr>
          <p:nvPr/>
        </p:nvSpPr>
        <p:spPr bwMode="auto">
          <a:xfrm>
            <a:off x="2559050" y="3427413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5" name="Rectangle 35"/>
          <p:cNvSpPr>
            <a:spLocks noChangeArrowheads="1"/>
          </p:cNvSpPr>
          <p:nvPr/>
        </p:nvSpPr>
        <p:spPr bwMode="auto">
          <a:xfrm>
            <a:off x="2559050" y="3932238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6" name="Rectangle 36"/>
          <p:cNvSpPr>
            <a:spLocks noChangeArrowheads="1"/>
          </p:cNvSpPr>
          <p:nvPr/>
        </p:nvSpPr>
        <p:spPr bwMode="auto">
          <a:xfrm>
            <a:off x="2990850" y="3932238"/>
            <a:ext cx="433388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7" name="Rectangle 37"/>
          <p:cNvSpPr>
            <a:spLocks noChangeArrowheads="1"/>
          </p:cNvSpPr>
          <p:nvPr/>
        </p:nvSpPr>
        <p:spPr bwMode="auto">
          <a:xfrm>
            <a:off x="2990850" y="3427413"/>
            <a:ext cx="433388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8" name="Rectangle 38"/>
          <p:cNvSpPr>
            <a:spLocks noChangeArrowheads="1"/>
          </p:cNvSpPr>
          <p:nvPr/>
        </p:nvSpPr>
        <p:spPr bwMode="auto">
          <a:xfrm>
            <a:off x="3424238" y="3932238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9" name="Rectangle 39"/>
          <p:cNvSpPr>
            <a:spLocks noChangeArrowheads="1"/>
          </p:cNvSpPr>
          <p:nvPr/>
        </p:nvSpPr>
        <p:spPr bwMode="auto">
          <a:xfrm>
            <a:off x="831850" y="3932238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0" name="Text Box 44"/>
          <p:cNvSpPr txBox="1">
            <a:spLocks noChangeArrowheads="1"/>
          </p:cNvSpPr>
          <p:nvPr/>
        </p:nvSpPr>
        <p:spPr bwMode="auto">
          <a:xfrm>
            <a:off x="1619250" y="4581525"/>
            <a:ext cx="11509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S</a:t>
            </a:r>
          </a:p>
        </p:txBody>
      </p:sp>
      <p:sp>
        <p:nvSpPr>
          <p:cNvPr id="81965" name="Text Box 45"/>
          <p:cNvSpPr txBox="1">
            <a:spLocks noChangeArrowheads="1"/>
          </p:cNvSpPr>
          <p:nvPr/>
        </p:nvSpPr>
        <p:spPr bwMode="auto">
          <a:xfrm>
            <a:off x="6300788" y="2852738"/>
            <a:ext cx="1150937" cy="830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D</a:t>
            </a:r>
          </a:p>
        </p:txBody>
      </p:sp>
      <p:sp>
        <p:nvSpPr>
          <p:cNvPr id="81966" name="Text Box 46"/>
          <p:cNvSpPr txBox="1">
            <a:spLocks noChangeArrowheads="1"/>
          </p:cNvSpPr>
          <p:nvPr/>
        </p:nvSpPr>
        <p:spPr bwMode="auto">
          <a:xfrm>
            <a:off x="6948488" y="4724400"/>
            <a:ext cx="1150937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E</a:t>
            </a:r>
          </a:p>
        </p:txBody>
      </p:sp>
      <p:sp>
        <p:nvSpPr>
          <p:cNvPr id="81967" name="Text Box 47"/>
          <p:cNvSpPr txBox="1">
            <a:spLocks noChangeArrowheads="1"/>
          </p:cNvSpPr>
          <p:nvPr/>
        </p:nvSpPr>
        <p:spPr bwMode="auto">
          <a:xfrm>
            <a:off x="6659563" y="6092825"/>
            <a:ext cx="143986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H</a:t>
            </a:r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4211638" y="2133600"/>
            <a:ext cx="1150937" cy="8302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C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1268413" y="2420938"/>
            <a:ext cx="863600" cy="1511300"/>
            <a:chOff x="612" y="300"/>
            <a:chExt cx="544" cy="952"/>
          </a:xfrm>
        </p:grpSpPr>
        <p:sp>
          <p:nvSpPr>
            <p:cNvPr id="18473" name="Rectangle 60"/>
            <p:cNvSpPr>
              <a:spLocks noChangeArrowheads="1"/>
            </p:cNvSpPr>
            <p:nvPr/>
          </p:nvSpPr>
          <p:spPr bwMode="auto">
            <a:xfrm>
              <a:off x="883" y="618"/>
              <a:ext cx="273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4" name="Rectangle 61"/>
            <p:cNvSpPr>
              <a:spLocks noChangeArrowheads="1"/>
            </p:cNvSpPr>
            <p:nvPr/>
          </p:nvSpPr>
          <p:spPr bwMode="auto">
            <a:xfrm>
              <a:off x="883" y="300"/>
              <a:ext cx="273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5" name="Rectangle 62"/>
            <p:cNvSpPr>
              <a:spLocks noChangeArrowheads="1"/>
            </p:cNvSpPr>
            <p:nvPr/>
          </p:nvSpPr>
          <p:spPr bwMode="auto">
            <a:xfrm>
              <a:off x="883" y="934"/>
              <a:ext cx="273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6" name="Rectangle 63"/>
            <p:cNvSpPr>
              <a:spLocks noChangeArrowheads="1"/>
            </p:cNvSpPr>
            <p:nvPr/>
          </p:nvSpPr>
          <p:spPr bwMode="auto">
            <a:xfrm>
              <a:off x="612" y="934"/>
              <a:ext cx="273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2124075" y="2924175"/>
            <a:ext cx="863600" cy="1006475"/>
            <a:chOff x="1156" y="618"/>
            <a:chExt cx="544" cy="634"/>
          </a:xfrm>
        </p:grpSpPr>
        <p:sp>
          <p:nvSpPr>
            <p:cNvPr id="18469" name="Rectangle 65"/>
            <p:cNvSpPr>
              <a:spLocks noChangeArrowheads="1"/>
            </p:cNvSpPr>
            <p:nvPr/>
          </p:nvSpPr>
          <p:spPr bwMode="auto">
            <a:xfrm>
              <a:off x="1428" y="618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0" name="Rectangle 66"/>
            <p:cNvSpPr>
              <a:spLocks noChangeArrowheads="1"/>
            </p:cNvSpPr>
            <p:nvPr/>
          </p:nvSpPr>
          <p:spPr bwMode="auto">
            <a:xfrm>
              <a:off x="1156" y="618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1" name="Rectangle 67"/>
            <p:cNvSpPr>
              <a:spLocks noChangeArrowheads="1"/>
            </p:cNvSpPr>
            <p:nvPr/>
          </p:nvSpPr>
          <p:spPr bwMode="auto">
            <a:xfrm>
              <a:off x="1156" y="934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2" name="Rectangle 68"/>
            <p:cNvSpPr>
              <a:spLocks noChangeArrowheads="1"/>
            </p:cNvSpPr>
            <p:nvPr/>
          </p:nvSpPr>
          <p:spPr bwMode="auto">
            <a:xfrm>
              <a:off x="1428" y="934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2555875" y="3419475"/>
            <a:ext cx="1296988" cy="1009650"/>
            <a:chOff x="1428" y="934"/>
            <a:chExt cx="817" cy="636"/>
          </a:xfrm>
        </p:grpSpPr>
        <p:sp>
          <p:nvSpPr>
            <p:cNvPr id="18465" name="Rectangle 70"/>
            <p:cNvSpPr>
              <a:spLocks noChangeArrowheads="1"/>
            </p:cNvSpPr>
            <p:nvPr/>
          </p:nvSpPr>
          <p:spPr bwMode="auto">
            <a:xfrm>
              <a:off x="1428" y="1252"/>
              <a:ext cx="272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6" name="Rectangle 71"/>
            <p:cNvSpPr>
              <a:spLocks noChangeArrowheads="1"/>
            </p:cNvSpPr>
            <p:nvPr/>
          </p:nvSpPr>
          <p:spPr bwMode="auto">
            <a:xfrm>
              <a:off x="1700" y="1252"/>
              <a:ext cx="273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7" name="Rectangle 72"/>
            <p:cNvSpPr>
              <a:spLocks noChangeArrowheads="1"/>
            </p:cNvSpPr>
            <p:nvPr/>
          </p:nvSpPr>
          <p:spPr bwMode="auto">
            <a:xfrm>
              <a:off x="1700" y="934"/>
              <a:ext cx="273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8" name="Rectangle 73"/>
            <p:cNvSpPr>
              <a:spLocks noChangeArrowheads="1"/>
            </p:cNvSpPr>
            <p:nvPr/>
          </p:nvSpPr>
          <p:spPr bwMode="auto">
            <a:xfrm>
              <a:off x="1973" y="1252"/>
              <a:ext cx="272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74"/>
          <p:cNvGrpSpPr>
            <a:grpSpLocks/>
          </p:cNvGrpSpPr>
          <p:nvPr/>
        </p:nvGrpSpPr>
        <p:grpSpPr bwMode="auto">
          <a:xfrm>
            <a:off x="836613" y="3924300"/>
            <a:ext cx="1727200" cy="504825"/>
            <a:chOff x="340" y="1252"/>
            <a:chExt cx="1088" cy="318"/>
          </a:xfrm>
        </p:grpSpPr>
        <p:sp>
          <p:nvSpPr>
            <p:cNvPr id="18461" name="Rectangle 75"/>
            <p:cNvSpPr>
              <a:spLocks noChangeArrowheads="1"/>
            </p:cNvSpPr>
            <p:nvPr/>
          </p:nvSpPr>
          <p:spPr bwMode="auto">
            <a:xfrm>
              <a:off x="883" y="1252"/>
              <a:ext cx="273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2" name="Rectangle 76"/>
            <p:cNvSpPr>
              <a:spLocks noChangeArrowheads="1"/>
            </p:cNvSpPr>
            <p:nvPr/>
          </p:nvSpPr>
          <p:spPr bwMode="auto">
            <a:xfrm>
              <a:off x="1156" y="1252"/>
              <a:ext cx="272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3" name="Rectangle 77"/>
            <p:cNvSpPr>
              <a:spLocks noChangeArrowheads="1"/>
            </p:cNvSpPr>
            <p:nvPr/>
          </p:nvSpPr>
          <p:spPr bwMode="auto">
            <a:xfrm>
              <a:off x="612" y="1252"/>
              <a:ext cx="273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4" name="Rectangle 78"/>
            <p:cNvSpPr>
              <a:spLocks noChangeArrowheads="1"/>
            </p:cNvSpPr>
            <p:nvPr/>
          </p:nvSpPr>
          <p:spPr bwMode="auto">
            <a:xfrm>
              <a:off x="340" y="1252"/>
              <a:ext cx="272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1999" name="Text Box 79"/>
          <p:cNvSpPr txBox="1">
            <a:spLocks noChangeArrowheads="1"/>
          </p:cNvSpPr>
          <p:nvPr/>
        </p:nvSpPr>
        <p:spPr bwMode="auto">
          <a:xfrm>
            <a:off x="323850" y="5373688"/>
            <a:ext cx="5689600" cy="835025"/>
          </a:xfrm>
          <a:prstGeom prst="rect">
            <a:avLst/>
          </a:prstGeom>
          <a:solidFill>
            <a:srgbClr val="FFFF99"/>
          </a:solidFill>
          <a:ln w="12700" algn="ctr">
            <a:solidFill>
              <a:srgbClr val="FA060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Diện tích hình S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bằng tổng</a:t>
            </a:r>
            <a:r>
              <a:rPr lang="en-US" i="0">
                <a:latin typeface="Arial" charset="0"/>
              </a:rPr>
              <a:t> diện tích những hình nào?</a:t>
            </a:r>
          </a:p>
        </p:txBody>
      </p:sp>
      <p:sp>
        <p:nvSpPr>
          <p:cNvPr id="18460" name="Text Box 80"/>
          <p:cNvSpPr txBox="1">
            <a:spLocks noChangeArrowheads="1"/>
          </p:cNvSpPr>
          <p:nvPr/>
        </p:nvSpPr>
        <p:spPr bwMode="auto">
          <a:xfrm>
            <a:off x="550863" y="549275"/>
            <a:ext cx="1293812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4:</a:t>
            </a:r>
          </a:p>
        </p:txBody>
      </p:sp>
    </p:spTree>
    <p:extLst>
      <p:ext uri="{BB962C8B-B14F-4D97-AF65-F5344CB8AC3E}">
        <p14:creationId xmlns:p14="http://schemas.microsoft.com/office/powerpoint/2010/main" val="132749894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33871 -0.287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00" y="-14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800" decel="100000"/>
                                        <p:tgtEl>
                                          <p:spTgt spid="819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81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81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0.47257 -0.1782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00" y="-8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81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0.47257 0.0104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00" y="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819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819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81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81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8.34296E-7 L 0.62222 0.204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00" y="10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819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19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81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1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819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5" grpId="0"/>
      <p:bldP spid="81966" grpId="0"/>
      <p:bldP spid="81967" grpId="0"/>
      <p:bldP spid="81968" grpId="0"/>
      <p:bldP spid="8199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5"/>
          <p:cNvGrpSpPr>
            <a:grpSpLocks/>
          </p:cNvGrpSpPr>
          <p:nvPr/>
        </p:nvGrpSpPr>
        <p:grpSpPr bwMode="auto">
          <a:xfrm>
            <a:off x="708025" y="2420938"/>
            <a:ext cx="3508375" cy="2016125"/>
            <a:chOff x="446" y="1525"/>
            <a:chExt cx="2210" cy="1270"/>
          </a:xfrm>
        </p:grpSpPr>
        <p:sp>
          <p:nvSpPr>
            <p:cNvPr id="19486" name="Rectangle 2"/>
            <p:cNvSpPr>
              <a:spLocks noChangeArrowheads="1"/>
            </p:cNvSpPr>
            <p:nvPr/>
          </p:nvSpPr>
          <p:spPr bwMode="auto">
            <a:xfrm>
              <a:off x="1703" y="1843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7" name="Rectangle 3"/>
            <p:cNvSpPr>
              <a:spLocks noChangeArrowheads="1"/>
            </p:cNvSpPr>
            <p:nvPr/>
          </p:nvSpPr>
          <p:spPr bwMode="auto">
            <a:xfrm>
              <a:off x="1067" y="1842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8" name="Rectangle 4"/>
            <p:cNvSpPr>
              <a:spLocks noChangeArrowheads="1"/>
            </p:cNvSpPr>
            <p:nvPr/>
          </p:nvSpPr>
          <p:spPr bwMode="auto">
            <a:xfrm>
              <a:off x="1067" y="1525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9" name="Rectangle 5"/>
            <p:cNvSpPr>
              <a:spLocks noChangeArrowheads="1"/>
            </p:cNvSpPr>
            <p:nvPr/>
          </p:nvSpPr>
          <p:spPr bwMode="auto">
            <a:xfrm>
              <a:off x="1067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0" name="Rectangle 6"/>
            <p:cNvSpPr>
              <a:spLocks noChangeArrowheads="1"/>
            </p:cNvSpPr>
            <p:nvPr/>
          </p:nvSpPr>
          <p:spPr bwMode="auto">
            <a:xfrm>
              <a:off x="1067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1" name="Rectangle 7"/>
            <p:cNvSpPr>
              <a:spLocks noChangeArrowheads="1"/>
            </p:cNvSpPr>
            <p:nvPr/>
          </p:nvSpPr>
          <p:spPr bwMode="auto">
            <a:xfrm>
              <a:off x="1392" y="1843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2" name="Rectangle 8"/>
            <p:cNvSpPr>
              <a:spLocks noChangeArrowheads="1"/>
            </p:cNvSpPr>
            <p:nvPr/>
          </p:nvSpPr>
          <p:spPr bwMode="auto">
            <a:xfrm>
              <a:off x="1392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3" name="Rectangle 9"/>
            <p:cNvSpPr>
              <a:spLocks noChangeArrowheads="1"/>
            </p:cNvSpPr>
            <p:nvPr/>
          </p:nvSpPr>
          <p:spPr bwMode="auto">
            <a:xfrm>
              <a:off x="1392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4" name="Rectangle 10"/>
            <p:cNvSpPr>
              <a:spLocks noChangeArrowheads="1"/>
            </p:cNvSpPr>
            <p:nvPr/>
          </p:nvSpPr>
          <p:spPr bwMode="auto">
            <a:xfrm>
              <a:off x="754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5" name="Rectangle 11"/>
            <p:cNvSpPr>
              <a:spLocks noChangeArrowheads="1"/>
            </p:cNvSpPr>
            <p:nvPr/>
          </p:nvSpPr>
          <p:spPr bwMode="auto">
            <a:xfrm>
              <a:off x="754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6" name="Rectangle 12"/>
            <p:cNvSpPr>
              <a:spLocks noChangeArrowheads="1"/>
            </p:cNvSpPr>
            <p:nvPr/>
          </p:nvSpPr>
          <p:spPr bwMode="auto">
            <a:xfrm>
              <a:off x="1703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7" name="Rectangle 13"/>
            <p:cNvSpPr>
              <a:spLocks noChangeArrowheads="1"/>
            </p:cNvSpPr>
            <p:nvPr/>
          </p:nvSpPr>
          <p:spPr bwMode="auto">
            <a:xfrm>
              <a:off x="1703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8" name="Rectangle 14"/>
            <p:cNvSpPr>
              <a:spLocks noChangeArrowheads="1"/>
            </p:cNvSpPr>
            <p:nvPr/>
          </p:nvSpPr>
          <p:spPr bwMode="auto">
            <a:xfrm>
              <a:off x="2014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9" name="Rectangle 15"/>
            <p:cNvSpPr>
              <a:spLocks noChangeArrowheads="1"/>
            </p:cNvSpPr>
            <p:nvPr/>
          </p:nvSpPr>
          <p:spPr bwMode="auto">
            <a:xfrm>
              <a:off x="2014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0" name="Rectangle 16"/>
            <p:cNvSpPr>
              <a:spLocks noChangeArrowheads="1"/>
            </p:cNvSpPr>
            <p:nvPr/>
          </p:nvSpPr>
          <p:spPr bwMode="auto">
            <a:xfrm>
              <a:off x="2339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1" name="Rectangle 17"/>
            <p:cNvSpPr>
              <a:spLocks noChangeArrowheads="1"/>
            </p:cNvSpPr>
            <p:nvPr/>
          </p:nvSpPr>
          <p:spPr bwMode="auto">
            <a:xfrm>
              <a:off x="446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9459" name="Text Box 18"/>
          <p:cNvSpPr txBox="1">
            <a:spLocks noChangeArrowheads="1"/>
          </p:cNvSpPr>
          <p:nvPr/>
        </p:nvSpPr>
        <p:spPr bwMode="auto">
          <a:xfrm>
            <a:off x="1619250" y="4581525"/>
            <a:ext cx="11509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S</a:t>
            </a:r>
          </a:p>
        </p:txBody>
      </p:sp>
      <p:sp>
        <p:nvSpPr>
          <p:cNvPr id="19460" name="Text Box 19"/>
          <p:cNvSpPr txBox="1">
            <a:spLocks noChangeArrowheads="1"/>
          </p:cNvSpPr>
          <p:nvPr/>
        </p:nvSpPr>
        <p:spPr bwMode="auto">
          <a:xfrm>
            <a:off x="6300788" y="2852738"/>
            <a:ext cx="1402026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 err="1">
                <a:latin typeface="Arial" charset="0"/>
              </a:rPr>
              <a:t>Hình</a:t>
            </a:r>
            <a:r>
              <a:rPr lang="en-US" i="0" dirty="0">
                <a:latin typeface="Arial" charset="0"/>
              </a:rPr>
              <a:t> D</a:t>
            </a:r>
          </a:p>
        </p:txBody>
      </p:sp>
      <p:sp>
        <p:nvSpPr>
          <p:cNvPr id="19461" name="Text Box 20"/>
          <p:cNvSpPr txBox="1">
            <a:spLocks noChangeArrowheads="1"/>
          </p:cNvSpPr>
          <p:nvPr/>
        </p:nvSpPr>
        <p:spPr bwMode="auto">
          <a:xfrm>
            <a:off x="6948488" y="4724400"/>
            <a:ext cx="1150937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E</a:t>
            </a:r>
          </a:p>
        </p:txBody>
      </p:sp>
      <p:sp>
        <p:nvSpPr>
          <p:cNvPr id="19462" name="Text Box 21"/>
          <p:cNvSpPr txBox="1">
            <a:spLocks noChangeArrowheads="1"/>
          </p:cNvSpPr>
          <p:nvPr/>
        </p:nvSpPr>
        <p:spPr bwMode="auto">
          <a:xfrm>
            <a:off x="6659563" y="6092825"/>
            <a:ext cx="143986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H</a:t>
            </a:r>
          </a:p>
        </p:txBody>
      </p:sp>
      <p:sp>
        <p:nvSpPr>
          <p:cNvPr id="19463" name="Text Box 22"/>
          <p:cNvSpPr txBox="1">
            <a:spLocks noChangeArrowheads="1"/>
          </p:cNvSpPr>
          <p:nvPr/>
        </p:nvSpPr>
        <p:spPr bwMode="auto">
          <a:xfrm>
            <a:off x="4211638" y="2133600"/>
            <a:ext cx="1368474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C</a:t>
            </a: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4294188" y="476250"/>
            <a:ext cx="995362" cy="1511300"/>
            <a:chOff x="2705" y="300"/>
            <a:chExt cx="627" cy="952"/>
          </a:xfrm>
        </p:grpSpPr>
        <p:sp>
          <p:nvSpPr>
            <p:cNvPr id="19482" name="Rectangle 26"/>
            <p:cNvSpPr>
              <a:spLocks noChangeArrowheads="1"/>
            </p:cNvSpPr>
            <p:nvPr/>
          </p:nvSpPr>
          <p:spPr bwMode="auto">
            <a:xfrm>
              <a:off x="3015" y="934"/>
              <a:ext cx="317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3" name="Rectangle 24"/>
            <p:cNvSpPr>
              <a:spLocks noChangeArrowheads="1"/>
            </p:cNvSpPr>
            <p:nvPr/>
          </p:nvSpPr>
          <p:spPr bwMode="auto">
            <a:xfrm>
              <a:off x="3015" y="618"/>
              <a:ext cx="317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4" name="Rectangle 25"/>
            <p:cNvSpPr>
              <a:spLocks noChangeArrowheads="1"/>
            </p:cNvSpPr>
            <p:nvPr/>
          </p:nvSpPr>
          <p:spPr bwMode="auto">
            <a:xfrm>
              <a:off x="3015" y="300"/>
              <a:ext cx="317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5" name="Rectangle 27"/>
            <p:cNvSpPr>
              <a:spLocks noChangeArrowheads="1"/>
            </p:cNvSpPr>
            <p:nvPr/>
          </p:nvSpPr>
          <p:spPr bwMode="auto">
            <a:xfrm>
              <a:off x="2705" y="934"/>
              <a:ext cx="317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6443663" y="1700213"/>
            <a:ext cx="1008062" cy="1006475"/>
            <a:chOff x="1156" y="618"/>
            <a:chExt cx="544" cy="634"/>
          </a:xfrm>
        </p:grpSpPr>
        <p:sp>
          <p:nvSpPr>
            <p:cNvPr id="19478" name="Rectangle 29"/>
            <p:cNvSpPr>
              <a:spLocks noChangeArrowheads="1"/>
            </p:cNvSpPr>
            <p:nvPr/>
          </p:nvSpPr>
          <p:spPr bwMode="auto">
            <a:xfrm>
              <a:off x="1428" y="618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9" name="Rectangle 30"/>
            <p:cNvSpPr>
              <a:spLocks noChangeArrowheads="1"/>
            </p:cNvSpPr>
            <p:nvPr/>
          </p:nvSpPr>
          <p:spPr bwMode="auto">
            <a:xfrm>
              <a:off x="1156" y="618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0" name="Rectangle 31"/>
            <p:cNvSpPr>
              <a:spLocks noChangeArrowheads="1"/>
            </p:cNvSpPr>
            <p:nvPr/>
          </p:nvSpPr>
          <p:spPr bwMode="auto">
            <a:xfrm>
              <a:off x="1156" y="934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1" name="Rectangle 32"/>
            <p:cNvSpPr>
              <a:spLocks noChangeArrowheads="1"/>
            </p:cNvSpPr>
            <p:nvPr/>
          </p:nvSpPr>
          <p:spPr bwMode="auto">
            <a:xfrm>
              <a:off x="1428" y="934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804025" y="3644900"/>
            <a:ext cx="1511300" cy="1008063"/>
            <a:chOff x="1428" y="934"/>
            <a:chExt cx="817" cy="636"/>
          </a:xfrm>
        </p:grpSpPr>
        <p:sp>
          <p:nvSpPr>
            <p:cNvPr id="19474" name="Rectangle 34"/>
            <p:cNvSpPr>
              <a:spLocks noChangeArrowheads="1"/>
            </p:cNvSpPr>
            <p:nvPr/>
          </p:nvSpPr>
          <p:spPr bwMode="auto">
            <a:xfrm>
              <a:off x="1428" y="1252"/>
              <a:ext cx="272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5" name="Rectangle 35"/>
            <p:cNvSpPr>
              <a:spLocks noChangeArrowheads="1"/>
            </p:cNvSpPr>
            <p:nvPr/>
          </p:nvSpPr>
          <p:spPr bwMode="auto">
            <a:xfrm>
              <a:off x="1700" y="1252"/>
              <a:ext cx="273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6" name="Rectangle 36"/>
            <p:cNvSpPr>
              <a:spLocks noChangeArrowheads="1"/>
            </p:cNvSpPr>
            <p:nvPr/>
          </p:nvSpPr>
          <p:spPr bwMode="auto">
            <a:xfrm>
              <a:off x="1700" y="934"/>
              <a:ext cx="273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7" name="Rectangle 37"/>
            <p:cNvSpPr>
              <a:spLocks noChangeArrowheads="1"/>
            </p:cNvSpPr>
            <p:nvPr/>
          </p:nvSpPr>
          <p:spPr bwMode="auto">
            <a:xfrm>
              <a:off x="1973" y="1252"/>
              <a:ext cx="272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6443663" y="5516563"/>
            <a:ext cx="2016125" cy="504825"/>
            <a:chOff x="340" y="1252"/>
            <a:chExt cx="1088" cy="318"/>
          </a:xfrm>
        </p:grpSpPr>
        <p:sp>
          <p:nvSpPr>
            <p:cNvPr id="19470" name="Rectangle 39"/>
            <p:cNvSpPr>
              <a:spLocks noChangeArrowheads="1"/>
            </p:cNvSpPr>
            <p:nvPr/>
          </p:nvSpPr>
          <p:spPr bwMode="auto">
            <a:xfrm>
              <a:off x="883" y="1252"/>
              <a:ext cx="273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1" name="Rectangle 40"/>
            <p:cNvSpPr>
              <a:spLocks noChangeArrowheads="1"/>
            </p:cNvSpPr>
            <p:nvPr/>
          </p:nvSpPr>
          <p:spPr bwMode="auto">
            <a:xfrm>
              <a:off x="1156" y="1252"/>
              <a:ext cx="272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2" name="Rectangle 41"/>
            <p:cNvSpPr>
              <a:spLocks noChangeArrowheads="1"/>
            </p:cNvSpPr>
            <p:nvPr/>
          </p:nvSpPr>
          <p:spPr bwMode="auto">
            <a:xfrm>
              <a:off x="612" y="1252"/>
              <a:ext cx="273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3" name="Rectangle 42"/>
            <p:cNvSpPr>
              <a:spLocks noChangeArrowheads="1"/>
            </p:cNvSpPr>
            <p:nvPr/>
          </p:nvSpPr>
          <p:spPr bwMode="auto">
            <a:xfrm>
              <a:off x="340" y="1252"/>
              <a:ext cx="272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8107" name="Text Box 43"/>
          <p:cNvSpPr txBox="1">
            <a:spLocks noChangeArrowheads="1"/>
          </p:cNvSpPr>
          <p:nvPr/>
        </p:nvSpPr>
        <p:spPr bwMode="auto">
          <a:xfrm>
            <a:off x="323850" y="5373688"/>
            <a:ext cx="5689600" cy="835025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A060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Diện tích hình S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bằng tổng</a:t>
            </a:r>
            <a:r>
              <a:rPr lang="en-US" i="0">
                <a:latin typeface="Arial" charset="0"/>
              </a:rPr>
              <a:t> diện tích hình C,hình D,hình E và hình H</a:t>
            </a:r>
          </a:p>
        </p:txBody>
      </p:sp>
      <p:sp>
        <p:nvSpPr>
          <p:cNvPr id="19469" name="Text Box 44"/>
          <p:cNvSpPr txBox="1">
            <a:spLocks noChangeArrowheads="1"/>
          </p:cNvSpPr>
          <p:nvPr/>
        </p:nvSpPr>
        <p:spPr bwMode="auto">
          <a:xfrm>
            <a:off x="479425" y="404813"/>
            <a:ext cx="1293813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4:</a:t>
            </a:r>
          </a:p>
        </p:txBody>
      </p:sp>
    </p:spTree>
    <p:extLst>
      <p:ext uri="{BB962C8B-B14F-4D97-AF65-F5344CB8AC3E}">
        <p14:creationId xmlns:p14="http://schemas.microsoft.com/office/powerpoint/2010/main" val="330366908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03 -0.00301 L -0.33785 0.285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00" y="14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0.01201 L -0.46337 0.180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00" y="8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-2.59764E-6 L -0.44827 -0.031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00" y="-1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0.00601 L -0.62882 -0.2297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11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8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0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51720" y="561975"/>
            <a:ext cx="5329238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3200" dirty="0">
                <a:solidFill>
                  <a:srgbClr val="C00000"/>
                </a:solidFill>
                <a:latin typeface="Arial" charset="0"/>
              </a:rPr>
              <a:t>So </a:t>
            </a:r>
            <a:r>
              <a:rPr lang="en-US" sz="3200" dirty="0" err="1">
                <a:solidFill>
                  <a:srgbClr val="C00000"/>
                </a:solidFill>
                <a:latin typeface="Arial" charset="0"/>
              </a:rPr>
              <a:t>sánh</a:t>
            </a:r>
            <a:r>
              <a:rPr lang="en-US" sz="32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" charset="0"/>
              </a:rPr>
              <a:t>diện</a:t>
            </a:r>
            <a:r>
              <a:rPr lang="en-US" sz="32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" charset="0"/>
              </a:rPr>
              <a:t>tích</a:t>
            </a:r>
            <a:r>
              <a:rPr lang="en-US" sz="32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" charset="0"/>
              </a:rPr>
              <a:t>của</a:t>
            </a:r>
            <a:r>
              <a:rPr lang="en-US" sz="32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" charset="0"/>
              </a:rPr>
              <a:t>hai</a:t>
            </a:r>
            <a:r>
              <a:rPr lang="en-US" sz="32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" charset="0"/>
              </a:rPr>
              <a:t>hình</a:t>
            </a:r>
            <a:r>
              <a:rPr lang="en-US" sz="3200" dirty="0">
                <a:solidFill>
                  <a:srgbClr val="C00000"/>
                </a:solidFill>
                <a:latin typeface="Arial" charset="0"/>
              </a:rPr>
              <a:t> A </a:t>
            </a:r>
            <a:r>
              <a:rPr lang="en-US" sz="3200" dirty="0" err="1">
                <a:solidFill>
                  <a:srgbClr val="C00000"/>
                </a:solidFill>
                <a:latin typeface="Arial" charset="0"/>
              </a:rPr>
              <a:t>và</a:t>
            </a:r>
            <a:r>
              <a:rPr lang="en-US" sz="3200" dirty="0">
                <a:solidFill>
                  <a:srgbClr val="C00000"/>
                </a:solidFill>
                <a:latin typeface="Arial" charset="0"/>
              </a:rPr>
              <a:t> B: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b="1" dirty="0" smtClean="0">
              <a:solidFill>
                <a:srgbClr val="FA0606"/>
              </a:solidFill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476375" y="333375"/>
            <a:ext cx="628491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i="0">
              <a:latin typeface="Arial" charset="0"/>
            </a:endParaRP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179512" y="1844824"/>
            <a:ext cx="8466112" cy="4524315"/>
          </a:xfrm>
          <a:prstGeom prst="rect">
            <a:avLst/>
          </a:prstGeom>
          <a:solidFill>
            <a:srgbClr val="FFFF99"/>
          </a:solidFill>
          <a:ln w="12700" algn="ctr">
            <a:solidFill>
              <a:srgbClr val="FA060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i="0" dirty="0" smtClean="0">
              <a:solidFill>
                <a:srgbClr val="3333FF"/>
              </a:solidFill>
              <a:latin typeface="Arial" charset="0"/>
            </a:endParaRPr>
          </a:p>
          <a:p>
            <a:pPr algn="l"/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Cách</a:t>
            </a:r>
            <a:r>
              <a:rPr lang="en-US" sz="2800" i="0" dirty="0" smtClean="0">
                <a:solidFill>
                  <a:srgbClr val="C00000"/>
                </a:solidFill>
                <a:latin typeface="Arial" charset="0"/>
              </a:rPr>
              <a:t> 1: </a:t>
            </a:r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Đặt</a:t>
            </a:r>
            <a:r>
              <a:rPr lang="en-US" sz="2800" i="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hình</a:t>
            </a:r>
            <a:endParaRPr lang="en-US" sz="2800" i="0" dirty="0" smtClean="0">
              <a:solidFill>
                <a:srgbClr val="C00000"/>
              </a:solidFill>
              <a:latin typeface="Arial" charset="0"/>
            </a:endParaRPr>
          </a:p>
          <a:p>
            <a:pPr algn="l"/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Nếu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A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nằm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trọn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trong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B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thì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diện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tích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A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nhỏ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hơn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diện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tích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B.</a:t>
            </a:r>
          </a:p>
          <a:p>
            <a:pPr algn="l"/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Cách</a:t>
            </a:r>
            <a:r>
              <a:rPr lang="en-US" sz="2800" i="0" dirty="0" smtClean="0">
                <a:solidFill>
                  <a:srgbClr val="C00000"/>
                </a:solidFill>
                <a:latin typeface="Arial" charset="0"/>
              </a:rPr>
              <a:t> 2 : </a:t>
            </a:r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Đếm</a:t>
            </a:r>
            <a:r>
              <a:rPr lang="en-US" sz="2800" i="0" dirty="0" smtClean="0">
                <a:solidFill>
                  <a:srgbClr val="C00000"/>
                </a:solidFill>
                <a:latin typeface="Arial" charset="0"/>
              </a:rPr>
              <a:t> ô </a:t>
            </a:r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vuông</a:t>
            </a:r>
            <a:endParaRPr lang="en-US" sz="2800" i="0" dirty="0" smtClean="0">
              <a:solidFill>
                <a:srgbClr val="C00000"/>
              </a:solidFill>
              <a:latin typeface="Arial" charset="0"/>
            </a:endParaRPr>
          </a:p>
          <a:p>
            <a:pPr algn="l"/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Chia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hai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thành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các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ô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vuông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bằng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nhau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rồi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đếm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số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ô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vuông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.</a:t>
            </a:r>
          </a:p>
          <a:p>
            <a:pPr algn="l"/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Cách</a:t>
            </a:r>
            <a:r>
              <a:rPr lang="en-US" sz="2800" i="0" dirty="0" smtClean="0">
                <a:solidFill>
                  <a:srgbClr val="C00000"/>
                </a:solidFill>
                <a:latin typeface="Arial" charset="0"/>
              </a:rPr>
              <a:t> 3: </a:t>
            </a:r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Tách</a:t>
            </a:r>
            <a:r>
              <a:rPr lang="en-US" sz="2800" i="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C00000"/>
                </a:solidFill>
                <a:latin typeface="Arial" charset="0"/>
              </a:rPr>
              <a:t>ghép</a:t>
            </a:r>
            <a:endParaRPr lang="en-US" sz="2800" i="0" dirty="0" smtClean="0">
              <a:solidFill>
                <a:srgbClr val="C00000"/>
              </a:solidFill>
              <a:latin typeface="Arial" charset="0"/>
            </a:endParaRPr>
          </a:p>
          <a:p>
            <a:pPr algn="l"/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Tách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ghép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A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thành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B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và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ngược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 i="0" dirty="0" err="1" smtClean="0">
                <a:solidFill>
                  <a:srgbClr val="3333FF"/>
                </a:solidFill>
                <a:latin typeface="Arial" charset="0"/>
              </a:rPr>
              <a:t>lại</a:t>
            </a:r>
            <a:r>
              <a:rPr lang="en-US" sz="2800" i="0" dirty="0" smtClean="0">
                <a:solidFill>
                  <a:srgbClr val="3333FF"/>
                </a:solidFill>
                <a:latin typeface="Arial" charset="0"/>
              </a:rPr>
              <a:t>.</a:t>
            </a:r>
          </a:p>
          <a:p>
            <a:pPr algn="l"/>
            <a:endParaRPr lang="en-US" sz="3600" i="0" dirty="0" smtClean="0">
              <a:solidFill>
                <a:srgbClr val="3333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569305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440"/>
                            </p:stCondLst>
                            <p:childTnLst>
                              <p:par>
                                <p:cTn id="11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3" grpId="0" animBg="1"/>
      <p:bldP spid="10957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907704" y="2636912"/>
            <a:ext cx="5329238" cy="92333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i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Luyện</a:t>
            </a:r>
            <a:r>
              <a:rPr lang="en-US" sz="5400" i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5400" i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tập</a:t>
            </a:r>
            <a:endParaRPr lang="en-US" sz="5400" i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7587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626574" y="438944"/>
            <a:ext cx="6870700" cy="503237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Arial" charset="0"/>
              </a:rPr>
              <a:t>    </a:t>
            </a:r>
            <a:r>
              <a:rPr lang="en-US" sz="2400" b="1" dirty="0" err="1" smtClean="0">
                <a:solidFill>
                  <a:schemeClr val="folHlink"/>
                </a:solidFill>
                <a:latin typeface="Arial" charset="0"/>
              </a:rPr>
              <a:t>Câu</a:t>
            </a:r>
            <a:r>
              <a:rPr lang="en-US" sz="2400" b="1" dirty="0" smtClean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chemeClr val="folHlink"/>
                </a:solidFill>
                <a:latin typeface="Arial" charset="0"/>
              </a:rPr>
              <a:t>nào</a:t>
            </a:r>
            <a:r>
              <a:rPr lang="en-US" sz="2400" b="1" dirty="0" smtClean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vi-VN" sz="2400" b="1" u="sng" dirty="0" smtClean="0">
                <a:solidFill>
                  <a:schemeClr val="folHlink"/>
                </a:solidFill>
                <a:latin typeface="Arial" charset="0"/>
              </a:rPr>
              <a:t>đ</a:t>
            </a:r>
            <a:r>
              <a:rPr lang="en-US" sz="2400" b="1" u="sng" dirty="0" err="1" smtClean="0">
                <a:solidFill>
                  <a:schemeClr val="folHlink"/>
                </a:solidFill>
                <a:latin typeface="Arial" charset="0"/>
              </a:rPr>
              <a:t>úng</a:t>
            </a:r>
            <a:r>
              <a:rPr lang="en-US" sz="2400" b="1" dirty="0" smtClean="0">
                <a:solidFill>
                  <a:schemeClr val="folHlink"/>
                </a:solidFill>
                <a:latin typeface="Arial" charset="0"/>
              </a:rPr>
              <a:t>, </a:t>
            </a:r>
            <a:r>
              <a:rPr lang="en-US" sz="2400" b="1" dirty="0" err="1" smtClean="0">
                <a:solidFill>
                  <a:schemeClr val="folHlink"/>
                </a:solidFill>
                <a:latin typeface="Arial" charset="0"/>
              </a:rPr>
              <a:t>câu</a:t>
            </a:r>
            <a:r>
              <a:rPr lang="en-US" sz="2400" b="1" dirty="0" smtClean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chemeClr val="folHlink"/>
                </a:solidFill>
                <a:latin typeface="Arial" charset="0"/>
              </a:rPr>
              <a:t>nào</a:t>
            </a:r>
            <a:r>
              <a:rPr lang="en-US" sz="2400" b="1" dirty="0" smtClean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 sz="2400" b="1" u="sng" dirty="0" err="1" smtClean="0">
                <a:solidFill>
                  <a:schemeClr val="folHlink"/>
                </a:solidFill>
                <a:latin typeface="Arial" charset="0"/>
              </a:rPr>
              <a:t>sai</a:t>
            </a:r>
            <a:r>
              <a:rPr lang="en-US" sz="2400" b="1" dirty="0" smtClean="0">
                <a:solidFill>
                  <a:schemeClr val="folHlink"/>
                </a:solidFill>
                <a:latin typeface="Arial" charset="0"/>
              </a:rPr>
              <a:t>?</a:t>
            </a: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468313" y="981075"/>
            <a:ext cx="4103687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en-US" sz="2000" b="0" i="0" kern="0" dirty="0" err="1" smtClean="0">
                <a:latin typeface="Arial" charset="0"/>
              </a:rPr>
              <a:t>Diện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tích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hình</a:t>
            </a:r>
            <a:r>
              <a:rPr lang="en-US" sz="2000" b="0" i="0" kern="0" dirty="0" smtClean="0">
                <a:latin typeface="Arial" charset="0"/>
              </a:rPr>
              <a:t> tam </a:t>
            </a:r>
            <a:r>
              <a:rPr lang="en-US" sz="2000" b="0" i="0" kern="0" dirty="0" err="1" smtClean="0">
                <a:latin typeface="Arial" charset="0"/>
              </a:rPr>
              <a:t>giác</a:t>
            </a:r>
            <a:r>
              <a:rPr lang="en-US" sz="2000" b="0" i="0" kern="0" dirty="0" smtClean="0">
                <a:latin typeface="Arial" charset="0"/>
              </a:rPr>
              <a:t> ABC </a:t>
            </a:r>
            <a:r>
              <a:rPr lang="en-US" sz="2000" b="0" i="0" kern="0" dirty="0" err="1" smtClean="0">
                <a:solidFill>
                  <a:srgbClr val="FF0000"/>
                </a:solidFill>
                <a:latin typeface="Arial" charset="0"/>
              </a:rPr>
              <a:t>lớn</a:t>
            </a:r>
            <a:r>
              <a:rPr lang="en-US" sz="2000" b="0" i="0" kern="0" dirty="0" smtClean="0">
                <a:solidFill>
                  <a:srgbClr val="FF0000"/>
                </a:solidFill>
                <a:latin typeface="Arial" charset="0"/>
              </a:rPr>
              <a:t> h</a:t>
            </a:r>
            <a:r>
              <a:rPr lang="vi-VN" sz="2000" b="0" i="0" kern="0" dirty="0" smtClean="0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sz="2000" b="0" i="0" kern="0" dirty="0" smtClean="0">
                <a:solidFill>
                  <a:srgbClr val="FF0000"/>
                </a:solidFill>
                <a:latin typeface="Arial" charset="0"/>
              </a:rPr>
              <a:t>n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diện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tích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hình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tứ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giác</a:t>
            </a:r>
            <a:r>
              <a:rPr lang="en-US" sz="2000" b="0" i="0" kern="0" dirty="0" smtClean="0">
                <a:latin typeface="Arial" charset="0"/>
              </a:rPr>
              <a:t> ABCD.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en-US" sz="2000" b="0" i="0" kern="0" dirty="0" err="1" smtClean="0">
                <a:latin typeface="Arial" charset="0"/>
              </a:rPr>
              <a:t>Diện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tích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hình</a:t>
            </a:r>
            <a:r>
              <a:rPr lang="en-US" sz="2000" b="0" i="0" kern="0" dirty="0" smtClean="0">
                <a:latin typeface="Arial" charset="0"/>
              </a:rPr>
              <a:t> tam </a:t>
            </a:r>
            <a:r>
              <a:rPr lang="en-US" sz="2000" b="0" i="0" kern="0" dirty="0" err="1" smtClean="0">
                <a:latin typeface="Arial" charset="0"/>
              </a:rPr>
              <a:t>giác</a:t>
            </a:r>
            <a:r>
              <a:rPr lang="en-US" sz="2000" b="0" i="0" kern="0" dirty="0" smtClean="0">
                <a:latin typeface="Arial" charset="0"/>
              </a:rPr>
              <a:t> ABC </a:t>
            </a:r>
            <a:r>
              <a:rPr lang="en-US" sz="2000" b="0" i="0" kern="0" dirty="0" err="1" smtClean="0">
                <a:solidFill>
                  <a:srgbClr val="FF0000"/>
                </a:solidFill>
                <a:latin typeface="Arial" charset="0"/>
              </a:rPr>
              <a:t>bé</a:t>
            </a:r>
            <a:r>
              <a:rPr lang="en-US" sz="2000" b="0" i="0" kern="0" dirty="0" smtClean="0">
                <a:solidFill>
                  <a:srgbClr val="FF0000"/>
                </a:solidFill>
                <a:latin typeface="Arial" charset="0"/>
              </a:rPr>
              <a:t> h</a:t>
            </a:r>
            <a:r>
              <a:rPr lang="vi-VN" sz="2000" b="0" i="0" kern="0" dirty="0" smtClean="0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sz="2000" b="0" i="0" kern="0" dirty="0" smtClean="0">
                <a:solidFill>
                  <a:srgbClr val="FF0000"/>
                </a:solidFill>
                <a:latin typeface="Arial" charset="0"/>
              </a:rPr>
              <a:t>n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diện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tích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hình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tứ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giác</a:t>
            </a:r>
            <a:r>
              <a:rPr lang="en-US" sz="2000" b="0" i="0" kern="0" dirty="0" smtClean="0">
                <a:latin typeface="Arial" charset="0"/>
              </a:rPr>
              <a:t> ABCD.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en-US" sz="2000" b="0" i="0" kern="0" dirty="0" err="1" smtClean="0">
                <a:latin typeface="Arial" charset="0"/>
              </a:rPr>
              <a:t>Diện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tích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hình</a:t>
            </a:r>
            <a:r>
              <a:rPr lang="en-US" sz="2000" b="0" i="0" kern="0" dirty="0" smtClean="0">
                <a:latin typeface="Arial" charset="0"/>
              </a:rPr>
              <a:t> tam </a:t>
            </a:r>
            <a:r>
              <a:rPr lang="en-US" sz="2000" b="0" i="0" kern="0" dirty="0" err="1" smtClean="0">
                <a:latin typeface="Arial" charset="0"/>
              </a:rPr>
              <a:t>giác</a:t>
            </a:r>
            <a:r>
              <a:rPr lang="en-US" sz="2000" b="0" i="0" kern="0" dirty="0" smtClean="0">
                <a:latin typeface="Arial" charset="0"/>
              </a:rPr>
              <a:t> ABC</a:t>
            </a:r>
            <a:r>
              <a:rPr lang="en-US" sz="2000" b="0" i="0" kern="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0" i="0" kern="0" dirty="0" err="1" smtClean="0">
                <a:solidFill>
                  <a:srgbClr val="FF0000"/>
                </a:solidFill>
                <a:latin typeface="Arial" charset="0"/>
              </a:rPr>
              <a:t>bằng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diện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tích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hình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tứ</a:t>
            </a:r>
            <a:r>
              <a:rPr lang="en-US" sz="2000" b="0" i="0" kern="0" dirty="0" smtClean="0">
                <a:latin typeface="Arial" charset="0"/>
              </a:rPr>
              <a:t> </a:t>
            </a:r>
            <a:r>
              <a:rPr lang="en-US" sz="2000" b="0" i="0" kern="0" dirty="0" err="1" smtClean="0">
                <a:latin typeface="Arial" charset="0"/>
              </a:rPr>
              <a:t>giác</a:t>
            </a:r>
            <a:r>
              <a:rPr lang="en-US" sz="2000" b="0" i="0" kern="0" dirty="0" smtClean="0">
                <a:latin typeface="Arial" charset="0"/>
              </a:rPr>
              <a:t> ABCD.</a:t>
            </a:r>
          </a:p>
        </p:txBody>
      </p:sp>
      <p:grpSp>
        <p:nvGrpSpPr>
          <p:cNvPr id="10" name="Group 7"/>
          <p:cNvGrpSpPr>
            <a:grpSpLocks noChangeAspect="1"/>
          </p:cNvGrpSpPr>
          <p:nvPr/>
        </p:nvGrpSpPr>
        <p:grpSpPr bwMode="auto">
          <a:xfrm>
            <a:off x="3492500" y="3429000"/>
            <a:ext cx="4137025" cy="2987675"/>
            <a:chOff x="3093" y="11003"/>
            <a:chExt cx="5437" cy="4032"/>
          </a:xfrm>
        </p:grpSpPr>
        <p:sp>
          <p:nvSpPr>
            <p:cNvPr id="11" name="AutoShape 8"/>
            <p:cNvSpPr>
              <a:spLocks noChangeAspect="1" noChangeArrowheads="1"/>
            </p:cNvSpPr>
            <p:nvPr/>
          </p:nvSpPr>
          <p:spPr bwMode="auto">
            <a:xfrm>
              <a:off x="3093" y="11003"/>
              <a:ext cx="5437" cy="403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>
              <a:off x="3124" y="11018"/>
              <a:ext cx="5375" cy="2469"/>
            </a:xfrm>
            <a:prstGeom prst="triangle">
              <a:avLst>
                <a:gd name="adj" fmla="val 27185"/>
              </a:avLst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>
              <a:off x="3124" y="13487"/>
              <a:ext cx="5375" cy="1542"/>
            </a:xfrm>
            <a:prstGeom prst="flowChartMerge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059113" y="5041021"/>
            <a:ext cx="40957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dirty="0">
                <a:latin typeface="Arial" charset="0"/>
              </a:rPr>
              <a:t>A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4368006" y="2968628"/>
            <a:ext cx="407987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dirty="0">
                <a:latin typeface="Arial" charset="0"/>
              </a:rPr>
              <a:t>B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7693025" y="5041021"/>
            <a:ext cx="40798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dirty="0">
                <a:latin typeface="Arial" charset="0"/>
              </a:rPr>
              <a:t>C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364163" y="6400800"/>
            <a:ext cx="35877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D</a:t>
            </a:r>
          </a:p>
        </p:txBody>
      </p:sp>
      <p:sp>
        <p:nvSpPr>
          <p:cNvPr id="18" name="WordArt 16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0323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1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5003800" y="1196975"/>
            <a:ext cx="1008063" cy="469900"/>
          </a:xfrm>
          <a:prstGeom prst="rect">
            <a:avLst/>
          </a:prstGeom>
          <a:noFill/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solidFill>
                  <a:srgbClr val="0000FF"/>
                </a:solidFill>
                <a:latin typeface="Arial" charset="0"/>
              </a:rPr>
              <a:t>Sai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5003800" y="2708275"/>
            <a:ext cx="1008063" cy="469900"/>
          </a:xfrm>
          <a:prstGeom prst="rect">
            <a:avLst/>
          </a:prstGeom>
          <a:noFill/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 err="1">
                <a:solidFill>
                  <a:srgbClr val="0000FF"/>
                </a:solidFill>
                <a:latin typeface="Arial" charset="0"/>
              </a:rPr>
              <a:t>Sai</a:t>
            </a:r>
            <a:endParaRPr lang="en-US" i="0" dirty="0">
              <a:solidFill>
                <a:srgbClr val="0000FF"/>
              </a:solidFill>
              <a:latin typeface="Arial" charset="0"/>
            </a:endParaRPr>
          </a:p>
        </p:txBody>
      </p:sp>
      <p:grpSp>
        <p:nvGrpSpPr>
          <p:cNvPr id="21" name="Group 25"/>
          <p:cNvGrpSpPr>
            <a:grpSpLocks noChangeAspect="1"/>
          </p:cNvGrpSpPr>
          <p:nvPr/>
        </p:nvGrpSpPr>
        <p:grpSpPr bwMode="auto">
          <a:xfrm>
            <a:off x="3460750" y="3419475"/>
            <a:ext cx="4210050" cy="1943100"/>
            <a:chOff x="3045" y="11003"/>
            <a:chExt cx="5533" cy="2622"/>
          </a:xfrm>
        </p:grpSpPr>
        <p:sp>
          <p:nvSpPr>
            <p:cNvPr id="22" name="AutoShape 26"/>
            <p:cNvSpPr>
              <a:spLocks noChangeAspect="1" noChangeArrowheads="1"/>
            </p:cNvSpPr>
            <p:nvPr/>
          </p:nvSpPr>
          <p:spPr bwMode="auto">
            <a:xfrm>
              <a:off x="3045" y="11003"/>
              <a:ext cx="5533" cy="2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" name="AutoShape 27"/>
            <p:cNvSpPr>
              <a:spLocks noChangeArrowheads="1"/>
            </p:cNvSpPr>
            <p:nvPr/>
          </p:nvSpPr>
          <p:spPr bwMode="auto">
            <a:xfrm>
              <a:off x="3124" y="11018"/>
              <a:ext cx="5375" cy="2469"/>
            </a:xfrm>
            <a:prstGeom prst="triangle">
              <a:avLst>
                <a:gd name="adj" fmla="val 27185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5003800" y="1196975"/>
            <a:ext cx="1008063" cy="4699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5003800" y="1916113"/>
            <a:ext cx="1008063" cy="4699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5003800" y="2708275"/>
            <a:ext cx="1008063" cy="4699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7" name="Text Box 18"/>
          <p:cNvSpPr txBox="1">
            <a:spLocks noChangeArrowheads="1"/>
          </p:cNvSpPr>
          <p:nvPr/>
        </p:nvSpPr>
        <p:spPr bwMode="auto">
          <a:xfrm>
            <a:off x="5022850" y="1916113"/>
            <a:ext cx="969963" cy="461962"/>
          </a:xfrm>
          <a:prstGeom prst="rect">
            <a:avLst/>
          </a:prstGeom>
          <a:solidFill>
            <a:srgbClr val="FFFF99"/>
          </a:solidFill>
          <a:ln w="127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dirty="0" err="1">
                <a:solidFill>
                  <a:schemeClr val="hlink"/>
                </a:solidFill>
                <a:latin typeface="Arial" charset="0"/>
              </a:rPr>
              <a:t>Đúng</a:t>
            </a:r>
            <a:endParaRPr lang="en-US" i="0" dirty="0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28" name="j021295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101013" y="61658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Group 34"/>
          <p:cNvGrpSpPr>
            <a:grpSpLocks/>
          </p:cNvGrpSpPr>
          <p:nvPr/>
        </p:nvGrpSpPr>
        <p:grpSpPr bwMode="auto">
          <a:xfrm>
            <a:off x="0" y="3429000"/>
            <a:ext cx="2362200" cy="2590800"/>
            <a:chOff x="336" y="960"/>
            <a:chExt cx="1824" cy="1536"/>
          </a:xfrm>
        </p:grpSpPr>
        <p:pic>
          <p:nvPicPr>
            <p:cNvPr id="30" name="Picture 35" descr="AG00317_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36" y="1296"/>
              <a:ext cx="960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1" name="Group 36"/>
            <p:cNvGrpSpPr>
              <a:grpSpLocks/>
            </p:cNvGrpSpPr>
            <p:nvPr/>
          </p:nvGrpSpPr>
          <p:grpSpPr bwMode="auto">
            <a:xfrm>
              <a:off x="1056" y="960"/>
              <a:ext cx="1104" cy="672"/>
              <a:chOff x="3258" y="2574"/>
              <a:chExt cx="1104" cy="672"/>
            </a:xfrm>
          </p:grpSpPr>
          <p:sp>
            <p:nvSpPr>
              <p:cNvPr id="32" name="AutoShape 37"/>
              <p:cNvSpPr>
                <a:spLocks noChangeArrowheads="1"/>
              </p:cNvSpPr>
              <p:nvPr/>
            </p:nvSpPr>
            <p:spPr bwMode="auto">
              <a:xfrm>
                <a:off x="3258" y="2610"/>
                <a:ext cx="1104" cy="576"/>
              </a:xfrm>
              <a:prstGeom prst="wedgeEllipseCallout">
                <a:avLst>
                  <a:gd name="adj1" fmla="val -43750"/>
                  <a:gd name="adj2" fmla="val 70000"/>
                </a:avLst>
              </a:prstGeom>
              <a:solidFill>
                <a:srgbClr val="FFCCFF"/>
              </a:solidFill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eaLnBrk="1" hangingPunct="1"/>
                <a:endParaRPr lang="en-US" b="0" i="0">
                  <a:latin typeface="Arial" charset="0"/>
                  <a:cs typeface="Arial" charset="0"/>
                </a:endParaRPr>
              </a:p>
            </p:txBody>
          </p:sp>
          <p:pic>
            <p:nvPicPr>
              <p:cNvPr id="33" name="Picture 38" descr="TBFAQ"/>
              <p:cNvPicPr>
                <a:picLocks noChangeAspect="1" noChangeArrowheads="1" noCrop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3525" y="2574"/>
                <a:ext cx="576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63345939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6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4" dur="4745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</p:childTnLst>
        </p:cTn>
      </p:par>
    </p:tnLst>
    <p:bldLst>
      <p:bldP spid="8" grpId="0"/>
      <p:bldP spid="9" grpId="0" build="p"/>
      <p:bldP spid="18" grpId="0"/>
      <p:bldP spid="19" grpId="0" animBg="1"/>
      <p:bldP spid="27" grpId="0" animBg="1"/>
      <p:bldP spid="2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893763" y="1997075"/>
            <a:ext cx="3695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charset="0"/>
            </a:endParaRP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893763" y="1997075"/>
            <a:ext cx="24003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charset="0"/>
            </a:endParaRPr>
          </a:p>
        </p:txBody>
      </p:sp>
      <p:sp>
        <p:nvSpPr>
          <p:cNvPr id="2052" name="Rectangle 13"/>
          <p:cNvSpPr>
            <a:spLocks noChangeArrowheads="1"/>
          </p:cNvSpPr>
          <p:nvPr/>
        </p:nvSpPr>
        <p:spPr bwMode="auto">
          <a:xfrm>
            <a:off x="304800" y="936625"/>
            <a:ext cx="5562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i="1" u="sng">
                <a:latin typeface="Times New Roman" pitchFamily="18" charset="0"/>
              </a:rPr>
              <a:t>Kiểm tra bài cũ </a:t>
            </a:r>
            <a:r>
              <a:rPr lang="en-US" altLang="vi-VN" b="1" i="1">
                <a:latin typeface="Times New Roman" pitchFamily="18" charset="0"/>
              </a:rPr>
              <a:t>: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09600" y="1535113"/>
            <a:ext cx="81534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itchFamily="18" charset="0"/>
              </a:rPr>
              <a:t>   1) Tính chu vi hình tứ giác ABCD có độ dài các cạnh lần lượt như sau: 3cm, 5cm, 7cm, 4cm?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5013" y="4114800"/>
            <a:ext cx="8001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itchFamily="18" charset="0"/>
              </a:rPr>
              <a:t>2) Tính chu vi hình tam giác ABC có độ dài các cạnh lần lượt là: 8cm, 6cm, 5cm?</a:t>
            </a:r>
          </a:p>
        </p:txBody>
      </p:sp>
      <p:sp>
        <p:nvSpPr>
          <p:cNvPr id="2055" name="Rectangle 13"/>
          <p:cNvSpPr>
            <a:spLocks noChangeArrowheads="1"/>
          </p:cNvSpPr>
          <p:nvPr/>
        </p:nvSpPr>
        <p:spPr bwMode="auto">
          <a:xfrm>
            <a:off x="1503363" y="6350"/>
            <a:ext cx="6172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err="1">
                <a:latin typeface="Times New Roman" pitchFamily="18" charset="0"/>
              </a:rPr>
              <a:t>Thứ</a:t>
            </a:r>
            <a:r>
              <a:rPr lang="en-US" altLang="vi-VN" sz="2400" b="1" dirty="0">
                <a:latin typeface="Times New Roman" pitchFamily="18" charset="0"/>
              </a:rPr>
              <a:t> </a:t>
            </a:r>
            <a:r>
              <a:rPr lang="vi-VN" altLang="vi-VN" sz="2400" dirty="0">
                <a:latin typeface="Times New Roman" pitchFamily="18" charset="0"/>
              </a:rPr>
              <a:t>năm</a:t>
            </a:r>
            <a:r>
              <a:rPr lang="en-US" altLang="vi-VN" sz="2400" b="1" dirty="0" smtClean="0">
                <a:latin typeface="Times New Roman" pitchFamily="18" charset="0"/>
              </a:rPr>
              <a:t> </a:t>
            </a:r>
            <a:r>
              <a:rPr lang="en-US" altLang="vi-VN" sz="2400" dirty="0" err="1" smtClean="0">
                <a:latin typeface="Times New Roman" pitchFamily="18" charset="0"/>
              </a:rPr>
              <a:t>n</a:t>
            </a:r>
            <a:r>
              <a:rPr lang="en-US" altLang="vi-VN" sz="2400" b="1" dirty="0" err="1" smtClean="0">
                <a:latin typeface="Times New Roman" pitchFamily="18" charset="0"/>
              </a:rPr>
              <a:t>gày</a:t>
            </a:r>
            <a:r>
              <a:rPr lang="en-US" altLang="vi-VN" sz="2400" b="1" dirty="0" smtClean="0">
                <a:latin typeface="Times New Roman" pitchFamily="18" charset="0"/>
              </a:rPr>
              <a:t> </a:t>
            </a:r>
            <a:r>
              <a:rPr lang="en-US" altLang="vi-VN" sz="2400" b="1" dirty="0" smtClean="0">
                <a:latin typeface="Times New Roman" pitchFamily="18" charset="0"/>
              </a:rPr>
              <a:t>3</a:t>
            </a:r>
            <a:r>
              <a:rPr lang="vi-VN" altLang="vi-VN" sz="2400" b="1" dirty="0" smtClean="0">
                <a:latin typeface="Times New Roman" pitchFamily="18" charset="0"/>
              </a:rPr>
              <a:t>1</a:t>
            </a:r>
            <a:r>
              <a:rPr lang="en-US" altLang="vi-VN" sz="2400" b="1" dirty="0" smtClean="0">
                <a:latin typeface="Times New Roman" pitchFamily="18" charset="0"/>
              </a:rPr>
              <a:t> </a:t>
            </a:r>
            <a:r>
              <a:rPr lang="en-US" altLang="vi-VN" sz="2400" dirty="0" err="1">
                <a:latin typeface="Times New Roman" pitchFamily="18" charset="0"/>
              </a:rPr>
              <a:t>t</a:t>
            </a:r>
            <a:r>
              <a:rPr lang="en-US" altLang="vi-VN" sz="2400" b="1" dirty="0" err="1" smtClean="0">
                <a:latin typeface="Times New Roman" pitchFamily="18" charset="0"/>
              </a:rPr>
              <a:t>háng</a:t>
            </a:r>
            <a:r>
              <a:rPr lang="en-US" altLang="vi-VN" sz="2400" b="1" dirty="0" smtClean="0">
                <a:latin typeface="Times New Roman" pitchFamily="18" charset="0"/>
              </a:rPr>
              <a:t> 03 </a:t>
            </a:r>
            <a:r>
              <a:rPr lang="en-US" altLang="vi-VN" sz="2400" dirty="0" err="1">
                <a:latin typeface="Times New Roman" pitchFamily="18" charset="0"/>
              </a:rPr>
              <a:t>n</a:t>
            </a:r>
            <a:r>
              <a:rPr lang="en-US" altLang="vi-VN" sz="2400" b="1" dirty="0" err="1" smtClean="0">
                <a:latin typeface="Times New Roman" pitchFamily="18" charset="0"/>
              </a:rPr>
              <a:t>ăm</a:t>
            </a:r>
            <a:r>
              <a:rPr lang="en-US" altLang="vi-VN" sz="2400" b="1" dirty="0" smtClean="0">
                <a:latin typeface="Times New Roman" pitchFamily="18" charset="0"/>
              </a:rPr>
              <a:t> 2022</a:t>
            </a:r>
            <a:endParaRPr lang="en-US" altLang="vi-VN" sz="2400" b="1" dirty="0">
              <a:latin typeface="Times New Roman" pitchFamily="18" charset="0"/>
            </a:endParaRPr>
          </a:p>
        </p:txBody>
      </p:sp>
      <p:sp>
        <p:nvSpPr>
          <p:cNvPr id="2056" name="Rectangle 13"/>
          <p:cNvSpPr>
            <a:spLocks noChangeArrowheads="1"/>
          </p:cNvSpPr>
          <p:nvPr/>
        </p:nvSpPr>
        <p:spPr bwMode="auto">
          <a:xfrm>
            <a:off x="1503363" y="406400"/>
            <a:ext cx="6172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u="sng">
                <a:latin typeface="Times New Roman" pitchFamily="18" charset="0"/>
              </a:rPr>
              <a:t>TOÁN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685800" y="2667000"/>
            <a:ext cx="7162800" cy="116998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  </a:t>
            </a:r>
            <a:r>
              <a:rPr lang="en-US" sz="2800" dirty="0">
                <a:latin typeface="Times New Roman" pitchFamily="18" charset="0"/>
              </a:rPr>
              <a:t>Chu vi </a:t>
            </a:r>
            <a:r>
              <a:rPr lang="en-US" sz="2800" dirty="0" err="1">
                <a:latin typeface="Times New Roman" pitchFamily="18" charset="0"/>
              </a:rPr>
              <a:t>hình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tư</a:t>
            </a:r>
            <a:r>
              <a:rPr lang="en-US" sz="2800" dirty="0">
                <a:latin typeface="Times New Roman" pitchFamily="18" charset="0"/>
              </a:rPr>
              <a:t>́ </a:t>
            </a:r>
            <a:r>
              <a:rPr lang="en-US" sz="2800" dirty="0" err="1">
                <a:latin typeface="Times New Roman" pitchFamily="18" charset="0"/>
              </a:rPr>
              <a:t>giác</a:t>
            </a:r>
            <a:r>
              <a:rPr lang="en-US" sz="2800" dirty="0">
                <a:latin typeface="Times New Roman" pitchFamily="18" charset="0"/>
              </a:rPr>
              <a:t> ABCD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: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dirty="0">
                <a:latin typeface="Times New Roman" pitchFamily="18" charset="0"/>
              </a:rPr>
              <a:t>         3cm  +  5cm  +  7cm  +  4cm  =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19 ( cm ) 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685800" y="5192713"/>
            <a:ext cx="7162800" cy="116998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itchFamily="18" charset="0"/>
              </a:rPr>
              <a:t>   Chu vi hình tam giác ABC có độ dài là 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itchFamily="18" charset="0"/>
              </a:rPr>
              <a:t>          8cm  +  6cm  +  5cm  =  </a:t>
            </a:r>
            <a:r>
              <a:rPr lang="en-US" altLang="vi-VN" sz="2800" b="1">
                <a:solidFill>
                  <a:srgbClr val="FF0000"/>
                </a:solidFill>
                <a:latin typeface="Times New Roman" pitchFamily="18" charset="0"/>
              </a:rPr>
              <a:t>19 ( cm )</a:t>
            </a:r>
          </a:p>
        </p:txBody>
      </p:sp>
    </p:spTree>
    <p:extLst>
      <p:ext uri="{BB962C8B-B14F-4D97-AF65-F5344CB8AC3E}">
        <p14:creationId xmlns:p14="http://schemas.microsoft.com/office/powerpoint/2010/main" val="290516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4114" grpId="0"/>
      <p:bldP spid="13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6870700" cy="503237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Arial" charset="0"/>
              </a:rPr>
              <a:t>    </a:t>
            </a:r>
            <a:endParaRPr lang="en-US" sz="2400" b="1" smtClean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76375" y="-315913"/>
            <a:ext cx="6697663" cy="2908301"/>
          </a:xfrm>
          <a:noFill/>
        </p:spPr>
        <p:txBody>
          <a:bodyPr/>
          <a:lstStyle/>
          <a:p>
            <a:pPr marL="533400" indent="-533400" eaLnBrk="1" hangingPunct="1">
              <a:buFontTx/>
              <a:buNone/>
            </a:pPr>
            <a:endParaRPr lang="en-US" smtClean="0">
              <a:latin typeface="Arial" charset="0"/>
            </a:endParaRPr>
          </a:p>
          <a:p>
            <a:pPr marL="533400" indent="-533400" eaLnBrk="1" hangingPunct="1">
              <a:buFontTx/>
              <a:buAutoNum type="alphaLcParenR"/>
            </a:pPr>
            <a:r>
              <a:rPr lang="en-US" b="1" smtClean="0">
                <a:solidFill>
                  <a:schemeClr val="folHlink"/>
                </a:solidFill>
                <a:latin typeface="Arial" charset="0"/>
              </a:rPr>
              <a:t>Hình P gồm bao nhiêu ôvuông? Hình Q gồm bao nhiêu ô vuông?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en-US" b="1" smtClean="0">
                <a:solidFill>
                  <a:schemeClr val="folHlink"/>
                </a:solidFill>
                <a:latin typeface="Arial" charset="0"/>
              </a:rPr>
              <a:t>So sánh diện tích hình P với diện tích hình Q.</a:t>
            </a:r>
            <a:endParaRPr lang="en-US" smtClean="0">
              <a:latin typeface="Arial" charset="0"/>
            </a:endParaRPr>
          </a:p>
        </p:txBody>
      </p:sp>
      <p:sp>
        <p:nvSpPr>
          <p:cNvPr id="23556" name="WordArt 12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762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grpSp>
        <p:nvGrpSpPr>
          <p:cNvPr id="2" name="Group 13"/>
          <p:cNvGrpSpPr>
            <a:grpSpLocks noChangeAspect="1"/>
          </p:cNvGrpSpPr>
          <p:nvPr/>
        </p:nvGrpSpPr>
        <p:grpSpPr bwMode="auto">
          <a:xfrm>
            <a:off x="1835150" y="2359025"/>
            <a:ext cx="3638550" cy="3667125"/>
            <a:chOff x="147" y="9810"/>
            <a:chExt cx="4781" cy="4950"/>
          </a:xfrm>
        </p:grpSpPr>
        <p:sp>
          <p:nvSpPr>
            <p:cNvPr id="23596" name="AutoShape 14"/>
            <p:cNvSpPr>
              <a:spLocks noChangeAspect="1" noChangeArrowheads="1"/>
            </p:cNvSpPr>
            <p:nvPr/>
          </p:nvSpPr>
          <p:spPr bwMode="auto">
            <a:xfrm>
              <a:off x="147" y="9810"/>
              <a:ext cx="4781" cy="4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7" name="Rectangle 15"/>
            <p:cNvSpPr>
              <a:spLocks noChangeArrowheads="1"/>
            </p:cNvSpPr>
            <p:nvPr/>
          </p:nvSpPr>
          <p:spPr bwMode="auto">
            <a:xfrm>
              <a:off x="153" y="9817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8" name="Rectangle 16"/>
            <p:cNvSpPr>
              <a:spLocks noChangeArrowheads="1"/>
            </p:cNvSpPr>
            <p:nvPr/>
          </p:nvSpPr>
          <p:spPr bwMode="auto">
            <a:xfrm>
              <a:off x="1343" y="9817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9" name="Rectangle 17"/>
            <p:cNvSpPr>
              <a:spLocks noChangeArrowheads="1"/>
            </p:cNvSpPr>
            <p:nvPr/>
          </p:nvSpPr>
          <p:spPr bwMode="auto">
            <a:xfrm>
              <a:off x="2532" y="9817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23600" name="Rectangle 18"/>
            <p:cNvSpPr>
              <a:spLocks noChangeArrowheads="1"/>
            </p:cNvSpPr>
            <p:nvPr/>
          </p:nvSpPr>
          <p:spPr bwMode="auto">
            <a:xfrm>
              <a:off x="153" y="11051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1" name="Rectangle 19"/>
            <p:cNvSpPr>
              <a:spLocks noChangeArrowheads="1"/>
            </p:cNvSpPr>
            <p:nvPr/>
          </p:nvSpPr>
          <p:spPr bwMode="auto">
            <a:xfrm>
              <a:off x="3721" y="9817"/>
              <a:ext cx="1200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2" name="Rectangle 20"/>
            <p:cNvSpPr>
              <a:spLocks noChangeArrowheads="1"/>
            </p:cNvSpPr>
            <p:nvPr/>
          </p:nvSpPr>
          <p:spPr bwMode="auto">
            <a:xfrm>
              <a:off x="153" y="12286"/>
              <a:ext cx="1201" cy="12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3" name="Rectangle 21"/>
            <p:cNvSpPr>
              <a:spLocks noChangeArrowheads="1"/>
            </p:cNvSpPr>
            <p:nvPr/>
          </p:nvSpPr>
          <p:spPr bwMode="auto">
            <a:xfrm>
              <a:off x="1343" y="11051"/>
              <a:ext cx="1200" cy="123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4" name="Rectangle 22"/>
            <p:cNvSpPr>
              <a:spLocks noChangeArrowheads="1"/>
            </p:cNvSpPr>
            <p:nvPr/>
          </p:nvSpPr>
          <p:spPr bwMode="auto">
            <a:xfrm>
              <a:off x="153" y="13520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5" name="Rectangle 23"/>
            <p:cNvSpPr>
              <a:spLocks noChangeArrowheads="1"/>
            </p:cNvSpPr>
            <p:nvPr/>
          </p:nvSpPr>
          <p:spPr bwMode="auto">
            <a:xfrm>
              <a:off x="1343" y="12286"/>
              <a:ext cx="1199" cy="12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6" name="Rectangle 24"/>
            <p:cNvSpPr>
              <a:spLocks noChangeArrowheads="1"/>
            </p:cNvSpPr>
            <p:nvPr/>
          </p:nvSpPr>
          <p:spPr bwMode="auto">
            <a:xfrm>
              <a:off x="2532" y="11051"/>
              <a:ext cx="1201" cy="1239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7" name="Rectangle 25"/>
            <p:cNvSpPr>
              <a:spLocks noChangeArrowheads="1"/>
            </p:cNvSpPr>
            <p:nvPr/>
          </p:nvSpPr>
          <p:spPr bwMode="auto">
            <a:xfrm>
              <a:off x="2532" y="12286"/>
              <a:ext cx="1201" cy="12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26"/>
          <p:cNvGrpSpPr>
            <a:grpSpLocks noChangeAspect="1"/>
          </p:cNvGrpSpPr>
          <p:nvPr/>
        </p:nvGrpSpPr>
        <p:grpSpPr bwMode="auto">
          <a:xfrm>
            <a:off x="5076825" y="2349500"/>
            <a:ext cx="3636963" cy="3667125"/>
            <a:chOff x="1203" y="5869"/>
            <a:chExt cx="4779" cy="4951"/>
          </a:xfrm>
        </p:grpSpPr>
        <p:sp>
          <p:nvSpPr>
            <p:cNvPr id="23585" name="AutoShape 27"/>
            <p:cNvSpPr>
              <a:spLocks noChangeAspect="1" noChangeArrowheads="1"/>
            </p:cNvSpPr>
            <p:nvPr/>
          </p:nvSpPr>
          <p:spPr bwMode="auto">
            <a:xfrm>
              <a:off x="1203" y="5869"/>
              <a:ext cx="4779" cy="49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6" name="Rectangle 28"/>
            <p:cNvSpPr>
              <a:spLocks noChangeArrowheads="1"/>
            </p:cNvSpPr>
            <p:nvPr/>
          </p:nvSpPr>
          <p:spPr bwMode="auto">
            <a:xfrm>
              <a:off x="2398" y="5876"/>
              <a:ext cx="1201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23587" name="Rectangle 29"/>
            <p:cNvSpPr>
              <a:spLocks noChangeArrowheads="1"/>
            </p:cNvSpPr>
            <p:nvPr/>
          </p:nvSpPr>
          <p:spPr bwMode="auto">
            <a:xfrm>
              <a:off x="3587" y="5876"/>
              <a:ext cx="1200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8" name="Rectangle 30"/>
            <p:cNvSpPr>
              <a:spLocks noChangeArrowheads="1"/>
            </p:cNvSpPr>
            <p:nvPr/>
          </p:nvSpPr>
          <p:spPr bwMode="auto">
            <a:xfrm>
              <a:off x="2398" y="7110"/>
              <a:ext cx="1200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9" name="Rectangle 31"/>
            <p:cNvSpPr>
              <a:spLocks noChangeArrowheads="1"/>
            </p:cNvSpPr>
            <p:nvPr/>
          </p:nvSpPr>
          <p:spPr bwMode="auto">
            <a:xfrm>
              <a:off x="2398" y="8344"/>
              <a:ext cx="1200" cy="12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0" name="Rectangle 32"/>
            <p:cNvSpPr>
              <a:spLocks noChangeArrowheads="1"/>
            </p:cNvSpPr>
            <p:nvPr/>
          </p:nvSpPr>
          <p:spPr bwMode="auto">
            <a:xfrm>
              <a:off x="3587" y="8344"/>
              <a:ext cx="1201" cy="12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1" name="Rectangle 33"/>
            <p:cNvSpPr>
              <a:spLocks noChangeArrowheads="1"/>
            </p:cNvSpPr>
            <p:nvPr/>
          </p:nvSpPr>
          <p:spPr bwMode="auto">
            <a:xfrm>
              <a:off x="2398" y="9579"/>
              <a:ext cx="1199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2" name="Rectangle 34"/>
            <p:cNvSpPr>
              <a:spLocks noChangeArrowheads="1"/>
            </p:cNvSpPr>
            <p:nvPr/>
          </p:nvSpPr>
          <p:spPr bwMode="auto">
            <a:xfrm>
              <a:off x="3587" y="7110"/>
              <a:ext cx="1200" cy="123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3" name="Rectangle 35"/>
            <p:cNvSpPr>
              <a:spLocks noChangeArrowheads="1"/>
            </p:cNvSpPr>
            <p:nvPr/>
          </p:nvSpPr>
          <p:spPr bwMode="auto">
            <a:xfrm>
              <a:off x="1209" y="9579"/>
              <a:ext cx="1199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4" name="Rectangle 36"/>
            <p:cNvSpPr>
              <a:spLocks noChangeArrowheads="1"/>
            </p:cNvSpPr>
            <p:nvPr/>
          </p:nvSpPr>
          <p:spPr bwMode="auto">
            <a:xfrm>
              <a:off x="3587" y="9579"/>
              <a:ext cx="1200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5" name="Rectangle 37"/>
            <p:cNvSpPr>
              <a:spLocks noChangeArrowheads="1"/>
            </p:cNvSpPr>
            <p:nvPr/>
          </p:nvSpPr>
          <p:spPr bwMode="auto">
            <a:xfrm>
              <a:off x="4776" y="9579"/>
              <a:ext cx="1200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3527" name="Text Box 39"/>
          <p:cNvSpPr txBox="1">
            <a:spLocks noChangeArrowheads="1"/>
          </p:cNvSpPr>
          <p:nvPr/>
        </p:nvSpPr>
        <p:spPr bwMode="auto">
          <a:xfrm>
            <a:off x="2771775" y="6165850"/>
            <a:ext cx="172878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</a:t>
            </a:r>
            <a:r>
              <a:rPr lang="en-US" b="0" i="0">
                <a:latin typeface="Arial" charset="0"/>
              </a:rPr>
              <a:t> </a:t>
            </a:r>
            <a:r>
              <a:rPr lang="en-US" b="0" i="0">
                <a:solidFill>
                  <a:schemeClr val="hlink"/>
                </a:solidFill>
                <a:latin typeface="Arial" charset="0"/>
              </a:rPr>
              <a:t>P</a:t>
            </a:r>
          </a:p>
        </p:txBody>
      </p:sp>
      <p:sp>
        <p:nvSpPr>
          <p:cNvPr id="63528" name="Text Box 40"/>
          <p:cNvSpPr txBox="1">
            <a:spLocks noChangeArrowheads="1"/>
          </p:cNvSpPr>
          <p:nvPr/>
        </p:nvSpPr>
        <p:spPr bwMode="auto">
          <a:xfrm>
            <a:off x="6716713" y="6165850"/>
            <a:ext cx="1192212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</a:t>
            </a:r>
            <a:r>
              <a:rPr lang="en-US" i="0">
                <a:solidFill>
                  <a:srgbClr val="46D4F6"/>
                </a:solidFill>
                <a:latin typeface="Arial" charset="0"/>
              </a:rPr>
              <a:t>Q</a:t>
            </a:r>
          </a:p>
        </p:txBody>
      </p:sp>
      <p:sp>
        <p:nvSpPr>
          <p:cNvPr id="63529" name="Text Box 41"/>
          <p:cNvSpPr txBox="1">
            <a:spLocks noChangeArrowheads="1"/>
          </p:cNvSpPr>
          <p:nvPr/>
        </p:nvSpPr>
        <p:spPr bwMode="auto">
          <a:xfrm>
            <a:off x="2076450" y="2667000"/>
            <a:ext cx="38576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1</a:t>
            </a:r>
          </a:p>
        </p:txBody>
      </p:sp>
      <p:sp>
        <p:nvSpPr>
          <p:cNvPr id="63531" name="Text Box 43"/>
          <p:cNvSpPr txBox="1">
            <a:spLocks noChangeArrowheads="1"/>
          </p:cNvSpPr>
          <p:nvPr/>
        </p:nvSpPr>
        <p:spPr bwMode="auto">
          <a:xfrm>
            <a:off x="2987675" y="2636838"/>
            <a:ext cx="431800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rgbClr val="FFFF66"/>
                </a:solidFill>
                <a:latin typeface="Arial" charset="0"/>
              </a:rPr>
              <a:t>2</a:t>
            </a:r>
          </a:p>
        </p:txBody>
      </p:sp>
      <p:sp>
        <p:nvSpPr>
          <p:cNvPr id="63533" name="Text Box 45"/>
          <p:cNvSpPr txBox="1">
            <a:spLocks noChangeArrowheads="1"/>
          </p:cNvSpPr>
          <p:nvPr/>
        </p:nvSpPr>
        <p:spPr bwMode="auto">
          <a:xfrm>
            <a:off x="3924300" y="2636838"/>
            <a:ext cx="3857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3</a:t>
            </a:r>
          </a:p>
        </p:txBody>
      </p:sp>
      <p:sp>
        <p:nvSpPr>
          <p:cNvPr id="63535" name="Text Box 47"/>
          <p:cNvSpPr txBox="1">
            <a:spLocks noChangeArrowheads="1"/>
          </p:cNvSpPr>
          <p:nvPr/>
        </p:nvSpPr>
        <p:spPr bwMode="auto">
          <a:xfrm>
            <a:off x="4787900" y="2636838"/>
            <a:ext cx="287338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rgbClr val="FFFF66"/>
                </a:solidFill>
                <a:latin typeface="Arial" charset="0"/>
              </a:rPr>
              <a:t>4</a:t>
            </a:r>
          </a:p>
        </p:txBody>
      </p:sp>
      <p:sp>
        <p:nvSpPr>
          <p:cNvPr id="63536" name="Text Box 48"/>
          <p:cNvSpPr txBox="1">
            <a:spLocks noChangeArrowheads="1"/>
          </p:cNvSpPr>
          <p:nvPr/>
        </p:nvSpPr>
        <p:spPr bwMode="auto">
          <a:xfrm>
            <a:off x="2076450" y="3532188"/>
            <a:ext cx="3857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5</a:t>
            </a:r>
          </a:p>
        </p:txBody>
      </p:sp>
      <p:sp>
        <p:nvSpPr>
          <p:cNvPr id="63537" name="Text Box 49"/>
          <p:cNvSpPr txBox="1">
            <a:spLocks noChangeArrowheads="1"/>
          </p:cNvSpPr>
          <p:nvPr/>
        </p:nvSpPr>
        <p:spPr bwMode="auto">
          <a:xfrm>
            <a:off x="2987675" y="3500438"/>
            <a:ext cx="3857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6</a:t>
            </a:r>
          </a:p>
        </p:txBody>
      </p:sp>
      <p:sp>
        <p:nvSpPr>
          <p:cNvPr id="63538" name="Text Box 50"/>
          <p:cNvSpPr txBox="1">
            <a:spLocks noChangeArrowheads="1"/>
          </p:cNvSpPr>
          <p:nvPr/>
        </p:nvSpPr>
        <p:spPr bwMode="auto">
          <a:xfrm>
            <a:off x="3924300" y="3573463"/>
            <a:ext cx="3857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7</a:t>
            </a:r>
          </a:p>
        </p:txBody>
      </p:sp>
      <p:sp>
        <p:nvSpPr>
          <p:cNvPr id="63539" name="Text Box 51"/>
          <p:cNvSpPr txBox="1">
            <a:spLocks noChangeArrowheads="1"/>
          </p:cNvSpPr>
          <p:nvPr/>
        </p:nvSpPr>
        <p:spPr bwMode="auto">
          <a:xfrm>
            <a:off x="2051050" y="4508500"/>
            <a:ext cx="38576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8</a:t>
            </a:r>
          </a:p>
        </p:txBody>
      </p:sp>
      <p:sp>
        <p:nvSpPr>
          <p:cNvPr id="63540" name="Text Box 52"/>
          <p:cNvSpPr txBox="1">
            <a:spLocks noChangeArrowheads="1"/>
          </p:cNvSpPr>
          <p:nvPr/>
        </p:nvSpPr>
        <p:spPr bwMode="auto">
          <a:xfrm>
            <a:off x="2987675" y="4508500"/>
            <a:ext cx="38576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9</a:t>
            </a:r>
          </a:p>
        </p:txBody>
      </p:sp>
      <p:sp>
        <p:nvSpPr>
          <p:cNvPr id="63541" name="Text Box 53"/>
          <p:cNvSpPr txBox="1">
            <a:spLocks noChangeArrowheads="1"/>
          </p:cNvSpPr>
          <p:nvPr/>
        </p:nvSpPr>
        <p:spPr bwMode="auto">
          <a:xfrm>
            <a:off x="1951038" y="5373688"/>
            <a:ext cx="58737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11</a:t>
            </a:r>
          </a:p>
        </p:txBody>
      </p:sp>
      <p:sp>
        <p:nvSpPr>
          <p:cNvPr id="63542" name="Text Box 54"/>
          <p:cNvSpPr txBox="1">
            <a:spLocks noChangeArrowheads="1"/>
          </p:cNvSpPr>
          <p:nvPr/>
        </p:nvSpPr>
        <p:spPr bwMode="auto">
          <a:xfrm>
            <a:off x="3751263" y="4437063"/>
            <a:ext cx="58737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10</a:t>
            </a:r>
          </a:p>
        </p:txBody>
      </p:sp>
      <p:sp>
        <p:nvSpPr>
          <p:cNvPr id="63544" name="Text Box 56"/>
          <p:cNvSpPr txBox="1">
            <a:spLocks noChangeArrowheads="1"/>
          </p:cNvSpPr>
          <p:nvPr/>
        </p:nvSpPr>
        <p:spPr bwMode="auto">
          <a:xfrm>
            <a:off x="6227763" y="2565400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63545" name="Text Box 57"/>
          <p:cNvSpPr txBox="1">
            <a:spLocks noChangeArrowheads="1"/>
          </p:cNvSpPr>
          <p:nvPr/>
        </p:nvSpPr>
        <p:spPr bwMode="auto">
          <a:xfrm>
            <a:off x="7164388" y="2565400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63546" name="Text Box 58"/>
          <p:cNvSpPr txBox="1">
            <a:spLocks noChangeArrowheads="1"/>
          </p:cNvSpPr>
          <p:nvPr/>
        </p:nvSpPr>
        <p:spPr bwMode="auto">
          <a:xfrm>
            <a:off x="6227763" y="3429000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63547" name="Text Box 59"/>
          <p:cNvSpPr txBox="1">
            <a:spLocks noChangeArrowheads="1"/>
          </p:cNvSpPr>
          <p:nvPr/>
        </p:nvSpPr>
        <p:spPr bwMode="auto">
          <a:xfrm>
            <a:off x="7164388" y="3429000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63548" name="Text Box 60"/>
          <p:cNvSpPr txBox="1">
            <a:spLocks noChangeArrowheads="1"/>
          </p:cNvSpPr>
          <p:nvPr/>
        </p:nvSpPr>
        <p:spPr bwMode="auto">
          <a:xfrm>
            <a:off x="6227763" y="4365625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63549" name="Text Box 61"/>
          <p:cNvSpPr txBox="1">
            <a:spLocks noChangeArrowheads="1"/>
          </p:cNvSpPr>
          <p:nvPr/>
        </p:nvSpPr>
        <p:spPr bwMode="auto">
          <a:xfrm>
            <a:off x="7092950" y="4365625"/>
            <a:ext cx="433388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63550" name="Text Box 62"/>
          <p:cNvSpPr txBox="1">
            <a:spLocks noChangeArrowheads="1"/>
          </p:cNvSpPr>
          <p:nvPr/>
        </p:nvSpPr>
        <p:spPr bwMode="auto">
          <a:xfrm>
            <a:off x="5292725" y="5229225"/>
            <a:ext cx="38576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63551" name="Text Box 63"/>
          <p:cNvSpPr txBox="1">
            <a:spLocks noChangeArrowheads="1"/>
          </p:cNvSpPr>
          <p:nvPr/>
        </p:nvSpPr>
        <p:spPr bwMode="auto">
          <a:xfrm>
            <a:off x="6227763" y="5229225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63552" name="Text Box 64"/>
          <p:cNvSpPr txBox="1">
            <a:spLocks noChangeArrowheads="1"/>
          </p:cNvSpPr>
          <p:nvPr/>
        </p:nvSpPr>
        <p:spPr bwMode="auto">
          <a:xfrm>
            <a:off x="7164388" y="5229225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9</a:t>
            </a:r>
          </a:p>
        </p:txBody>
      </p:sp>
      <p:sp>
        <p:nvSpPr>
          <p:cNvPr id="63553" name="Text Box 65"/>
          <p:cNvSpPr txBox="1">
            <a:spLocks noChangeArrowheads="1"/>
          </p:cNvSpPr>
          <p:nvPr/>
        </p:nvSpPr>
        <p:spPr bwMode="auto">
          <a:xfrm>
            <a:off x="7927975" y="5229225"/>
            <a:ext cx="587375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10</a:t>
            </a:r>
          </a:p>
        </p:txBody>
      </p:sp>
      <p:sp>
        <p:nvSpPr>
          <p:cNvPr id="63559" name="Rectangle 71"/>
          <p:cNvSpPr>
            <a:spLocks noChangeArrowheads="1"/>
          </p:cNvSpPr>
          <p:nvPr/>
        </p:nvSpPr>
        <p:spPr bwMode="auto">
          <a:xfrm>
            <a:off x="1482725" y="44450"/>
            <a:ext cx="6697663" cy="1063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4988" indent="-534988" algn="l" eaLnBrk="1" hangingPunct="1">
              <a:spcBef>
                <a:spcPct val="2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a) Hình  </a:t>
            </a:r>
            <a:r>
              <a:rPr lang="en-US" sz="2800" i="0">
                <a:solidFill>
                  <a:schemeClr val="hlink"/>
                </a:solidFill>
                <a:latin typeface="Arial" charset="0"/>
              </a:rPr>
              <a:t>P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gồm </a:t>
            </a:r>
            <a:r>
              <a:rPr lang="en-US" sz="2800" i="0">
                <a:solidFill>
                  <a:schemeClr val="tx2"/>
                </a:solidFill>
                <a:latin typeface="Arial" charset="0"/>
              </a:rPr>
              <a:t>11 ô vuông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              Hình </a:t>
            </a:r>
            <a:r>
              <a:rPr lang="en-US" sz="2800" i="0">
                <a:solidFill>
                  <a:srgbClr val="46D4F6"/>
                </a:solidFill>
                <a:latin typeface="Arial" charset="0"/>
              </a:rPr>
              <a:t>Q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gồm </a:t>
            </a:r>
            <a:r>
              <a:rPr lang="en-US" sz="2800" i="0">
                <a:solidFill>
                  <a:schemeClr val="tx2"/>
                </a:solidFill>
                <a:latin typeface="Arial" charset="0"/>
              </a:rPr>
              <a:t>10 ô vuông</a:t>
            </a:r>
            <a:endParaRPr lang="en-US" sz="2800" b="0" i="0">
              <a:latin typeface="Arial" charset="0"/>
            </a:endParaRPr>
          </a:p>
        </p:txBody>
      </p:sp>
      <p:sp>
        <p:nvSpPr>
          <p:cNvPr id="63560" name="Rectangle 72"/>
          <p:cNvSpPr>
            <a:spLocks noChangeArrowheads="1"/>
          </p:cNvSpPr>
          <p:nvPr/>
        </p:nvSpPr>
        <p:spPr bwMode="auto">
          <a:xfrm>
            <a:off x="1470025" y="1196975"/>
            <a:ext cx="6697663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l" eaLnBrk="1" hangingPunct="1">
              <a:spcBef>
                <a:spcPct val="2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b) Diện tích hình </a:t>
            </a:r>
            <a:r>
              <a:rPr lang="en-US" sz="2800" i="0">
                <a:solidFill>
                  <a:schemeClr val="hlink"/>
                </a:solidFill>
                <a:latin typeface="Arial" charset="0"/>
              </a:rPr>
              <a:t>P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 sz="2800" i="0" u="sng">
                <a:solidFill>
                  <a:schemeClr val="tx2"/>
                </a:solidFill>
                <a:latin typeface="Arial" charset="0"/>
              </a:rPr>
              <a:t>lớn h</a:t>
            </a:r>
            <a:r>
              <a:rPr lang="vi-VN" sz="2800" i="0" u="sng">
                <a:solidFill>
                  <a:schemeClr val="tx2"/>
                </a:solidFill>
                <a:latin typeface="Arial" charset="0"/>
              </a:rPr>
              <a:t>ơ</a:t>
            </a:r>
            <a:r>
              <a:rPr lang="en-US" sz="2800" i="0" u="sng">
                <a:solidFill>
                  <a:schemeClr val="tx2"/>
                </a:solidFill>
                <a:latin typeface="Arial" charset="0"/>
              </a:rPr>
              <a:t>n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diện tích hình </a:t>
            </a:r>
            <a:r>
              <a:rPr lang="en-US" sz="2800" i="0">
                <a:solidFill>
                  <a:srgbClr val="46D4F6"/>
                </a:solidFill>
                <a:latin typeface="Arial" charset="0"/>
              </a:rPr>
              <a:t>Q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.</a:t>
            </a:r>
            <a:endParaRPr lang="en-US" sz="2800" b="0" i="0">
              <a:latin typeface="Arial" charset="0"/>
            </a:endParaRPr>
          </a:p>
        </p:txBody>
      </p:sp>
      <p:pic>
        <p:nvPicPr>
          <p:cNvPr id="63561" name="j021298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316913" y="62372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1000"/>
                                        <p:tgtEl>
                                          <p:spTgt spid="635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1000"/>
                                        <p:tgtEl>
                                          <p:spTgt spid="635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1000"/>
                                        <p:tgtEl>
                                          <p:spTgt spid="635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10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1000"/>
                                        <p:tgtEl>
                                          <p:spTgt spid="635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1000"/>
                                        <p:tgtEl>
                                          <p:spTgt spid="635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1000"/>
                                        <p:tgtEl>
                                          <p:spTgt spid="635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1000"/>
                                        <p:tgtEl>
                                          <p:spTgt spid="635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1000"/>
                                        <p:tgtEl>
                                          <p:spTgt spid="635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1000"/>
                                        <p:tgtEl>
                                          <p:spTgt spid="635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1000"/>
                                        <p:tgtEl>
                                          <p:spTgt spid="63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1000"/>
                                        <p:tgtEl>
                                          <p:spTgt spid="635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635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1000"/>
                                        <p:tgtEl>
                                          <p:spTgt spid="635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1000"/>
                                        <p:tgtEl>
                                          <p:spTgt spid="635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1000"/>
                                        <p:tgtEl>
                                          <p:spTgt spid="635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6" dur="1000"/>
                                        <p:tgtEl>
                                          <p:spTgt spid="635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9" dur="1000"/>
                                        <p:tgtEl>
                                          <p:spTgt spid="635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1000"/>
                                        <p:tgtEl>
                                          <p:spTgt spid="635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5" dur="1000"/>
                                        <p:tgtEl>
                                          <p:spTgt spid="635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8" dur="1000"/>
                                        <p:tgtEl>
                                          <p:spTgt spid="635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635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6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6356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0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1" dur="500" fill="hold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6" dur="1" fill="hold"/>
                                        <p:tgtEl>
                                          <p:spTgt spid="635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3561"/>
                </p:tgtEl>
              </p:cMediaNode>
            </p:audio>
          </p:childTnLst>
        </p:cTn>
      </p:par>
    </p:tnLst>
    <p:bldLst>
      <p:bldP spid="63491" grpId="0" build="p"/>
      <p:bldP spid="63527" grpId="0"/>
      <p:bldP spid="63528" grpId="0"/>
      <p:bldP spid="63529" grpId="0"/>
      <p:bldP spid="63531" grpId="0"/>
      <p:bldP spid="63533" grpId="0"/>
      <p:bldP spid="63535" grpId="0"/>
      <p:bldP spid="63536" grpId="0"/>
      <p:bldP spid="63537" grpId="0"/>
      <p:bldP spid="63538" grpId="0"/>
      <p:bldP spid="63539" grpId="0"/>
      <p:bldP spid="63540" grpId="0"/>
      <p:bldP spid="63541" grpId="0"/>
      <p:bldP spid="63542" grpId="0"/>
      <p:bldP spid="63544" grpId="0"/>
      <p:bldP spid="63545" grpId="0"/>
      <p:bldP spid="63546" grpId="0"/>
      <p:bldP spid="63547" grpId="0"/>
      <p:bldP spid="63548" grpId="0"/>
      <p:bldP spid="63549" grpId="0"/>
      <p:bldP spid="63550" grpId="0"/>
      <p:bldP spid="63551" grpId="0"/>
      <p:bldP spid="63552" grpId="0"/>
      <p:bldP spid="63553" grpId="0"/>
      <p:bldP spid="63560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67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762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64580" name="Text Box 68"/>
          <p:cNvSpPr txBox="1">
            <a:spLocks noChangeArrowheads="1"/>
          </p:cNvSpPr>
          <p:nvPr/>
        </p:nvSpPr>
        <p:spPr bwMode="auto">
          <a:xfrm>
            <a:off x="88900" y="1052513"/>
            <a:ext cx="8351838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So sánh diện tích hình A với diện tích hình B.</a:t>
            </a:r>
          </a:p>
        </p:txBody>
      </p:sp>
      <p:grpSp>
        <p:nvGrpSpPr>
          <p:cNvPr id="2" name="Group 95"/>
          <p:cNvGrpSpPr>
            <a:grpSpLocks noChangeAspect="1"/>
          </p:cNvGrpSpPr>
          <p:nvPr/>
        </p:nvGrpSpPr>
        <p:grpSpPr bwMode="auto">
          <a:xfrm rot="-5400000">
            <a:off x="5817394" y="2504282"/>
            <a:ext cx="2762250" cy="2754312"/>
            <a:chOff x="2646" y="4490"/>
            <a:chExt cx="4349" cy="4337"/>
          </a:xfrm>
        </p:grpSpPr>
        <p:sp>
          <p:nvSpPr>
            <p:cNvPr id="24598" name="AutoShape 96"/>
            <p:cNvSpPr>
              <a:spLocks noChangeAspect="1" noChangeArrowheads="1"/>
            </p:cNvSpPr>
            <p:nvPr/>
          </p:nvSpPr>
          <p:spPr bwMode="auto">
            <a:xfrm>
              <a:off x="2646" y="4490"/>
              <a:ext cx="4349" cy="4337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24599" name="Group 97"/>
            <p:cNvGrpSpPr>
              <a:grpSpLocks/>
            </p:cNvGrpSpPr>
            <p:nvPr/>
          </p:nvGrpSpPr>
          <p:grpSpPr bwMode="auto">
            <a:xfrm>
              <a:off x="2654" y="4498"/>
              <a:ext cx="4320" cy="4321"/>
              <a:chOff x="2654" y="4498"/>
              <a:chExt cx="4320" cy="4321"/>
            </a:xfrm>
          </p:grpSpPr>
          <p:sp>
            <p:nvSpPr>
              <p:cNvPr id="24601" name="Rectangle 98"/>
              <p:cNvSpPr>
                <a:spLocks noChangeArrowheads="1"/>
              </p:cNvSpPr>
              <p:nvPr/>
            </p:nvSpPr>
            <p:spPr bwMode="auto">
              <a:xfrm>
                <a:off x="2654" y="4498"/>
                <a:ext cx="1441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2" name="Rectangle 99"/>
              <p:cNvSpPr>
                <a:spLocks noChangeArrowheads="1"/>
              </p:cNvSpPr>
              <p:nvPr/>
            </p:nvSpPr>
            <p:spPr bwMode="auto">
              <a:xfrm>
                <a:off x="4098" y="449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3" name="Rectangle 100"/>
              <p:cNvSpPr>
                <a:spLocks noChangeArrowheads="1"/>
              </p:cNvSpPr>
              <p:nvPr/>
            </p:nvSpPr>
            <p:spPr bwMode="auto">
              <a:xfrm>
                <a:off x="5535" y="4498"/>
                <a:ext cx="1439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4" name="Rectangle 101"/>
              <p:cNvSpPr>
                <a:spLocks noChangeArrowheads="1"/>
              </p:cNvSpPr>
              <p:nvPr/>
            </p:nvSpPr>
            <p:spPr bwMode="auto">
              <a:xfrm>
                <a:off x="2655" y="593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5" name="Rectangle 102"/>
              <p:cNvSpPr>
                <a:spLocks noChangeArrowheads="1"/>
              </p:cNvSpPr>
              <p:nvPr/>
            </p:nvSpPr>
            <p:spPr bwMode="auto">
              <a:xfrm>
                <a:off x="4090" y="593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6" name="Rectangle 103"/>
              <p:cNvSpPr>
                <a:spLocks noChangeArrowheads="1"/>
              </p:cNvSpPr>
              <p:nvPr/>
            </p:nvSpPr>
            <p:spPr bwMode="auto">
              <a:xfrm>
                <a:off x="5530" y="5938"/>
                <a:ext cx="1440" cy="1439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7" name="Rectangle 104"/>
              <p:cNvSpPr>
                <a:spLocks noChangeArrowheads="1"/>
              </p:cNvSpPr>
              <p:nvPr/>
            </p:nvSpPr>
            <p:spPr bwMode="auto">
              <a:xfrm>
                <a:off x="2658" y="7378"/>
                <a:ext cx="1441" cy="1441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8" name="Rectangle 105"/>
              <p:cNvSpPr>
                <a:spLocks noChangeArrowheads="1"/>
              </p:cNvSpPr>
              <p:nvPr/>
            </p:nvSpPr>
            <p:spPr bwMode="auto">
              <a:xfrm>
                <a:off x="4097" y="737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9" name="Rectangle 106"/>
              <p:cNvSpPr>
                <a:spLocks noChangeArrowheads="1"/>
              </p:cNvSpPr>
              <p:nvPr/>
            </p:nvSpPr>
            <p:spPr bwMode="auto">
              <a:xfrm>
                <a:off x="5532" y="737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24600" name="Line 107"/>
            <p:cNvSpPr>
              <a:spLocks noChangeShapeType="1"/>
            </p:cNvSpPr>
            <p:nvPr/>
          </p:nvSpPr>
          <p:spPr bwMode="auto">
            <a:xfrm flipV="1">
              <a:off x="2655" y="4498"/>
              <a:ext cx="4332" cy="432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39"/>
          <p:cNvGrpSpPr>
            <a:grpSpLocks/>
          </p:cNvGrpSpPr>
          <p:nvPr/>
        </p:nvGrpSpPr>
        <p:grpSpPr bwMode="auto">
          <a:xfrm>
            <a:off x="228600" y="2503488"/>
            <a:ext cx="5480050" cy="2743200"/>
            <a:chOff x="158" y="1616"/>
            <a:chExt cx="3452" cy="1728"/>
          </a:xfrm>
        </p:grpSpPr>
        <p:grpSp>
          <p:nvGrpSpPr>
            <p:cNvPr id="24584" name="Group 108"/>
            <p:cNvGrpSpPr>
              <a:grpSpLocks/>
            </p:cNvGrpSpPr>
            <p:nvPr/>
          </p:nvGrpSpPr>
          <p:grpSpPr bwMode="auto">
            <a:xfrm>
              <a:off x="158" y="1616"/>
              <a:ext cx="1727" cy="1728"/>
              <a:chOff x="6004" y="10079"/>
              <a:chExt cx="4319" cy="4321"/>
            </a:xfrm>
          </p:grpSpPr>
          <p:sp>
            <p:nvSpPr>
              <p:cNvPr id="24592" name="Rectangle 109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3" name="Rectangle 110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4" name="Rectangle 111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5" name="AutoShape 112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6" name="AutoShape 113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7" name="AutoShape 114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4585" name="Group 115"/>
            <p:cNvGrpSpPr>
              <a:grpSpLocks/>
            </p:cNvGrpSpPr>
            <p:nvPr/>
          </p:nvGrpSpPr>
          <p:grpSpPr bwMode="auto">
            <a:xfrm rot="5400000">
              <a:off x="1882" y="1617"/>
              <a:ext cx="1727" cy="1728"/>
              <a:chOff x="6004" y="10079"/>
              <a:chExt cx="4319" cy="4321"/>
            </a:xfrm>
          </p:grpSpPr>
          <p:sp>
            <p:nvSpPr>
              <p:cNvPr id="24586" name="Rectangle 116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87" name="Rectangle 117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88" name="Rectangle 118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89" name="AutoShape 119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0" name="AutoShape 120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1" name="AutoShape 121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4582" name="Text Box 122"/>
          <p:cNvSpPr txBox="1">
            <a:spLocks noChangeArrowheads="1"/>
          </p:cNvSpPr>
          <p:nvPr/>
        </p:nvSpPr>
        <p:spPr bwMode="auto">
          <a:xfrm>
            <a:off x="1893888" y="5734050"/>
            <a:ext cx="11874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A</a:t>
            </a:r>
          </a:p>
        </p:txBody>
      </p:sp>
      <p:sp>
        <p:nvSpPr>
          <p:cNvPr id="24583" name="Text Box 123"/>
          <p:cNvSpPr txBox="1">
            <a:spLocks noChangeArrowheads="1"/>
          </p:cNvSpPr>
          <p:nvPr/>
        </p:nvSpPr>
        <p:spPr bwMode="auto">
          <a:xfrm>
            <a:off x="6651625" y="5734050"/>
            <a:ext cx="11763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B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45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8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762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25603" name="AutoShape 4"/>
          <p:cNvSpPr>
            <a:spLocks noChangeAspect="1" noChangeArrowheads="1"/>
          </p:cNvSpPr>
          <p:nvPr/>
        </p:nvSpPr>
        <p:spPr bwMode="auto">
          <a:xfrm>
            <a:off x="5818188" y="2565400"/>
            <a:ext cx="2762250" cy="27543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1042988" y="1125538"/>
            <a:ext cx="705802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Diện tích hình </a:t>
            </a:r>
            <a:r>
              <a:rPr lang="en-US" sz="2800" i="0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 sz="2800" i="0" u="sng">
                <a:solidFill>
                  <a:srgbClr val="FA0606"/>
                </a:solidFill>
                <a:latin typeface="Arial" charset="0"/>
              </a:rPr>
              <a:t>bằng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diện tích hình A</a:t>
            </a:r>
          </a:p>
        </p:txBody>
      </p:sp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6011863" y="2543175"/>
            <a:ext cx="2744787" cy="2744788"/>
            <a:chOff x="2654" y="4498"/>
            <a:chExt cx="4320" cy="4321"/>
          </a:xfrm>
        </p:grpSpPr>
        <p:sp>
          <p:nvSpPr>
            <p:cNvPr id="25646" name="Rectangle 6"/>
            <p:cNvSpPr>
              <a:spLocks noChangeArrowheads="1"/>
            </p:cNvSpPr>
            <p:nvPr/>
          </p:nvSpPr>
          <p:spPr bwMode="auto">
            <a:xfrm>
              <a:off x="2654" y="4498"/>
              <a:ext cx="1441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7" name="Rectangle 7"/>
            <p:cNvSpPr>
              <a:spLocks noChangeArrowheads="1"/>
            </p:cNvSpPr>
            <p:nvPr/>
          </p:nvSpPr>
          <p:spPr bwMode="auto">
            <a:xfrm>
              <a:off x="4098" y="449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8" name="Rectangle 8"/>
            <p:cNvSpPr>
              <a:spLocks noChangeArrowheads="1"/>
            </p:cNvSpPr>
            <p:nvPr/>
          </p:nvSpPr>
          <p:spPr bwMode="auto">
            <a:xfrm>
              <a:off x="5535" y="4498"/>
              <a:ext cx="1439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9" name="Rectangle 9"/>
            <p:cNvSpPr>
              <a:spLocks noChangeArrowheads="1"/>
            </p:cNvSpPr>
            <p:nvPr/>
          </p:nvSpPr>
          <p:spPr bwMode="auto">
            <a:xfrm>
              <a:off x="2655" y="593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0" name="Rectangle 10"/>
            <p:cNvSpPr>
              <a:spLocks noChangeArrowheads="1"/>
            </p:cNvSpPr>
            <p:nvPr/>
          </p:nvSpPr>
          <p:spPr bwMode="auto">
            <a:xfrm>
              <a:off x="4090" y="593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1" name="Rectangle 11"/>
            <p:cNvSpPr>
              <a:spLocks noChangeArrowheads="1"/>
            </p:cNvSpPr>
            <p:nvPr/>
          </p:nvSpPr>
          <p:spPr bwMode="auto">
            <a:xfrm>
              <a:off x="5530" y="5938"/>
              <a:ext cx="1440" cy="143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2" name="Rectangle 12"/>
            <p:cNvSpPr>
              <a:spLocks noChangeArrowheads="1"/>
            </p:cNvSpPr>
            <p:nvPr/>
          </p:nvSpPr>
          <p:spPr bwMode="auto">
            <a:xfrm>
              <a:off x="2658" y="7378"/>
              <a:ext cx="1441" cy="14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3" name="Rectangle 13"/>
            <p:cNvSpPr>
              <a:spLocks noChangeArrowheads="1"/>
            </p:cNvSpPr>
            <p:nvPr/>
          </p:nvSpPr>
          <p:spPr bwMode="auto">
            <a:xfrm>
              <a:off x="4097" y="737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4" name="Rectangle 14"/>
            <p:cNvSpPr>
              <a:spLocks noChangeArrowheads="1"/>
            </p:cNvSpPr>
            <p:nvPr/>
          </p:nvSpPr>
          <p:spPr bwMode="auto">
            <a:xfrm>
              <a:off x="5532" y="737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5606" name="Group 15"/>
          <p:cNvGrpSpPr>
            <a:grpSpLocks/>
          </p:cNvGrpSpPr>
          <p:nvPr/>
        </p:nvGrpSpPr>
        <p:grpSpPr bwMode="auto">
          <a:xfrm>
            <a:off x="241300" y="2559050"/>
            <a:ext cx="5480050" cy="2743200"/>
            <a:chOff x="158" y="1616"/>
            <a:chExt cx="3452" cy="1728"/>
          </a:xfrm>
        </p:grpSpPr>
        <p:grpSp>
          <p:nvGrpSpPr>
            <p:cNvPr id="25632" name="Group 16"/>
            <p:cNvGrpSpPr>
              <a:grpSpLocks/>
            </p:cNvGrpSpPr>
            <p:nvPr/>
          </p:nvGrpSpPr>
          <p:grpSpPr bwMode="auto">
            <a:xfrm>
              <a:off x="158" y="1616"/>
              <a:ext cx="1727" cy="1728"/>
              <a:chOff x="6004" y="10079"/>
              <a:chExt cx="4319" cy="4321"/>
            </a:xfrm>
          </p:grpSpPr>
          <p:sp>
            <p:nvSpPr>
              <p:cNvPr id="25640" name="Rectangle 17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1" name="Rectangle 18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2" name="Rectangle 19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3" name="AutoShape 20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4" name="AutoShape 21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5" name="AutoShape 22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5633" name="Group 23"/>
            <p:cNvGrpSpPr>
              <a:grpSpLocks/>
            </p:cNvGrpSpPr>
            <p:nvPr/>
          </p:nvGrpSpPr>
          <p:grpSpPr bwMode="auto">
            <a:xfrm rot="5400000">
              <a:off x="1882" y="1617"/>
              <a:ext cx="1727" cy="1728"/>
              <a:chOff x="6004" y="10079"/>
              <a:chExt cx="4319" cy="4321"/>
            </a:xfrm>
          </p:grpSpPr>
          <p:sp>
            <p:nvSpPr>
              <p:cNvPr id="25634" name="Rectangle 24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5" name="Rectangle 25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6" name="Rectangle 26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7" name="AutoShape 27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8" name="AutoShape 28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9" name="AutoShape 29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5607" name="Text Box 31"/>
          <p:cNvSpPr txBox="1">
            <a:spLocks noChangeArrowheads="1"/>
          </p:cNvSpPr>
          <p:nvPr/>
        </p:nvSpPr>
        <p:spPr bwMode="auto">
          <a:xfrm>
            <a:off x="1893888" y="5734050"/>
            <a:ext cx="11874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A</a:t>
            </a:r>
          </a:p>
        </p:txBody>
      </p:sp>
      <p:sp>
        <p:nvSpPr>
          <p:cNvPr id="25608" name="Text Box 32"/>
          <p:cNvSpPr txBox="1">
            <a:spLocks noChangeArrowheads="1"/>
          </p:cNvSpPr>
          <p:nvPr/>
        </p:nvSpPr>
        <p:spPr bwMode="auto">
          <a:xfrm>
            <a:off x="6651625" y="5734050"/>
            <a:ext cx="11763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B</a:t>
            </a:r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 rot="-5400000">
            <a:off x="6012656" y="2542382"/>
            <a:ext cx="2741613" cy="2743200"/>
            <a:chOff x="6004" y="10079"/>
            <a:chExt cx="4319" cy="4321"/>
          </a:xfrm>
        </p:grpSpPr>
        <p:sp>
          <p:nvSpPr>
            <p:cNvPr id="25626" name="Rectangle 34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7" name="Rectangle 35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8" name="Rectangle 36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9" name="AutoShape 37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0" name="AutoShape 38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1" name="AutoShape 39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 rot="5400000">
            <a:off x="6012656" y="2548732"/>
            <a:ext cx="2741613" cy="2743200"/>
            <a:chOff x="6004" y="10079"/>
            <a:chExt cx="4319" cy="4321"/>
          </a:xfrm>
        </p:grpSpPr>
        <p:sp>
          <p:nvSpPr>
            <p:cNvPr id="25620" name="Rectangle 41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1" name="Rectangle 42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2" name="Rectangle 43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3" name="AutoShape 44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4" name="AutoShape 45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5" name="AutoShape 46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5611" name="Text Box 54"/>
          <p:cNvSpPr txBox="1">
            <a:spLocks noChangeArrowheads="1"/>
          </p:cNvSpPr>
          <p:nvPr/>
        </p:nvSpPr>
        <p:spPr bwMode="auto">
          <a:xfrm>
            <a:off x="1514475" y="333375"/>
            <a:ext cx="129698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latin typeface="Arial" charset="0"/>
              </a:rPr>
              <a:t>Cách 1:</a:t>
            </a:r>
          </a:p>
        </p:txBody>
      </p: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6011863" y="2565400"/>
            <a:ext cx="2741612" cy="2743200"/>
            <a:chOff x="6004" y="10079"/>
            <a:chExt cx="4319" cy="4321"/>
          </a:xfrm>
        </p:grpSpPr>
        <p:sp>
          <p:nvSpPr>
            <p:cNvPr id="25614" name="Rectangle 48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5" name="Rectangle 49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6" name="Rectangle 50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7" name="AutoShape 51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8" name="AutoShape 52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9" name="AutoShape 53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10648" name="Line 56"/>
          <p:cNvSpPr>
            <a:spLocks noChangeShapeType="1"/>
          </p:cNvSpPr>
          <p:nvPr/>
        </p:nvSpPr>
        <p:spPr bwMode="auto">
          <a:xfrm>
            <a:off x="5978525" y="2501900"/>
            <a:ext cx="2808288" cy="2808288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06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2.22222E-6 L -0.33212 0.0020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-0.63021 -0.0004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/>
      <p:bldP spid="11064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2100" y="2543175"/>
            <a:ext cx="27717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WordArt 3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762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971550" y="1125538"/>
            <a:ext cx="705802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Diện tích hình A </a:t>
            </a:r>
            <a:r>
              <a:rPr lang="en-US" sz="2800" i="0" u="sng">
                <a:solidFill>
                  <a:srgbClr val="FA0606"/>
                </a:solidFill>
                <a:latin typeface="Arial" charset="0"/>
              </a:rPr>
              <a:t>bằng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diện tích hình B</a:t>
            </a:r>
          </a:p>
        </p:txBody>
      </p:sp>
      <p:grpSp>
        <p:nvGrpSpPr>
          <p:cNvPr id="26629" name="Group 15"/>
          <p:cNvGrpSpPr>
            <a:grpSpLocks/>
          </p:cNvGrpSpPr>
          <p:nvPr/>
        </p:nvGrpSpPr>
        <p:grpSpPr bwMode="auto">
          <a:xfrm>
            <a:off x="106363" y="2544763"/>
            <a:ext cx="5480050" cy="2743200"/>
            <a:chOff x="158" y="1616"/>
            <a:chExt cx="3452" cy="1728"/>
          </a:xfrm>
        </p:grpSpPr>
        <p:grpSp>
          <p:nvGrpSpPr>
            <p:cNvPr id="26659" name="Group 16"/>
            <p:cNvGrpSpPr>
              <a:grpSpLocks/>
            </p:cNvGrpSpPr>
            <p:nvPr/>
          </p:nvGrpSpPr>
          <p:grpSpPr bwMode="auto">
            <a:xfrm>
              <a:off x="158" y="1616"/>
              <a:ext cx="1727" cy="1728"/>
              <a:chOff x="6004" y="10079"/>
              <a:chExt cx="4319" cy="4321"/>
            </a:xfrm>
          </p:grpSpPr>
          <p:sp>
            <p:nvSpPr>
              <p:cNvPr id="26667" name="Rectangle 17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8" name="Rectangle 18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9" name="Rectangle 19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70" name="AutoShape 20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71" name="AutoShape 21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72" name="AutoShape 22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6660" name="Group 23"/>
            <p:cNvGrpSpPr>
              <a:grpSpLocks/>
            </p:cNvGrpSpPr>
            <p:nvPr/>
          </p:nvGrpSpPr>
          <p:grpSpPr bwMode="auto">
            <a:xfrm rot="5400000">
              <a:off x="1882" y="1617"/>
              <a:ext cx="1727" cy="1728"/>
              <a:chOff x="6004" y="10079"/>
              <a:chExt cx="4319" cy="4321"/>
            </a:xfrm>
          </p:grpSpPr>
          <p:sp>
            <p:nvSpPr>
              <p:cNvPr id="26661" name="Rectangle 24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2" name="Rectangle 25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3" name="Rectangle 26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4" name="AutoShape 27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5" name="AutoShape 28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6" name="AutoShape 29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6630" name="Text Box 30"/>
          <p:cNvSpPr txBox="1">
            <a:spLocks noChangeArrowheads="1"/>
          </p:cNvSpPr>
          <p:nvPr/>
        </p:nvSpPr>
        <p:spPr bwMode="auto">
          <a:xfrm>
            <a:off x="1893888" y="5734050"/>
            <a:ext cx="11874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A</a:t>
            </a:r>
          </a:p>
        </p:txBody>
      </p:sp>
      <p:sp>
        <p:nvSpPr>
          <p:cNvPr id="26631" name="Text Box 31"/>
          <p:cNvSpPr txBox="1">
            <a:spLocks noChangeArrowheads="1"/>
          </p:cNvSpPr>
          <p:nvPr/>
        </p:nvSpPr>
        <p:spPr bwMode="auto">
          <a:xfrm>
            <a:off x="6651625" y="5734050"/>
            <a:ext cx="11763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B</a:t>
            </a:r>
          </a:p>
        </p:txBody>
      </p:sp>
      <p:grpSp>
        <p:nvGrpSpPr>
          <p:cNvPr id="26632" name="Group 32"/>
          <p:cNvGrpSpPr>
            <a:grpSpLocks/>
          </p:cNvGrpSpPr>
          <p:nvPr/>
        </p:nvGrpSpPr>
        <p:grpSpPr bwMode="auto">
          <a:xfrm rot="5400000">
            <a:off x="2853531" y="2548732"/>
            <a:ext cx="2741613" cy="2743200"/>
            <a:chOff x="6004" y="10079"/>
            <a:chExt cx="4319" cy="4321"/>
          </a:xfrm>
        </p:grpSpPr>
        <p:sp>
          <p:nvSpPr>
            <p:cNvPr id="26653" name="Rectangle 33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4" name="Rectangle 34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5" name="Rectangle 35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6" name="AutoShape 36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7" name="AutoShape 37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8" name="AutoShape 38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106363" y="2544763"/>
            <a:ext cx="2741612" cy="2743200"/>
            <a:chOff x="6004" y="10079"/>
            <a:chExt cx="4319" cy="4321"/>
          </a:xfrm>
        </p:grpSpPr>
        <p:sp>
          <p:nvSpPr>
            <p:cNvPr id="26647" name="Rectangle 40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8" name="Rectangle 41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9" name="Rectangle 42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0" name="AutoShape 43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1" name="AutoShape 44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2" name="AutoShape 45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634" name="Text Box 46"/>
          <p:cNvSpPr txBox="1">
            <a:spLocks noChangeArrowheads="1"/>
          </p:cNvSpPr>
          <p:nvPr/>
        </p:nvSpPr>
        <p:spPr bwMode="auto">
          <a:xfrm>
            <a:off x="1514475" y="333375"/>
            <a:ext cx="129698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latin typeface="Arial" charset="0"/>
              </a:rPr>
              <a:t>Cách 2:</a:t>
            </a:r>
          </a:p>
        </p:txBody>
      </p:sp>
      <p:sp>
        <p:nvSpPr>
          <p:cNvPr id="90159" name="Line 47"/>
          <p:cNvSpPr>
            <a:spLocks noChangeShapeType="1"/>
          </p:cNvSpPr>
          <p:nvPr/>
        </p:nvSpPr>
        <p:spPr bwMode="auto">
          <a:xfrm>
            <a:off x="2843213" y="2492375"/>
            <a:ext cx="0" cy="2808288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AutoShape 62"/>
          <p:cNvSpPr>
            <a:spLocks noChangeAspect="1" noChangeArrowheads="1"/>
          </p:cNvSpPr>
          <p:nvPr/>
        </p:nvSpPr>
        <p:spPr bwMode="auto">
          <a:xfrm>
            <a:off x="5818188" y="2565400"/>
            <a:ext cx="2762250" cy="275431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Arial" charset="0"/>
            </a:endParaRPr>
          </a:p>
        </p:txBody>
      </p:sp>
      <p:grpSp>
        <p:nvGrpSpPr>
          <p:cNvPr id="26637" name="Group 63"/>
          <p:cNvGrpSpPr>
            <a:grpSpLocks/>
          </p:cNvGrpSpPr>
          <p:nvPr/>
        </p:nvGrpSpPr>
        <p:grpSpPr bwMode="auto">
          <a:xfrm>
            <a:off x="5822950" y="2570163"/>
            <a:ext cx="2744788" cy="2744787"/>
            <a:chOff x="2654" y="4498"/>
            <a:chExt cx="4320" cy="4321"/>
          </a:xfrm>
        </p:grpSpPr>
        <p:sp>
          <p:nvSpPr>
            <p:cNvPr id="26638" name="Rectangle 64"/>
            <p:cNvSpPr>
              <a:spLocks noChangeArrowheads="1"/>
            </p:cNvSpPr>
            <p:nvPr/>
          </p:nvSpPr>
          <p:spPr bwMode="auto">
            <a:xfrm>
              <a:off x="2654" y="4498"/>
              <a:ext cx="1441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9" name="Rectangle 65"/>
            <p:cNvSpPr>
              <a:spLocks noChangeArrowheads="1"/>
            </p:cNvSpPr>
            <p:nvPr/>
          </p:nvSpPr>
          <p:spPr bwMode="auto">
            <a:xfrm>
              <a:off x="4098" y="449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0" name="Rectangle 66"/>
            <p:cNvSpPr>
              <a:spLocks noChangeArrowheads="1"/>
            </p:cNvSpPr>
            <p:nvPr/>
          </p:nvSpPr>
          <p:spPr bwMode="auto">
            <a:xfrm>
              <a:off x="5535" y="4498"/>
              <a:ext cx="1439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1" name="Rectangle 67"/>
            <p:cNvSpPr>
              <a:spLocks noChangeArrowheads="1"/>
            </p:cNvSpPr>
            <p:nvPr/>
          </p:nvSpPr>
          <p:spPr bwMode="auto">
            <a:xfrm>
              <a:off x="2655" y="593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2" name="Rectangle 68"/>
            <p:cNvSpPr>
              <a:spLocks noChangeArrowheads="1"/>
            </p:cNvSpPr>
            <p:nvPr/>
          </p:nvSpPr>
          <p:spPr bwMode="auto">
            <a:xfrm>
              <a:off x="4090" y="593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3" name="Rectangle 69"/>
            <p:cNvSpPr>
              <a:spLocks noChangeArrowheads="1"/>
            </p:cNvSpPr>
            <p:nvPr/>
          </p:nvSpPr>
          <p:spPr bwMode="auto">
            <a:xfrm>
              <a:off x="5530" y="5938"/>
              <a:ext cx="1440" cy="143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4" name="Rectangle 70"/>
            <p:cNvSpPr>
              <a:spLocks noChangeArrowheads="1"/>
            </p:cNvSpPr>
            <p:nvPr/>
          </p:nvSpPr>
          <p:spPr bwMode="auto">
            <a:xfrm>
              <a:off x="2658" y="7378"/>
              <a:ext cx="1441" cy="144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5" name="Rectangle 71"/>
            <p:cNvSpPr>
              <a:spLocks noChangeArrowheads="1"/>
            </p:cNvSpPr>
            <p:nvPr/>
          </p:nvSpPr>
          <p:spPr bwMode="auto">
            <a:xfrm>
              <a:off x="4097" y="737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6" name="Rectangle 72"/>
            <p:cNvSpPr>
              <a:spLocks noChangeArrowheads="1"/>
            </p:cNvSpPr>
            <p:nvPr/>
          </p:nvSpPr>
          <p:spPr bwMode="auto">
            <a:xfrm>
              <a:off x="5532" y="737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0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  <p:bldP spid="9015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019175" y="1524000"/>
            <a:ext cx="70104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72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72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7200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72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72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72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Ai </a:t>
            </a:r>
            <a:r>
              <a:rPr lang="en-US" sz="72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72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72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83" name="Picture 6" descr="ABARBLY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839983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" y="0"/>
            <a:ext cx="9144000" cy="7317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914400" y="1829142"/>
            <a:ext cx="7620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2" name="Freeform 5"/>
          <p:cNvSpPr>
            <a:spLocks/>
          </p:cNvSpPr>
          <p:nvPr/>
        </p:nvSpPr>
        <p:spPr bwMode="auto">
          <a:xfrm>
            <a:off x="2590800" y="3429000"/>
            <a:ext cx="3733800" cy="3048000"/>
          </a:xfrm>
          <a:custGeom>
            <a:avLst/>
            <a:gdLst>
              <a:gd name="T0" fmla="*/ 0 w 1776"/>
              <a:gd name="T1" fmla="*/ 960 h 960"/>
              <a:gd name="T2" fmla="*/ 528 w 1776"/>
              <a:gd name="T3" fmla="*/ 0 h 960"/>
              <a:gd name="T4" fmla="*/ 1776 w 1776"/>
              <a:gd name="T5" fmla="*/ 960 h 960"/>
              <a:gd name="T6" fmla="*/ 0 w 1776"/>
              <a:gd name="T7" fmla="*/ 960 h 960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960"/>
              <a:gd name="T14" fmla="*/ 1776 w 1776"/>
              <a:gd name="T15" fmla="*/ 960 h 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960">
                <a:moveTo>
                  <a:pt x="0" y="960"/>
                </a:moveTo>
                <a:lnTo>
                  <a:pt x="528" y="0"/>
                </a:lnTo>
                <a:lnTo>
                  <a:pt x="1776" y="960"/>
                </a:lnTo>
                <a:lnTo>
                  <a:pt x="0" y="960"/>
                </a:ln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3" name="Oval 7"/>
          <p:cNvSpPr>
            <a:spLocks noChangeArrowheads="1"/>
          </p:cNvSpPr>
          <p:nvPr/>
        </p:nvSpPr>
        <p:spPr bwMode="auto">
          <a:xfrm>
            <a:off x="3276600" y="4572000"/>
            <a:ext cx="1600200" cy="1701800"/>
          </a:xfrm>
          <a:prstGeom prst="ellipse">
            <a:avLst/>
          </a:prstGeom>
          <a:solidFill>
            <a:srgbClr val="66CC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6629400" y="3917776"/>
            <a:ext cx="990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6794205" y="391777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 smtClean="0">
                <a:solidFill>
                  <a:srgbClr val="FF0000"/>
                </a:solidFill>
                <a:latin typeface=".VnTime" pitchFamily="34" charset="0"/>
              </a:rPr>
              <a:t>S</a:t>
            </a:r>
            <a:endParaRPr lang="en-US" altLang="en-US" sz="40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1023119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NÀO ĐÚNG, CÂU NÀO SAI ?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18564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 animBg="1"/>
      <p:bldP spid="22533" grpId="0" animBg="1"/>
      <p:bldP spid="50184" grpId="0" animBg="1"/>
      <p:bldP spid="50185" grpId="0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7037784" y="3072978"/>
            <a:ext cx="990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7266384" y="3149178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00"/>
                </a:solidFill>
                <a:latin typeface=".VnTime" pitchFamily="34" charset="0"/>
              </a:rPr>
              <a:t>Đ</a:t>
            </a:r>
            <a:endParaRPr lang="en-US" altLang="en-US" sz="40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grpSp>
        <p:nvGrpSpPr>
          <p:cNvPr id="24581" name="Group 6"/>
          <p:cNvGrpSpPr>
            <a:grpSpLocks/>
          </p:cNvGrpSpPr>
          <p:nvPr/>
        </p:nvGrpSpPr>
        <p:grpSpPr bwMode="auto">
          <a:xfrm>
            <a:off x="1094184" y="2844378"/>
            <a:ext cx="2722563" cy="2703513"/>
            <a:chOff x="2221" y="1680"/>
            <a:chExt cx="1715" cy="1703"/>
          </a:xfrm>
        </p:grpSpPr>
        <p:sp>
          <p:nvSpPr>
            <p:cNvPr id="24592" name="Rectangle 7"/>
            <p:cNvSpPr>
              <a:spLocks noChangeArrowheads="1"/>
            </p:cNvSpPr>
            <p:nvPr/>
          </p:nvSpPr>
          <p:spPr bwMode="auto">
            <a:xfrm>
              <a:off x="2221" y="1680"/>
              <a:ext cx="429" cy="42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3" name="Rectangle 8"/>
            <p:cNvSpPr>
              <a:spLocks noChangeArrowheads="1"/>
            </p:cNvSpPr>
            <p:nvPr/>
          </p:nvSpPr>
          <p:spPr bwMode="auto">
            <a:xfrm>
              <a:off x="2221" y="2106"/>
              <a:ext cx="429" cy="42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4" name="Rectangle 9"/>
            <p:cNvSpPr>
              <a:spLocks noChangeArrowheads="1"/>
            </p:cNvSpPr>
            <p:nvPr/>
          </p:nvSpPr>
          <p:spPr bwMode="auto">
            <a:xfrm>
              <a:off x="2221" y="2532"/>
              <a:ext cx="429" cy="425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5" name="Rectangle 10"/>
            <p:cNvSpPr>
              <a:spLocks noChangeArrowheads="1"/>
            </p:cNvSpPr>
            <p:nvPr/>
          </p:nvSpPr>
          <p:spPr bwMode="auto">
            <a:xfrm>
              <a:off x="2221" y="2957"/>
              <a:ext cx="429" cy="42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6" name="Rectangle 11"/>
            <p:cNvSpPr>
              <a:spLocks noChangeArrowheads="1"/>
            </p:cNvSpPr>
            <p:nvPr/>
          </p:nvSpPr>
          <p:spPr bwMode="auto">
            <a:xfrm>
              <a:off x="2650" y="1680"/>
              <a:ext cx="429" cy="42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7" name="Rectangle 12"/>
            <p:cNvSpPr>
              <a:spLocks noChangeArrowheads="1"/>
            </p:cNvSpPr>
            <p:nvPr/>
          </p:nvSpPr>
          <p:spPr bwMode="auto">
            <a:xfrm>
              <a:off x="2650" y="2106"/>
              <a:ext cx="429" cy="42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8" name="Rectangle 13"/>
            <p:cNvSpPr>
              <a:spLocks noChangeArrowheads="1"/>
            </p:cNvSpPr>
            <p:nvPr/>
          </p:nvSpPr>
          <p:spPr bwMode="auto">
            <a:xfrm>
              <a:off x="3079" y="1680"/>
              <a:ext cx="428" cy="42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9" name="Rectangle 14"/>
            <p:cNvSpPr>
              <a:spLocks noChangeArrowheads="1"/>
            </p:cNvSpPr>
            <p:nvPr/>
          </p:nvSpPr>
          <p:spPr bwMode="auto">
            <a:xfrm>
              <a:off x="3079" y="2106"/>
              <a:ext cx="428" cy="42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600" name="Rectangle 15"/>
            <p:cNvSpPr>
              <a:spLocks noChangeArrowheads="1"/>
            </p:cNvSpPr>
            <p:nvPr/>
          </p:nvSpPr>
          <p:spPr bwMode="auto">
            <a:xfrm>
              <a:off x="3507" y="1680"/>
              <a:ext cx="429" cy="42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4582" name="Group 16"/>
          <p:cNvGrpSpPr>
            <a:grpSpLocks/>
          </p:cNvGrpSpPr>
          <p:nvPr/>
        </p:nvGrpSpPr>
        <p:grpSpPr bwMode="auto">
          <a:xfrm>
            <a:off x="4065984" y="2920578"/>
            <a:ext cx="2041525" cy="2703513"/>
            <a:chOff x="3549" y="1248"/>
            <a:chExt cx="1286" cy="1703"/>
          </a:xfrm>
        </p:grpSpPr>
        <p:sp>
          <p:nvSpPr>
            <p:cNvPr id="24586" name="Rectangle 17"/>
            <p:cNvSpPr>
              <a:spLocks noChangeArrowheads="1"/>
            </p:cNvSpPr>
            <p:nvPr/>
          </p:nvSpPr>
          <p:spPr bwMode="auto">
            <a:xfrm>
              <a:off x="3549" y="2525"/>
              <a:ext cx="428" cy="426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87" name="Rectangle 18"/>
            <p:cNvSpPr>
              <a:spLocks noChangeArrowheads="1"/>
            </p:cNvSpPr>
            <p:nvPr/>
          </p:nvSpPr>
          <p:spPr bwMode="auto">
            <a:xfrm>
              <a:off x="3977" y="2525"/>
              <a:ext cx="429" cy="426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88" name="Rectangle 19"/>
            <p:cNvSpPr>
              <a:spLocks noChangeArrowheads="1"/>
            </p:cNvSpPr>
            <p:nvPr/>
          </p:nvSpPr>
          <p:spPr bwMode="auto">
            <a:xfrm>
              <a:off x="4406" y="2525"/>
              <a:ext cx="429" cy="426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89" name="Rectangle 20"/>
            <p:cNvSpPr>
              <a:spLocks noChangeArrowheads="1"/>
            </p:cNvSpPr>
            <p:nvPr/>
          </p:nvSpPr>
          <p:spPr bwMode="auto">
            <a:xfrm>
              <a:off x="3977" y="2100"/>
              <a:ext cx="429" cy="425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0" name="Rectangle 21"/>
            <p:cNvSpPr>
              <a:spLocks noChangeArrowheads="1"/>
            </p:cNvSpPr>
            <p:nvPr/>
          </p:nvSpPr>
          <p:spPr bwMode="auto">
            <a:xfrm>
              <a:off x="3977" y="1674"/>
              <a:ext cx="429" cy="426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1" name="Rectangle 22"/>
            <p:cNvSpPr>
              <a:spLocks noChangeArrowheads="1"/>
            </p:cNvSpPr>
            <p:nvPr/>
          </p:nvSpPr>
          <p:spPr bwMode="auto">
            <a:xfrm>
              <a:off x="3977" y="1248"/>
              <a:ext cx="429" cy="426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4583" name="Text Box 23"/>
          <p:cNvSpPr txBox="1">
            <a:spLocks noChangeArrowheads="1"/>
          </p:cNvSpPr>
          <p:nvPr/>
        </p:nvSpPr>
        <p:spPr bwMode="auto">
          <a:xfrm>
            <a:off x="1094184" y="5663778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latin typeface=".VnTime" pitchFamily="34" charset="0"/>
              </a:rPr>
              <a:t>E</a:t>
            </a:r>
          </a:p>
        </p:txBody>
      </p:sp>
      <p:sp>
        <p:nvSpPr>
          <p:cNvPr id="24584" name="Text Box 24"/>
          <p:cNvSpPr txBox="1">
            <a:spLocks noChangeArrowheads="1"/>
          </p:cNvSpPr>
          <p:nvPr/>
        </p:nvSpPr>
        <p:spPr bwMode="auto">
          <a:xfrm>
            <a:off x="4675584" y="5739978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latin typeface=".VnTime" pitchFamily="34" charset="0"/>
              </a:rPr>
              <a:t>F</a:t>
            </a: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909092" y="726866"/>
            <a:ext cx="7620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F?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49740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nimBg="1"/>
      <p:bldP spid="52229" grpId="0"/>
      <p:bldP spid="24583" grpId="0"/>
      <p:bldP spid="24584" grpId="0"/>
      <p:bldP spid="25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95536" y="1484784"/>
            <a:ext cx="7620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: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029200" y="3581400"/>
            <a:ext cx="990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181600" y="3657600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00"/>
                </a:solidFill>
                <a:latin typeface=".VnTime" pitchFamily="34" charset="0"/>
              </a:rPr>
              <a:t>Đ</a:t>
            </a:r>
            <a:endParaRPr lang="en-US" altLang="en-US" sz="40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33965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052736"/>
            <a:ext cx="65634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i="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KẾT THÚC</a:t>
            </a:r>
          </a:p>
          <a:p>
            <a:endParaRPr lang="en-US" sz="4800" i="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i="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 BIỆT CÁC CON</a:t>
            </a:r>
            <a:endParaRPr lang="en-US" sz="4800" i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63755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2267744" y="1052736"/>
            <a:ext cx="4536504" cy="2376264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600" dirty="0">
              <a:solidFill>
                <a:srgbClr val="FF9966"/>
              </a:solidFill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4509120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Toàn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bộ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bề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mặt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của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một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là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diện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tích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của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một</a:t>
            </a:r>
            <a:r>
              <a:rPr lang="en-US" sz="4000" i="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4000" i="0" dirty="0" err="1" smtClean="0">
                <a:solidFill>
                  <a:srgbClr val="3333FF"/>
                </a:solidFill>
                <a:latin typeface="Arial" charset="0"/>
              </a:rPr>
              <a:t>hình</a:t>
            </a:r>
            <a:endParaRPr lang="en-US" sz="4000" i="0" dirty="0">
              <a:solidFill>
                <a:srgbClr val="3333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534238"/>
      </p:ext>
    </p:extLst>
  </p:cSld>
  <p:clrMapOvr>
    <a:masterClrMapping/>
  </p:clrMapOvr>
  <p:transition spd="slow">
    <p:wipe dir="d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sz="3600" u="sng" dirty="0" smtClean="0"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sz="3600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u="sng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sz="3600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endParaRPr lang="en-US" sz="3600" dirty="0" smtClean="0">
              <a:cs typeface="Times New Roman" pitchFamily="18" charset="0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66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173" name="Group 15"/>
          <p:cNvGrpSpPr>
            <a:grpSpLocks/>
          </p:cNvGrpSpPr>
          <p:nvPr/>
        </p:nvGrpSpPr>
        <p:grpSpPr bwMode="auto">
          <a:xfrm>
            <a:off x="0" y="6226175"/>
            <a:ext cx="9144000" cy="631825"/>
            <a:chOff x="0" y="-152400"/>
            <a:chExt cx="9144000" cy="631710"/>
          </a:xfrm>
        </p:grpSpPr>
        <p:pic>
          <p:nvPicPr>
            <p:cNvPr id="7174" name="Picture 16" descr="photo-1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52400"/>
              <a:ext cx="4572000" cy="6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5" name="Picture 17" descr="photo-1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72000" y="-152400"/>
              <a:ext cx="4572000" cy="6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71668736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Oval 2"/>
          <p:cNvSpPr>
            <a:spLocks noChangeArrowheads="1"/>
          </p:cNvSpPr>
          <p:nvPr/>
        </p:nvSpPr>
        <p:spPr bwMode="auto">
          <a:xfrm>
            <a:off x="1116013" y="2565400"/>
            <a:ext cx="3527425" cy="33115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5724525" y="3789363"/>
            <a:ext cx="2735263" cy="115252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8" name="Oval 6"/>
          <p:cNvSpPr>
            <a:spLocks noChangeArrowheads="1"/>
          </p:cNvSpPr>
          <p:nvPr/>
        </p:nvSpPr>
        <p:spPr bwMode="auto">
          <a:xfrm>
            <a:off x="1042988" y="2565400"/>
            <a:ext cx="3673475" cy="3311525"/>
          </a:xfrm>
          <a:prstGeom prst="ellipse">
            <a:avLst/>
          </a:prstGeom>
          <a:solidFill>
            <a:srgbClr val="0000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5724525" y="3789363"/>
            <a:ext cx="2735263" cy="1152525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1:</a:t>
            </a:r>
          </a:p>
        </p:txBody>
      </p:sp>
    </p:spTree>
    <p:extLst>
      <p:ext uri="{BB962C8B-B14F-4D97-AF65-F5344CB8AC3E}">
        <p14:creationId xmlns:p14="http://schemas.microsoft.com/office/powerpoint/2010/main" val="418781622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nimBg="1"/>
      <p:bldP spid="79875" grpId="0" animBg="1"/>
      <p:bldP spid="79878" grpId="0" animBg="1"/>
      <p:bldP spid="798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10"/>
          <p:cNvSpPr>
            <a:spLocks noChangeArrowheads="1"/>
          </p:cNvSpPr>
          <p:nvPr/>
        </p:nvSpPr>
        <p:spPr bwMode="auto">
          <a:xfrm>
            <a:off x="755650" y="2565400"/>
            <a:ext cx="3744913" cy="33115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9" name="Rectangle 11"/>
          <p:cNvSpPr>
            <a:spLocks noChangeArrowheads="1"/>
          </p:cNvSpPr>
          <p:nvPr/>
        </p:nvSpPr>
        <p:spPr bwMode="auto">
          <a:xfrm>
            <a:off x="5724525" y="3716338"/>
            <a:ext cx="2735263" cy="115252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777875" y="981075"/>
            <a:ext cx="7667625" cy="1200150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A060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 i="0">
              <a:latin typeface="Arial" charset="0"/>
            </a:endParaRPr>
          </a:p>
          <a:p>
            <a:pPr algn="l"/>
            <a:endParaRPr lang="en-US" i="0">
              <a:latin typeface="Arial" charset="0"/>
            </a:endParaRPr>
          </a:p>
          <a:p>
            <a:r>
              <a:rPr lang="en-US" i="0">
                <a:latin typeface="Arial" charset="0"/>
              </a:rPr>
              <a:t>Diện tích hình chữ nhật </a:t>
            </a:r>
            <a:r>
              <a:rPr lang="en-US" i="0">
                <a:solidFill>
                  <a:srgbClr val="FF0000"/>
                </a:solidFill>
                <a:latin typeface="Arial" charset="0"/>
              </a:rPr>
              <a:t>bé h</a:t>
            </a:r>
            <a:r>
              <a:rPr lang="vi-VN" i="0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i="0">
                <a:solidFill>
                  <a:srgbClr val="FF0000"/>
                </a:solidFill>
                <a:latin typeface="Arial" charset="0"/>
              </a:rPr>
              <a:t>n</a:t>
            </a:r>
            <a:r>
              <a:rPr lang="en-US" i="0">
                <a:latin typeface="Arial" charset="0"/>
              </a:rPr>
              <a:t> diện tích hình tròn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1162050" y="1052513"/>
            <a:ext cx="6911975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chữ nhật nằm hoàn toàn trong hình tròn.</a:t>
            </a:r>
          </a:p>
        </p:txBody>
      </p:sp>
      <p:sp>
        <p:nvSpPr>
          <p:cNvPr id="9222" name="Oval 14"/>
          <p:cNvSpPr>
            <a:spLocks noChangeArrowheads="1"/>
          </p:cNvSpPr>
          <p:nvPr/>
        </p:nvSpPr>
        <p:spPr bwMode="auto">
          <a:xfrm>
            <a:off x="755650" y="2565400"/>
            <a:ext cx="3744913" cy="3311525"/>
          </a:xfrm>
          <a:prstGeom prst="ellipse">
            <a:avLst/>
          </a:prstGeom>
          <a:solidFill>
            <a:srgbClr val="0000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5364088" y="3716338"/>
            <a:ext cx="3168352" cy="1152525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 smtClean="0">
                <a:latin typeface="Arial" charset="0"/>
              </a:rPr>
              <a:t> </a:t>
            </a:r>
            <a:endParaRPr lang="en-US" dirty="0">
              <a:latin typeface="Arial" charset="0"/>
            </a:endParaRP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1:</a:t>
            </a:r>
          </a:p>
        </p:txBody>
      </p:sp>
    </p:spTree>
    <p:extLst>
      <p:ext uri="{BB962C8B-B14F-4D97-AF65-F5344CB8AC3E}">
        <p14:creationId xmlns:p14="http://schemas.microsoft.com/office/powerpoint/2010/main" val="33925357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487E-6 L -0.47239 -0.01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00" y="-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 animBg="1"/>
      <p:bldP spid="21517" grpId="0"/>
      <p:bldP spid="21517" grpId="1"/>
      <p:bldP spid="21519" grpId="0" animBg="1"/>
      <p:bldP spid="2151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7"/>
          <p:cNvGrpSpPr>
            <a:grpSpLocks/>
          </p:cNvGrpSpPr>
          <p:nvPr/>
        </p:nvGrpSpPr>
        <p:grpSpPr bwMode="auto">
          <a:xfrm>
            <a:off x="4572000" y="1989138"/>
            <a:ext cx="2733675" cy="2752725"/>
            <a:chOff x="2880" y="1253"/>
            <a:chExt cx="1722" cy="1734"/>
          </a:xfrm>
        </p:grpSpPr>
        <p:sp>
          <p:nvSpPr>
            <p:cNvPr id="10255" name="AutoShape 3"/>
            <p:cNvSpPr>
              <a:spLocks noChangeAspect="1" noChangeArrowheads="1"/>
            </p:cNvSpPr>
            <p:nvPr/>
          </p:nvSpPr>
          <p:spPr bwMode="auto">
            <a:xfrm>
              <a:off x="2880" y="1253"/>
              <a:ext cx="1722" cy="1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6" name="Rectangle 4"/>
            <p:cNvSpPr>
              <a:spLocks noChangeArrowheads="1"/>
            </p:cNvSpPr>
            <p:nvPr/>
          </p:nvSpPr>
          <p:spPr bwMode="auto">
            <a:xfrm>
              <a:off x="4010" y="2385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7" name="Rectangle 5"/>
            <p:cNvSpPr>
              <a:spLocks noChangeArrowheads="1"/>
            </p:cNvSpPr>
            <p:nvPr/>
          </p:nvSpPr>
          <p:spPr bwMode="auto">
            <a:xfrm>
              <a:off x="3453" y="2385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8" name="Rectangle 6"/>
            <p:cNvSpPr>
              <a:spLocks noChangeArrowheads="1"/>
            </p:cNvSpPr>
            <p:nvPr/>
          </p:nvSpPr>
          <p:spPr bwMode="auto">
            <a:xfrm>
              <a:off x="2880" y="2385"/>
              <a:ext cx="576" cy="57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9" name="Rectangle 7"/>
            <p:cNvSpPr>
              <a:spLocks noChangeArrowheads="1"/>
            </p:cNvSpPr>
            <p:nvPr/>
          </p:nvSpPr>
          <p:spPr bwMode="auto">
            <a:xfrm>
              <a:off x="2880" y="1829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60" name="Rectangle 8"/>
            <p:cNvSpPr>
              <a:spLocks noChangeArrowheads="1"/>
            </p:cNvSpPr>
            <p:nvPr/>
          </p:nvSpPr>
          <p:spPr bwMode="auto">
            <a:xfrm>
              <a:off x="2880" y="1253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9"/>
          <p:cNvGrpSpPr>
            <a:grpSpLocks noChangeAspect="1"/>
          </p:cNvGrpSpPr>
          <p:nvPr/>
        </p:nvGrpSpPr>
        <p:grpSpPr bwMode="auto">
          <a:xfrm>
            <a:off x="684213" y="1989138"/>
            <a:ext cx="2733675" cy="2752725"/>
            <a:chOff x="4253" y="3025"/>
            <a:chExt cx="3593" cy="3716"/>
          </a:xfrm>
        </p:grpSpPr>
        <p:sp>
          <p:nvSpPr>
            <p:cNvPr id="10249" name="AutoShape 10"/>
            <p:cNvSpPr>
              <a:spLocks noChangeAspect="1" noChangeArrowheads="1"/>
            </p:cNvSpPr>
            <p:nvPr/>
          </p:nvSpPr>
          <p:spPr bwMode="auto">
            <a:xfrm>
              <a:off x="4253" y="3025"/>
              <a:ext cx="3593" cy="37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0" name="Rectangle 11"/>
            <p:cNvSpPr>
              <a:spLocks noChangeArrowheads="1"/>
            </p:cNvSpPr>
            <p:nvPr/>
          </p:nvSpPr>
          <p:spPr bwMode="auto">
            <a:xfrm>
              <a:off x="6631" y="4259"/>
              <a:ext cx="1202" cy="1234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1" name="Rectangle 12"/>
            <p:cNvSpPr>
              <a:spLocks noChangeArrowheads="1"/>
            </p:cNvSpPr>
            <p:nvPr/>
          </p:nvSpPr>
          <p:spPr bwMode="auto">
            <a:xfrm>
              <a:off x="5449" y="5451"/>
              <a:ext cx="1201" cy="1234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2" name="Rectangle 13"/>
            <p:cNvSpPr>
              <a:spLocks noChangeArrowheads="1"/>
            </p:cNvSpPr>
            <p:nvPr/>
          </p:nvSpPr>
          <p:spPr bwMode="auto">
            <a:xfrm>
              <a:off x="4253" y="4259"/>
              <a:ext cx="1202" cy="1232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3" name="Rectangle 14"/>
            <p:cNvSpPr>
              <a:spLocks noChangeArrowheads="1"/>
            </p:cNvSpPr>
            <p:nvPr/>
          </p:nvSpPr>
          <p:spPr bwMode="auto">
            <a:xfrm>
              <a:off x="5442" y="4259"/>
              <a:ext cx="1202" cy="123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4" name="Rectangle 15"/>
            <p:cNvSpPr>
              <a:spLocks noChangeArrowheads="1"/>
            </p:cNvSpPr>
            <p:nvPr/>
          </p:nvSpPr>
          <p:spPr bwMode="auto">
            <a:xfrm>
              <a:off x="5442" y="3025"/>
              <a:ext cx="1202" cy="123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0244" name="Text Box 16"/>
          <p:cNvSpPr txBox="1">
            <a:spLocks noChangeArrowheads="1"/>
          </p:cNvSpPr>
          <p:nvPr/>
        </p:nvSpPr>
        <p:spPr bwMode="auto">
          <a:xfrm>
            <a:off x="1744663" y="4979988"/>
            <a:ext cx="1841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="0" i="0">
              <a:latin typeface="Arial" charset="0"/>
            </a:endParaRPr>
          </a:p>
        </p:txBody>
      </p:sp>
      <p:sp>
        <p:nvSpPr>
          <p:cNvPr id="10245" name="Text Box 17"/>
          <p:cNvSpPr txBox="1">
            <a:spLocks noChangeArrowheads="1"/>
          </p:cNvSpPr>
          <p:nvPr/>
        </p:nvSpPr>
        <p:spPr bwMode="auto">
          <a:xfrm>
            <a:off x="5219700" y="5013325"/>
            <a:ext cx="11890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</a:t>
            </a:r>
            <a:r>
              <a:rPr lang="en-US" b="0" i="0">
                <a:latin typeface="Times New Roman" pitchFamily="18" charset="0"/>
              </a:rPr>
              <a:t> </a:t>
            </a:r>
            <a:r>
              <a:rPr lang="en-US" b="0" i="0">
                <a:latin typeface="Arial" charset="0"/>
              </a:rPr>
              <a:t>B</a:t>
            </a:r>
          </a:p>
        </p:txBody>
      </p:sp>
      <p:sp>
        <p:nvSpPr>
          <p:cNvPr id="10246" name="Text Box 25"/>
          <p:cNvSpPr txBox="1">
            <a:spLocks noChangeArrowheads="1"/>
          </p:cNvSpPr>
          <p:nvPr/>
        </p:nvSpPr>
        <p:spPr bwMode="auto">
          <a:xfrm>
            <a:off x="1498600" y="5041900"/>
            <a:ext cx="134461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</a:t>
            </a:r>
            <a:r>
              <a:rPr lang="en-US" i="0">
                <a:latin typeface="Times New Roman" pitchFamily="18" charset="0"/>
              </a:rPr>
              <a:t> </a:t>
            </a:r>
            <a:r>
              <a:rPr lang="en-US" i="0">
                <a:latin typeface="Arial" charset="0"/>
              </a:rPr>
              <a:t> A</a:t>
            </a:r>
          </a:p>
        </p:txBody>
      </p:sp>
      <p:sp>
        <p:nvSpPr>
          <p:cNvPr id="10247" name="Text Box 26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2: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827088" y="836613"/>
            <a:ext cx="6840537" cy="835025"/>
          </a:xfrm>
          <a:prstGeom prst="rect">
            <a:avLst/>
          </a:prstGeom>
          <a:solidFill>
            <a:srgbClr val="FCF6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Làm thế nào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ể so sánh diện tích 2 hình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>
                <a:latin typeface="Arial" charset="0"/>
              </a:rPr>
              <a:t> và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B </a:t>
            </a:r>
            <a:r>
              <a:rPr lang="en-US">
                <a:latin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0811533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534 0.00023 L 0.42534 0.0002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0139 L 0.32673 0.133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" y="6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0.00139 L 0.42534 0.133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6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53"/>
          <p:cNvGrpSpPr>
            <a:grpSpLocks/>
          </p:cNvGrpSpPr>
          <p:nvPr/>
        </p:nvGrpSpPr>
        <p:grpSpPr bwMode="auto">
          <a:xfrm>
            <a:off x="561975" y="2324100"/>
            <a:ext cx="2744788" cy="2740025"/>
            <a:chOff x="354" y="1464"/>
            <a:chExt cx="1729" cy="1726"/>
          </a:xfrm>
        </p:grpSpPr>
        <p:sp>
          <p:nvSpPr>
            <p:cNvPr id="11286" name="Rectangle 33"/>
            <p:cNvSpPr>
              <a:spLocks noChangeArrowheads="1"/>
            </p:cNvSpPr>
            <p:nvPr/>
          </p:nvSpPr>
          <p:spPr bwMode="auto">
            <a:xfrm>
              <a:off x="930" y="1464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7" name="Rectangle 32"/>
            <p:cNvSpPr>
              <a:spLocks noChangeArrowheads="1"/>
            </p:cNvSpPr>
            <p:nvPr/>
          </p:nvSpPr>
          <p:spPr bwMode="auto">
            <a:xfrm>
              <a:off x="354" y="2038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8" name="Rectangle 31"/>
            <p:cNvSpPr>
              <a:spLocks noChangeArrowheads="1"/>
            </p:cNvSpPr>
            <p:nvPr/>
          </p:nvSpPr>
          <p:spPr bwMode="auto">
            <a:xfrm>
              <a:off x="930" y="2039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9" name="Rectangle 30"/>
            <p:cNvSpPr>
              <a:spLocks noChangeArrowheads="1"/>
            </p:cNvSpPr>
            <p:nvPr/>
          </p:nvSpPr>
          <p:spPr bwMode="auto">
            <a:xfrm>
              <a:off x="1507" y="2038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90" name="Rectangle 29"/>
            <p:cNvSpPr>
              <a:spLocks noChangeArrowheads="1"/>
            </p:cNvSpPr>
            <p:nvPr/>
          </p:nvSpPr>
          <p:spPr bwMode="auto">
            <a:xfrm>
              <a:off x="930" y="2614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1267" name="Group 58"/>
          <p:cNvGrpSpPr>
            <a:grpSpLocks/>
          </p:cNvGrpSpPr>
          <p:nvPr/>
        </p:nvGrpSpPr>
        <p:grpSpPr bwMode="auto">
          <a:xfrm>
            <a:off x="4883150" y="2276475"/>
            <a:ext cx="2732088" cy="2744788"/>
            <a:chOff x="3076" y="1434"/>
            <a:chExt cx="1721" cy="1729"/>
          </a:xfrm>
        </p:grpSpPr>
        <p:sp>
          <p:nvSpPr>
            <p:cNvPr id="11281" name="Rectangle 36"/>
            <p:cNvSpPr>
              <a:spLocks noChangeArrowheads="1"/>
            </p:cNvSpPr>
            <p:nvPr/>
          </p:nvSpPr>
          <p:spPr bwMode="auto">
            <a:xfrm>
              <a:off x="3076" y="1434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2" name="Rectangle 35"/>
            <p:cNvSpPr>
              <a:spLocks noChangeArrowheads="1"/>
            </p:cNvSpPr>
            <p:nvPr/>
          </p:nvSpPr>
          <p:spPr bwMode="auto">
            <a:xfrm>
              <a:off x="3077" y="2011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3" name="Rectangle 34"/>
            <p:cNvSpPr>
              <a:spLocks noChangeArrowheads="1"/>
            </p:cNvSpPr>
            <p:nvPr/>
          </p:nvSpPr>
          <p:spPr bwMode="auto">
            <a:xfrm>
              <a:off x="3076" y="2586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4" name="Rectangle 37"/>
            <p:cNvSpPr>
              <a:spLocks noChangeArrowheads="1"/>
            </p:cNvSpPr>
            <p:nvPr/>
          </p:nvSpPr>
          <p:spPr bwMode="auto">
            <a:xfrm>
              <a:off x="3651" y="2587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5" name="Rectangle 38"/>
            <p:cNvSpPr>
              <a:spLocks noChangeArrowheads="1"/>
            </p:cNvSpPr>
            <p:nvPr/>
          </p:nvSpPr>
          <p:spPr bwMode="auto">
            <a:xfrm>
              <a:off x="4221" y="2587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476375" y="2324100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393950" y="32353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76375" y="3238500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561975" y="3236913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476375" y="41497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705600" y="41116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4883150" y="227647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4883150" y="3194050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5795963" y="41116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883150" y="41116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8" name="Text Box 24"/>
          <p:cNvSpPr txBox="1">
            <a:spLocks noChangeArrowheads="1"/>
          </p:cNvSpPr>
          <p:nvPr/>
        </p:nvSpPr>
        <p:spPr bwMode="auto">
          <a:xfrm>
            <a:off x="1116013" y="5229225"/>
            <a:ext cx="134461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</a:t>
            </a:r>
            <a:r>
              <a:rPr lang="en-US" i="0">
                <a:latin typeface="Times New Roman" pitchFamily="18" charset="0"/>
              </a:rPr>
              <a:t> </a:t>
            </a:r>
            <a:r>
              <a:rPr lang="en-US" i="0">
                <a:latin typeface="Arial" charset="0"/>
              </a:rPr>
              <a:t>A</a:t>
            </a:r>
          </a:p>
        </p:txBody>
      </p:sp>
      <p:sp>
        <p:nvSpPr>
          <p:cNvPr id="11279" name="Text Box 25"/>
          <p:cNvSpPr txBox="1">
            <a:spLocks noChangeArrowheads="1"/>
          </p:cNvSpPr>
          <p:nvPr/>
        </p:nvSpPr>
        <p:spPr bwMode="auto">
          <a:xfrm>
            <a:off x="5364163" y="5229225"/>
            <a:ext cx="1189037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</a:t>
            </a:r>
            <a:r>
              <a:rPr lang="en-US" b="0" i="0">
                <a:latin typeface="Times New Roman" pitchFamily="18" charset="0"/>
              </a:rPr>
              <a:t> </a:t>
            </a:r>
            <a:r>
              <a:rPr lang="en-US" b="0" i="0">
                <a:latin typeface="Arial" charset="0"/>
              </a:rPr>
              <a:t>B</a:t>
            </a:r>
          </a:p>
        </p:txBody>
      </p:sp>
      <p:sp>
        <p:nvSpPr>
          <p:cNvPr id="11280" name="Text Box 26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2:</a:t>
            </a:r>
          </a:p>
        </p:txBody>
      </p:sp>
    </p:spTree>
    <p:extLst>
      <p:ext uri="{BB962C8B-B14F-4D97-AF65-F5344CB8AC3E}">
        <p14:creationId xmlns:p14="http://schemas.microsoft.com/office/powerpoint/2010/main" val="33446530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0.20191 -0.241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-12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L -0.17066 -0.23449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0" y="-11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30191 -0.37454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0" y="-18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-0.17066 -0.36829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0" y="-18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0.20191 -0.37477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-18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-0.17066 -0.50208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0" y="-25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0.10156 -0.37431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0" y="-18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-0.27048 -0.50208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0" y="-25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20191 -0.50764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-25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36996 -0.50208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00" y="-25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799" grpId="0" animBg="1"/>
      <p:bldP spid="33800" grpId="0" animBg="1"/>
      <p:bldP spid="33801" grpId="0" animBg="1"/>
      <p:bldP spid="33802" grpId="0" animBg="1"/>
      <p:bldP spid="33803" grpId="0" animBg="1"/>
      <p:bldP spid="33804" grpId="0" animBg="1"/>
      <p:bldP spid="33805" grpId="0" animBg="1"/>
      <p:bldP spid="33806" grpId="0" animBg="1"/>
      <p:bldP spid="3380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"/>
          <p:cNvGrpSpPr>
            <a:grpSpLocks noChangeAspect="1"/>
          </p:cNvGrpSpPr>
          <p:nvPr/>
        </p:nvGrpSpPr>
        <p:grpSpPr bwMode="auto">
          <a:xfrm>
            <a:off x="684213" y="1989138"/>
            <a:ext cx="2733675" cy="2752725"/>
            <a:chOff x="4253" y="3025"/>
            <a:chExt cx="3593" cy="3716"/>
          </a:xfrm>
        </p:grpSpPr>
        <p:sp>
          <p:nvSpPr>
            <p:cNvPr id="12315" name="AutoShape 5"/>
            <p:cNvSpPr>
              <a:spLocks noChangeAspect="1" noChangeArrowheads="1"/>
            </p:cNvSpPr>
            <p:nvPr/>
          </p:nvSpPr>
          <p:spPr bwMode="auto">
            <a:xfrm>
              <a:off x="4253" y="3025"/>
              <a:ext cx="3593" cy="37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6" name="Rectangle 6"/>
            <p:cNvSpPr>
              <a:spLocks noChangeArrowheads="1"/>
            </p:cNvSpPr>
            <p:nvPr/>
          </p:nvSpPr>
          <p:spPr bwMode="auto">
            <a:xfrm>
              <a:off x="6631" y="4259"/>
              <a:ext cx="1202" cy="123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7" name="Rectangle 7"/>
            <p:cNvSpPr>
              <a:spLocks noChangeArrowheads="1"/>
            </p:cNvSpPr>
            <p:nvPr/>
          </p:nvSpPr>
          <p:spPr bwMode="auto">
            <a:xfrm>
              <a:off x="5449" y="5500"/>
              <a:ext cx="1201" cy="123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8" name="Rectangle 8"/>
            <p:cNvSpPr>
              <a:spLocks noChangeArrowheads="1"/>
            </p:cNvSpPr>
            <p:nvPr/>
          </p:nvSpPr>
          <p:spPr bwMode="auto">
            <a:xfrm>
              <a:off x="4253" y="4259"/>
              <a:ext cx="1202" cy="123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9" name="Rectangle 9"/>
            <p:cNvSpPr>
              <a:spLocks noChangeArrowheads="1"/>
            </p:cNvSpPr>
            <p:nvPr/>
          </p:nvSpPr>
          <p:spPr bwMode="auto">
            <a:xfrm>
              <a:off x="5442" y="4259"/>
              <a:ext cx="1202" cy="123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20" name="Rectangle 10"/>
            <p:cNvSpPr>
              <a:spLocks noChangeArrowheads="1"/>
            </p:cNvSpPr>
            <p:nvPr/>
          </p:nvSpPr>
          <p:spPr bwMode="auto">
            <a:xfrm>
              <a:off x="5442" y="3025"/>
              <a:ext cx="1202" cy="123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</p:grpSp>
      <p:grpSp>
        <p:nvGrpSpPr>
          <p:cNvPr id="12291" name="Group 48"/>
          <p:cNvGrpSpPr>
            <a:grpSpLocks/>
          </p:cNvGrpSpPr>
          <p:nvPr/>
        </p:nvGrpSpPr>
        <p:grpSpPr bwMode="auto">
          <a:xfrm>
            <a:off x="4572000" y="1989138"/>
            <a:ext cx="2733675" cy="2752725"/>
            <a:chOff x="2880" y="1253"/>
            <a:chExt cx="1722" cy="1734"/>
          </a:xfrm>
        </p:grpSpPr>
        <p:sp>
          <p:nvSpPr>
            <p:cNvPr id="12309" name="AutoShape 19"/>
            <p:cNvSpPr>
              <a:spLocks noChangeAspect="1" noChangeArrowheads="1"/>
            </p:cNvSpPr>
            <p:nvPr/>
          </p:nvSpPr>
          <p:spPr bwMode="auto">
            <a:xfrm>
              <a:off x="2880" y="1253"/>
              <a:ext cx="1722" cy="1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0" name="Rectangle 20"/>
            <p:cNvSpPr>
              <a:spLocks noChangeArrowheads="1"/>
            </p:cNvSpPr>
            <p:nvPr/>
          </p:nvSpPr>
          <p:spPr bwMode="auto">
            <a:xfrm>
              <a:off x="3969" y="2400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1" name="Rectangle 21"/>
            <p:cNvSpPr>
              <a:spLocks noChangeArrowheads="1"/>
            </p:cNvSpPr>
            <p:nvPr/>
          </p:nvSpPr>
          <p:spPr bwMode="auto">
            <a:xfrm>
              <a:off x="3424" y="2400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2" name="Rectangle 22"/>
            <p:cNvSpPr>
              <a:spLocks noChangeArrowheads="1"/>
            </p:cNvSpPr>
            <p:nvPr/>
          </p:nvSpPr>
          <p:spPr bwMode="auto">
            <a:xfrm>
              <a:off x="2880" y="2387"/>
              <a:ext cx="576" cy="58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3" name="Rectangle 23"/>
            <p:cNvSpPr>
              <a:spLocks noChangeArrowheads="1"/>
            </p:cNvSpPr>
            <p:nvPr/>
          </p:nvSpPr>
          <p:spPr bwMode="auto">
            <a:xfrm>
              <a:off x="2880" y="1829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4" name="Rectangle 24"/>
            <p:cNvSpPr>
              <a:spLocks noChangeArrowheads="1"/>
            </p:cNvSpPr>
            <p:nvPr/>
          </p:nvSpPr>
          <p:spPr bwMode="auto">
            <a:xfrm>
              <a:off x="2880" y="1253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</p:grp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1873250" y="2152650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1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1873250" y="30892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3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938213" y="30892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2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2738438" y="30892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4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1873250" y="4025900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5</a:t>
            </a:r>
          </a:p>
        </p:txBody>
      </p:sp>
      <p:sp>
        <p:nvSpPr>
          <p:cNvPr id="36897" name="Text Box 33"/>
          <p:cNvSpPr txBox="1">
            <a:spLocks noChangeArrowheads="1"/>
          </p:cNvSpPr>
          <p:nvPr/>
        </p:nvSpPr>
        <p:spPr bwMode="auto">
          <a:xfrm>
            <a:off x="4826000" y="22256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1</a:t>
            </a:r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4826000" y="30892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2</a:t>
            </a:r>
          </a:p>
        </p:txBody>
      </p:sp>
      <p:sp>
        <p:nvSpPr>
          <p:cNvPr id="36899" name="Text Box 35"/>
          <p:cNvSpPr txBox="1">
            <a:spLocks noChangeArrowheads="1"/>
          </p:cNvSpPr>
          <p:nvPr/>
        </p:nvSpPr>
        <p:spPr bwMode="auto">
          <a:xfrm>
            <a:off x="4826000" y="4025900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3</a:t>
            </a:r>
          </a:p>
        </p:txBody>
      </p:sp>
      <p:sp>
        <p:nvSpPr>
          <p:cNvPr id="36900" name="Text Box 36"/>
          <p:cNvSpPr txBox="1">
            <a:spLocks noChangeArrowheads="1"/>
          </p:cNvSpPr>
          <p:nvPr/>
        </p:nvSpPr>
        <p:spPr bwMode="auto">
          <a:xfrm>
            <a:off x="5762625" y="4025900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4</a:t>
            </a:r>
          </a:p>
        </p:txBody>
      </p:sp>
      <p:sp>
        <p:nvSpPr>
          <p:cNvPr id="36901" name="Text Box 37"/>
          <p:cNvSpPr txBox="1">
            <a:spLocks noChangeArrowheads="1"/>
          </p:cNvSpPr>
          <p:nvPr/>
        </p:nvSpPr>
        <p:spPr bwMode="auto">
          <a:xfrm>
            <a:off x="6616700" y="4005263"/>
            <a:ext cx="355600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5</a:t>
            </a:r>
          </a:p>
        </p:txBody>
      </p:sp>
      <p:sp>
        <p:nvSpPr>
          <p:cNvPr id="36903" name="Text Box 39"/>
          <p:cNvSpPr txBox="1">
            <a:spLocks noChangeArrowheads="1"/>
          </p:cNvSpPr>
          <p:nvPr/>
        </p:nvSpPr>
        <p:spPr bwMode="auto">
          <a:xfrm>
            <a:off x="581025" y="5553075"/>
            <a:ext cx="8023225" cy="592138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0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i="0">
                <a:solidFill>
                  <a:srgbClr val="FB05DE"/>
                </a:solidFill>
                <a:latin typeface="Arial" charset="0"/>
              </a:rPr>
              <a:t>Diện tích</a:t>
            </a:r>
            <a:r>
              <a:rPr lang="en-US" sz="3200" i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i="0">
                <a:solidFill>
                  <a:srgbClr val="0000FF"/>
                </a:solidFill>
                <a:latin typeface="Arial" charset="0"/>
              </a:rPr>
              <a:t>hình </a:t>
            </a:r>
            <a:r>
              <a:rPr lang="en-US" sz="3200" b="0" i="0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sz="3200" i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i="0" u="sng">
                <a:latin typeface="Arial" charset="0"/>
              </a:rPr>
              <a:t>bằng</a:t>
            </a:r>
            <a:r>
              <a:rPr lang="en-US" sz="3200" i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i="0">
                <a:solidFill>
                  <a:srgbClr val="FB05DE"/>
                </a:solidFill>
                <a:latin typeface="Arial" charset="0"/>
              </a:rPr>
              <a:t>diện tích</a:t>
            </a:r>
            <a:r>
              <a:rPr lang="en-US" sz="3200" i="0">
                <a:solidFill>
                  <a:srgbClr val="FF0000"/>
                </a:solidFill>
                <a:latin typeface="Arial" charset="0"/>
              </a:rPr>
              <a:t> hình B.</a:t>
            </a:r>
            <a:endParaRPr lang="en-US" sz="3200" b="0" i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6904" name="Text Box 40"/>
          <p:cNvSpPr txBox="1">
            <a:spLocks noChangeArrowheads="1"/>
          </p:cNvSpPr>
          <p:nvPr/>
        </p:nvSpPr>
        <p:spPr bwMode="auto">
          <a:xfrm>
            <a:off x="323850" y="692150"/>
            <a:ext cx="3455988" cy="7318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0" dirty="0" err="1">
                <a:latin typeface="Arial" charset="0"/>
              </a:rPr>
              <a:t>Hình</a:t>
            </a:r>
            <a:r>
              <a:rPr lang="en-US" sz="1800" i="0" dirty="0">
                <a:latin typeface="Arial" charset="0"/>
              </a:rPr>
              <a:t> A </a:t>
            </a:r>
          </a:p>
          <a:p>
            <a:r>
              <a:rPr lang="en-US" sz="1800" i="0" dirty="0" err="1">
                <a:latin typeface="Arial" charset="0"/>
              </a:rPr>
              <a:t>gồm</a:t>
            </a:r>
            <a:r>
              <a:rPr lang="en-US" sz="1800" i="0" dirty="0">
                <a:latin typeface="Arial" charset="0"/>
              </a:rPr>
              <a:t> </a:t>
            </a:r>
            <a:r>
              <a:rPr lang="en-US" sz="1800" i="0" dirty="0">
                <a:solidFill>
                  <a:srgbClr val="0000FF"/>
                </a:solidFill>
                <a:latin typeface="Arial" charset="0"/>
              </a:rPr>
              <a:t>5</a:t>
            </a:r>
            <a:r>
              <a:rPr lang="en-US" sz="1800" i="0" dirty="0">
                <a:latin typeface="Arial" charset="0"/>
              </a:rPr>
              <a:t> ô </a:t>
            </a:r>
            <a:r>
              <a:rPr lang="en-US" sz="1800" i="0" dirty="0" err="1">
                <a:latin typeface="Arial" charset="0"/>
              </a:rPr>
              <a:t>vuông</a:t>
            </a:r>
            <a:r>
              <a:rPr lang="en-US" sz="1800" i="0" dirty="0">
                <a:latin typeface="Arial" charset="0"/>
              </a:rPr>
              <a:t> </a:t>
            </a:r>
            <a:r>
              <a:rPr lang="en-US" sz="1800" i="0" dirty="0" err="1">
                <a:latin typeface="Arial" charset="0"/>
              </a:rPr>
              <a:t>nh</a:t>
            </a:r>
            <a:r>
              <a:rPr lang="vi-VN" sz="1800" i="0" dirty="0">
                <a:latin typeface="Arial" charset="0"/>
              </a:rPr>
              <a:t>ư</a:t>
            </a:r>
            <a:r>
              <a:rPr lang="en-US" sz="1800" i="0" dirty="0">
                <a:latin typeface="Arial" charset="0"/>
              </a:rPr>
              <a:t> </a:t>
            </a:r>
            <a:r>
              <a:rPr lang="en-US" sz="1800" i="0" dirty="0" err="1">
                <a:latin typeface="Arial" charset="0"/>
              </a:rPr>
              <a:t>nhau</a:t>
            </a:r>
            <a:r>
              <a:rPr lang="en-US" sz="1800" i="0" dirty="0">
                <a:latin typeface="Arial" charset="0"/>
              </a:rPr>
              <a:t>.</a:t>
            </a:r>
            <a:r>
              <a:rPr lang="en-US" b="0" i="0" dirty="0">
                <a:latin typeface="Times New Roman" pitchFamily="18" charset="0"/>
              </a:rPr>
              <a:t> </a:t>
            </a:r>
          </a:p>
        </p:txBody>
      </p:sp>
      <p:sp>
        <p:nvSpPr>
          <p:cNvPr id="12304" name="Text Box 42"/>
          <p:cNvSpPr txBox="1">
            <a:spLocks noChangeArrowheads="1"/>
          </p:cNvSpPr>
          <p:nvPr/>
        </p:nvSpPr>
        <p:spPr bwMode="auto">
          <a:xfrm>
            <a:off x="5210175" y="4752975"/>
            <a:ext cx="11763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B</a:t>
            </a:r>
          </a:p>
        </p:txBody>
      </p:sp>
      <p:sp>
        <p:nvSpPr>
          <p:cNvPr id="12305" name="Text Box 43"/>
          <p:cNvSpPr txBox="1">
            <a:spLocks noChangeArrowheads="1"/>
          </p:cNvSpPr>
          <p:nvPr/>
        </p:nvSpPr>
        <p:spPr bwMode="auto">
          <a:xfrm>
            <a:off x="5992813" y="712788"/>
            <a:ext cx="1841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="0" i="0">
              <a:latin typeface="Arial" charset="0"/>
            </a:endParaRPr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4284663" y="692150"/>
            <a:ext cx="3671887" cy="738188"/>
          </a:xfrm>
          <a:prstGeom prst="rect">
            <a:avLst/>
          </a:prstGeom>
          <a:solidFill>
            <a:srgbClr val="FF9966"/>
          </a:solidFill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0">
                <a:latin typeface="Arial" charset="0"/>
              </a:rPr>
              <a:t>Hình B</a:t>
            </a:r>
          </a:p>
          <a:p>
            <a:pPr algn="l"/>
            <a:r>
              <a:rPr lang="en-US" sz="1800" i="0">
                <a:latin typeface="Arial" charset="0"/>
              </a:rPr>
              <a:t>Cũng gồm </a:t>
            </a:r>
            <a:r>
              <a:rPr lang="en-US" sz="1800" i="0">
                <a:solidFill>
                  <a:srgbClr val="FA0606"/>
                </a:solidFill>
                <a:latin typeface="Arial" charset="0"/>
              </a:rPr>
              <a:t>5</a:t>
            </a:r>
            <a:r>
              <a:rPr lang="en-US" sz="1800" i="0">
                <a:latin typeface="Arial" charset="0"/>
              </a:rPr>
              <a:t> ô vuông nh</a:t>
            </a:r>
            <a:r>
              <a:rPr lang="vi-VN" sz="1800" i="0">
                <a:latin typeface="Arial" charset="0"/>
              </a:rPr>
              <a:t>ư</a:t>
            </a:r>
            <a:r>
              <a:rPr lang="en-US" sz="1800" i="0">
                <a:latin typeface="Arial" charset="0"/>
              </a:rPr>
              <a:t> thế.</a:t>
            </a:r>
            <a:r>
              <a:rPr lang="en-US" b="0" i="0">
                <a:latin typeface="Times New Roman" pitchFamily="18" charset="0"/>
              </a:rPr>
              <a:t> </a:t>
            </a:r>
          </a:p>
        </p:txBody>
      </p:sp>
      <p:sp>
        <p:nvSpPr>
          <p:cNvPr id="12307" name="Text Box 45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2:</a:t>
            </a:r>
          </a:p>
        </p:txBody>
      </p:sp>
      <p:sp>
        <p:nvSpPr>
          <p:cNvPr id="12308" name="Text Box 46"/>
          <p:cNvSpPr txBox="1">
            <a:spLocks noChangeArrowheads="1"/>
          </p:cNvSpPr>
          <p:nvPr/>
        </p:nvSpPr>
        <p:spPr bwMode="auto">
          <a:xfrm>
            <a:off x="1428750" y="4752975"/>
            <a:ext cx="127158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 dirty="0" err="1" smtClean="0">
                <a:latin typeface="Arial" charset="0"/>
              </a:rPr>
              <a:t>Hình</a:t>
            </a:r>
            <a:r>
              <a:rPr lang="en-US" i="0" dirty="0" smtClean="0">
                <a:latin typeface="Arial" charset="0"/>
              </a:rPr>
              <a:t> A</a:t>
            </a:r>
            <a:endParaRPr lang="en-US" i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2656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 decel="1000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 decel="1000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decel="100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decel="100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decel="100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 decel="1000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decel="100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decel="100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decel="100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500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2" grpId="0"/>
      <p:bldP spid="36893" grpId="0"/>
      <p:bldP spid="36894" grpId="0"/>
      <p:bldP spid="36895" grpId="0"/>
      <p:bldP spid="36896" grpId="0"/>
      <p:bldP spid="36897" grpId="0"/>
      <p:bldP spid="36898" grpId="0"/>
      <p:bldP spid="36899" grpId="0"/>
      <p:bldP spid="36900" grpId="0"/>
      <p:bldP spid="36901" grpId="0"/>
      <p:bldP spid="36903" grpId="0" animBg="1"/>
      <p:bldP spid="36904" grpId="0" animBg="1"/>
      <p:bldP spid="36908" grpId="0" animBg="1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66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Avo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66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Avo" pitchFamily="2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4116</TotalTime>
  <Words>844</Words>
  <Application>Microsoft Office PowerPoint</Application>
  <PresentationFormat>On-screen Show (4:3)</PresentationFormat>
  <Paragraphs>172</Paragraphs>
  <Slides>28</Slides>
  <Notes>2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Crayons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Câu nào đúng, câu nào sai?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GIAÙO AÙN LÔÙP 3_ MOÂN TOAÙN  Baøi : Dieän tích cuûa moät hình</dc:title>
  <dc:creator>Windows xp sp2 Full</dc:creator>
  <cp:lastModifiedBy>BKV</cp:lastModifiedBy>
  <cp:revision>141</cp:revision>
  <dcterms:created xsi:type="dcterms:W3CDTF">2006-02-13T19:22:27Z</dcterms:created>
  <dcterms:modified xsi:type="dcterms:W3CDTF">2022-03-31T03:15:28Z</dcterms:modified>
</cp:coreProperties>
</file>