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429" r:id="rId2"/>
    <p:sldId id="512" r:id="rId3"/>
    <p:sldId id="546" r:id="rId4"/>
    <p:sldId id="547" r:id="rId5"/>
    <p:sldId id="548" r:id="rId6"/>
    <p:sldId id="549" r:id="rId7"/>
    <p:sldId id="550" r:id="rId8"/>
    <p:sldId id="551" r:id="rId9"/>
    <p:sldId id="552" r:id="rId10"/>
    <p:sldId id="553" r:id="rId11"/>
    <p:sldId id="364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97" autoAdjust="0"/>
  </p:normalViewPr>
  <p:slideViewPr>
    <p:cSldViewPr>
      <p:cViewPr varScale="1">
        <p:scale>
          <a:sx n="89" d="100"/>
          <a:sy n="89" d="100"/>
        </p:scale>
        <p:origin x="84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8DED3-7A71-44B5-A23F-04BD276A6A04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DE49A-6AED-46BF-8EFD-A3F7DE59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86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9AF9B-E792-48C9-A4DB-0D0FC57A52B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3196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fld id="{035FF540-84EB-4A11-AA23-F1A8658C4537}" type="slidenum">
              <a:rPr lang="en-US" altLang="en-US" sz="1200">
                <a:solidFill>
                  <a:schemeClr val="tx1"/>
                </a:solidFill>
                <a:latin typeface="Arial" panose="020B0604020202020204" pitchFamily="34" charset="0"/>
              </a:rPr>
              <a:pPr/>
              <a:t>3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943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fld id="{E708E508-0BEE-4C5B-9269-A5DB31B43FB6}" type="slidenum">
              <a:rPr lang="en-US" altLang="en-US" sz="1200">
                <a:solidFill>
                  <a:schemeClr val="tx1"/>
                </a:solidFill>
                <a:latin typeface="Arial" panose="020B0604020202020204" pitchFamily="34" charset="0"/>
              </a:rPr>
              <a:pPr/>
              <a:t>4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046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DE49A-6AED-46BF-8EFD-A3F7DE595BF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68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4" y="77391"/>
            <a:ext cx="8243887" cy="985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0"/>
            <a:ext cx="8229600" cy="334208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2BA5B-A4B6-4171-A6F8-EFCF45BCDC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312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B99C5D-967B-49F0-8FAE-B3707F5FC772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C52E18-C37F-4C72-A1ED-A580558D16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ctrTitle"/>
          </p:nvPr>
        </p:nvSpPr>
        <p:spPr>
          <a:xfrm>
            <a:off x="827088" y="69850"/>
            <a:ext cx="5632450" cy="86995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TH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THỚI PHONG</a:t>
            </a:r>
            <a:r>
              <a:rPr lang="vi-V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DE42D4-AD39-4749-86CA-7A465CDB9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2262" y="2381851"/>
            <a:ext cx="4583113" cy="931863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         LỚP 4  </a:t>
            </a:r>
          </a:p>
          <a:p>
            <a:pPr>
              <a:defRPr/>
            </a:pP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: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Ôn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nhiên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w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aw"/>
              <a:cs typeface="Times New Roman" panose="02020603050405020304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AAFC9B8-27B5-409E-A724-9CD8D3B0867E}"/>
              </a:ext>
            </a:extLst>
          </p:cNvPr>
          <p:cNvSpPr txBox="1">
            <a:spLocks/>
          </p:cNvSpPr>
          <p:nvPr/>
        </p:nvSpPr>
        <p:spPr>
          <a:xfrm>
            <a:off x="3048000" y="3998913"/>
            <a:ext cx="5510213" cy="339725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1000"/>
              </a:spcBef>
              <a:buFontTx/>
              <a:buNone/>
              <a:defRPr/>
            </a:pPr>
            <a:r>
              <a:rPr lang="en-US" altLang="en-US" sz="2800" smtClean="0">
                <a:latin typeface="Hd001-4h"/>
                <a:cs typeface="Times New Roman" panose="02020603050405020304" pitchFamily="18" charset="0"/>
              </a:rPr>
              <a:t>Giáo viên</a:t>
            </a:r>
            <a:r>
              <a:rPr lang="vi-VN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P001 4H" panose="020B0603050302020204" pitchFamily="34" charset="0"/>
                <a:cs typeface="Times New Roman" panose="02020603050405020304" pitchFamily="18" charset="0"/>
              </a:rPr>
              <a:t>Lâm Văn Dững .</a:t>
            </a:r>
            <a:endParaRPr lang="vi-VN" altLang="en-US" sz="2800" b="1" smtClean="0">
              <a:effectLst>
                <a:outerShdw blurRad="38100" dist="38100" dir="2700000" algn="tl">
                  <a:srgbClr val="C0C0C0"/>
                </a:outerShdw>
              </a:effectLst>
              <a:latin typeface="HP001 4H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37539" y="1185007"/>
            <a:ext cx="3461782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Utm aw"/>
                <a:ea typeface=".黑体-日本语" panose="02000500000000000000" pitchFamily="2" charset="-122"/>
                <a:cs typeface=".黑体-日本语" panose="02000500000000000000" pitchFamily="2" charset="-122"/>
                <a:sym typeface="+mn-lt"/>
              </a:rPr>
              <a:t>《MÔN TOÁN </a:t>
            </a:r>
            <a:r>
              <a:rPr lang="en-US" altLang="zh-CN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Utm aw"/>
                <a:ea typeface=".黑体-日本语" panose="02000500000000000000" pitchFamily="2" charset="-122"/>
                <a:cs typeface=".黑体-日本语" panose="02000500000000000000" pitchFamily="2" charset="-122"/>
                <a:sym typeface="+mn-lt"/>
              </a:rPr>
              <a:t>》 </a:t>
            </a:r>
          </a:p>
        </p:txBody>
      </p:sp>
      <p:pic>
        <p:nvPicPr>
          <p:cNvPr id="43014" name="Picture 7" descr="flowerba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413" y="527050"/>
            <a:ext cx="5064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4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7700"/>
            <a:ext cx="2209800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Picture 4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434" y="46039"/>
            <a:ext cx="1575566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26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0"/>
            <a:ext cx="6182916" cy="985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400">
                <a:solidFill>
                  <a:srgbClr val="0000FF"/>
                </a:solidFill>
                <a:latin typeface="UTM-Aov"/>
              </a:rPr>
              <a:t>       </a:t>
            </a:r>
            <a:endParaRPr lang="en-US" sz="3600">
              <a:latin typeface="UTM-Aov"/>
            </a:endParaRPr>
          </a:p>
        </p:txBody>
      </p:sp>
      <p:sp>
        <p:nvSpPr>
          <p:cNvPr id="79876" name="Oval 4"/>
          <p:cNvSpPr>
            <a:spLocks noChangeArrowheads="1"/>
          </p:cNvSpPr>
          <p:nvPr/>
        </p:nvSpPr>
        <p:spPr bwMode="auto">
          <a:xfrm>
            <a:off x="381000" y="178594"/>
            <a:ext cx="723900" cy="6286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33">
                  <a:alpha val="84000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dirty="0">
                <a:effectLst>
                  <a:outerShdw blurRad="38100" dist="38100" dir="2700000" algn="tl">
                    <a:srgbClr val="000000"/>
                  </a:outerShdw>
                </a:effectLst>
                <a:latin typeface="UTM-Aov"/>
              </a:rPr>
              <a:t>5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371600" y="1200151"/>
            <a:ext cx="7620000" cy="3808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dirty="0" err="1">
                <a:latin typeface="UTM-Aov"/>
              </a:rPr>
              <a:t>Viết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số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thích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hợp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vào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chỗ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chấm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để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có</a:t>
            </a:r>
            <a:r>
              <a:rPr lang="en-US" altLang="en-US" sz="2100" dirty="0">
                <a:latin typeface="UTM-Aov"/>
              </a:rPr>
              <a:t> : 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2100" dirty="0">
                <a:latin typeface="UTM-Aov"/>
              </a:rPr>
              <a:t>Ba </a:t>
            </a:r>
            <a:r>
              <a:rPr lang="en-US" altLang="en-US" sz="2100" dirty="0" err="1">
                <a:latin typeface="UTM-Aov"/>
              </a:rPr>
              <a:t>số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tự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nhiên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liên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tiếp</a:t>
            </a:r>
            <a:r>
              <a:rPr lang="en-US" altLang="en-US" sz="2100" dirty="0">
                <a:latin typeface="UTM-Aov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  67; …  ; 69 .     798, 799 ;  …  .       … ; 1000; 1001</a:t>
            </a:r>
          </a:p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b) Ba </a:t>
            </a:r>
            <a:r>
              <a:rPr lang="en-US" altLang="en-US" sz="2100" dirty="0" err="1">
                <a:latin typeface="UTM-Aov"/>
              </a:rPr>
              <a:t>số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chẵn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liên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tiếp</a:t>
            </a:r>
            <a:r>
              <a:rPr lang="en-US" altLang="en-US" sz="2100" dirty="0">
                <a:latin typeface="UTM-Aov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8; 10 ;… .           98;  … ; 102 .      … ; 1000; 1002</a:t>
            </a:r>
          </a:p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c) Ba </a:t>
            </a:r>
            <a:r>
              <a:rPr lang="en-US" altLang="en-US" sz="2100" dirty="0" err="1">
                <a:latin typeface="UTM-Aov"/>
              </a:rPr>
              <a:t>số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lẻ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liên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tiếp</a:t>
            </a:r>
            <a:r>
              <a:rPr lang="en-US" altLang="en-US" sz="2100" dirty="0">
                <a:latin typeface="UTM-Aov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51; 53; … .        199; … ; 203 .        …. ; 999 ; 1001</a:t>
            </a:r>
          </a:p>
          <a:p>
            <a:pPr>
              <a:spcBef>
                <a:spcPct val="50000"/>
              </a:spcBef>
            </a:pPr>
            <a:endParaRPr lang="en-US" altLang="en-US" sz="2100" dirty="0">
              <a:latin typeface="UTM-Aov"/>
            </a:endParaRP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2085974" y="2153424"/>
            <a:ext cx="7429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dirty="0">
                <a:solidFill>
                  <a:srgbClr val="CC0000"/>
                </a:solidFill>
                <a:latin typeface="UTM-Aov"/>
              </a:rPr>
              <a:t>68</a:t>
            </a:r>
          </a:p>
        </p:txBody>
      </p:sp>
      <p:sp>
        <p:nvSpPr>
          <p:cNvPr id="79880" name="Text Box 8"/>
          <p:cNvSpPr txBox="1">
            <a:spLocks noChangeArrowheads="1"/>
          </p:cNvSpPr>
          <p:nvPr/>
        </p:nvSpPr>
        <p:spPr bwMode="auto">
          <a:xfrm>
            <a:off x="4686300" y="2171700"/>
            <a:ext cx="6858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CC0000"/>
                </a:solidFill>
                <a:latin typeface="UTM-Aov"/>
              </a:rPr>
              <a:t>800</a:t>
            </a:r>
          </a:p>
        </p:txBody>
      </p:sp>
      <p:sp>
        <p:nvSpPr>
          <p:cNvPr id="79881" name="Text Box 9"/>
          <p:cNvSpPr txBox="1">
            <a:spLocks noChangeArrowheads="1"/>
          </p:cNvSpPr>
          <p:nvPr/>
        </p:nvSpPr>
        <p:spPr bwMode="auto">
          <a:xfrm>
            <a:off x="5543550" y="2171700"/>
            <a:ext cx="7429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CC0000"/>
                </a:solidFill>
                <a:latin typeface="UTM-Aov"/>
              </a:rPr>
              <a:t>999</a:t>
            </a: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2400300" y="3096816"/>
            <a:ext cx="6286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009900"/>
                </a:solidFill>
                <a:latin typeface="UTM-Aov"/>
              </a:rPr>
              <a:t>12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3829050" y="3096816"/>
            <a:ext cx="6858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009900"/>
                </a:solidFill>
                <a:latin typeface="UTM-Aov"/>
              </a:rPr>
              <a:t>100</a:t>
            </a:r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5257800" y="3086100"/>
            <a:ext cx="7429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009900"/>
                </a:solidFill>
                <a:latin typeface="UTM-Aov"/>
              </a:rPr>
              <a:t>998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2457449" y="4057650"/>
            <a:ext cx="571499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333300"/>
                </a:solidFill>
                <a:latin typeface="UTM-Aov"/>
              </a:rPr>
              <a:t>55</a:t>
            </a:r>
          </a:p>
        </p:txBody>
      </p:sp>
      <p:sp>
        <p:nvSpPr>
          <p:cNvPr id="79886" name="Text Box 14"/>
          <p:cNvSpPr txBox="1">
            <a:spLocks noChangeArrowheads="1"/>
          </p:cNvSpPr>
          <p:nvPr/>
        </p:nvSpPr>
        <p:spPr bwMode="auto">
          <a:xfrm>
            <a:off x="3800472" y="4077148"/>
            <a:ext cx="6286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dirty="0">
                <a:solidFill>
                  <a:srgbClr val="333300"/>
                </a:solidFill>
                <a:latin typeface="UTM-Aov"/>
              </a:rPr>
              <a:t>201</a:t>
            </a:r>
          </a:p>
        </p:txBody>
      </p:sp>
      <p:sp>
        <p:nvSpPr>
          <p:cNvPr id="79887" name="Text Box 15"/>
          <p:cNvSpPr txBox="1">
            <a:spLocks noChangeArrowheads="1"/>
          </p:cNvSpPr>
          <p:nvPr/>
        </p:nvSpPr>
        <p:spPr bwMode="auto">
          <a:xfrm>
            <a:off x="5486401" y="4068366"/>
            <a:ext cx="631904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00">
                <a:solidFill>
                  <a:srgbClr val="333300"/>
                </a:solidFill>
                <a:latin typeface="UTM-Aov"/>
              </a:rPr>
              <a:t>997</a:t>
            </a:r>
          </a:p>
        </p:txBody>
      </p:sp>
    </p:spTree>
    <p:extLst>
      <p:ext uri="{BB962C8B-B14F-4D97-AF65-F5344CB8AC3E}">
        <p14:creationId xmlns:p14="http://schemas.microsoft.com/office/powerpoint/2010/main" val="351765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9" grpId="0"/>
      <p:bldP spid="79880" grpId="0"/>
      <p:bldP spid="79881" grpId="0"/>
      <p:bldP spid="79882" grpId="0"/>
      <p:bldP spid="79883" grpId="0"/>
      <p:bldP spid="79884" grpId="0"/>
      <p:bldP spid="79885" grpId="0"/>
      <p:bldP spid="79886" grpId="0"/>
      <p:bldP spid="798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 descr="pháo 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38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5" descr="pháo 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0"/>
            <a:ext cx="6477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6" descr="pháo 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0"/>
            <a:ext cx="15621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3797" name="Group 8"/>
          <p:cNvGrpSpPr>
            <a:grpSpLocks noChangeAspect="1"/>
          </p:cNvGrpSpPr>
          <p:nvPr/>
        </p:nvGrpSpPr>
        <p:grpSpPr bwMode="auto">
          <a:xfrm>
            <a:off x="1676400" y="457200"/>
            <a:ext cx="2514600" cy="3592116"/>
            <a:chOff x="2527" y="6427"/>
            <a:chExt cx="11443" cy="8645"/>
          </a:xfrm>
        </p:grpSpPr>
        <p:sp>
          <p:nvSpPr>
            <p:cNvPr id="33800" name="AutoShape 9"/>
            <p:cNvSpPr>
              <a:spLocks noChangeAspect="1" noChangeArrowheads="1"/>
            </p:cNvSpPr>
            <p:nvPr/>
          </p:nvSpPr>
          <p:spPr bwMode="auto">
            <a:xfrm>
              <a:off x="2527" y="6427"/>
              <a:ext cx="11443" cy="8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vi-VN">
                <a:cs typeface="Arial" charset="0"/>
              </a:endParaRPr>
            </a:p>
          </p:txBody>
        </p:sp>
        <p:grpSp>
          <p:nvGrpSpPr>
            <p:cNvPr id="33801" name="Group 10"/>
            <p:cNvGrpSpPr>
              <a:grpSpLocks/>
            </p:cNvGrpSpPr>
            <p:nvPr/>
          </p:nvGrpSpPr>
          <p:grpSpPr bwMode="auto">
            <a:xfrm>
              <a:off x="2535" y="6428"/>
              <a:ext cx="11435" cy="8124"/>
              <a:chOff x="2535" y="6428"/>
              <a:chExt cx="11435" cy="8124"/>
            </a:xfrm>
          </p:grpSpPr>
          <p:sp>
            <p:nvSpPr>
              <p:cNvPr id="33802" name="AutoShape 11"/>
              <p:cNvSpPr>
                <a:spLocks noChangeArrowheads="1"/>
              </p:cNvSpPr>
              <p:nvPr/>
            </p:nvSpPr>
            <p:spPr bwMode="auto">
              <a:xfrm>
                <a:off x="11735" y="12709"/>
                <a:ext cx="528" cy="537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84" name="AutoShape 12"/>
              <p:cNvSpPr>
                <a:spLocks noChangeArrowheads="1"/>
              </p:cNvSpPr>
              <p:nvPr/>
            </p:nvSpPr>
            <p:spPr bwMode="auto">
              <a:xfrm>
                <a:off x="2599" y="9413"/>
                <a:ext cx="665" cy="817"/>
              </a:xfrm>
              <a:prstGeom prst="star5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04" name="AutoShape 13"/>
              <p:cNvSpPr>
                <a:spLocks noChangeArrowheads="1"/>
              </p:cNvSpPr>
              <p:nvPr/>
            </p:nvSpPr>
            <p:spPr bwMode="auto">
              <a:xfrm>
                <a:off x="11701" y="8074"/>
                <a:ext cx="615" cy="538"/>
              </a:xfrm>
              <a:prstGeom prst="irregularSeal2">
                <a:avLst/>
              </a:prstGeom>
              <a:gradFill rotWithShape="1">
                <a:gsLst>
                  <a:gs pos="0">
                    <a:srgbClr val="FCA2B1">
                      <a:alpha val="87999"/>
                    </a:srgbClr>
                  </a:gs>
                  <a:gs pos="100000">
                    <a:srgbClr val="FF0000">
                      <a:alpha val="57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05" name="AutoShape 14"/>
              <p:cNvSpPr>
                <a:spLocks noChangeArrowheads="1"/>
              </p:cNvSpPr>
              <p:nvPr/>
            </p:nvSpPr>
            <p:spPr bwMode="auto">
              <a:xfrm>
                <a:off x="6118" y="6839"/>
                <a:ext cx="527" cy="578"/>
              </a:xfrm>
              <a:prstGeom prst="irregularSeal1">
                <a:avLst/>
              </a:prstGeom>
              <a:gradFill rotWithShape="1">
                <a:gsLst>
                  <a:gs pos="0">
                    <a:srgbClr val="FF0066"/>
                  </a:gs>
                  <a:gs pos="100000">
                    <a:srgbClr val="FF0000">
                      <a:alpha val="3998"/>
                    </a:srgbClr>
                  </a:gs>
                </a:gsLst>
                <a:path path="rect">
                  <a:fillToRect r="100000" b="10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87" name="AutoShape 15"/>
              <p:cNvSpPr>
                <a:spLocks noChangeArrowheads="1"/>
              </p:cNvSpPr>
              <p:nvPr/>
            </p:nvSpPr>
            <p:spPr bwMode="auto">
              <a:xfrm>
                <a:off x="13175" y="8794"/>
                <a:ext cx="672" cy="593"/>
              </a:xfrm>
              <a:prstGeom prst="star5">
                <a:avLst/>
              </a:prstGeom>
              <a:gradFill rotWithShape="1">
                <a:gsLst>
                  <a:gs pos="0">
                    <a:srgbClr val="33CCCC"/>
                  </a:gs>
                  <a:gs pos="100000">
                    <a:srgbClr val="FF0066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888" name="AutoShape 16"/>
              <p:cNvSpPr>
                <a:spLocks noChangeArrowheads="1"/>
              </p:cNvSpPr>
              <p:nvPr/>
            </p:nvSpPr>
            <p:spPr bwMode="auto">
              <a:xfrm>
                <a:off x="6869" y="12911"/>
                <a:ext cx="665" cy="920"/>
              </a:xfrm>
              <a:prstGeom prst="star5">
                <a:avLst/>
              </a:prstGeom>
              <a:gradFill rotWithShape="1">
                <a:gsLst>
                  <a:gs pos="0">
                    <a:srgbClr val="1907FD"/>
                  </a:gs>
                  <a:gs pos="100000">
                    <a:srgbClr val="000099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08" name="AutoShape 17"/>
              <p:cNvSpPr>
                <a:spLocks noChangeArrowheads="1"/>
              </p:cNvSpPr>
              <p:nvPr/>
            </p:nvSpPr>
            <p:spPr bwMode="auto">
              <a:xfrm>
                <a:off x="9380" y="14038"/>
                <a:ext cx="528" cy="514"/>
              </a:xfrm>
              <a:prstGeom prst="irregularSeal1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90" name="AutoShape 18"/>
              <p:cNvSpPr>
                <a:spLocks noChangeArrowheads="1"/>
              </p:cNvSpPr>
              <p:nvPr/>
            </p:nvSpPr>
            <p:spPr bwMode="auto">
              <a:xfrm>
                <a:off x="9383" y="8075"/>
                <a:ext cx="672" cy="527"/>
              </a:xfrm>
              <a:prstGeom prst="star5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891" name="AutoShape 19"/>
              <p:cNvSpPr>
                <a:spLocks noChangeArrowheads="1"/>
              </p:cNvSpPr>
              <p:nvPr/>
            </p:nvSpPr>
            <p:spPr bwMode="auto">
              <a:xfrm>
                <a:off x="7172" y="8590"/>
                <a:ext cx="665" cy="920"/>
              </a:xfrm>
              <a:prstGeom prst="star5">
                <a:avLst/>
              </a:prstGeom>
              <a:gradFill rotWithShape="1">
                <a:gsLst>
                  <a:gs pos="0">
                    <a:srgbClr val="CC00CC">
                      <a:gamma/>
                      <a:shade val="46275"/>
                      <a:invGamma/>
                    </a:srgbClr>
                  </a:gs>
                  <a:gs pos="100000">
                    <a:srgbClr val="CC00CC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11" name="AutoShape 20"/>
              <p:cNvSpPr>
                <a:spLocks noChangeArrowheads="1"/>
              </p:cNvSpPr>
              <p:nvPr/>
            </p:nvSpPr>
            <p:spPr bwMode="auto">
              <a:xfrm>
                <a:off x="9334" y="12806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2" name="AutoShape 21"/>
              <p:cNvSpPr>
                <a:spLocks noChangeArrowheads="1"/>
              </p:cNvSpPr>
              <p:nvPr/>
            </p:nvSpPr>
            <p:spPr bwMode="auto">
              <a:xfrm>
                <a:off x="9421" y="6946"/>
                <a:ext cx="1149" cy="719"/>
              </a:xfrm>
              <a:prstGeom prst="star4">
                <a:avLst>
                  <a:gd name="adj" fmla="val 12500"/>
                </a:avLst>
              </a:prstGeom>
              <a:gradFill rotWithShape="1">
                <a:gsLst>
                  <a:gs pos="0">
                    <a:srgbClr val="000082"/>
                  </a:gs>
                  <a:gs pos="100000">
                    <a:srgbClr val="FF82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894" name="AutoShape 22"/>
              <p:cNvSpPr>
                <a:spLocks noChangeArrowheads="1"/>
              </p:cNvSpPr>
              <p:nvPr/>
            </p:nvSpPr>
            <p:spPr bwMode="auto">
              <a:xfrm>
                <a:off x="8689" y="6736"/>
                <a:ext cx="665" cy="522"/>
              </a:xfrm>
              <a:prstGeom prst="star5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895" name="AutoShape 23"/>
              <p:cNvSpPr>
                <a:spLocks noChangeArrowheads="1"/>
              </p:cNvSpPr>
              <p:nvPr/>
            </p:nvSpPr>
            <p:spPr bwMode="auto">
              <a:xfrm>
                <a:off x="11088" y="6736"/>
                <a:ext cx="665" cy="522"/>
              </a:xfrm>
              <a:prstGeom prst="star5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33815" name="AutoShape 24"/>
              <p:cNvSpPr>
                <a:spLocks noChangeArrowheads="1"/>
              </p:cNvSpPr>
              <p:nvPr/>
            </p:nvSpPr>
            <p:spPr bwMode="auto">
              <a:xfrm>
                <a:off x="3021" y="6946"/>
                <a:ext cx="1150" cy="719"/>
              </a:xfrm>
              <a:prstGeom prst="star4">
                <a:avLst>
                  <a:gd name="adj" fmla="val 12500"/>
                </a:avLst>
              </a:prstGeom>
              <a:gradFill rotWithShape="1">
                <a:gsLst>
                  <a:gs pos="0">
                    <a:srgbClr val="06E81C"/>
                  </a:gs>
                  <a:gs pos="100000">
                    <a:srgbClr val="FF82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6" name="AutoShape 25"/>
              <p:cNvSpPr>
                <a:spLocks noChangeArrowheads="1"/>
              </p:cNvSpPr>
              <p:nvPr/>
            </p:nvSpPr>
            <p:spPr bwMode="auto">
              <a:xfrm>
                <a:off x="12821" y="11986"/>
                <a:ext cx="1149" cy="719"/>
              </a:xfrm>
              <a:prstGeom prst="star4">
                <a:avLst>
                  <a:gd name="adj" fmla="val 12500"/>
                </a:avLst>
              </a:prstGeom>
              <a:gradFill rotWithShape="1">
                <a:gsLst>
                  <a:gs pos="0">
                    <a:srgbClr val="06E81C"/>
                  </a:gs>
                  <a:gs pos="100000">
                    <a:srgbClr val="FF82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7" name="AutoShape 26"/>
              <p:cNvSpPr>
                <a:spLocks noChangeArrowheads="1"/>
              </p:cNvSpPr>
              <p:nvPr/>
            </p:nvSpPr>
            <p:spPr bwMode="auto">
              <a:xfrm>
                <a:off x="5302" y="12395"/>
                <a:ext cx="614" cy="537"/>
              </a:xfrm>
              <a:prstGeom prst="irregularSeal2">
                <a:avLst/>
              </a:prstGeom>
              <a:gradFill rotWithShape="1">
                <a:gsLst>
                  <a:gs pos="0">
                    <a:srgbClr val="FCA2B1">
                      <a:alpha val="87999"/>
                    </a:srgbClr>
                  </a:gs>
                  <a:gs pos="100000">
                    <a:srgbClr val="FF0000">
                      <a:alpha val="57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8" name="AutoShape 27"/>
              <p:cNvSpPr>
                <a:spLocks noChangeArrowheads="1"/>
              </p:cNvSpPr>
              <p:nvPr/>
            </p:nvSpPr>
            <p:spPr bwMode="auto">
              <a:xfrm>
                <a:off x="2535" y="7972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19" name="AutoShape 28"/>
              <p:cNvSpPr>
                <a:spLocks noChangeArrowheads="1"/>
              </p:cNvSpPr>
              <p:nvPr/>
            </p:nvSpPr>
            <p:spPr bwMode="auto">
              <a:xfrm>
                <a:off x="12735" y="7662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33820" name="AutoShape 29"/>
              <p:cNvSpPr>
                <a:spLocks noChangeArrowheads="1"/>
              </p:cNvSpPr>
              <p:nvPr/>
            </p:nvSpPr>
            <p:spPr bwMode="auto">
              <a:xfrm>
                <a:off x="4535" y="13423"/>
                <a:ext cx="528" cy="551"/>
              </a:xfrm>
              <a:prstGeom prst="irregularSeal1">
                <a:avLst/>
              </a:prstGeom>
              <a:gradFill rotWithShape="1">
                <a:gsLst>
                  <a:gs pos="0">
                    <a:srgbClr val="E6F8A6">
                      <a:alpha val="62000"/>
                    </a:srgbClr>
                  </a:gs>
                  <a:gs pos="100000">
                    <a:srgbClr val="FF006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58522" tIns="29261" rIns="58522" bIns="29261" anchor="ctr"/>
              <a:lstStyle/>
              <a:p>
                <a:pPr algn="ctr" eaLnBrk="1" hangingPunct="1"/>
                <a:endParaRPr lang="vi-VN">
                  <a:cs typeface="Arial" charset="0"/>
                </a:endParaRPr>
              </a:p>
            </p:txBody>
          </p:sp>
          <p:sp>
            <p:nvSpPr>
              <p:cNvPr id="207902" name="AutoShape 30"/>
              <p:cNvSpPr>
                <a:spLocks noChangeArrowheads="1"/>
              </p:cNvSpPr>
              <p:nvPr/>
            </p:nvSpPr>
            <p:spPr bwMode="auto">
              <a:xfrm>
                <a:off x="4239" y="6427"/>
                <a:ext cx="665" cy="719"/>
              </a:xfrm>
              <a:prstGeom prst="star5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207903" name="AutoShape 31"/>
              <p:cNvSpPr>
                <a:spLocks noChangeArrowheads="1"/>
              </p:cNvSpPr>
              <p:nvPr/>
            </p:nvSpPr>
            <p:spPr bwMode="auto">
              <a:xfrm>
                <a:off x="10235" y="13424"/>
                <a:ext cx="672" cy="719"/>
              </a:xfrm>
              <a:prstGeom prst="star5">
                <a:avLst/>
              </a:prstGeom>
              <a:gradFill rotWithShape="1">
                <a:gsLst>
                  <a:gs pos="0">
                    <a:srgbClr val="FFFF00"/>
                  </a:gs>
                  <a:gs pos="100000">
                    <a:srgbClr val="1907FD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58522" tIns="29261" rIns="58522" bIns="29261" anchor="ctr"/>
              <a:lstStyle/>
              <a:p>
                <a:pPr algn="ctr"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</p:grpSp>
      </p:grpSp>
      <p:sp>
        <p:nvSpPr>
          <p:cNvPr id="33798" name="Text Box 38"/>
          <p:cNvSpPr txBox="1">
            <a:spLocks noChangeArrowheads="1"/>
          </p:cNvSpPr>
          <p:nvPr/>
        </p:nvSpPr>
        <p:spPr bwMode="auto">
          <a:xfrm>
            <a:off x="1676400" y="2057400"/>
            <a:ext cx="6248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b="1">
              <a:cs typeface="Arial" charset="0"/>
            </a:endParaRPr>
          </a:p>
        </p:txBody>
      </p:sp>
      <p:sp>
        <p:nvSpPr>
          <p:cNvPr id="33799" name="WordArt 39"/>
          <p:cNvSpPr>
            <a:spLocks noChangeArrowheads="1" noChangeShapeType="1" noTextEdit="1"/>
          </p:cNvSpPr>
          <p:nvPr/>
        </p:nvSpPr>
        <p:spPr bwMode="auto">
          <a:xfrm>
            <a:off x="492125" y="1469232"/>
            <a:ext cx="8077200" cy="137517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GIỜ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ĐÂY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KẾT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THÚC</a:t>
            </a:r>
            <a:endParaRPr lang="en-US" sz="3600" b="1" kern="10" dirty="0"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XIN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CHĂM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NGOAN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!</a:t>
            </a:r>
            <a:endParaRPr lang="en-US" sz="3600" b="1" kern="10" dirty="0"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07380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672138" y="1308038"/>
            <a:ext cx="5287048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625" dirty="0">
                <a:solidFill>
                  <a:schemeClr val="accent6">
                    <a:lumMod val="50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幼圆" panose="02010509060101010101" pitchFamily="49" charset="-122"/>
              </a:rPr>
              <a:t>KHỞI ĐỘNG</a:t>
            </a:r>
            <a:endParaRPr lang="zh-CN" altLang="en-US" sz="8625" dirty="0">
              <a:solidFill>
                <a:schemeClr val="accent6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SVN-Cheeseburga" pitchFamily="50" charset="0"/>
              <a:ea typeface="幼圆" panose="02010509060101010101" pitchFamily="49" charset="-122"/>
            </a:endParaRPr>
          </a:p>
        </p:txBody>
      </p:sp>
      <p:pic>
        <p:nvPicPr>
          <p:cNvPr id="68" name="Picture 4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7700"/>
            <a:ext cx="2209800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969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185" y="77391"/>
            <a:ext cx="6182915" cy="779859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100" u="sng">
                <a:solidFill>
                  <a:srgbClr val="0000FF"/>
                </a:solidFill>
                <a:effectLst/>
                <a:latin typeface="UTM-Aov"/>
              </a:rPr>
              <a:t>Toán : </a:t>
            </a:r>
            <a:r>
              <a:rPr lang="en-US" sz="2100">
                <a:solidFill>
                  <a:srgbClr val="0000FF"/>
                </a:solidFill>
                <a:effectLst/>
                <a:latin typeface="UTM-Aov"/>
              </a:rPr>
              <a:t>           </a:t>
            </a:r>
            <a:r>
              <a:rPr lang="en-US" sz="2400">
                <a:solidFill>
                  <a:srgbClr val="FF0000"/>
                </a:solidFill>
                <a:effectLst/>
                <a:latin typeface="UTM-Aov"/>
              </a:rPr>
              <a:t>Ôn tập về số tự nhiên</a:t>
            </a:r>
            <a:r>
              <a:rPr lang="en-US" smtClean="0">
                <a:latin typeface="UTM-Aov"/>
              </a:rPr>
              <a:t> </a:t>
            </a:r>
          </a:p>
        </p:txBody>
      </p:sp>
      <p:graphicFrame>
        <p:nvGraphicFramePr>
          <p:cNvPr id="90151" name="Group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831217"/>
              </p:ext>
            </p:extLst>
          </p:nvPr>
        </p:nvGraphicFramePr>
        <p:xfrm>
          <a:off x="457200" y="1332310"/>
          <a:ext cx="8686800" cy="3431382"/>
        </p:xfrm>
        <a:graphic>
          <a:graphicData uri="http://schemas.openxmlformats.org/drawingml/2006/table">
            <a:tbl>
              <a:tblPr/>
              <a:tblGrid>
                <a:gridCol w="3961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3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56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0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0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0141" name="Text Box 29"/>
          <p:cNvSpPr txBox="1">
            <a:spLocks noChangeArrowheads="1"/>
          </p:cNvSpPr>
          <p:nvPr/>
        </p:nvSpPr>
        <p:spPr bwMode="auto">
          <a:xfrm>
            <a:off x="1428751" y="914400"/>
            <a:ext cx="1441485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35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.</a:t>
            </a:r>
            <a:r>
              <a:rPr lang="en-US" sz="1350">
                <a:latin typeface="UTM-Aov"/>
              </a:rPr>
              <a:t>Viết theo mẫu</a:t>
            </a:r>
            <a:r>
              <a:rPr lang="en-US" sz="135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:</a:t>
            </a:r>
          </a:p>
        </p:txBody>
      </p:sp>
      <p:sp>
        <p:nvSpPr>
          <p:cNvPr id="90142" name="Oval 30"/>
          <p:cNvSpPr>
            <a:spLocks noChangeArrowheads="1"/>
          </p:cNvSpPr>
          <p:nvPr/>
        </p:nvSpPr>
        <p:spPr bwMode="auto">
          <a:xfrm>
            <a:off x="1257300" y="914400"/>
            <a:ext cx="342900" cy="3429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350" dirty="0">
                <a:effectLst>
                  <a:outerShdw blurRad="38100" dist="38100" dir="2700000" algn="tl">
                    <a:srgbClr val="000000"/>
                  </a:outerShdw>
                </a:effectLst>
                <a:latin typeface="UTM-Aov"/>
              </a:rPr>
              <a:t>1</a:t>
            </a:r>
          </a:p>
        </p:txBody>
      </p:sp>
      <p:sp>
        <p:nvSpPr>
          <p:cNvPr id="90145" name="Text Box 33"/>
          <p:cNvSpPr txBox="1">
            <a:spLocks noChangeArrowheads="1"/>
          </p:cNvSpPr>
          <p:nvPr/>
        </p:nvSpPr>
        <p:spPr bwMode="auto">
          <a:xfrm>
            <a:off x="6203128" y="4117361"/>
            <a:ext cx="20002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b="1" dirty="0">
                <a:latin typeface="UTM-Aov"/>
              </a:rPr>
              <a:t>8 </a:t>
            </a:r>
            <a:r>
              <a:rPr lang="en-US" b="1" dirty="0" err="1">
                <a:latin typeface="UTM-Aov"/>
              </a:rPr>
              <a:t>triệu</a:t>
            </a:r>
            <a:r>
              <a:rPr lang="en-US" b="1" dirty="0">
                <a:latin typeface="UTM-Aov"/>
              </a:rPr>
              <a:t>, 4nghìn, 9chục</a:t>
            </a:r>
            <a:r>
              <a:rPr lang="en-US" sz="13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endParaRPr lang="en-US" sz="1350" dirty="0">
              <a:latin typeface="UTM-Aov"/>
            </a:endParaRPr>
          </a:p>
        </p:txBody>
      </p:sp>
      <p:sp>
        <p:nvSpPr>
          <p:cNvPr id="90146" name="Text Box 34"/>
          <p:cNvSpPr txBox="1">
            <a:spLocks noChangeArrowheads="1"/>
          </p:cNvSpPr>
          <p:nvPr/>
        </p:nvSpPr>
        <p:spPr bwMode="auto">
          <a:xfrm>
            <a:off x="737572" y="1674423"/>
            <a:ext cx="3200400" cy="70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Hai </a:t>
            </a: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mươi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tư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nghìn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ba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trăm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linh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tám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</a:t>
            </a:r>
            <a:endParaRPr lang="en-US" altLang="en-US" sz="1800" dirty="0">
              <a:latin typeface="UTM-Aov"/>
            </a:endParaRPr>
          </a:p>
        </p:txBody>
      </p:sp>
      <p:sp>
        <p:nvSpPr>
          <p:cNvPr id="90147" name="Text Box 35"/>
          <p:cNvSpPr txBox="1">
            <a:spLocks noChangeArrowheads="1"/>
          </p:cNvSpPr>
          <p:nvPr/>
        </p:nvSpPr>
        <p:spPr bwMode="auto">
          <a:xfrm>
            <a:off x="4572000" y="1771650"/>
            <a:ext cx="1028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1800" b="1">
                <a:solidFill>
                  <a:srgbClr val="FF3300"/>
                </a:solidFill>
                <a:latin typeface="UTM-Aov"/>
              </a:rPr>
              <a:t>24 308</a:t>
            </a:r>
            <a:endParaRPr lang="en-US" altLang="en-US" sz="2100">
              <a:latin typeface="UTM-Aov"/>
            </a:endParaRPr>
          </a:p>
        </p:txBody>
      </p:sp>
      <p:sp>
        <p:nvSpPr>
          <p:cNvPr id="90148" name="Text Box 36"/>
          <p:cNvSpPr txBox="1">
            <a:spLocks noChangeArrowheads="1"/>
          </p:cNvSpPr>
          <p:nvPr/>
        </p:nvSpPr>
        <p:spPr bwMode="auto">
          <a:xfrm>
            <a:off x="5912224" y="1750301"/>
            <a:ext cx="26860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2 </a:t>
            </a: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chục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nghìn,4nghìn, 3trăm, 8 </a:t>
            </a: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đơn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</a:t>
            </a:r>
            <a:r>
              <a:rPr lang="en-US" altLang="en-US" sz="1800" b="1" dirty="0" err="1">
                <a:solidFill>
                  <a:srgbClr val="FF3300"/>
                </a:solidFill>
                <a:latin typeface="UTM-Aov"/>
              </a:rPr>
              <a:t>vị</a:t>
            </a:r>
            <a:r>
              <a:rPr lang="en-US" altLang="en-US" sz="1800" b="1" dirty="0">
                <a:solidFill>
                  <a:srgbClr val="FF3300"/>
                </a:solidFill>
                <a:latin typeface="UTM-Aov"/>
              </a:rPr>
              <a:t> </a:t>
            </a:r>
            <a:endParaRPr lang="en-US" altLang="en-US" sz="1800" dirty="0">
              <a:latin typeface="UTM-Aov"/>
            </a:endParaRPr>
          </a:p>
        </p:txBody>
      </p:sp>
      <p:sp>
        <p:nvSpPr>
          <p:cNvPr id="4131" name="Text Box 40"/>
          <p:cNvSpPr txBox="1">
            <a:spLocks noChangeArrowheads="1"/>
          </p:cNvSpPr>
          <p:nvPr/>
        </p:nvSpPr>
        <p:spPr bwMode="auto">
          <a:xfrm>
            <a:off x="2245519" y="4972050"/>
            <a:ext cx="138113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2100">
              <a:latin typeface="UTM-Aov"/>
            </a:endParaRPr>
          </a:p>
        </p:txBody>
      </p:sp>
      <p:sp>
        <p:nvSpPr>
          <p:cNvPr id="90159" name="Text Box 47"/>
          <p:cNvSpPr txBox="1">
            <a:spLocks noChangeArrowheads="1"/>
          </p:cNvSpPr>
          <p:nvPr/>
        </p:nvSpPr>
        <p:spPr bwMode="auto">
          <a:xfrm>
            <a:off x="2171700" y="1334803"/>
            <a:ext cx="14287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100" b="1">
                <a:latin typeface="UTM-Aov"/>
              </a:rPr>
              <a:t>Đọc số </a:t>
            </a:r>
            <a:endParaRPr lang="en-US" altLang="en-US" sz="2100">
              <a:latin typeface="UTM-Aov"/>
            </a:endParaRPr>
          </a:p>
        </p:txBody>
      </p:sp>
      <p:sp>
        <p:nvSpPr>
          <p:cNvPr id="90160" name="Text Box 48"/>
          <p:cNvSpPr txBox="1">
            <a:spLocks noChangeArrowheads="1"/>
          </p:cNvSpPr>
          <p:nvPr/>
        </p:nvSpPr>
        <p:spPr bwMode="auto">
          <a:xfrm>
            <a:off x="4400550" y="1314450"/>
            <a:ext cx="14287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100" b="1">
                <a:latin typeface="UTM-Aov"/>
              </a:rPr>
              <a:t>Viết số</a:t>
            </a:r>
          </a:p>
        </p:txBody>
      </p:sp>
      <p:sp>
        <p:nvSpPr>
          <p:cNvPr id="90161" name="Text Box 49"/>
          <p:cNvSpPr txBox="1">
            <a:spLocks noChangeArrowheads="1"/>
          </p:cNvSpPr>
          <p:nvPr/>
        </p:nvSpPr>
        <p:spPr bwMode="auto">
          <a:xfrm>
            <a:off x="5943600" y="1325166"/>
            <a:ext cx="1428750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en-US" sz="1350" b="1">
                <a:latin typeface="UTM-Aov"/>
              </a:rPr>
              <a:t>Số gồm có</a:t>
            </a:r>
            <a:r>
              <a:rPr lang="en-US" sz="1350" b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</a:p>
        </p:txBody>
      </p:sp>
      <p:sp>
        <p:nvSpPr>
          <p:cNvPr id="90162" name="Text Box 50"/>
          <p:cNvSpPr txBox="1">
            <a:spLocks noChangeArrowheads="1"/>
          </p:cNvSpPr>
          <p:nvPr/>
        </p:nvSpPr>
        <p:spPr bwMode="auto">
          <a:xfrm>
            <a:off x="737572" y="2513893"/>
            <a:ext cx="31432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800" b="1" dirty="0" err="1">
                <a:latin typeface="UTM-Aov"/>
              </a:rPr>
              <a:t>Một</a:t>
            </a:r>
            <a:r>
              <a:rPr lang="en-US" altLang="en-US" sz="1800" b="1" dirty="0">
                <a:latin typeface="UTM-Aov"/>
              </a:rPr>
              <a:t> </a:t>
            </a:r>
            <a:r>
              <a:rPr lang="en-US" altLang="en-US" sz="1800" b="1" dirty="0" err="1">
                <a:latin typeface="UTM-Aov"/>
              </a:rPr>
              <a:t>trăm</a:t>
            </a:r>
            <a:r>
              <a:rPr lang="en-US" altLang="en-US" sz="1800" b="1" dirty="0">
                <a:latin typeface="UTM-Aov"/>
              </a:rPr>
              <a:t> </a:t>
            </a:r>
            <a:r>
              <a:rPr lang="en-US" altLang="en-US" sz="1800" b="1" dirty="0" err="1">
                <a:latin typeface="UTM-Aov"/>
              </a:rPr>
              <a:t>sáu</a:t>
            </a:r>
            <a:r>
              <a:rPr lang="en-US" altLang="en-US" sz="1800" b="1" dirty="0">
                <a:latin typeface="UTM-Aov"/>
              </a:rPr>
              <a:t> </a:t>
            </a:r>
            <a:r>
              <a:rPr lang="en-US" altLang="en-US" sz="1800" b="1" dirty="0" err="1">
                <a:latin typeface="UTM-Aov"/>
              </a:rPr>
              <a:t>mươi</a:t>
            </a:r>
            <a:r>
              <a:rPr lang="en-US" altLang="en-US" sz="1800" b="1" dirty="0">
                <a:latin typeface="UTM-Aov"/>
              </a:rPr>
              <a:t> </a:t>
            </a:r>
            <a:r>
              <a:rPr lang="en-US" altLang="en-US" sz="1800" b="1" dirty="0" err="1">
                <a:latin typeface="UTM-Aov"/>
              </a:rPr>
              <a:t>nghìn</a:t>
            </a:r>
            <a:r>
              <a:rPr lang="en-US" altLang="en-US" sz="1800" b="1" dirty="0">
                <a:latin typeface="UTM-Aov"/>
              </a:rPr>
              <a:t> </a:t>
            </a:r>
            <a:r>
              <a:rPr lang="en-US" altLang="en-US" sz="1800" b="1" dirty="0" err="1">
                <a:latin typeface="UTM-Aov"/>
              </a:rPr>
              <a:t>hai</a:t>
            </a:r>
            <a:r>
              <a:rPr lang="en-US" altLang="en-US" sz="1800" b="1" dirty="0">
                <a:latin typeface="UTM-Aov"/>
              </a:rPr>
              <a:t> </a:t>
            </a:r>
            <a:r>
              <a:rPr lang="en-US" altLang="en-US" sz="1800" b="1" dirty="0" err="1">
                <a:latin typeface="UTM-Aov"/>
              </a:rPr>
              <a:t>trăm</a:t>
            </a:r>
            <a:r>
              <a:rPr lang="en-US" altLang="en-US" sz="1800" b="1" dirty="0">
                <a:latin typeface="UTM-Aov"/>
              </a:rPr>
              <a:t> </a:t>
            </a:r>
            <a:r>
              <a:rPr lang="en-US" altLang="en-US" sz="1800" b="1" dirty="0" err="1">
                <a:latin typeface="UTM-Aov"/>
              </a:rPr>
              <a:t>bảy</a:t>
            </a:r>
            <a:r>
              <a:rPr lang="en-US" altLang="en-US" sz="1800" b="1" dirty="0">
                <a:latin typeface="UTM-Aov"/>
              </a:rPr>
              <a:t> </a:t>
            </a:r>
            <a:r>
              <a:rPr lang="en-US" altLang="en-US" sz="1800" b="1" dirty="0" err="1">
                <a:latin typeface="UTM-Aov"/>
              </a:rPr>
              <a:t>mươi</a:t>
            </a:r>
            <a:r>
              <a:rPr lang="en-US" altLang="en-US" sz="1800" b="1" dirty="0">
                <a:latin typeface="UTM-Aov"/>
              </a:rPr>
              <a:t> </a:t>
            </a:r>
            <a:r>
              <a:rPr lang="en-US" altLang="en-US" sz="1800" b="1" dirty="0" err="1">
                <a:latin typeface="UTM-Aov"/>
              </a:rPr>
              <a:t>tư</a:t>
            </a:r>
            <a:r>
              <a:rPr lang="en-US" altLang="en-US" sz="1800" b="1" dirty="0">
                <a:latin typeface="UTM-Aov"/>
              </a:rPr>
              <a:t> </a:t>
            </a:r>
            <a:endParaRPr lang="en-US" altLang="en-US" sz="1800" dirty="0">
              <a:latin typeface="UTM-Aov"/>
            </a:endParaRPr>
          </a:p>
        </p:txBody>
      </p:sp>
      <p:sp>
        <p:nvSpPr>
          <p:cNvPr id="90163" name="Text Box 51"/>
          <p:cNvSpPr txBox="1">
            <a:spLocks noChangeArrowheads="1"/>
          </p:cNvSpPr>
          <p:nvPr/>
        </p:nvSpPr>
        <p:spPr bwMode="auto">
          <a:xfrm>
            <a:off x="4561242" y="3409950"/>
            <a:ext cx="12573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 dirty="0">
                <a:latin typeface="UTM-Aov"/>
              </a:rPr>
              <a:t>1 237 005</a:t>
            </a:r>
          </a:p>
        </p:txBody>
      </p:sp>
      <p:sp>
        <p:nvSpPr>
          <p:cNvPr id="4137" name="TextBox 1"/>
          <p:cNvSpPr txBox="1">
            <a:spLocks noChangeArrowheads="1"/>
          </p:cNvSpPr>
          <p:nvPr/>
        </p:nvSpPr>
        <p:spPr bwMode="auto">
          <a:xfrm>
            <a:off x="2590800" y="-19532"/>
            <a:ext cx="55816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00" dirty="0" err="1">
                <a:latin typeface="UTM-Aov"/>
              </a:rPr>
              <a:t>Thứ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smtClean="0">
                <a:latin typeface="UTM-Aov"/>
              </a:rPr>
              <a:t>… </a:t>
            </a:r>
            <a:r>
              <a:rPr lang="en-US" altLang="en-US" sz="2100" dirty="0" err="1">
                <a:latin typeface="UTM-Aov"/>
              </a:rPr>
              <a:t>ngày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smtClean="0">
                <a:latin typeface="UTM-Aov"/>
              </a:rPr>
              <a:t>… </a:t>
            </a:r>
            <a:r>
              <a:rPr lang="en-US" altLang="en-US" sz="2100" dirty="0" err="1">
                <a:latin typeface="UTM-Aov"/>
              </a:rPr>
              <a:t>tháng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smtClean="0">
                <a:latin typeface="UTM-Aov"/>
              </a:rPr>
              <a:t>… </a:t>
            </a:r>
            <a:r>
              <a:rPr lang="en-US" altLang="en-US" sz="2100" dirty="0" err="1">
                <a:latin typeface="UTM-Aov"/>
              </a:rPr>
              <a:t>năm</a:t>
            </a:r>
            <a:r>
              <a:rPr lang="en-US" altLang="en-US" sz="2100" dirty="0">
                <a:latin typeface="UTM-Aov"/>
              </a:rPr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167883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0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0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0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0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0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0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90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0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0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0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0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90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90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0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0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0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9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0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0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0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0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9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0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0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0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0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90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0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0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0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0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90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0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0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0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0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9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45" grpId="0"/>
      <p:bldP spid="90146" grpId="0"/>
      <p:bldP spid="90147" grpId="0"/>
      <p:bldP spid="90148" grpId="0"/>
      <p:bldP spid="90159" grpId="0"/>
      <p:bldP spid="90160" grpId="0"/>
      <p:bldP spid="90161" grpId="0"/>
      <p:bldP spid="90162" grpId="0"/>
      <p:bldP spid="901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09117" y="-337629"/>
            <a:ext cx="6182915" cy="779859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100" dirty="0">
                <a:solidFill>
                  <a:srgbClr val="0000FF"/>
                </a:solidFill>
                <a:latin typeface="UTM-Aov"/>
              </a:rPr>
              <a:t>         </a:t>
            </a:r>
            <a:r>
              <a:rPr lang="en-US" sz="2400" dirty="0">
                <a:effectLst/>
                <a:latin typeface="UTM-Aov"/>
              </a:rPr>
              <a:t/>
            </a:r>
            <a:br>
              <a:rPr lang="en-US" sz="2400" dirty="0">
                <a:effectLst/>
                <a:latin typeface="UTM-Aov"/>
              </a:rPr>
            </a:br>
            <a:r>
              <a:rPr lang="en-US" sz="2400" u="sng" dirty="0" err="1">
                <a:solidFill>
                  <a:srgbClr val="0000FF"/>
                </a:solidFill>
                <a:effectLst/>
                <a:latin typeface="UTM-Aov"/>
              </a:rPr>
              <a:t>Toán</a:t>
            </a:r>
            <a:r>
              <a:rPr lang="en-US" sz="2400" u="sng" dirty="0">
                <a:solidFill>
                  <a:srgbClr val="0000FF"/>
                </a:solidFill>
                <a:effectLst/>
                <a:latin typeface="UTM-Aov"/>
              </a:rPr>
              <a:t> :</a:t>
            </a:r>
            <a:r>
              <a:rPr lang="en-US" sz="2400" dirty="0">
                <a:solidFill>
                  <a:srgbClr val="0000FF"/>
                </a:solidFill>
                <a:effectLst/>
                <a:latin typeface="UTM-Aov"/>
              </a:rPr>
              <a:t>         </a:t>
            </a:r>
            <a:r>
              <a:rPr lang="en-US" sz="2400" dirty="0" err="1">
                <a:solidFill>
                  <a:srgbClr val="FF0000"/>
                </a:solidFill>
                <a:effectLst/>
                <a:latin typeface="UTM-Aov"/>
              </a:rPr>
              <a:t>Ôn</a:t>
            </a:r>
            <a:r>
              <a:rPr lang="en-US" sz="2400" dirty="0">
                <a:solidFill>
                  <a:srgbClr val="FF0000"/>
                </a:solidFill>
                <a:effectLst/>
                <a:latin typeface="UTM-Aov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UTM-Aov"/>
              </a:rPr>
              <a:t>tập</a:t>
            </a:r>
            <a:r>
              <a:rPr lang="en-US" sz="2400" dirty="0">
                <a:solidFill>
                  <a:srgbClr val="FF0000"/>
                </a:solidFill>
                <a:effectLst/>
                <a:latin typeface="UTM-Aov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UTM-Aov"/>
              </a:rPr>
              <a:t>về</a:t>
            </a:r>
            <a:r>
              <a:rPr lang="en-US" sz="2400" dirty="0">
                <a:solidFill>
                  <a:srgbClr val="FF0000"/>
                </a:solidFill>
                <a:effectLst/>
                <a:latin typeface="UTM-Aov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UTM-Aov"/>
              </a:rPr>
              <a:t>số</a:t>
            </a:r>
            <a:r>
              <a:rPr lang="en-US" sz="2400" dirty="0">
                <a:solidFill>
                  <a:srgbClr val="FF0000"/>
                </a:solidFill>
                <a:effectLst/>
                <a:latin typeface="UTM-Aov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UTM-Aov"/>
              </a:rPr>
              <a:t>tự</a:t>
            </a:r>
            <a:r>
              <a:rPr lang="en-US" sz="2400" dirty="0">
                <a:solidFill>
                  <a:srgbClr val="FF0000"/>
                </a:solidFill>
                <a:effectLst/>
                <a:latin typeface="UTM-Aov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UTM-Aov"/>
              </a:rPr>
              <a:t>nhiên</a:t>
            </a:r>
            <a:r>
              <a:rPr lang="en-US" dirty="0" smtClean="0">
                <a:latin typeface="UTM-Aov"/>
              </a:rPr>
              <a:t> </a:t>
            </a:r>
          </a:p>
        </p:txBody>
      </p:sp>
      <p:graphicFrame>
        <p:nvGraphicFramePr>
          <p:cNvPr id="92218" name="Group 5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049230"/>
              </p:ext>
            </p:extLst>
          </p:nvPr>
        </p:nvGraphicFramePr>
        <p:xfrm>
          <a:off x="152400" y="1244204"/>
          <a:ext cx="8839200" cy="3748088"/>
        </p:xfrm>
        <a:graphic>
          <a:graphicData uri="http://schemas.openxmlformats.org/drawingml/2006/table">
            <a:tbl>
              <a:tblPr/>
              <a:tblGrid>
                <a:gridCol w="4304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8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Đọc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số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 </a:t>
                      </a:r>
                    </a:p>
                  </a:txBody>
                  <a:tcPr marL="68580" marR="6858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Viết số 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Số gồm có 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1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Hai mươi tư nghìn ba trăm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linh tám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UTM-Aov"/>
                      </a:endParaRPr>
                    </a:p>
                  </a:txBody>
                  <a:tcPr marL="68580" marR="6858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24 308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2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chục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 nghìn,4nghìn, 3trăm, 8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đơn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vị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UTM-Aov"/>
                        </a:rPr>
                        <a:t>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UTM-Aov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Một trăm sáu mươi nghìn hai trăm bảy mươi tư </a:t>
                      </a:r>
                    </a:p>
                  </a:txBody>
                  <a:tcPr marL="68580" marR="6858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160 274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1trăm nghìn,6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ch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ục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nghìn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, 2trăm,7chục, 4đơn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vị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 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1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Một triệu hai trăm ba mươi bảy nghìn không trăm linh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năm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 </a:t>
                      </a:r>
                    </a:p>
                  </a:txBody>
                  <a:tcPr marL="68580" marR="6858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1 237 005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1triệu, 2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trăm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nghìn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, 3chục nghìn,7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nghìn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, 5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đơn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vị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 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15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Tám triệu  không trăm linh bốn nghìn không trăm chín mươi </a:t>
                      </a:r>
                    </a:p>
                  </a:txBody>
                  <a:tcPr marL="68580" marR="6858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8 004 090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UTM-Aov"/>
                      </a:endParaRP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8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triệu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UTM-Aov"/>
                        </a:rPr>
                        <a:t>, 4nghìn, 9chục </a:t>
                      </a:r>
                    </a:p>
                  </a:txBody>
                  <a:tcPr marL="68580" marR="6858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2189" name="Text Box 29"/>
          <p:cNvSpPr txBox="1">
            <a:spLocks noChangeArrowheads="1"/>
          </p:cNvSpPr>
          <p:nvPr/>
        </p:nvSpPr>
        <p:spPr bwMode="auto">
          <a:xfrm>
            <a:off x="1417096" y="921460"/>
            <a:ext cx="1441485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35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.</a:t>
            </a:r>
            <a:r>
              <a:rPr lang="en-US" sz="1350">
                <a:latin typeface="UTM-Aov"/>
              </a:rPr>
              <a:t>Viết theo mẫu</a:t>
            </a:r>
            <a:r>
              <a:rPr lang="en-US" sz="135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:</a:t>
            </a:r>
          </a:p>
        </p:txBody>
      </p:sp>
      <p:sp>
        <p:nvSpPr>
          <p:cNvPr id="92190" name="Oval 30"/>
          <p:cNvSpPr>
            <a:spLocks noChangeArrowheads="1"/>
          </p:cNvSpPr>
          <p:nvPr/>
        </p:nvSpPr>
        <p:spPr bwMode="auto">
          <a:xfrm>
            <a:off x="1257300" y="914400"/>
            <a:ext cx="342900" cy="3429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33">
                  <a:alpha val="84000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350">
                <a:effectLst>
                  <a:outerShdw blurRad="38100" dist="38100" dir="2700000" algn="tl">
                    <a:srgbClr val="000000"/>
                  </a:outerShdw>
                </a:effectLst>
                <a:latin typeface="UTM-Aov"/>
              </a:rPr>
              <a:t>1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3371850" y="5143500"/>
            <a:ext cx="21717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2100">
              <a:latin typeface="UTM-Aov"/>
            </a:endParaRP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3600450" y="5080397"/>
            <a:ext cx="20002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2100">
              <a:latin typeface="UTM-Aov"/>
            </a:endParaRPr>
          </a:p>
        </p:txBody>
      </p:sp>
    </p:spTree>
    <p:extLst>
      <p:ext uri="{BB962C8B-B14F-4D97-AF65-F5344CB8AC3E}">
        <p14:creationId xmlns:p14="http://schemas.microsoft.com/office/powerpoint/2010/main" val="415606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0"/>
            <a:ext cx="6182916" cy="985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100">
                <a:solidFill>
                  <a:srgbClr val="0000FF"/>
                </a:solidFill>
                <a:latin typeface="UTM-Aov"/>
              </a:rPr>
              <a:t>         </a:t>
            </a:r>
            <a:r>
              <a:rPr lang="en-US" sz="2100">
                <a:effectLst/>
                <a:latin typeface="UTM-Aov"/>
              </a:rPr>
              <a:t/>
            </a:r>
            <a:br>
              <a:rPr lang="en-US" sz="2100">
                <a:effectLst/>
                <a:latin typeface="UTM-Aov"/>
              </a:rPr>
            </a:br>
            <a:r>
              <a:rPr lang="en-US" sz="2100" u="sng">
                <a:solidFill>
                  <a:srgbClr val="0000FF"/>
                </a:solidFill>
                <a:effectLst/>
                <a:latin typeface="UTM-Aov"/>
              </a:rPr>
              <a:t>Toán :</a:t>
            </a:r>
            <a:r>
              <a:rPr lang="en-US" smtClean="0">
                <a:effectLst/>
                <a:latin typeface="UTM-Aov"/>
              </a:rPr>
              <a:t>    </a:t>
            </a:r>
            <a:r>
              <a:rPr lang="en-US" sz="2400">
                <a:solidFill>
                  <a:srgbClr val="FF0000"/>
                </a:solidFill>
                <a:effectLst/>
                <a:latin typeface="UTM-Aov"/>
              </a:rPr>
              <a:t>Ôn tập về số tự nhiên</a:t>
            </a:r>
            <a:r>
              <a:rPr lang="en-US" smtClean="0">
                <a:latin typeface="UTM-Aov"/>
              </a:rPr>
              <a:t> </a:t>
            </a:r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auto">
          <a:xfrm>
            <a:off x="762000" y="1210867"/>
            <a:ext cx="342900" cy="3429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350" dirty="0">
                <a:effectLst>
                  <a:outerShdw blurRad="38100" dist="38100" dir="2700000" algn="tl">
                    <a:srgbClr val="000000"/>
                  </a:outerShdw>
                </a:effectLst>
                <a:latin typeface="UTM-Aov"/>
              </a:rPr>
              <a:t>2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485900" y="1210867"/>
            <a:ext cx="7353300" cy="2839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dirty="0" err="1">
                <a:latin typeface="UTM-Aov"/>
              </a:rPr>
              <a:t>Viết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mỗi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số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sau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thành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tổng</a:t>
            </a:r>
            <a:r>
              <a:rPr lang="en-US" altLang="en-US" sz="2100" dirty="0">
                <a:latin typeface="UTM-Aov"/>
              </a:rPr>
              <a:t> (</a:t>
            </a:r>
            <a:r>
              <a:rPr lang="en-US" altLang="en-US" sz="2100" dirty="0" err="1">
                <a:latin typeface="UTM-Aov"/>
              </a:rPr>
              <a:t>theo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mẫu</a:t>
            </a:r>
            <a:r>
              <a:rPr lang="en-US" altLang="en-US" sz="2100" dirty="0">
                <a:latin typeface="UTM-Aov"/>
              </a:rPr>
              <a:t>): </a:t>
            </a:r>
          </a:p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1763 ; 5794 ; 20 292 ; 190 909 .</a:t>
            </a:r>
          </a:p>
          <a:p>
            <a:pPr>
              <a:spcBef>
                <a:spcPct val="50000"/>
              </a:spcBef>
            </a:pPr>
            <a:r>
              <a:rPr lang="en-US" altLang="en-US" sz="2100" dirty="0" err="1">
                <a:solidFill>
                  <a:srgbClr val="080808"/>
                </a:solidFill>
                <a:latin typeface="UTM-Aov"/>
              </a:rPr>
              <a:t>Mẫu</a:t>
            </a:r>
            <a:r>
              <a:rPr lang="en-US" altLang="en-US" sz="2100" dirty="0">
                <a:solidFill>
                  <a:srgbClr val="080808"/>
                </a:solidFill>
                <a:latin typeface="UTM-Aov"/>
              </a:rPr>
              <a:t> : 1763 = 1000 + 700 + 60 + 3 </a:t>
            </a:r>
          </a:p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           5794 = 5000 + 700 + 90 + 4</a:t>
            </a:r>
          </a:p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        20 292 = 20 000 + 200 + 90 + 2 </a:t>
            </a:r>
          </a:p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      190 909 = 100 000 + 90 000 + 900 + 9 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2571750" y="2628900"/>
            <a:ext cx="8001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latin typeface="UTM-Aov"/>
              </a:rPr>
              <a:t> 5794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2400300" y="3153966"/>
            <a:ext cx="14668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latin typeface="UTM-Aov"/>
              </a:rPr>
              <a:t>20 292</a:t>
            </a:r>
          </a:p>
        </p:txBody>
      </p:sp>
      <p:sp>
        <p:nvSpPr>
          <p:cNvPr id="6151" name="Text Box 12"/>
          <p:cNvSpPr txBox="1">
            <a:spLocks noChangeArrowheads="1"/>
          </p:cNvSpPr>
          <p:nvPr/>
        </p:nvSpPr>
        <p:spPr bwMode="auto">
          <a:xfrm>
            <a:off x="2686050" y="4686300"/>
            <a:ext cx="19431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2100">
              <a:latin typeface="UTM-Aov"/>
            </a:endParaRP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2286000" y="3600450"/>
            <a:ext cx="12001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latin typeface="UTM-Aov"/>
              </a:rPr>
              <a:t>190 909</a:t>
            </a:r>
          </a:p>
        </p:txBody>
      </p:sp>
    </p:spTree>
    <p:extLst>
      <p:ext uri="{BB962C8B-B14F-4D97-AF65-F5344CB8AC3E}">
        <p14:creationId xmlns:p14="http://schemas.microsoft.com/office/powerpoint/2010/main" val="152456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7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57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57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57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757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45" dur="20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57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57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57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57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757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89" dur="2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57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57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57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57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 tmFilter="0,0; .5, 1; 1, 1"/>
                                        <p:tgtEl>
                                          <p:spTgt spid="757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2" grpId="0" animBg="1"/>
      <p:bldP spid="75784" grpId="0"/>
      <p:bldP spid="75784" grpId="1"/>
      <p:bldP spid="75786" grpId="0" build="allAtOnce"/>
      <p:bldP spid="75789" grpId="0"/>
      <p:bldP spid="7578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0"/>
            <a:ext cx="6182916" cy="985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400">
                <a:solidFill>
                  <a:srgbClr val="0000FF"/>
                </a:solidFill>
                <a:latin typeface="UTM-Aov"/>
              </a:rPr>
              <a:t>         </a:t>
            </a:r>
            <a:endParaRPr lang="en-US" sz="3600">
              <a:latin typeface="UTM-Aov"/>
            </a:endParaRPr>
          </a:p>
        </p:txBody>
      </p:sp>
      <p:sp>
        <p:nvSpPr>
          <p:cNvPr id="7171" name="Oval 6"/>
          <p:cNvSpPr>
            <a:spLocks noChangeArrowheads="1"/>
          </p:cNvSpPr>
          <p:nvPr/>
        </p:nvSpPr>
        <p:spPr bwMode="auto">
          <a:xfrm>
            <a:off x="1543050" y="1257300"/>
            <a:ext cx="342900" cy="3429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33">
                  <a:alpha val="84000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100" dirty="0">
                <a:latin typeface="UTM-Aov"/>
              </a:rPr>
              <a:t>3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1943100" y="1257300"/>
            <a:ext cx="5715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2100">
                <a:latin typeface="UTM-Aov"/>
              </a:rPr>
              <a:t>Đọc các số sau và nêu rõ chữ số 5 trong mỗi số thuộc hàng nào, lớp nào : </a:t>
            </a:r>
          </a:p>
          <a:p>
            <a:pPr>
              <a:spcBef>
                <a:spcPct val="50000"/>
              </a:spcBef>
            </a:pPr>
            <a:r>
              <a:rPr lang="en-US" altLang="en-US" sz="2100">
                <a:latin typeface="UTM-Aov"/>
              </a:rPr>
              <a:t> 67 358 ; 851 904 ; 3 205 700 ; 195 080 126 </a:t>
            </a:r>
          </a:p>
          <a:p>
            <a:pPr>
              <a:spcBef>
                <a:spcPct val="50000"/>
              </a:spcBef>
            </a:pPr>
            <a:r>
              <a:rPr lang="en-US" altLang="en-US" sz="2100">
                <a:latin typeface="UTM-Aov"/>
              </a:rPr>
              <a:t>b) Nêu giá trị của chữ số 3 trong mỗi số sau : </a:t>
            </a:r>
          </a:p>
          <a:p>
            <a:pPr>
              <a:spcBef>
                <a:spcPct val="50000"/>
              </a:spcBef>
            </a:pPr>
            <a:r>
              <a:rPr lang="en-US" altLang="en-US" sz="2100">
                <a:latin typeface="UTM-Aov"/>
              </a:rPr>
              <a:t>103 ; 1379 ; 8932 ; 13 064 ; 3 265 910 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endParaRPr lang="en-US" altLang="en-US" sz="2100">
              <a:latin typeface="UTM-Aov"/>
            </a:endParaRPr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2343150" y="228600"/>
            <a:ext cx="380642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00" dirty="0" smtClean="0">
                <a:solidFill>
                  <a:schemeClr val="tx2"/>
                </a:solidFill>
                <a:latin typeface="UTM-Aov"/>
              </a:rPr>
              <a:t>  </a:t>
            </a:r>
            <a:r>
              <a:rPr lang="en-US" altLang="en-US" sz="2100" dirty="0">
                <a:solidFill>
                  <a:schemeClr val="tx2"/>
                </a:solidFill>
                <a:latin typeface="UTM-Aov"/>
              </a:rPr>
              <a:t/>
            </a:r>
            <a:br>
              <a:rPr lang="en-US" altLang="en-US" sz="2100" dirty="0">
                <a:solidFill>
                  <a:schemeClr val="tx2"/>
                </a:solidFill>
                <a:latin typeface="UTM-Aov"/>
              </a:rPr>
            </a:br>
            <a:r>
              <a:rPr lang="en-US" altLang="en-US" sz="2100" u="sng" dirty="0" err="1">
                <a:latin typeface="UTM-Aov"/>
              </a:rPr>
              <a:t>Toán</a:t>
            </a:r>
            <a:r>
              <a:rPr lang="en-US" altLang="en-US" sz="2100" u="sng" dirty="0">
                <a:latin typeface="UTM-Aov"/>
              </a:rPr>
              <a:t> :</a:t>
            </a:r>
            <a:r>
              <a:rPr lang="en-US" altLang="en-US" sz="2100" dirty="0">
                <a:solidFill>
                  <a:schemeClr val="tx2"/>
                </a:solidFill>
                <a:latin typeface="UTM-Aov"/>
              </a:rPr>
              <a:t>    </a:t>
            </a:r>
            <a:r>
              <a:rPr lang="en-US" altLang="en-US" sz="2100" dirty="0" err="1">
                <a:solidFill>
                  <a:srgbClr val="FF0000"/>
                </a:solidFill>
                <a:latin typeface="UTM-Aov"/>
              </a:rPr>
              <a:t>Ôn</a:t>
            </a:r>
            <a:r>
              <a:rPr lang="en-US" altLang="en-US" sz="2100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100" dirty="0" err="1">
                <a:solidFill>
                  <a:srgbClr val="FF0000"/>
                </a:solidFill>
                <a:latin typeface="UTM-Aov"/>
              </a:rPr>
              <a:t>tập</a:t>
            </a:r>
            <a:r>
              <a:rPr lang="en-US" altLang="en-US" sz="2100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100" dirty="0" err="1">
                <a:solidFill>
                  <a:srgbClr val="FF0000"/>
                </a:solidFill>
                <a:latin typeface="UTM-Aov"/>
              </a:rPr>
              <a:t>về</a:t>
            </a:r>
            <a:r>
              <a:rPr lang="en-US" altLang="en-US" sz="2100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100" dirty="0" err="1">
                <a:solidFill>
                  <a:srgbClr val="FF0000"/>
                </a:solidFill>
                <a:latin typeface="UTM-Aov"/>
              </a:rPr>
              <a:t>số</a:t>
            </a:r>
            <a:r>
              <a:rPr lang="en-US" altLang="en-US" sz="2100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100" dirty="0" err="1">
                <a:solidFill>
                  <a:srgbClr val="FF0000"/>
                </a:solidFill>
                <a:latin typeface="UTM-Aov"/>
              </a:rPr>
              <a:t>tự</a:t>
            </a:r>
            <a:r>
              <a:rPr lang="en-US" altLang="en-US" sz="2100" dirty="0">
                <a:solidFill>
                  <a:srgbClr val="FF0000"/>
                </a:solidFill>
                <a:latin typeface="UTM-Aov"/>
              </a:rPr>
              <a:t> </a:t>
            </a:r>
            <a:r>
              <a:rPr lang="en-US" altLang="en-US" sz="2100" dirty="0" err="1">
                <a:solidFill>
                  <a:srgbClr val="FF0000"/>
                </a:solidFill>
                <a:latin typeface="UTM-Aov"/>
              </a:rPr>
              <a:t>nhiên</a:t>
            </a:r>
            <a:endParaRPr lang="vi-VN" altLang="en-US" sz="2100" dirty="0">
              <a:solidFill>
                <a:srgbClr val="FF0000"/>
              </a:solidFill>
              <a:latin typeface="UTM-Aov"/>
            </a:endParaRPr>
          </a:p>
        </p:txBody>
      </p:sp>
    </p:spTree>
    <p:extLst>
      <p:ext uri="{BB962C8B-B14F-4D97-AF65-F5344CB8AC3E}">
        <p14:creationId xmlns:p14="http://schemas.microsoft.com/office/powerpoint/2010/main" val="221403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0"/>
            <a:ext cx="6182916" cy="9858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400">
                <a:solidFill>
                  <a:srgbClr val="0000FF"/>
                </a:solidFill>
                <a:latin typeface="UTM-Aov"/>
              </a:rPr>
              <a:t>         </a:t>
            </a:r>
            <a:endParaRPr lang="en-US" sz="3600">
              <a:latin typeface="UTM-Aov"/>
            </a:endParaRPr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1600200" y="1164431"/>
            <a:ext cx="588645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00">
                <a:latin typeface="UTM-Aov"/>
              </a:rPr>
              <a:t>b) Nêu giá trị của chữ số 3 trong mỗi số sau : </a:t>
            </a:r>
          </a:p>
          <a:p>
            <a:r>
              <a:rPr lang="en-US" altLang="en-US" sz="2100">
                <a:latin typeface="UTM-Aov"/>
              </a:rPr>
              <a:t>103 ; 1379 ; 8932 ; 13 064 ; 3 265 910.</a:t>
            </a:r>
          </a:p>
        </p:txBody>
      </p:sp>
      <p:sp>
        <p:nvSpPr>
          <p:cNvPr id="77830" name="Oval 6"/>
          <p:cNvSpPr>
            <a:spLocks noChangeArrowheads="1"/>
          </p:cNvSpPr>
          <p:nvPr/>
        </p:nvSpPr>
        <p:spPr bwMode="auto">
          <a:xfrm>
            <a:off x="1257300" y="1200150"/>
            <a:ext cx="342900" cy="3429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350" dirty="0">
                <a:effectLst>
                  <a:outerShdw blurRad="38100" dist="38100" dir="2700000" algn="tl">
                    <a:srgbClr val="000000"/>
                  </a:outerShdw>
                </a:effectLst>
                <a:latin typeface="UTM-Aov"/>
              </a:rPr>
              <a:t>3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2400300" y="1885950"/>
            <a:ext cx="6286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FF0000"/>
                </a:solidFill>
                <a:latin typeface="UTM-Aov"/>
              </a:rPr>
              <a:t>103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2857500" y="1896666"/>
            <a:ext cx="314325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latin typeface="UTM-Aov"/>
              </a:rPr>
              <a:t>: Chữ số 3 có giá trị là 3 .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2228850" y="2228850"/>
            <a:ext cx="8001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FF0000"/>
                </a:solidFill>
                <a:latin typeface="UTM-Aov"/>
              </a:rPr>
              <a:t>1379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2857500" y="2228850"/>
            <a:ext cx="39433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latin typeface="UTM-Aov"/>
              </a:rPr>
              <a:t>: Chữ số 3 có giá trị là 300 .</a:t>
            </a: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2000250" y="2582466"/>
            <a:ext cx="10287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FF3300"/>
                </a:solidFill>
                <a:latin typeface="UTM-Aov"/>
              </a:rPr>
              <a:t>13 064</a:t>
            </a:r>
          </a:p>
        </p:txBody>
      </p:sp>
      <p:sp>
        <p:nvSpPr>
          <p:cNvPr id="77837" name="Text Box 13"/>
          <p:cNvSpPr txBox="1">
            <a:spLocks noChangeArrowheads="1"/>
          </p:cNvSpPr>
          <p:nvPr/>
        </p:nvSpPr>
        <p:spPr bwMode="auto">
          <a:xfrm>
            <a:off x="2857500" y="2582466"/>
            <a:ext cx="37147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latin typeface="UTM-Aov"/>
              </a:rPr>
              <a:t>: Chữ số 3 có giá trị là 3 000.</a:t>
            </a:r>
            <a:endParaRPr lang="en-US" altLang="en-US" sz="2100">
              <a:solidFill>
                <a:srgbClr val="FF3300"/>
              </a:solidFill>
              <a:latin typeface="UTM-Aov"/>
            </a:endParaRPr>
          </a:p>
        </p:txBody>
      </p:sp>
      <p:sp>
        <p:nvSpPr>
          <p:cNvPr id="77838" name="Text Box 14"/>
          <p:cNvSpPr txBox="1">
            <a:spLocks noChangeArrowheads="1"/>
          </p:cNvSpPr>
          <p:nvPr/>
        </p:nvSpPr>
        <p:spPr bwMode="auto">
          <a:xfrm>
            <a:off x="1657350" y="2914650"/>
            <a:ext cx="169545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FF3300"/>
                </a:solidFill>
                <a:latin typeface="UTM-Aov"/>
              </a:rPr>
              <a:t>3 265 910</a:t>
            </a:r>
            <a:endParaRPr lang="en-US" altLang="en-US" sz="2100">
              <a:latin typeface="UTM-Aov"/>
            </a:endParaRPr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2857500" y="2925366"/>
            <a:ext cx="42291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dirty="0">
                <a:latin typeface="UTM-Aov"/>
              </a:rPr>
              <a:t>: </a:t>
            </a:r>
            <a:r>
              <a:rPr lang="en-US" altLang="en-US" sz="2100" dirty="0" err="1">
                <a:latin typeface="UTM-Aov"/>
              </a:rPr>
              <a:t>Chữ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số</a:t>
            </a:r>
            <a:r>
              <a:rPr lang="en-US" altLang="en-US" sz="2100" dirty="0">
                <a:latin typeface="UTM-Aov"/>
              </a:rPr>
              <a:t> 3 </a:t>
            </a:r>
            <a:r>
              <a:rPr lang="en-US" altLang="en-US" sz="2100" dirty="0" err="1">
                <a:latin typeface="UTM-Aov"/>
              </a:rPr>
              <a:t>có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giá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trị</a:t>
            </a:r>
            <a:r>
              <a:rPr lang="en-US" altLang="en-US" sz="2100" dirty="0">
                <a:latin typeface="UTM-Aov"/>
              </a:rPr>
              <a:t> </a:t>
            </a:r>
            <a:r>
              <a:rPr lang="en-US" altLang="en-US" sz="2100" dirty="0" err="1">
                <a:latin typeface="UTM-Aov"/>
              </a:rPr>
              <a:t>là</a:t>
            </a:r>
            <a:r>
              <a:rPr lang="en-US" altLang="en-US" sz="2100" dirty="0">
                <a:latin typeface="UTM-Aov"/>
              </a:rPr>
              <a:t> 3 000 000.</a:t>
            </a:r>
          </a:p>
        </p:txBody>
      </p:sp>
      <p:sp>
        <p:nvSpPr>
          <p:cNvPr id="8206" name="Rectangle 17"/>
          <p:cNvSpPr>
            <a:spLocks noChangeArrowheads="1"/>
          </p:cNvSpPr>
          <p:nvPr/>
        </p:nvSpPr>
        <p:spPr bwMode="auto">
          <a:xfrm>
            <a:off x="2457450" y="228600"/>
            <a:ext cx="380642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100">
                <a:solidFill>
                  <a:schemeClr val="tx2"/>
                </a:solidFill>
                <a:latin typeface="UTM-Aov"/>
              </a:rPr>
              <a:t/>
            </a:r>
            <a:br>
              <a:rPr lang="en-US" altLang="en-US" sz="2100">
                <a:solidFill>
                  <a:schemeClr val="tx2"/>
                </a:solidFill>
                <a:latin typeface="UTM-Aov"/>
              </a:rPr>
            </a:br>
            <a:r>
              <a:rPr lang="en-US" altLang="en-US" sz="2100" u="sng">
                <a:latin typeface="UTM-Aov"/>
              </a:rPr>
              <a:t>Toán :</a:t>
            </a:r>
            <a:r>
              <a:rPr lang="en-US" altLang="en-US" sz="2100">
                <a:solidFill>
                  <a:schemeClr val="tx2"/>
                </a:solidFill>
                <a:latin typeface="UTM-Aov"/>
              </a:rPr>
              <a:t>    </a:t>
            </a:r>
            <a:r>
              <a:rPr lang="en-US" altLang="en-US" sz="2100">
                <a:solidFill>
                  <a:srgbClr val="FF0000"/>
                </a:solidFill>
                <a:latin typeface="UTM-Aov"/>
              </a:rPr>
              <a:t>Ôn tập về số tự nhiên</a:t>
            </a:r>
            <a:endParaRPr lang="vi-VN" altLang="en-US" sz="2100">
              <a:solidFill>
                <a:srgbClr val="FF0000"/>
              </a:solidFill>
              <a:latin typeface="UTM-Aov"/>
            </a:endParaRPr>
          </a:p>
        </p:txBody>
      </p:sp>
    </p:spTree>
    <p:extLst>
      <p:ext uri="{BB962C8B-B14F-4D97-AF65-F5344CB8AC3E}">
        <p14:creationId xmlns:p14="http://schemas.microsoft.com/office/powerpoint/2010/main" val="30542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2" grpId="0"/>
      <p:bldP spid="77833" grpId="0"/>
      <p:bldP spid="77834" grpId="0"/>
      <p:bldP spid="77835" grpId="0"/>
      <p:bldP spid="77836" grpId="0"/>
      <p:bldP spid="77837" grpId="0"/>
      <p:bldP spid="77838" grpId="0"/>
      <p:bldP spid="778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72890" y="54768"/>
            <a:ext cx="5495925" cy="931069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>
                <a:solidFill>
                  <a:srgbClr val="0000FF"/>
                </a:solidFill>
                <a:latin typeface="UTM-Aov"/>
              </a:rPr>
              <a:t>       </a:t>
            </a:r>
            <a:endParaRPr lang="en-US" sz="6600">
              <a:solidFill>
                <a:srgbClr val="FF3300"/>
              </a:solidFill>
              <a:latin typeface="UTM-Aov"/>
            </a:endParaRPr>
          </a:p>
        </p:txBody>
      </p:sp>
      <p:sp>
        <p:nvSpPr>
          <p:cNvPr id="78852" name="Oval 4"/>
          <p:cNvSpPr>
            <a:spLocks noChangeArrowheads="1"/>
          </p:cNvSpPr>
          <p:nvPr/>
        </p:nvSpPr>
        <p:spPr bwMode="auto">
          <a:xfrm>
            <a:off x="431005" y="804526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33">
                  <a:alpha val="84000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UTM-Aov"/>
              </a:rPr>
              <a:t>4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148952" y="895350"/>
            <a:ext cx="7995048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  <a:defRPr/>
            </a:pP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Trong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dãy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tự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nhiên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,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hai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liên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tiếp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hơn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(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hoặc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kém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)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nhau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mấy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đơn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vị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?</a:t>
            </a:r>
          </a:p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b)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tự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nhiên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bé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nhất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là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nào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? </a:t>
            </a:r>
          </a:p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c)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Có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tự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nhiên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nào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lớn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nhất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không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?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Vì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sao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? </a:t>
            </a:r>
          </a:p>
          <a:p>
            <a:pPr>
              <a:spcBef>
                <a:spcPct val="50000"/>
              </a:spcBef>
              <a:defRPr/>
            </a:pPr>
            <a:endParaRPr lang="en-US" sz="28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UTM-Aov"/>
            </a:endParaRPr>
          </a:p>
        </p:txBody>
      </p:sp>
    </p:spTree>
    <p:extLst>
      <p:ext uri="{BB962C8B-B14F-4D97-AF65-F5344CB8AC3E}">
        <p14:creationId xmlns:p14="http://schemas.microsoft.com/office/powerpoint/2010/main" val="38190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Oval 3"/>
          <p:cNvSpPr>
            <a:spLocks noChangeArrowheads="1"/>
          </p:cNvSpPr>
          <p:nvPr/>
        </p:nvSpPr>
        <p:spPr bwMode="auto">
          <a:xfrm>
            <a:off x="381000" y="285750"/>
            <a:ext cx="609600" cy="47291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33">
                  <a:alpha val="84000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UTM-Aov"/>
              </a:rPr>
              <a:t>4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371600" y="0"/>
            <a:ext cx="760095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3200" dirty="0" err="1">
                <a:latin typeface="UTM-Aov"/>
              </a:rPr>
              <a:t>Trong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dãy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số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tự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nhiên</a:t>
            </a:r>
            <a:r>
              <a:rPr lang="en-US" altLang="en-US" sz="3200" dirty="0">
                <a:latin typeface="UTM-Aov"/>
              </a:rPr>
              <a:t>, </a:t>
            </a:r>
            <a:r>
              <a:rPr lang="en-US" altLang="en-US" sz="3200" dirty="0" err="1">
                <a:latin typeface="UTM-Aov"/>
              </a:rPr>
              <a:t>hai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số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liên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tiếp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hơn</a:t>
            </a:r>
            <a:r>
              <a:rPr lang="en-US" altLang="en-US" sz="3200" dirty="0">
                <a:latin typeface="UTM-Aov"/>
              </a:rPr>
              <a:t> ( </a:t>
            </a:r>
            <a:r>
              <a:rPr lang="en-US" altLang="en-US" sz="3200" dirty="0" err="1">
                <a:latin typeface="UTM-Aov"/>
              </a:rPr>
              <a:t>hoặc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kém</a:t>
            </a:r>
            <a:r>
              <a:rPr lang="en-US" altLang="en-US" sz="3200" dirty="0">
                <a:latin typeface="UTM-Aov"/>
              </a:rPr>
              <a:t>) </a:t>
            </a:r>
            <a:r>
              <a:rPr lang="en-US" altLang="en-US" sz="3200" dirty="0" err="1">
                <a:latin typeface="UTM-Aov"/>
              </a:rPr>
              <a:t>nhau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mấy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đơn</a:t>
            </a:r>
            <a:r>
              <a:rPr lang="en-US" altLang="en-US" sz="3200" dirty="0">
                <a:latin typeface="UTM-Aov"/>
              </a:rPr>
              <a:t> </a:t>
            </a:r>
            <a:r>
              <a:rPr lang="en-US" altLang="en-US" sz="3200" dirty="0" err="1">
                <a:latin typeface="UTM-Aov"/>
              </a:rPr>
              <a:t>vị</a:t>
            </a:r>
            <a:r>
              <a:rPr lang="en-US" altLang="en-US" sz="3200" dirty="0">
                <a:latin typeface="UTM-Aov"/>
              </a:rPr>
              <a:t> ?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1219200" y="1080848"/>
            <a:ext cx="74295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  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Trong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dãy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số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tự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nhiên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,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hai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số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liên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tiếp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hơn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(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hoặc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kém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)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nhau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1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đơn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vị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.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1543050" y="1911845"/>
            <a:ext cx="48413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b)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tự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nhiên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bé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nhất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là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nào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?</a:t>
            </a:r>
            <a:r>
              <a:rPr lang="en-US" sz="2400" dirty="0">
                <a:latin typeface="UTM-Aov"/>
              </a:rPr>
              <a:t> </a:t>
            </a:r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1828800" y="2389492"/>
            <a:ext cx="41376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400" dirty="0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tự</a:t>
            </a:r>
            <a:r>
              <a:rPr lang="en-US" sz="2400" dirty="0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nhiên</a:t>
            </a:r>
            <a:r>
              <a:rPr lang="en-US" sz="2400" dirty="0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bé</a:t>
            </a:r>
            <a:r>
              <a:rPr lang="en-US" sz="2400" dirty="0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nhất</a:t>
            </a:r>
            <a:r>
              <a:rPr lang="en-US" sz="2400" dirty="0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là</a:t>
            </a:r>
            <a:r>
              <a:rPr lang="en-US" sz="2400" dirty="0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400" dirty="0">
                <a:solidFill>
                  <a:srgbClr val="0808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0.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1608268" y="2659948"/>
            <a:ext cx="68499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c)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Có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tự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nhiên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nào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lớn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nhất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không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?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Vì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sao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? </a:t>
            </a:r>
          </a:p>
        </p:txBody>
      </p:sp>
      <p:sp>
        <p:nvSpPr>
          <p:cNvPr id="95241" name="Rectangle 9"/>
          <p:cNvSpPr>
            <a:spLocks noChangeArrowheads="1"/>
          </p:cNvSpPr>
          <p:nvPr/>
        </p:nvSpPr>
        <p:spPr bwMode="auto">
          <a:xfrm>
            <a:off x="1608268" y="3204507"/>
            <a:ext cx="611505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Không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có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số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tự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nhiên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nào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lớn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nhất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.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Vì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thêm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1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vào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bất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kì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số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tự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nhiên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nào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cũng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được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số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đứng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liền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sau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nó.Dãy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số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tự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nhiên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có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thể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kéo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dài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</a:t>
            </a:r>
            <a:r>
              <a:rPr lang="en-US" sz="2400" dirty="0" err="1">
                <a:solidFill>
                  <a:srgbClr val="080808"/>
                </a:solidFill>
                <a:latin typeface="UTM-Aov"/>
              </a:rPr>
              <a:t>mãi</a:t>
            </a:r>
            <a:r>
              <a:rPr lang="en-US" sz="2400" dirty="0">
                <a:solidFill>
                  <a:srgbClr val="080808"/>
                </a:solidFill>
                <a:latin typeface="UTM-Aov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494532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5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5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5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/>
      <p:bldP spid="95238" grpId="0"/>
      <p:bldP spid="95239" grpId="0"/>
      <p:bldP spid="95240" grpId="0"/>
      <p:bldP spid="95241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2589</TotalTime>
  <Words>690</Words>
  <Application>Microsoft Office PowerPoint</Application>
  <PresentationFormat>On-screen Show (16:9)</PresentationFormat>
  <Paragraphs>106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5" baseType="lpstr">
      <vt:lpstr>SimSun</vt:lpstr>
      <vt:lpstr>.黑体-日本语</vt:lpstr>
      <vt:lpstr>Arial</vt:lpstr>
      <vt:lpstr>Calibri</vt:lpstr>
      <vt:lpstr>Georgia</vt:lpstr>
      <vt:lpstr>Hd001-4h</vt:lpstr>
      <vt:lpstr>HP001 4H</vt:lpstr>
      <vt:lpstr>SVN-Cheeseburga</vt:lpstr>
      <vt:lpstr>Times New Roman</vt:lpstr>
      <vt:lpstr>Trebuchet MS</vt:lpstr>
      <vt:lpstr>Utm aw</vt:lpstr>
      <vt:lpstr>UTM-Aov</vt:lpstr>
      <vt:lpstr>幼圆</vt:lpstr>
      <vt:lpstr>Slipstream</vt:lpstr>
      <vt:lpstr>     TRƯỜNG TH THỚI PHONG                                 </vt:lpstr>
      <vt:lpstr>PowerPoint Presentation</vt:lpstr>
      <vt:lpstr>Toán :            Ôn tập về số tự nhiên </vt:lpstr>
      <vt:lpstr>          Toán :         Ôn tập về số tự nhiên </vt:lpstr>
      <vt:lpstr>          Toán :    Ôn tập về số tự nhiên </vt:lpstr>
      <vt:lpstr>         </vt:lpstr>
      <vt:lpstr>         </vt:lpstr>
      <vt:lpstr>       </vt:lpstr>
      <vt:lpstr>PowerPoint Presentation</vt:lpstr>
      <vt:lpstr>  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ThienIT</dc:creator>
  <cp:lastModifiedBy>PC</cp:lastModifiedBy>
  <cp:revision>356</cp:revision>
  <dcterms:created xsi:type="dcterms:W3CDTF">2020-08-19T08:40:40Z</dcterms:created>
  <dcterms:modified xsi:type="dcterms:W3CDTF">2022-04-19T11:01:15Z</dcterms:modified>
</cp:coreProperties>
</file>