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0" r:id="rId4"/>
    <p:sldId id="259" r:id="rId5"/>
    <p:sldId id="261" r:id="rId6"/>
    <p:sldId id="263" r:id="rId7"/>
    <p:sldId id="262" r:id="rId8"/>
    <p:sldId id="270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0" y="-16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D29A1-2507-4BCB-8769-FD470559C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A4FC-7FDB-44DB-A622-5160B6D77D4D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FB7B-786F-4C42-81C1-80A266FD2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5A4FC-7FDB-44DB-A622-5160B6D77D4D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3FB7B-786F-4C42-81C1-80A266FD2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WordArt 10"/>
          <p:cNvSpPr>
            <a:spLocks noChangeArrowheads="1" noChangeShapeType="1" noTextEdit="1"/>
          </p:cNvSpPr>
          <p:nvPr/>
        </p:nvSpPr>
        <p:spPr bwMode="auto">
          <a:xfrm>
            <a:off x="31045" y="1305101"/>
            <a:ext cx="3362325" cy="154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</a:p>
        </p:txBody>
      </p:sp>
      <p:sp>
        <p:nvSpPr>
          <p:cNvPr id="27" name="WordArt 15"/>
          <p:cNvSpPr>
            <a:spLocks noChangeArrowheads="1" noChangeShapeType="1" noTextEdit="1"/>
          </p:cNvSpPr>
          <p:nvPr/>
        </p:nvSpPr>
        <p:spPr bwMode="auto">
          <a:xfrm>
            <a:off x="3619500" y="2359818"/>
            <a:ext cx="5354638" cy="151209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 CHUNG </a:t>
            </a:r>
          </a:p>
          <a:p>
            <a:r>
              <a:rPr lang="en-US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(TRANG153)</a:t>
            </a:r>
            <a:endParaRPr lang="en-US" sz="24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8" name="Object 7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1849" y="2495550"/>
            <a:ext cx="7723188" cy="27527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-23382" y="117217"/>
            <a:ext cx="91673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TRƯỜNG TIỂU HỌC ÁI MỘ A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9577265"/>
      </p:ext>
    </p:extLst>
  </p:cSld>
  <p:clrMapOvr>
    <a:masterClrMapping/>
  </p:clrMapOvr>
  <p:transition advTm="6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WordArt 3"/>
          <p:cNvSpPr>
            <a:spLocks noChangeArrowheads="1" noChangeShapeType="1" noTextEdit="1"/>
          </p:cNvSpPr>
          <p:nvPr/>
        </p:nvSpPr>
        <p:spPr bwMode="auto">
          <a:xfrm>
            <a:off x="3200400" y="971550"/>
            <a:ext cx="3962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6600"/>
                    </a:gs>
                    <a:gs pos="50000">
                      <a:srgbClr val="99FF33"/>
                    </a:gs>
                    <a:gs pos="100000">
                      <a:srgbClr val="006600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Luyện tập chung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914400" y="1706166"/>
            <a:ext cx="2209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dirty="0" err="1"/>
              <a:t>Bài</a:t>
            </a:r>
            <a:r>
              <a:rPr lang="en-US" sz="2800" b="1" dirty="0"/>
              <a:t> 1. </a:t>
            </a:r>
            <a:r>
              <a:rPr lang="en-US" sz="2800" b="1" dirty="0" err="1"/>
              <a:t>Tính</a:t>
            </a:r>
            <a:r>
              <a:rPr lang="en-US" sz="2800" b="1" dirty="0"/>
              <a:t>: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33400" y="2171700"/>
            <a:ext cx="4114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sz="2800" b="1">
              <a:solidFill>
                <a:srgbClr val="0000CC"/>
              </a:solidFill>
            </a:endParaRPr>
          </a:p>
          <a:p>
            <a:r>
              <a:rPr lang="en-US" sz="2800" b="1">
                <a:solidFill>
                  <a:srgbClr val="0000CC"/>
                </a:solidFill>
              </a:rPr>
              <a:t>   </a:t>
            </a:r>
          </a:p>
        </p:txBody>
      </p:sp>
      <p:graphicFrame>
        <p:nvGraphicFramePr>
          <p:cNvPr id="25633" name="Object 33"/>
          <p:cNvGraphicFramePr>
            <a:graphicFrameLocks noChangeAspect="1"/>
          </p:cNvGraphicFramePr>
          <p:nvPr/>
        </p:nvGraphicFramePr>
        <p:xfrm>
          <a:off x="152400" y="2171700"/>
          <a:ext cx="13716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2" name="Equation" r:id="rId3" imgW="609336" imgH="393529" progId="">
                  <p:embed/>
                </p:oleObj>
              </mc:Choice>
              <mc:Fallback>
                <p:oleObj name="Equation" r:id="rId3" imgW="609336" imgH="393529" progId="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171700"/>
                        <a:ext cx="137160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5" name="Object 35"/>
          <p:cNvGraphicFramePr>
            <a:graphicFrameLocks noChangeAspect="1"/>
          </p:cNvGraphicFramePr>
          <p:nvPr/>
        </p:nvGraphicFramePr>
        <p:xfrm>
          <a:off x="4114800" y="2228850"/>
          <a:ext cx="16002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3" name="Equation" r:id="rId5" imgW="520474" imgH="393529" progId="">
                  <p:embed/>
                </p:oleObj>
              </mc:Choice>
              <mc:Fallback>
                <p:oleObj name="Equation" r:id="rId5" imgW="520474" imgH="393529" progId="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228850"/>
                        <a:ext cx="160020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6" name="Object 36"/>
          <p:cNvGraphicFramePr>
            <a:graphicFrameLocks noChangeAspect="1"/>
          </p:cNvGraphicFramePr>
          <p:nvPr/>
        </p:nvGraphicFramePr>
        <p:xfrm>
          <a:off x="152400" y="3086100"/>
          <a:ext cx="13716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4" name="Equation" r:id="rId7" imgW="571252" imgH="393529" progId="">
                  <p:embed/>
                </p:oleObj>
              </mc:Choice>
              <mc:Fallback>
                <p:oleObj name="Equation" r:id="rId7" imgW="571252" imgH="393529" progId="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086100"/>
                        <a:ext cx="137160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7" name="Object 37"/>
          <p:cNvGraphicFramePr>
            <a:graphicFrameLocks noChangeAspect="1"/>
          </p:cNvGraphicFramePr>
          <p:nvPr/>
        </p:nvGraphicFramePr>
        <p:xfrm>
          <a:off x="2616200" y="1476375"/>
          <a:ext cx="914400" cy="1488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5" name="Equation" r:id="rId9" imgW="435285" imgH="677109" progId="">
                  <p:embed/>
                </p:oleObj>
              </mc:Choice>
              <mc:Fallback>
                <p:oleObj name="Equation" r:id="rId9" imgW="435285" imgH="677109" progId="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1476375"/>
                        <a:ext cx="914400" cy="1488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8" name="Object 38"/>
          <p:cNvGraphicFramePr>
            <a:graphicFrameLocks noChangeAspect="1"/>
          </p:cNvGraphicFramePr>
          <p:nvPr/>
        </p:nvGraphicFramePr>
        <p:xfrm>
          <a:off x="3962400" y="3086100"/>
          <a:ext cx="15240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6" name="Equation" r:id="rId11" imgW="545863" imgH="393529" progId="">
                  <p:embed/>
                </p:oleObj>
              </mc:Choice>
              <mc:Fallback>
                <p:oleObj name="Equation" r:id="rId11" imgW="545863" imgH="393529" progId="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086100"/>
                        <a:ext cx="152400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0" name="Object 40"/>
          <p:cNvGraphicFramePr>
            <a:graphicFrameLocks noChangeAspect="1"/>
          </p:cNvGraphicFramePr>
          <p:nvPr/>
        </p:nvGraphicFramePr>
        <p:xfrm>
          <a:off x="1600200" y="2171700"/>
          <a:ext cx="21336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7" name="Equation" r:id="rId13" imgW="977476" imgH="393529" progId="">
                  <p:embed/>
                </p:oleObj>
              </mc:Choice>
              <mc:Fallback>
                <p:oleObj name="Equation" r:id="rId13" imgW="977476" imgH="393529" progId="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171700"/>
                        <a:ext cx="213360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1" name="Object 41"/>
          <p:cNvGraphicFramePr>
            <a:graphicFrameLocks noChangeAspect="1"/>
          </p:cNvGraphicFramePr>
          <p:nvPr/>
        </p:nvGraphicFramePr>
        <p:xfrm>
          <a:off x="5791200" y="2228850"/>
          <a:ext cx="21336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8" name="Equation" r:id="rId15" imgW="977476" imgH="393529" progId="">
                  <p:embed/>
                </p:oleObj>
              </mc:Choice>
              <mc:Fallback>
                <p:oleObj name="Equation" r:id="rId15" imgW="977476" imgH="393529" progId="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228850"/>
                        <a:ext cx="213360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2" name="Object 42"/>
          <p:cNvGraphicFramePr>
            <a:graphicFrameLocks noChangeAspect="1"/>
          </p:cNvGraphicFramePr>
          <p:nvPr/>
        </p:nvGraphicFramePr>
        <p:xfrm>
          <a:off x="1676400" y="3086100"/>
          <a:ext cx="15240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9" name="Equation" r:id="rId17" imgW="596641" imgH="393529" progId="">
                  <p:embed/>
                </p:oleObj>
              </mc:Choice>
              <mc:Fallback>
                <p:oleObj name="Equation" r:id="rId17" imgW="596641" imgH="393529" progId="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086100"/>
                        <a:ext cx="152400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3" name="Object 43"/>
          <p:cNvGraphicFramePr>
            <a:graphicFrameLocks noChangeAspect="1"/>
          </p:cNvGraphicFramePr>
          <p:nvPr/>
        </p:nvGraphicFramePr>
        <p:xfrm>
          <a:off x="5486400" y="3143250"/>
          <a:ext cx="25908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0" name="Equation" r:id="rId19" imgW="1167893" imgH="393529" progId="">
                  <p:embed/>
                </p:oleObj>
              </mc:Choice>
              <mc:Fallback>
                <p:oleObj name="Equation" r:id="rId19" imgW="1167893" imgH="393529" progId="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143250"/>
                        <a:ext cx="259080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7749332"/>
              </p:ext>
            </p:extLst>
          </p:nvPr>
        </p:nvGraphicFramePr>
        <p:xfrm>
          <a:off x="304800" y="4012232"/>
          <a:ext cx="1676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1" name="Equation" r:id="rId21" imgW="698197" imgH="393529" progId="">
                  <p:embed/>
                </p:oleObj>
              </mc:Choice>
              <mc:Fallback>
                <p:oleObj name="Equation" r:id="rId21" imgW="698197" imgH="393529" progId="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012232"/>
                        <a:ext cx="1676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160951"/>
              </p:ext>
            </p:extLst>
          </p:nvPr>
        </p:nvGraphicFramePr>
        <p:xfrm>
          <a:off x="1981200" y="4069382"/>
          <a:ext cx="16764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2" name="Equation" r:id="rId23" imgW="710891" imgH="393529" progId="">
                  <p:embed/>
                </p:oleObj>
              </mc:Choice>
              <mc:Fallback>
                <p:oleObj name="Equation" r:id="rId23" imgW="710891" imgH="393529" progId="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069382"/>
                        <a:ext cx="167640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410013"/>
              </p:ext>
            </p:extLst>
          </p:nvPr>
        </p:nvGraphicFramePr>
        <p:xfrm>
          <a:off x="3742084" y="4097905"/>
          <a:ext cx="1219200" cy="741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3" name="Equation" r:id="rId25" imgW="571252" imgH="393529" progId="">
                  <p:embed/>
                </p:oleObj>
              </mc:Choice>
              <mc:Fallback>
                <p:oleObj name="Equation" r:id="rId25" imgW="571252" imgH="393529" progId="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2084" y="4097905"/>
                        <a:ext cx="1219200" cy="7417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486988"/>
              </p:ext>
            </p:extLst>
          </p:nvPr>
        </p:nvGraphicFramePr>
        <p:xfrm>
          <a:off x="4937311" y="4097905"/>
          <a:ext cx="1295400" cy="741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4" name="Equation" r:id="rId27" imgW="558558" imgH="393529" progId="">
                  <p:embed/>
                </p:oleObj>
              </mc:Choice>
              <mc:Fallback>
                <p:oleObj name="Equation" r:id="rId27" imgW="558558" imgH="393529" progId="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311" y="4097905"/>
                        <a:ext cx="1295400" cy="741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06816"/>
              </p:ext>
            </p:extLst>
          </p:nvPr>
        </p:nvGraphicFramePr>
        <p:xfrm>
          <a:off x="6232711" y="4067390"/>
          <a:ext cx="7620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5" name="Equation" r:id="rId29" imgW="317225" imgH="393359" progId="">
                  <p:embed/>
                </p:oleObj>
              </mc:Choice>
              <mc:Fallback>
                <p:oleObj name="Equation" r:id="rId29" imgW="317225" imgH="39335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711" y="4067390"/>
                        <a:ext cx="76200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036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  <p:bldP spid="256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 Box 5"/>
              <p:cNvSpPr txBox="1">
                <a:spLocks noChangeArrowheads="1"/>
              </p:cNvSpPr>
              <p:nvPr/>
            </p:nvSpPr>
            <p:spPr>
              <a:xfrm>
                <a:off x="419100" y="693539"/>
                <a:ext cx="8229600" cy="3223022"/>
              </a:xfrm>
              <a:prstGeom prst="rect">
                <a:avLst/>
              </a:prstGeom>
              <a:noFill/>
              <a:ln/>
            </p:spPr>
            <p:txBody>
              <a:bodyPr vert="horz" lIns="91440" tIns="45720" rIns="91440" bIns="45720" rtlCol="0">
                <a:norm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sng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Bài 2:</a:t>
                </a: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  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 </a:t>
                </a: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Tính diện tích của                            có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độ dài đáy là  </a:t>
                </a:r>
              </a:p>
              <a:p>
                <a:pPr marL="342900" lvl="0" indent="-342900">
                  <a:spcBef>
                    <a:spcPct val="50000"/>
                  </a:spcBef>
                  <a:defRPr/>
                </a:pP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18 cm , chiều cao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0033CC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độ dài đáy.</a:t>
                </a:r>
                <a:endPara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" y="693539"/>
                <a:ext cx="8229600" cy="3223022"/>
              </a:xfrm>
              <a:prstGeom prst="rect">
                <a:avLst/>
              </a:prstGeom>
              <a:blipFill rotWithShape="0">
                <a:blip r:embed="rId2"/>
                <a:stretch>
                  <a:fillRect l="-1185" t="-1515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3886200" y="742950"/>
            <a:ext cx="3352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smtClean="0">
                <a:solidFill>
                  <a:srgbClr val="0000FF"/>
                </a:solidFill>
              </a:rPr>
              <a:t>Hình </a:t>
            </a:r>
            <a:r>
              <a:rPr lang="en-US" sz="2400" b="1" i="1" dirty="0">
                <a:solidFill>
                  <a:srgbClr val="0000FF"/>
                </a:solidFill>
              </a:rPr>
              <a:t>bình </a:t>
            </a:r>
            <a:r>
              <a:rPr lang="en-US" sz="2400" b="1" i="1" dirty="0" smtClean="0">
                <a:solidFill>
                  <a:srgbClr val="0000FF"/>
                </a:solidFill>
              </a:rPr>
              <a:t>hành</a:t>
            </a:r>
            <a:endParaRPr lang="en-US" sz="2400" b="1" i="1" dirty="0">
              <a:solidFill>
                <a:srgbClr val="0000FF"/>
              </a:solidFill>
            </a:endParaRPr>
          </a:p>
        </p:txBody>
      </p: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5562600" y="1428750"/>
            <a:ext cx="2819400" cy="1249503"/>
            <a:chOff x="3644" y="1248"/>
            <a:chExt cx="1924" cy="1033"/>
          </a:xfrm>
        </p:grpSpPr>
        <p:sp>
          <p:nvSpPr>
            <p:cNvPr id="5" name="AutoShape 14"/>
            <p:cNvSpPr>
              <a:spLocks noChangeArrowheads="1"/>
            </p:cNvSpPr>
            <p:nvPr/>
          </p:nvSpPr>
          <p:spPr bwMode="auto">
            <a:xfrm>
              <a:off x="3644" y="1248"/>
              <a:ext cx="1924" cy="755"/>
            </a:xfrm>
            <a:prstGeom prst="parallelogram">
              <a:avLst>
                <a:gd name="adj" fmla="val 75000"/>
              </a:avLst>
            </a:prstGeom>
            <a:solidFill>
              <a:srgbClr val="FF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Line 15"/>
            <p:cNvSpPr>
              <a:spLocks noChangeShapeType="1"/>
            </p:cNvSpPr>
            <p:nvPr/>
          </p:nvSpPr>
          <p:spPr bwMode="auto">
            <a:xfrm>
              <a:off x="4112" y="1248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16"/>
            <p:cNvSpPr>
              <a:spLocks noChangeArrowheads="1"/>
            </p:cNvSpPr>
            <p:nvPr/>
          </p:nvSpPr>
          <p:spPr bwMode="auto">
            <a:xfrm>
              <a:off x="4112" y="1850"/>
              <a:ext cx="144" cy="144"/>
            </a:xfrm>
            <a:prstGeom prst="rect">
              <a:avLst/>
            </a:prstGeom>
            <a:solidFill>
              <a:srgbClr val="FF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Text Box 17"/>
            <p:cNvSpPr txBox="1">
              <a:spLocks noChangeArrowheads="1"/>
            </p:cNvSpPr>
            <p:nvPr/>
          </p:nvSpPr>
          <p:spPr bwMode="auto">
            <a:xfrm>
              <a:off x="4076" y="1322"/>
              <a:ext cx="556" cy="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Arial" charset="0"/>
                </a:rPr>
                <a:t>? cm</a:t>
              </a:r>
              <a:endParaRPr lang="en-US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charset="0"/>
              </a:endParaRPr>
            </a:p>
          </p:txBody>
        </p:sp>
        <p:sp>
          <p:nvSpPr>
            <p:cNvPr id="9" name="Text Box 18"/>
            <p:cNvSpPr txBox="1">
              <a:spLocks noChangeArrowheads="1"/>
            </p:cNvSpPr>
            <p:nvPr/>
          </p:nvSpPr>
          <p:spPr bwMode="auto">
            <a:xfrm>
              <a:off x="4164" y="1971"/>
              <a:ext cx="624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latin typeface="Arial" charset="0"/>
                </a:rPr>
                <a:t>18cm</a:t>
              </a:r>
              <a:endParaRPr lang="en-US" b="1" dirty="0">
                <a:latin typeface="Arial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20"/>
              <p:cNvSpPr>
                <a:spLocks noChangeArrowheads="1"/>
              </p:cNvSpPr>
              <p:nvPr/>
            </p:nvSpPr>
            <p:spPr bwMode="auto">
              <a:xfrm>
                <a:off x="2209800" y="2369064"/>
                <a:ext cx="4572000" cy="25555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00FF"/>
                    </a:solidFill>
                  </a:rPr>
                  <a:t>              </a:t>
                </a:r>
                <a:r>
                  <a:rPr lang="en-US" sz="2400" b="1" i="1" u="sng" dirty="0">
                    <a:solidFill>
                      <a:srgbClr val="008000"/>
                    </a:solidFill>
                  </a:rPr>
                  <a:t>Bài giải</a:t>
                </a:r>
                <a:r>
                  <a:rPr lang="en-US" sz="2400" b="1" i="1" u="sng" dirty="0" smtClean="0">
                    <a:solidFill>
                      <a:srgbClr val="008000"/>
                    </a:solidFill>
                  </a:rPr>
                  <a:t>:</a:t>
                </a:r>
              </a:p>
              <a:p>
                <a:r>
                  <a:rPr lang="en-US" sz="2400" b="1" i="1" dirty="0" smtClean="0">
                    <a:solidFill>
                      <a:srgbClr val="00B050"/>
                    </a:solidFill>
                  </a:rPr>
                  <a:t>Chiều cao </a:t>
                </a:r>
                <a:r>
                  <a:rPr lang="en-US" sz="2400" b="1" dirty="0" smtClean="0">
                    <a:solidFill>
                      <a:srgbClr val="00B050"/>
                    </a:solidFill>
                  </a:rPr>
                  <a:t>hình bình hành là:</a:t>
                </a:r>
                <a:endParaRPr lang="en-US" sz="2400" b="1" i="1" dirty="0" smtClean="0">
                  <a:solidFill>
                    <a:srgbClr val="00B050"/>
                  </a:solidFill>
                </a:endParaRPr>
              </a:p>
              <a:p>
                <a:r>
                  <a:rPr lang="en-US" sz="2400" b="1" i="1" dirty="0" smtClean="0">
                    <a:solidFill>
                      <a:srgbClr val="00B050"/>
                    </a:solidFill>
                  </a:rPr>
                  <a:t>               </a:t>
                </a:r>
                <a:r>
                  <a:rPr lang="en-US" sz="2400" b="1" i="1" dirty="0" smtClean="0">
                    <a:solidFill>
                      <a:srgbClr val="0033CC"/>
                    </a:solidFill>
                  </a:rPr>
                  <a:t>18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33CC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400" b="1" i="1" dirty="0" smtClean="0">
                    <a:solidFill>
                      <a:srgbClr val="0033CC"/>
                    </a:solidFill>
                  </a:rPr>
                  <a:t> = 10</a:t>
                </a:r>
                <a:r>
                  <a:rPr lang="en-US" sz="2400" b="1" dirty="0" smtClean="0">
                    <a:solidFill>
                      <a:srgbClr val="0033CC"/>
                    </a:solidFill>
                  </a:rPr>
                  <a:t>(cm  </a:t>
                </a:r>
                <a:r>
                  <a:rPr lang="en-US" sz="2400" b="1" dirty="0" smtClean="0">
                    <a:solidFill>
                      <a:srgbClr val="0000FF"/>
                    </a:solidFill>
                  </a:rPr>
                  <a:t>)</a:t>
                </a:r>
                <a:endParaRPr lang="en-US" sz="2400" b="1" i="1" dirty="0">
                  <a:solidFill>
                    <a:srgbClr val="00B050"/>
                  </a:solidFill>
                </a:endParaRPr>
              </a:p>
              <a:p>
                <a:r>
                  <a:rPr lang="en-US" sz="2400" b="1" dirty="0">
                    <a:solidFill>
                      <a:srgbClr val="00B050"/>
                    </a:solidFill>
                  </a:rPr>
                  <a:t>Diện tích hình bình hành là:</a:t>
                </a:r>
              </a:p>
              <a:p>
                <a:r>
                  <a:rPr lang="en-US" sz="2400" b="1" dirty="0">
                    <a:solidFill>
                      <a:srgbClr val="0000FF"/>
                    </a:solidFill>
                  </a:rPr>
                  <a:t>         10 </a:t>
                </a:r>
                <a:r>
                  <a:rPr lang="en-US" sz="2400" b="1" dirty="0">
                    <a:solidFill>
                      <a:srgbClr val="0033CC"/>
                    </a:solidFill>
                  </a:rPr>
                  <a:t>x </a:t>
                </a:r>
                <a:r>
                  <a:rPr lang="en-US" sz="2400" b="1" dirty="0" smtClean="0">
                    <a:solidFill>
                      <a:srgbClr val="0033CC"/>
                    </a:solidFill>
                  </a:rPr>
                  <a:t>18 </a:t>
                </a:r>
                <a:r>
                  <a:rPr lang="en-US" sz="2400" b="1" dirty="0">
                    <a:solidFill>
                      <a:srgbClr val="0000FF"/>
                    </a:solidFill>
                  </a:rPr>
                  <a:t>= </a:t>
                </a:r>
                <a:r>
                  <a:rPr lang="en-US" sz="2400" b="1" dirty="0" smtClean="0">
                    <a:solidFill>
                      <a:srgbClr val="0000FF"/>
                    </a:solidFill>
                  </a:rPr>
                  <a:t>180 </a:t>
                </a:r>
                <a:r>
                  <a:rPr lang="en-US" sz="2400" b="1" dirty="0">
                    <a:solidFill>
                      <a:srgbClr val="0000FF"/>
                    </a:solidFill>
                  </a:rPr>
                  <a:t>(</a:t>
                </a:r>
                <a:r>
                  <a:rPr lang="en-US" sz="2400" b="1" dirty="0" smtClean="0">
                    <a:solidFill>
                      <a:srgbClr val="0000FF"/>
                    </a:solidFill>
                  </a:rPr>
                  <a:t>cm</a:t>
                </a:r>
                <a:r>
                  <a:rPr lang="en-US" sz="2400" b="1" baseline="30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US" sz="2400" b="1" dirty="0" smtClean="0">
                    <a:solidFill>
                      <a:srgbClr val="0000FF"/>
                    </a:solidFill>
                  </a:rPr>
                  <a:t>  </a:t>
                </a:r>
                <a:r>
                  <a:rPr lang="en-US" sz="2400" b="1" dirty="0">
                    <a:solidFill>
                      <a:srgbClr val="0000FF"/>
                    </a:solidFill>
                  </a:rPr>
                  <a:t>)</a:t>
                </a:r>
              </a:p>
              <a:p>
                <a:r>
                  <a:rPr lang="en-US" sz="2400" b="1" dirty="0">
                    <a:solidFill>
                      <a:srgbClr val="0000FF"/>
                    </a:solidFill>
                  </a:rPr>
                  <a:t>              </a:t>
                </a:r>
                <a:r>
                  <a:rPr lang="en-US" sz="2400" b="1" u="sng" dirty="0">
                    <a:solidFill>
                      <a:srgbClr val="FF0000"/>
                    </a:solidFill>
                  </a:rPr>
                  <a:t>Đáp số</a:t>
                </a:r>
                <a:r>
                  <a:rPr lang="en-US" sz="2400" b="1" dirty="0">
                    <a:solidFill>
                      <a:srgbClr val="FF0000"/>
                    </a:solidFill>
                  </a:rPr>
                  <a:t>: </a:t>
                </a:r>
                <a:r>
                  <a:rPr lang="en-US" sz="2400" b="1" dirty="0" smtClean="0">
                    <a:solidFill>
                      <a:srgbClr val="3333CC"/>
                    </a:solidFill>
                  </a:rPr>
                  <a:t>180 cm</a:t>
                </a:r>
                <a:r>
                  <a:rPr lang="en-US" sz="2400" b="1" baseline="30000" dirty="0" smtClean="0">
                    <a:solidFill>
                      <a:srgbClr val="3333CC"/>
                    </a:solidFill>
                  </a:rPr>
                  <a:t>2</a:t>
                </a:r>
                <a:endParaRPr lang="en-US" sz="2400" b="1" dirty="0">
                  <a:solidFill>
                    <a:srgbClr val="3333CC"/>
                  </a:solidFill>
                </a:endParaRPr>
              </a:p>
            </p:txBody>
          </p:sp>
        </mc:Choice>
        <mc:Fallback xmlns="">
          <p:sp>
            <p:nvSpPr>
              <p:cNvPr id="1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9800" y="2369064"/>
                <a:ext cx="4572000" cy="2555571"/>
              </a:xfrm>
              <a:prstGeom prst="rect">
                <a:avLst/>
              </a:prstGeom>
              <a:blipFill rotWithShape="0">
                <a:blip r:embed="rId3"/>
                <a:stretch>
                  <a:fillRect l="-2133" b="-3819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WordArt 16"/>
          <p:cNvSpPr>
            <a:spLocks noChangeArrowheads="1" noChangeShapeType="1" noTextEdit="1"/>
          </p:cNvSpPr>
          <p:nvPr/>
        </p:nvSpPr>
        <p:spPr bwMode="auto">
          <a:xfrm>
            <a:off x="2819400" y="209550"/>
            <a:ext cx="3886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6600"/>
                    </a:gs>
                    <a:gs pos="50000">
                      <a:srgbClr val="99FF33"/>
                    </a:gs>
                    <a:gs pos="100000">
                      <a:srgbClr val="006600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Luyện tập chung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0" y="4743450"/>
            <a:ext cx="9144000" cy="4000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 rot="5400000">
            <a:off x="-2305050" y="2305050"/>
            <a:ext cx="5143500" cy="533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 rot="-5400000">
            <a:off x="6305550" y="2305050"/>
            <a:ext cx="5143500" cy="533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 rot="10800000">
            <a:off x="0" y="0"/>
            <a:ext cx="9144000" cy="4000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96678" y="742950"/>
            <a:ext cx="213995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000" b="1" u="sng" dirty="0">
                <a:solidFill>
                  <a:srgbClr val="CC0000"/>
                </a:solidFill>
              </a:rPr>
              <a:t>Bài tập </a:t>
            </a:r>
            <a:r>
              <a:rPr lang="en-US" sz="3000" b="1" u="sng" dirty="0" smtClean="0">
                <a:solidFill>
                  <a:srgbClr val="CC0000"/>
                </a:solidFill>
              </a:rPr>
              <a:t>3</a:t>
            </a:r>
            <a:endParaRPr lang="en-US" sz="3000" b="1" u="sng" dirty="0">
              <a:solidFill>
                <a:srgbClr val="CC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302" name="Text Box 14"/>
              <p:cNvSpPr txBox="1">
                <a:spLocks noChangeArrowheads="1"/>
              </p:cNvSpPr>
              <p:nvPr/>
            </p:nvSpPr>
            <p:spPr bwMode="auto">
              <a:xfrm>
                <a:off x="457200" y="1352550"/>
                <a:ext cx="8153400" cy="20347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3200" b="1" dirty="0" smtClean="0">
                    <a:solidFill>
                      <a:srgbClr val="0033CC"/>
                    </a:solidFill>
                  </a:rPr>
                  <a:t>Một gian </a:t>
                </a:r>
                <a:r>
                  <a:rPr lang="en-US" sz="3200" b="1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hàng có </a:t>
                </a:r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63</a:t>
                </a:r>
                <a:r>
                  <a:rPr lang="en-US" sz="3200" b="1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 đồ chơi gồm ô tô và búp bê, số búp bê </a:t>
                </a:r>
                <a:r>
                  <a:rPr lang="en-US" sz="3200" b="1" dirty="0" smtClean="0">
                    <a:solidFill>
                      <a:srgbClr val="0033CC"/>
                    </a:solidFill>
                  </a:rPr>
                  <a:t> </a:t>
                </a:r>
                <a:r>
                  <a:rPr lang="en-US" sz="3200" b="1" dirty="0" err="1">
                    <a:solidFill>
                      <a:srgbClr val="0033CC"/>
                    </a:solidFill>
                  </a:rPr>
                  <a:t>bằng</a:t>
                </a:r>
                <a:r>
                  <a:rPr lang="en-US" sz="3200" b="1" dirty="0">
                    <a:solidFill>
                      <a:srgbClr val="0033CC"/>
                    </a:solidFill>
                  </a:rPr>
                  <a:t> </a:t>
                </a:r>
                <a:r>
                  <a:rPr lang="en-US" sz="3200" b="1" dirty="0" smtClean="0">
                    <a:solidFill>
                      <a:srgbClr val="0033CC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33CC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33CC"/>
                    </a:solidFill>
                  </a:rPr>
                  <a:t>  </a:t>
                </a:r>
                <a:r>
                  <a:rPr lang="en-US" sz="3200" b="1" dirty="0" smtClean="0">
                    <a:solidFill>
                      <a:srgbClr val="0033CC"/>
                    </a:solidFill>
                  </a:rPr>
                  <a:t>số ô tô. Hỏi gian </a:t>
                </a:r>
                <a:r>
                  <a:rPr lang="en-US" sz="3200" b="1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hàng 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sz="3200" b="1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đó có bao nhiêu chiếc ô tô</a:t>
                </a:r>
                <a:endParaRPr lang="en-US" sz="3200" b="1" dirty="0">
                  <a:solidFill>
                    <a:srgbClr val="0033CC"/>
                  </a:solidFill>
                </a:endParaRPr>
              </a:p>
            </p:txBody>
          </p:sp>
        </mc:Choice>
        <mc:Fallback xmlns="">
          <p:sp>
            <p:nvSpPr>
              <p:cNvPr id="12302" name="Text 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352550"/>
                <a:ext cx="8153400" cy="2034788"/>
              </a:xfrm>
              <a:prstGeom prst="rect">
                <a:avLst/>
              </a:prstGeom>
              <a:blipFill rotWithShape="0">
                <a:blip r:embed="rId2"/>
                <a:stretch>
                  <a:fillRect l="-1868" t="-4491" b="-808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WordArt 16"/>
          <p:cNvSpPr>
            <a:spLocks noChangeArrowheads="1" noChangeShapeType="1" noTextEdit="1"/>
          </p:cNvSpPr>
          <p:nvPr/>
        </p:nvSpPr>
        <p:spPr bwMode="auto">
          <a:xfrm>
            <a:off x="2819400" y="133350"/>
            <a:ext cx="3886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6600"/>
                    </a:gs>
                    <a:gs pos="50000">
                      <a:srgbClr val="99FF33"/>
                    </a:gs>
                    <a:gs pos="100000">
                      <a:srgbClr val="006600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Luyện tập chung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1" grpId="0"/>
      <p:bldP spid="12302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ChangeArrowheads="1"/>
          </p:cNvSpPr>
          <p:nvPr/>
        </p:nvSpPr>
        <p:spPr bwMode="auto">
          <a:xfrm>
            <a:off x="0" y="4743450"/>
            <a:ext cx="9144000" cy="4000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 rot="5400000">
            <a:off x="-2305050" y="2305050"/>
            <a:ext cx="5143500" cy="533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 rot="-5400000">
            <a:off x="6305550" y="2305050"/>
            <a:ext cx="5143500" cy="533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6"/>
          <p:cNvSpPr>
            <a:spLocks noChangeArrowheads="1"/>
          </p:cNvSpPr>
          <p:nvPr/>
        </p:nvSpPr>
        <p:spPr bwMode="auto">
          <a:xfrm rot="10800000">
            <a:off x="0" y="0"/>
            <a:ext cx="9144000" cy="4000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5" name="Text Box 41"/>
          <p:cNvSpPr txBox="1">
            <a:spLocks noChangeArrowheads="1"/>
          </p:cNvSpPr>
          <p:nvPr/>
        </p:nvSpPr>
        <p:spPr bwMode="auto">
          <a:xfrm>
            <a:off x="304800" y="742950"/>
            <a:ext cx="2438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 dirty="0">
                <a:solidFill>
                  <a:srgbClr val="CC0000"/>
                </a:solidFill>
              </a:rPr>
              <a:t>Ta </a:t>
            </a:r>
            <a:r>
              <a:rPr lang="en-US" sz="2400" b="1" i="1" dirty="0" err="1">
                <a:solidFill>
                  <a:srgbClr val="CC0000"/>
                </a:solidFill>
              </a:rPr>
              <a:t>có</a:t>
            </a:r>
            <a:r>
              <a:rPr lang="en-US" sz="2400" b="1" i="1" dirty="0">
                <a:solidFill>
                  <a:srgbClr val="CC0000"/>
                </a:solidFill>
              </a:rPr>
              <a:t> </a:t>
            </a:r>
            <a:r>
              <a:rPr lang="en-US" sz="2400" b="1" i="1" dirty="0" err="1">
                <a:solidFill>
                  <a:srgbClr val="CC0000"/>
                </a:solidFill>
              </a:rPr>
              <a:t>sơ</a:t>
            </a:r>
            <a:r>
              <a:rPr lang="en-US" sz="2400" b="1" i="1" dirty="0">
                <a:solidFill>
                  <a:srgbClr val="CC0000"/>
                </a:solidFill>
              </a:rPr>
              <a:t> </a:t>
            </a:r>
            <a:r>
              <a:rPr lang="en-US" sz="2400" b="1" i="1" dirty="0" err="1">
                <a:solidFill>
                  <a:srgbClr val="CC0000"/>
                </a:solidFill>
              </a:rPr>
              <a:t>đồ</a:t>
            </a:r>
            <a:r>
              <a:rPr lang="en-US" sz="2400" b="1" i="1" dirty="0">
                <a:solidFill>
                  <a:srgbClr val="CC0000"/>
                </a:solidFill>
              </a:rPr>
              <a:t>: </a:t>
            </a:r>
          </a:p>
        </p:txBody>
      </p: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762000" y="1600200"/>
            <a:ext cx="175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err="1">
                <a:solidFill>
                  <a:srgbClr val="CC0000"/>
                </a:solidFill>
              </a:rPr>
              <a:t>Số</a:t>
            </a:r>
            <a:r>
              <a:rPr lang="en-US" sz="2400" b="1" dirty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búp</a:t>
            </a:r>
            <a:r>
              <a:rPr lang="en-US" sz="2400" b="1" dirty="0" smtClean="0">
                <a:solidFill>
                  <a:srgbClr val="CC0000"/>
                </a:solidFill>
              </a:rPr>
              <a:t> </a:t>
            </a:r>
            <a:r>
              <a:rPr lang="en-US" sz="2400" b="1" dirty="0" err="1" smtClean="0">
                <a:solidFill>
                  <a:srgbClr val="CC0000"/>
                </a:solidFill>
              </a:rPr>
              <a:t>bê</a:t>
            </a:r>
            <a:r>
              <a:rPr lang="en-US" sz="2400" b="1" dirty="0" smtClean="0">
                <a:solidFill>
                  <a:srgbClr val="CC0000"/>
                </a:solidFill>
              </a:rPr>
              <a:t>:</a:t>
            </a:r>
            <a:endParaRPr lang="en-US" sz="2400" b="1" dirty="0">
              <a:solidFill>
                <a:srgbClr val="CC0000"/>
              </a:solidFill>
            </a:endParaRPr>
          </a:p>
        </p:txBody>
      </p:sp>
      <p:sp>
        <p:nvSpPr>
          <p:cNvPr id="11307" name="AutoShape 43"/>
          <p:cNvSpPr>
            <a:spLocks/>
          </p:cNvSpPr>
          <p:nvPr/>
        </p:nvSpPr>
        <p:spPr bwMode="auto">
          <a:xfrm>
            <a:off x="6324600" y="1485900"/>
            <a:ext cx="228600" cy="1257300"/>
          </a:xfrm>
          <a:prstGeom prst="rightBrace">
            <a:avLst>
              <a:gd name="adj1" fmla="val 61111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CC0000"/>
              </a:solidFill>
            </a:endParaRPr>
          </a:p>
        </p:txBody>
      </p:sp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6629400" y="1953815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smtClean="0">
                <a:solidFill>
                  <a:srgbClr val="CC0000"/>
                </a:solidFill>
              </a:rPr>
              <a:t>63 đồ chơi</a:t>
            </a:r>
            <a:endParaRPr lang="en-US" sz="2800" b="1">
              <a:solidFill>
                <a:srgbClr val="CC0000"/>
              </a:solidFill>
            </a:endParaRPr>
          </a:p>
        </p:txBody>
      </p:sp>
      <p:sp>
        <p:nvSpPr>
          <p:cNvPr id="11309" name="Text Box 45"/>
          <p:cNvSpPr txBox="1">
            <a:spLocks noChangeArrowheads="1"/>
          </p:cNvSpPr>
          <p:nvPr/>
        </p:nvSpPr>
        <p:spPr bwMode="auto">
          <a:xfrm>
            <a:off x="990600" y="2057400"/>
            <a:ext cx="167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err="1">
                <a:solidFill>
                  <a:srgbClr val="CC0000"/>
                </a:solidFill>
              </a:rPr>
              <a:t>Số</a:t>
            </a:r>
            <a:r>
              <a:rPr lang="en-US" sz="2400" b="1" dirty="0">
                <a:solidFill>
                  <a:srgbClr val="CC0000"/>
                </a:solidFill>
              </a:rPr>
              <a:t> </a:t>
            </a:r>
            <a:r>
              <a:rPr lang="en-US" sz="2400" b="1" dirty="0" smtClean="0">
                <a:solidFill>
                  <a:srgbClr val="CC0000"/>
                </a:solidFill>
              </a:rPr>
              <a:t>ô </a:t>
            </a:r>
            <a:r>
              <a:rPr lang="en-US" sz="2400" b="1" dirty="0" err="1" smtClean="0">
                <a:solidFill>
                  <a:srgbClr val="CC0000"/>
                </a:solidFill>
              </a:rPr>
              <a:t>tô</a:t>
            </a:r>
            <a:r>
              <a:rPr lang="en-US" sz="2400" b="1" dirty="0" smtClean="0">
                <a:solidFill>
                  <a:srgbClr val="CC0000"/>
                </a:solidFill>
              </a:rPr>
              <a:t>:</a:t>
            </a:r>
            <a:endParaRPr lang="en-US" sz="2400" b="1" dirty="0">
              <a:solidFill>
                <a:srgbClr val="CC0000"/>
              </a:solidFill>
            </a:endParaRPr>
          </a:p>
        </p:txBody>
      </p:sp>
      <p:sp>
        <p:nvSpPr>
          <p:cNvPr id="11330" name="Line 66"/>
          <p:cNvSpPr>
            <a:spLocks noChangeShapeType="1"/>
          </p:cNvSpPr>
          <p:nvPr/>
        </p:nvSpPr>
        <p:spPr bwMode="auto">
          <a:xfrm>
            <a:off x="2743200" y="177165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32" name="Line 68"/>
          <p:cNvSpPr>
            <a:spLocks noChangeShapeType="1"/>
          </p:cNvSpPr>
          <p:nvPr/>
        </p:nvSpPr>
        <p:spPr bwMode="auto">
          <a:xfrm>
            <a:off x="2743200" y="165735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33" name="Line 69"/>
          <p:cNvSpPr>
            <a:spLocks noChangeShapeType="1"/>
          </p:cNvSpPr>
          <p:nvPr/>
        </p:nvSpPr>
        <p:spPr bwMode="auto">
          <a:xfrm>
            <a:off x="3429000" y="165735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34" name="Line 70"/>
          <p:cNvSpPr>
            <a:spLocks noChangeShapeType="1"/>
          </p:cNvSpPr>
          <p:nvPr/>
        </p:nvSpPr>
        <p:spPr bwMode="auto">
          <a:xfrm>
            <a:off x="4114800" y="165735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35" name="Line 71"/>
          <p:cNvSpPr>
            <a:spLocks noChangeShapeType="1"/>
          </p:cNvSpPr>
          <p:nvPr/>
        </p:nvSpPr>
        <p:spPr bwMode="auto">
          <a:xfrm>
            <a:off x="2743200" y="22860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36" name="Line 72"/>
          <p:cNvSpPr>
            <a:spLocks noChangeShapeType="1"/>
          </p:cNvSpPr>
          <p:nvPr/>
        </p:nvSpPr>
        <p:spPr bwMode="auto">
          <a:xfrm>
            <a:off x="2743200" y="21717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37" name="Line 73"/>
          <p:cNvSpPr>
            <a:spLocks noChangeShapeType="1"/>
          </p:cNvSpPr>
          <p:nvPr/>
        </p:nvSpPr>
        <p:spPr bwMode="auto">
          <a:xfrm>
            <a:off x="3429000" y="21717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38" name="Line 74"/>
          <p:cNvSpPr>
            <a:spLocks noChangeShapeType="1"/>
          </p:cNvSpPr>
          <p:nvPr/>
        </p:nvSpPr>
        <p:spPr bwMode="auto">
          <a:xfrm>
            <a:off x="4114800" y="21717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39" name="Line 75"/>
          <p:cNvSpPr>
            <a:spLocks noChangeShapeType="1"/>
          </p:cNvSpPr>
          <p:nvPr/>
        </p:nvSpPr>
        <p:spPr bwMode="auto">
          <a:xfrm>
            <a:off x="4800600" y="21717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40" name="Line 76"/>
          <p:cNvSpPr>
            <a:spLocks noChangeShapeType="1"/>
          </p:cNvSpPr>
          <p:nvPr/>
        </p:nvSpPr>
        <p:spPr bwMode="auto">
          <a:xfrm>
            <a:off x="5486400" y="21717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41" name="Line 77"/>
          <p:cNvSpPr>
            <a:spLocks noChangeShapeType="1"/>
          </p:cNvSpPr>
          <p:nvPr/>
        </p:nvSpPr>
        <p:spPr bwMode="auto">
          <a:xfrm>
            <a:off x="6172200" y="21717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44" name="AutoShape 80"/>
          <p:cNvSpPr>
            <a:spLocks/>
          </p:cNvSpPr>
          <p:nvPr/>
        </p:nvSpPr>
        <p:spPr bwMode="auto">
          <a:xfrm rot="-5400000">
            <a:off x="4343400" y="400050"/>
            <a:ext cx="228600" cy="3429000"/>
          </a:xfrm>
          <a:prstGeom prst="rightBrace">
            <a:avLst>
              <a:gd name="adj1" fmla="val 93750"/>
              <a:gd name="adj2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46" name="Text Box 82"/>
          <p:cNvSpPr txBox="1">
            <a:spLocks noChangeArrowheads="1"/>
          </p:cNvSpPr>
          <p:nvPr/>
        </p:nvSpPr>
        <p:spPr bwMode="auto">
          <a:xfrm>
            <a:off x="4267200" y="1657350"/>
            <a:ext cx="327334" cy="46166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C0000"/>
                </a:solidFill>
              </a:rPr>
              <a:t>?</a:t>
            </a:r>
          </a:p>
        </p:txBody>
      </p:sp>
      <p:sp>
        <p:nvSpPr>
          <p:cNvPr id="26" name="Text Box 12"/>
          <p:cNvSpPr txBox="1">
            <a:spLocks noChangeArrowheads="1"/>
          </p:cNvSpPr>
          <p:nvPr/>
        </p:nvSpPr>
        <p:spPr bwMode="auto">
          <a:xfrm>
            <a:off x="3429000" y="457200"/>
            <a:ext cx="1981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 dirty="0" err="1">
                <a:solidFill>
                  <a:srgbClr val="CC0000"/>
                </a:solidFill>
              </a:rPr>
              <a:t>Bài</a:t>
            </a:r>
            <a:r>
              <a:rPr lang="en-US" sz="2800" b="1" u="sng" dirty="0">
                <a:solidFill>
                  <a:srgbClr val="CC0000"/>
                </a:solidFill>
              </a:rPr>
              <a:t> </a:t>
            </a:r>
            <a:r>
              <a:rPr lang="en-US" sz="2800" b="1" u="sng" dirty="0" err="1">
                <a:solidFill>
                  <a:srgbClr val="CC0000"/>
                </a:solidFill>
              </a:rPr>
              <a:t>giải</a:t>
            </a:r>
            <a:r>
              <a:rPr lang="en-US" sz="2800" b="1" u="sng" dirty="0">
                <a:solidFill>
                  <a:srgbClr val="CC0000"/>
                </a:solidFill>
              </a:rPr>
              <a:t>:</a:t>
            </a: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1752600" y="2846784"/>
            <a:ext cx="6477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CC0000"/>
                </a:solidFill>
              </a:rPr>
              <a:t>Theo </a:t>
            </a:r>
            <a:r>
              <a:rPr lang="en-US" sz="2400" b="1" dirty="0" err="1">
                <a:solidFill>
                  <a:srgbClr val="CC0000"/>
                </a:solidFill>
              </a:rPr>
              <a:t>sơ</a:t>
            </a:r>
            <a:r>
              <a:rPr lang="en-US" sz="2400" b="1" dirty="0">
                <a:solidFill>
                  <a:srgbClr val="CC0000"/>
                </a:solidFill>
              </a:rPr>
              <a:t> </a:t>
            </a:r>
            <a:r>
              <a:rPr lang="en-US" sz="2400" b="1" dirty="0" err="1">
                <a:solidFill>
                  <a:srgbClr val="CC0000"/>
                </a:solidFill>
              </a:rPr>
              <a:t>đồ</a:t>
            </a:r>
            <a:r>
              <a:rPr lang="en-US" sz="2400" b="1" dirty="0">
                <a:solidFill>
                  <a:srgbClr val="CC0000"/>
                </a:solidFill>
              </a:rPr>
              <a:t>, </a:t>
            </a:r>
            <a:r>
              <a:rPr lang="en-US" sz="2400" b="1" dirty="0" err="1">
                <a:solidFill>
                  <a:srgbClr val="CC0000"/>
                </a:solidFill>
              </a:rPr>
              <a:t>tổng</a:t>
            </a:r>
            <a:r>
              <a:rPr lang="en-US" sz="2400" b="1" dirty="0">
                <a:solidFill>
                  <a:srgbClr val="CC0000"/>
                </a:solidFill>
              </a:rPr>
              <a:t> </a:t>
            </a:r>
            <a:r>
              <a:rPr lang="en-US" sz="2400" b="1" dirty="0" err="1">
                <a:solidFill>
                  <a:srgbClr val="CC0000"/>
                </a:solidFill>
              </a:rPr>
              <a:t>số</a:t>
            </a:r>
            <a:r>
              <a:rPr lang="en-US" sz="2400" b="1" dirty="0">
                <a:solidFill>
                  <a:srgbClr val="CC0000"/>
                </a:solidFill>
              </a:rPr>
              <a:t> </a:t>
            </a:r>
            <a:r>
              <a:rPr lang="en-US" sz="2400" b="1" dirty="0" err="1">
                <a:solidFill>
                  <a:srgbClr val="CC0000"/>
                </a:solidFill>
              </a:rPr>
              <a:t>phần</a:t>
            </a:r>
            <a:r>
              <a:rPr lang="en-US" sz="2400" b="1" dirty="0">
                <a:solidFill>
                  <a:srgbClr val="CC0000"/>
                </a:solidFill>
              </a:rPr>
              <a:t> </a:t>
            </a:r>
            <a:r>
              <a:rPr lang="en-US" sz="2400" b="1" dirty="0" err="1">
                <a:solidFill>
                  <a:srgbClr val="CC0000"/>
                </a:solidFill>
              </a:rPr>
              <a:t>bằng</a:t>
            </a:r>
            <a:r>
              <a:rPr lang="en-US" sz="2400" b="1" dirty="0">
                <a:solidFill>
                  <a:srgbClr val="CC0000"/>
                </a:solidFill>
              </a:rPr>
              <a:t> </a:t>
            </a:r>
            <a:r>
              <a:rPr lang="en-US" sz="2400" b="1" dirty="0" err="1">
                <a:solidFill>
                  <a:srgbClr val="CC0000"/>
                </a:solidFill>
              </a:rPr>
              <a:t>nhau</a:t>
            </a:r>
            <a:r>
              <a:rPr lang="en-US" sz="2400" b="1" dirty="0">
                <a:solidFill>
                  <a:srgbClr val="CC0000"/>
                </a:solidFill>
              </a:rPr>
              <a:t> </a:t>
            </a:r>
            <a:r>
              <a:rPr lang="en-US" sz="2400" b="1" dirty="0" err="1">
                <a:solidFill>
                  <a:srgbClr val="CC0000"/>
                </a:solidFill>
              </a:rPr>
              <a:t>là</a:t>
            </a:r>
            <a:r>
              <a:rPr lang="en-US" sz="2400" b="1" dirty="0">
                <a:solidFill>
                  <a:srgbClr val="CC0000"/>
                </a:solidFill>
              </a:rPr>
              <a:t>:</a:t>
            </a: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3200400" y="3246834"/>
            <a:ext cx="2692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CC0000"/>
                </a:solidFill>
              </a:rPr>
              <a:t>2 + 5 = 7 (</a:t>
            </a:r>
            <a:r>
              <a:rPr lang="en-US" sz="2400" b="1" dirty="0" err="1">
                <a:solidFill>
                  <a:srgbClr val="CC0000"/>
                </a:solidFill>
              </a:rPr>
              <a:t>phần</a:t>
            </a:r>
            <a:r>
              <a:rPr lang="en-US" sz="2400" b="1" dirty="0">
                <a:solidFill>
                  <a:srgbClr val="CC0000"/>
                </a:solidFill>
              </a:rPr>
              <a:t>)</a:t>
            </a: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1905001" y="3786485"/>
            <a:ext cx="63087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CC0000"/>
                </a:solidFill>
              </a:rPr>
              <a:t>Số </a:t>
            </a:r>
            <a:r>
              <a:rPr lang="en-US" sz="2400" b="1" dirty="0" smtClean="0">
                <a:solidFill>
                  <a:srgbClr val="CC0000"/>
                </a:solidFill>
              </a:rPr>
              <a:t>ô tô là</a:t>
            </a:r>
            <a:r>
              <a:rPr lang="en-US" sz="2400" b="1" dirty="0">
                <a:solidFill>
                  <a:srgbClr val="CC0000"/>
                </a:solidFill>
              </a:rPr>
              <a:t>: </a:t>
            </a:r>
            <a:r>
              <a:rPr lang="en-US" sz="2400" b="1" dirty="0" smtClean="0">
                <a:solidFill>
                  <a:srgbClr val="CC0000"/>
                </a:solidFill>
              </a:rPr>
              <a:t>63 </a:t>
            </a:r>
            <a:r>
              <a:rPr lang="en-US" sz="2400" b="1" dirty="0">
                <a:solidFill>
                  <a:srgbClr val="CC0000"/>
                </a:solidFill>
              </a:rPr>
              <a:t>: 7 x </a:t>
            </a:r>
            <a:r>
              <a:rPr lang="en-US" sz="2400" b="1" dirty="0" smtClean="0">
                <a:solidFill>
                  <a:srgbClr val="CC0000"/>
                </a:solidFill>
              </a:rPr>
              <a:t>5 </a:t>
            </a:r>
            <a:r>
              <a:rPr lang="en-US" sz="2400" b="1" dirty="0">
                <a:solidFill>
                  <a:srgbClr val="CC0000"/>
                </a:solidFill>
              </a:rPr>
              <a:t>= </a:t>
            </a:r>
            <a:r>
              <a:rPr lang="en-US" sz="2400" b="1" dirty="0" smtClean="0">
                <a:solidFill>
                  <a:srgbClr val="CC0000"/>
                </a:solidFill>
              </a:rPr>
              <a:t>45 (ô tô)</a:t>
            </a:r>
            <a:endParaRPr lang="en-US" sz="2400" b="1" dirty="0">
              <a:solidFill>
                <a:srgbClr val="CC0000"/>
              </a:solidFill>
            </a:endParaRPr>
          </a:p>
        </p:txBody>
      </p:sp>
      <p:sp>
        <p:nvSpPr>
          <p:cNvPr id="30" name="Text Box 19"/>
          <p:cNvSpPr txBox="1">
            <a:spLocks noChangeArrowheads="1"/>
          </p:cNvSpPr>
          <p:nvPr/>
        </p:nvSpPr>
        <p:spPr bwMode="auto">
          <a:xfrm>
            <a:off x="2743200" y="4229100"/>
            <a:ext cx="17668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 dirty="0">
                <a:solidFill>
                  <a:srgbClr val="CC0000"/>
                </a:solidFill>
              </a:rPr>
              <a:t>Đáp số:</a:t>
            </a:r>
          </a:p>
        </p:txBody>
      </p:sp>
      <p:sp>
        <p:nvSpPr>
          <p:cNvPr id="31" name="Text Box 18"/>
          <p:cNvSpPr txBox="1">
            <a:spLocks noChangeArrowheads="1"/>
          </p:cNvSpPr>
          <p:nvPr/>
        </p:nvSpPr>
        <p:spPr bwMode="auto">
          <a:xfrm>
            <a:off x="3889660" y="4229099"/>
            <a:ext cx="33639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smtClean="0">
                <a:solidFill>
                  <a:srgbClr val="CC0000"/>
                </a:solidFill>
              </a:rPr>
              <a:t>45 ô </a:t>
            </a:r>
            <a:r>
              <a:rPr lang="en-US" sz="2400" b="1" dirty="0" err="1" smtClean="0">
                <a:solidFill>
                  <a:srgbClr val="CC0000"/>
                </a:solidFill>
              </a:rPr>
              <a:t>tô</a:t>
            </a:r>
            <a:endParaRPr lang="en-US" sz="2400" b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11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1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500"/>
                                        <p:tgtEl>
                                          <p:spTgt spid="1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5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500"/>
                                        <p:tgtEl>
                                          <p:spTgt spid="11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5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11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"/>
                                        <p:tgtEl>
                                          <p:spTgt spid="11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1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5" grpId="0"/>
      <p:bldP spid="11306" grpId="0"/>
      <p:bldP spid="11307" grpId="0" animBg="1"/>
      <p:bldP spid="11308" grpId="0"/>
      <p:bldP spid="11309" grpId="0"/>
      <p:bldP spid="11330" grpId="0" animBg="1"/>
      <p:bldP spid="11332" grpId="0" animBg="1"/>
      <p:bldP spid="11333" grpId="0" animBg="1"/>
      <p:bldP spid="11334" grpId="0" animBg="1"/>
      <p:bldP spid="11335" grpId="0" animBg="1"/>
      <p:bldP spid="11336" grpId="0" animBg="1"/>
      <p:bldP spid="11337" grpId="0" animBg="1"/>
      <p:bldP spid="11338" grpId="0" animBg="1"/>
      <p:bldP spid="11339" grpId="0" animBg="1"/>
      <p:bldP spid="11340" grpId="0" animBg="1"/>
      <p:bldP spid="11341" grpId="0" animBg="1"/>
      <p:bldP spid="11344" grpId="0" animBg="1"/>
      <p:bldP spid="11346" grpId="0" animBg="1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28600" y="862653"/>
            <a:ext cx="868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smtClean="0"/>
              <a:t>4.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Năm</a:t>
            </a:r>
            <a:r>
              <a:rPr lang="en-US" sz="2400" dirty="0" smtClean="0">
                <a:solidFill>
                  <a:srgbClr val="FF0000"/>
                </a:solidFill>
              </a:rPr>
              <a:t> nay con </a:t>
            </a:r>
            <a:r>
              <a:rPr lang="en-US" sz="2400" dirty="0" err="1" smtClean="0">
                <a:solidFill>
                  <a:srgbClr val="FF0000"/>
                </a:solidFill>
              </a:rPr>
              <a:t>ít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hơn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bố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35 </a:t>
            </a:r>
            <a:r>
              <a:rPr lang="en-US" sz="2400" dirty="0" err="1" smtClean="0">
                <a:solidFill>
                  <a:srgbClr val="FF0000"/>
                </a:solidFill>
              </a:rPr>
              <a:t>tuổi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và</a:t>
            </a:r>
            <a:r>
              <a:rPr lang="en-US" sz="2400" dirty="0" smtClean="0">
                <a:solidFill>
                  <a:srgbClr val="FF0000"/>
                </a:solidFill>
              </a:rPr>
              <a:t>  </a:t>
            </a:r>
            <a:r>
              <a:rPr lang="en-US" sz="2400" dirty="0" err="1">
                <a:solidFill>
                  <a:srgbClr val="FF0000"/>
                </a:solidFill>
              </a:rPr>
              <a:t>bằng</a:t>
            </a:r>
            <a:r>
              <a:rPr lang="en-US" sz="2400" dirty="0">
                <a:solidFill>
                  <a:srgbClr val="FF0000"/>
                </a:solidFill>
              </a:rPr>
              <a:t>       </a:t>
            </a:r>
            <a:r>
              <a:rPr lang="en-US" sz="2400" dirty="0" err="1">
                <a:solidFill>
                  <a:srgbClr val="FF0000"/>
                </a:solidFill>
              </a:rPr>
              <a:t>tuổi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bố</a:t>
            </a:r>
            <a:r>
              <a:rPr lang="en-US" sz="2400" dirty="0" smtClean="0">
                <a:solidFill>
                  <a:srgbClr val="FF0000"/>
                </a:solidFill>
              </a:rPr>
              <a:t>. </a:t>
            </a:r>
            <a:r>
              <a:rPr lang="en-US" sz="2400" dirty="0" err="1" smtClean="0">
                <a:solidFill>
                  <a:srgbClr val="FF0000"/>
                </a:solidFill>
              </a:rPr>
              <a:t>Hỏi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năm</a:t>
            </a:r>
            <a:r>
              <a:rPr lang="en-US" sz="2400" dirty="0" smtClean="0">
                <a:solidFill>
                  <a:srgbClr val="FF0000"/>
                </a:solidFill>
              </a:rPr>
              <a:t> nay con </a:t>
            </a:r>
            <a:r>
              <a:rPr lang="en-US" sz="2400" dirty="0" err="1" smtClean="0">
                <a:solidFill>
                  <a:srgbClr val="FF0000"/>
                </a:solidFill>
              </a:rPr>
              <a:t>bao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nhiêu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tuổi</a:t>
            </a:r>
            <a:r>
              <a:rPr lang="en-US" sz="2400" dirty="0" smtClean="0">
                <a:solidFill>
                  <a:srgbClr val="FF0000"/>
                </a:solidFill>
              </a:rPr>
              <a:t>?.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12292" name="Object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19998976"/>
              </p:ext>
            </p:extLst>
          </p:nvPr>
        </p:nvGraphicFramePr>
        <p:xfrm>
          <a:off x="5978525" y="742950"/>
          <a:ext cx="425450" cy="685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3" imgW="152334" imgH="393529" progId="Equation.3">
                  <p:embed/>
                </p:oleObj>
              </mc:Choice>
              <mc:Fallback>
                <p:oleObj name="Equation" r:id="rId3" imgW="152334" imgH="393529" progId="Equation.3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525" y="742950"/>
                        <a:ext cx="425450" cy="6857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886200" y="1485900"/>
            <a:ext cx="144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/>
              <a:t>Bài</a:t>
            </a:r>
            <a:r>
              <a:rPr lang="en-US" sz="2400" b="1" i="1" dirty="0"/>
              <a:t> </a:t>
            </a:r>
            <a:r>
              <a:rPr lang="en-US" sz="2400" b="1" i="1" dirty="0" err="1"/>
              <a:t>giải</a:t>
            </a:r>
            <a:r>
              <a:rPr lang="en-US" sz="2400" b="1" i="1" dirty="0"/>
              <a:t>: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81000" y="1771650"/>
            <a:ext cx="198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Ta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sơ</a:t>
            </a:r>
            <a:r>
              <a:rPr lang="en-US" sz="2400" dirty="0"/>
              <a:t> </a:t>
            </a:r>
            <a:r>
              <a:rPr lang="en-US" sz="2400" dirty="0" err="1"/>
              <a:t>đồ</a:t>
            </a:r>
            <a:r>
              <a:rPr lang="en-US" sz="2400" dirty="0"/>
              <a:t>: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812800" y="2190750"/>
            <a:ext cx="2133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Tuổi con: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812800" y="2571750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Tuổi </a:t>
            </a:r>
            <a:r>
              <a:rPr lang="en-US" sz="2400" b="1" dirty="0" smtClean="0"/>
              <a:t>bố:</a:t>
            </a:r>
            <a:endParaRPr lang="en-US" sz="2400" b="1" dirty="0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590800" y="2800350"/>
            <a:ext cx="5791200" cy="3428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2582863" y="2755106"/>
            <a:ext cx="0" cy="85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6019800" y="2755106"/>
            <a:ext cx="0" cy="85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3962400" y="2761060"/>
            <a:ext cx="0" cy="85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7239000" y="2755106"/>
            <a:ext cx="0" cy="85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6629400" y="2755106"/>
            <a:ext cx="0" cy="85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4" name="Arc 16"/>
          <p:cNvSpPr>
            <a:spLocks/>
          </p:cNvSpPr>
          <p:nvPr/>
        </p:nvSpPr>
        <p:spPr bwMode="auto">
          <a:xfrm rot="16200000">
            <a:off x="6076953" y="514350"/>
            <a:ext cx="114299" cy="4343401"/>
          </a:xfrm>
          <a:custGeom>
            <a:avLst/>
            <a:gdLst>
              <a:gd name="G0" fmla="+- 254 0 0"/>
              <a:gd name="G1" fmla="+- 21587 0 0"/>
              <a:gd name="G2" fmla="+- 21600 0 0"/>
              <a:gd name="T0" fmla="*/ 1006 w 21854"/>
              <a:gd name="T1" fmla="*/ 0 h 43187"/>
              <a:gd name="T2" fmla="*/ 0 w 21854"/>
              <a:gd name="T3" fmla="*/ 43186 h 43187"/>
              <a:gd name="T4" fmla="*/ 254 w 21854"/>
              <a:gd name="T5" fmla="*/ 21587 h 43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854" h="43187" fill="none" extrusionOk="0">
                <a:moveTo>
                  <a:pt x="1005" y="0"/>
                </a:moveTo>
                <a:cubicBezTo>
                  <a:pt x="12635" y="405"/>
                  <a:pt x="21854" y="9950"/>
                  <a:pt x="21854" y="21587"/>
                </a:cubicBezTo>
                <a:cubicBezTo>
                  <a:pt x="21854" y="33516"/>
                  <a:pt x="12183" y="43187"/>
                  <a:pt x="254" y="43187"/>
                </a:cubicBezTo>
                <a:cubicBezTo>
                  <a:pt x="169" y="43187"/>
                  <a:pt x="84" y="43186"/>
                  <a:pt x="0" y="43185"/>
                </a:cubicBezTo>
              </a:path>
              <a:path w="21854" h="43187" stroke="0" extrusionOk="0">
                <a:moveTo>
                  <a:pt x="1005" y="0"/>
                </a:moveTo>
                <a:cubicBezTo>
                  <a:pt x="12635" y="405"/>
                  <a:pt x="21854" y="9950"/>
                  <a:pt x="21854" y="21587"/>
                </a:cubicBezTo>
                <a:cubicBezTo>
                  <a:pt x="21854" y="33516"/>
                  <a:pt x="12183" y="43187"/>
                  <a:pt x="254" y="43187"/>
                </a:cubicBezTo>
                <a:cubicBezTo>
                  <a:pt x="169" y="43187"/>
                  <a:pt x="84" y="43186"/>
                  <a:pt x="0" y="43185"/>
                </a:cubicBezTo>
                <a:lnTo>
                  <a:pt x="254" y="21587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276600" y="2033587"/>
            <a:ext cx="1676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? tuổi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1219200" y="3028950"/>
            <a:ext cx="5715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Theo sơ đồ, hiệu số phần bằng nhau là: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3429000" y="3409950"/>
            <a:ext cx="2286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9 </a:t>
            </a:r>
            <a:r>
              <a:rPr lang="en-US" sz="2400" dirty="0"/>
              <a:t>– 2 = </a:t>
            </a:r>
            <a:r>
              <a:rPr lang="en-US" sz="2400" dirty="0" smtClean="0"/>
              <a:t>7 </a:t>
            </a:r>
            <a:r>
              <a:rPr lang="en-US" sz="2400" dirty="0"/>
              <a:t>(phần)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1825626" y="3880247"/>
            <a:ext cx="19843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Tuổi</a:t>
            </a:r>
            <a:r>
              <a:rPr lang="en-US" sz="2400" dirty="0"/>
              <a:t> con </a:t>
            </a:r>
            <a:r>
              <a:rPr lang="en-US" sz="2400" dirty="0" err="1"/>
              <a:t>là</a:t>
            </a:r>
            <a:r>
              <a:rPr lang="en-US" sz="2400" dirty="0"/>
              <a:t>: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3429000" y="3886200"/>
            <a:ext cx="373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35 </a:t>
            </a:r>
            <a:r>
              <a:rPr lang="en-US" sz="2400" dirty="0"/>
              <a:t>: </a:t>
            </a:r>
            <a:r>
              <a:rPr lang="en-US" sz="2400" dirty="0" smtClean="0"/>
              <a:t>7     2 </a:t>
            </a:r>
            <a:r>
              <a:rPr lang="en-US" sz="2400" dirty="0"/>
              <a:t>= 10 (</a:t>
            </a:r>
            <a:r>
              <a:rPr lang="en-US" sz="2400" dirty="0" err="1"/>
              <a:t>tuổi</a:t>
            </a:r>
            <a:r>
              <a:rPr lang="en-US" sz="2400" dirty="0"/>
              <a:t>)</a:t>
            </a:r>
          </a:p>
        </p:txBody>
      </p:sp>
      <p:graphicFrame>
        <p:nvGraphicFramePr>
          <p:cNvPr id="12312" name="Object 2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96430433"/>
              </p:ext>
            </p:extLst>
          </p:nvPr>
        </p:nvGraphicFramePr>
        <p:xfrm>
          <a:off x="4235878" y="4018360"/>
          <a:ext cx="298450" cy="248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5" imgW="114102" imgH="126780" progId="Equation.3">
                  <p:embed/>
                </p:oleObj>
              </mc:Choice>
              <mc:Fallback>
                <p:oleObj name="Equation" r:id="rId5" imgW="114102" imgH="126780" progId="Equation.3">
                  <p:embed/>
                  <p:pic>
                    <p:nvPicPr>
                      <p:cNvPr id="0" name="Picture 1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878" y="4018360"/>
                        <a:ext cx="298450" cy="2488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4495800" y="4286250"/>
            <a:ext cx="2971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 dirty="0"/>
              <a:t>Đáp số :</a:t>
            </a:r>
            <a:r>
              <a:rPr lang="en-US" sz="2000" dirty="0"/>
              <a:t> Con: 10 </a:t>
            </a:r>
            <a:r>
              <a:rPr lang="en-US" sz="2000" dirty="0" smtClean="0"/>
              <a:t>tuổi</a:t>
            </a:r>
            <a:endParaRPr lang="en-US" sz="2000" dirty="0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>
            <a:off x="5410200" y="2761060"/>
            <a:ext cx="0" cy="85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5565775" y="2391966"/>
            <a:ext cx="838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/>
              <a:t>35 </a:t>
            </a:r>
            <a:r>
              <a:rPr lang="en-US" sz="1600"/>
              <a:t>tuổi</a:t>
            </a:r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>
            <a:off x="2576514" y="2457450"/>
            <a:ext cx="1385887" cy="3428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8" name="Line 30"/>
          <p:cNvSpPr>
            <a:spLocks noChangeShapeType="1"/>
          </p:cNvSpPr>
          <p:nvPr/>
        </p:nvSpPr>
        <p:spPr bwMode="auto">
          <a:xfrm>
            <a:off x="2590800" y="2412206"/>
            <a:ext cx="0" cy="85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>
            <a:off x="3962400" y="2400300"/>
            <a:ext cx="0" cy="85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20" name="Line 32"/>
          <p:cNvSpPr>
            <a:spLocks noChangeShapeType="1"/>
          </p:cNvSpPr>
          <p:nvPr/>
        </p:nvSpPr>
        <p:spPr bwMode="auto">
          <a:xfrm>
            <a:off x="3276600" y="2418160"/>
            <a:ext cx="0" cy="85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21" name="Arc 33"/>
          <p:cNvSpPr>
            <a:spLocks/>
          </p:cNvSpPr>
          <p:nvPr/>
        </p:nvSpPr>
        <p:spPr bwMode="auto">
          <a:xfrm rot="16200000">
            <a:off x="3202980" y="1689696"/>
            <a:ext cx="163116" cy="1355725"/>
          </a:xfrm>
          <a:custGeom>
            <a:avLst/>
            <a:gdLst>
              <a:gd name="G0" fmla="+- 254 0 0"/>
              <a:gd name="G1" fmla="+- 21587 0 0"/>
              <a:gd name="G2" fmla="+- 21600 0 0"/>
              <a:gd name="T0" fmla="*/ 1006 w 21854"/>
              <a:gd name="T1" fmla="*/ 0 h 43187"/>
              <a:gd name="T2" fmla="*/ 0 w 21854"/>
              <a:gd name="T3" fmla="*/ 43186 h 43187"/>
              <a:gd name="T4" fmla="*/ 254 w 21854"/>
              <a:gd name="T5" fmla="*/ 21587 h 43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854" h="43187" fill="none" extrusionOk="0">
                <a:moveTo>
                  <a:pt x="1005" y="0"/>
                </a:moveTo>
                <a:cubicBezTo>
                  <a:pt x="12635" y="405"/>
                  <a:pt x="21854" y="9950"/>
                  <a:pt x="21854" y="21587"/>
                </a:cubicBezTo>
                <a:cubicBezTo>
                  <a:pt x="21854" y="33516"/>
                  <a:pt x="12183" y="43187"/>
                  <a:pt x="254" y="43187"/>
                </a:cubicBezTo>
                <a:cubicBezTo>
                  <a:pt x="169" y="43187"/>
                  <a:pt x="84" y="43186"/>
                  <a:pt x="0" y="43185"/>
                </a:cubicBezTo>
              </a:path>
              <a:path w="21854" h="43187" stroke="0" extrusionOk="0">
                <a:moveTo>
                  <a:pt x="1005" y="0"/>
                </a:moveTo>
                <a:cubicBezTo>
                  <a:pt x="12635" y="405"/>
                  <a:pt x="21854" y="9950"/>
                  <a:pt x="21854" y="21587"/>
                </a:cubicBezTo>
                <a:cubicBezTo>
                  <a:pt x="21854" y="33516"/>
                  <a:pt x="12183" y="43187"/>
                  <a:pt x="254" y="43187"/>
                </a:cubicBezTo>
                <a:cubicBezTo>
                  <a:pt x="169" y="43187"/>
                  <a:pt x="84" y="43186"/>
                  <a:pt x="0" y="43185"/>
                </a:cubicBezTo>
                <a:lnTo>
                  <a:pt x="254" y="21587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2" name="Line 34"/>
          <p:cNvSpPr>
            <a:spLocks noChangeShapeType="1"/>
          </p:cNvSpPr>
          <p:nvPr/>
        </p:nvSpPr>
        <p:spPr bwMode="auto">
          <a:xfrm>
            <a:off x="2582863" y="2457450"/>
            <a:ext cx="0" cy="342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23" name="Line 35"/>
          <p:cNvSpPr>
            <a:spLocks noChangeShapeType="1"/>
          </p:cNvSpPr>
          <p:nvPr/>
        </p:nvSpPr>
        <p:spPr bwMode="auto">
          <a:xfrm>
            <a:off x="3962400" y="2451498"/>
            <a:ext cx="0" cy="335756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32"/>
          <p:cNvSpPr>
            <a:spLocks noChangeShapeType="1"/>
          </p:cNvSpPr>
          <p:nvPr/>
        </p:nvSpPr>
        <p:spPr bwMode="auto">
          <a:xfrm>
            <a:off x="3276600" y="2750993"/>
            <a:ext cx="0" cy="85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Line 32"/>
          <p:cNvSpPr>
            <a:spLocks noChangeShapeType="1"/>
          </p:cNvSpPr>
          <p:nvPr/>
        </p:nvSpPr>
        <p:spPr bwMode="auto">
          <a:xfrm>
            <a:off x="4665662" y="2743200"/>
            <a:ext cx="0" cy="85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32"/>
          <p:cNvSpPr>
            <a:spLocks noChangeShapeType="1"/>
          </p:cNvSpPr>
          <p:nvPr/>
        </p:nvSpPr>
        <p:spPr bwMode="auto">
          <a:xfrm>
            <a:off x="8382000" y="2771775"/>
            <a:ext cx="0" cy="85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Line 32"/>
          <p:cNvSpPr>
            <a:spLocks noChangeShapeType="1"/>
          </p:cNvSpPr>
          <p:nvPr/>
        </p:nvSpPr>
        <p:spPr bwMode="auto">
          <a:xfrm>
            <a:off x="7848600" y="2771775"/>
            <a:ext cx="0" cy="85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5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3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8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1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3" grpId="0"/>
      <p:bldP spid="12294" grpId="0"/>
      <p:bldP spid="12295" grpId="0"/>
      <p:bldP spid="12296" grpId="0"/>
      <p:bldP spid="12297" grpId="0" animBg="1"/>
      <p:bldP spid="12298" grpId="0" animBg="1"/>
      <p:bldP spid="12299" grpId="0" animBg="1"/>
      <p:bldP spid="12300" grpId="0" animBg="1"/>
      <p:bldP spid="12301" grpId="0" animBg="1"/>
      <p:bldP spid="12302" grpId="0" animBg="1"/>
      <p:bldP spid="12304" grpId="0" animBg="1"/>
      <p:bldP spid="12306" grpId="0"/>
      <p:bldP spid="12307" grpId="0"/>
      <p:bldP spid="12308" grpId="0"/>
      <p:bldP spid="12309" grpId="0"/>
      <p:bldP spid="12311" grpId="0"/>
      <p:bldP spid="12314" grpId="0"/>
      <p:bldP spid="12315" grpId="0" animBg="1"/>
      <p:bldP spid="12316" grpId="0"/>
      <p:bldP spid="12317" grpId="0" animBg="1"/>
      <p:bldP spid="12318" grpId="0" animBg="1"/>
      <p:bldP spid="12319" grpId="0" animBg="1"/>
      <p:bldP spid="12320" grpId="0" animBg="1"/>
      <p:bldP spid="12321" grpId="0" animBg="1"/>
      <p:bldP spid="12322" grpId="0" animBg="1"/>
      <p:bldP spid="12323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1" y="342900"/>
            <a:ext cx="10134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/>
              <a:t>Bài 5.</a:t>
            </a:r>
            <a:endParaRPr lang="en-US" sz="280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38400" y="742950"/>
          <a:ext cx="1295400" cy="861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700"/>
                <a:gridCol w="647700"/>
              </a:tblGrid>
              <a:tr h="430530">
                <a:tc>
                  <a:txBody>
                    <a:bodyPr/>
                    <a:lstStyle/>
                    <a:p>
                      <a:endParaRPr lang="en-US" sz="1400">
                        <a:ln>
                          <a:solidFill>
                            <a:srgbClr val="002060"/>
                          </a:solidFill>
                        </a:ln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n>
                          <a:solidFill>
                            <a:srgbClr val="002060"/>
                          </a:solidFill>
                        </a:ln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0530">
                <a:tc>
                  <a:txBody>
                    <a:bodyPr/>
                    <a:lstStyle/>
                    <a:p>
                      <a:endParaRPr lang="en-US" sz="1400">
                        <a:ln>
                          <a:solidFill>
                            <a:srgbClr val="002060"/>
                          </a:solidFill>
                        </a:ln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n>
                          <a:solidFill>
                            <a:srgbClr val="002060"/>
                          </a:solidFill>
                        </a:ln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2628900"/>
          <a:ext cx="2057400" cy="857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0"/>
                <a:gridCol w="514350"/>
                <a:gridCol w="514350"/>
                <a:gridCol w="514350"/>
              </a:tblGrid>
              <a:tr h="42862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876800" y="2476500"/>
          <a:ext cx="2057400" cy="857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0"/>
                <a:gridCol w="514350"/>
                <a:gridCol w="514350"/>
                <a:gridCol w="514350"/>
              </a:tblGrid>
              <a:tr h="42862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24000" y="3657600"/>
          <a:ext cx="1543050" cy="857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0"/>
                <a:gridCol w="514350"/>
                <a:gridCol w="514350"/>
              </a:tblGrid>
              <a:tr h="42862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629150" y="3657600"/>
          <a:ext cx="1543050" cy="857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0"/>
                <a:gridCol w="514350"/>
                <a:gridCol w="514350"/>
              </a:tblGrid>
              <a:tr h="42862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133600" y="342900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Khoanh vào chữ đặt trước hình thích hợp</a:t>
            </a:r>
            <a:endParaRPr lang="en-US" sz="2400"/>
          </a:p>
        </p:txBody>
      </p:sp>
      <p:sp>
        <p:nvSpPr>
          <p:cNvPr id="11" name="TextBox 10"/>
          <p:cNvSpPr txBox="1"/>
          <p:nvPr/>
        </p:nvSpPr>
        <p:spPr>
          <a:xfrm>
            <a:off x="4191000" y="10287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Hình </a:t>
            </a:r>
            <a:r>
              <a:rPr lang="en-US" sz="2800" smtClean="0">
                <a:latin typeface=".VnAristoteH" pitchFamily="34" charset="0"/>
              </a:rPr>
              <a:t>H</a:t>
            </a:r>
            <a:endParaRPr lang="en-US" sz="2800"/>
          </a:p>
        </p:txBody>
      </p:sp>
      <p:sp>
        <p:nvSpPr>
          <p:cNvPr id="12" name="TextBox 11"/>
          <p:cNvSpPr txBox="1"/>
          <p:nvPr/>
        </p:nvSpPr>
        <p:spPr>
          <a:xfrm>
            <a:off x="457200" y="17145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Phân số chỉ phần đã tô màu  của hình </a:t>
            </a:r>
            <a:r>
              <a:rPr lang="en-US" sz="2800" smtClean="0">
                <a:latin typeface=".VnAristoteH" pitchFamily="34" charset="0"/>
              </a:rPr>
              <a:t>H</a:t>
            </a:r>
            <a:r>
              <a:rPr lang="en-US" sz="2400" smtClean="0"/>
              <a:t>   bằng phân số chỉ phần đã tô màu của hình :</a:t>
            </a:r>
            <a:endParaRPr lang="en-US" sz="2400"/>
          </a:p>
        </p:txBody>
      </p:sp>
      <p:sp>
        <p:nvSpPr>
          <p:cNvPr id="13" name="TextBox 12"/>
          <p:cNvSpPr txBox="1"/>
          <p:nvPr/>
        </p:nvSpPr>
        <p:spPr>
          <a:xfrm>
            <a:off x="914400" y="2724150"/>
            <a:ext cx="30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91000" y="2400301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/>
              <a:t>B</a:t>
            </a:r>
            <a:endParaRPr lang="en-US" sz="3200" b="1"/>
          </a:p>
        </p:txBody>
      </p:sp>
      <p:sp>
        <p:nvSpPr>
          <p:cNvPr id="15" name="TextBox 14"/>
          <p:cNvSpPr txBox="1"/>
          <p:nvPr/>
        </p:nvSpPr>
        <p:spPr>
          <a:xfrm>
            <a:off x="990600" y="3739575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</a:t>
            </a:r>
            <a:endParaRPr lang="en-US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114800" y="3676219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/>
              <a:t>D</a:t>
            </a:r>
            <a:endParaRPr lang="en-US" sz="3200" b="1"/>
          </a:p>
        </p:txBody>
      </p:sp>
      <p:sp>
        <p:nvSpPr>
          <p:cNvPr id="17" name="Oval 16"/>
          <p:cNvSpPr/>
          <p:nvPr/>
        </p:nvSpPr>
        <p:spPr>
          <a:xfrm>
            <a:off x="4038600" y="2343150"/>
            <a:ext cx="685800" cy="800100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</a:t>
            </a:r>
            <a:endParaRPr lang="en-US" sz="3200" dirty="0">
              <a:ln w="18000">
                <a:solidFill>
                  <a:srgbClr val="FF0000"/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219200" y="173355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TIẾT HỌC ĐÃ KẾT THÚC </a:t>
            </a:r>
          </a:p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CHÚC CÁC EM HỌC TỐT!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5451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D7E3BC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340</Words>
  <Application>Microsoft Office PowerPoint</Application>
  <PresentationFormat>On-screen Show (16:9)</PresentationFormat>
  <Paragraphs>58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Smart</dc:creator>
  <cp:lastModifiedBy>Administrator</cp:lastModifiedBy>
  <cp:revision>44</cp:revision>
  <dcterms:created xsi:type="dcterms:W3CDTF">2016-04-03T02:55:46Z</dcterms:created>
  <dcterms:modified xsi:type="dcterms:W3CDTF">2022-04-18T04:38:48Z</dcterms:modified>
</cp:coreProperties>
</file>