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71" r:id="rId5"/>
    <p:sldId id="259" r:id="rId6"/>
    <p:sldId id="260" r:id="rId7"/>
    <p:sldId id="262" r:id="rId8"/>
    <p:sldId id="263" r:id="rId9"/>
    <p:sldId id="264" r:id="rId10"/>
    <p:sldId id="265" r:id="rId11"/>
    <p:sldId id="266" r:id="rId12"/>
    <p:sldId id="269" r:id="rId13"/>
    <p:sldId id="267" r:id="rId14"/>
    <p:sldId id="268" r:id="rId15"/>
    <p:sldId id="272" r:id="rId16"/>
    <p:sldId id="273" r:id="rId17"/>
    <p:sldId id="274" r:id="rId18"/>
    <p:sldId id="275" r:id="rId19"/>
    <p:sldId id="277" r:id="rId20"/>
    <p:sldId id="276" r:id="rId21"/>
    <p:sldId id="278" r:id="rId22"/>
    <p:sldId id="270" r:id="rId23"/>
    <p:sldId id="279" r:id="rId24"/>
    <p:sldId id="280" r:id="rId25"/>
    <p:sldId id="281" r:id="rId26"/>
    <p:sldId id="283" r:id="rId27"/>
    <p:sldId id="284" r:id="rId28"/>
    <p:sldId id="285" r:id="rId29"/>
    <p:sldId id="286" r:id="rId30"/>
    <p:sldId id="287" r:id="rId31"/>
    <p:sldId id="288" r:id="rId32"/>
    <p:sldId id="282"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p:cViewPr varScale="1">
        <p:scale>
          <a:sx n="64" d="100"/>
          <a:sy n="64" d="100"/>
        </p:scale>
        <p:origin x="157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DD300B-6D6D-424C-9489-6ED58BAFC02D}"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5887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73861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28379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66064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D300B-6D6D-424C-9489-6ED58BAFC02D}"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9144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DD300B-6D6D-424C-9489-6ED58BAFC02D}"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42472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DD300B-6D6D-424C-9489-6ED58BAFC02D}" type="datetimeFigureOut">
              <a:rPr lang="en-US" smtClean="0"/>
              <a:pPr/>
              <a:t>4/17/2022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67983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DD300B-6D6D-424C-9489-6ED58BAFC02D}" type="datetimeFigureOut">
              <a:rPr lang="en-US" smtClean="0"/>
              <a:pPr/>
              <a:t>4/17/2022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07867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D300B-6D6D-424C-9489-6ED58BAFC02D}" type="datetimeFigureOut">
              <a:rPr lang="en-US" smtClean="0"/>
              <a:pPr/>
              <a:t>4/17/2022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71793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77560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9837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D300B-6D6D-424C-9489-6ED58BAFC02D}" type="datetimeFigureOut">
              <a:rPr lang="en-US" smtClean="0"/>
              <a:pPr/>
              <a:t>4/17/2022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75A11-F9E3-441E-80FF-3713ACDEA345}" type="slidenum">
              <a:rPr lang="en-US" smtClean="0"/>
              <a:pPr/>
              <a:t>‹#›</a:t>
            </a:fld>
            <a:endParaRPr lang="en-US"/>
          </a:p>
        </p:txBody>
      </p:sp>
    </p:spTree>
    <p:extLst>
      <p:ext uri="{BB962C8B-B14F-4D97-AF65-F5344CB8AC3E}">
        <p14:creationId xmlns:p14="http://schemas.microsoft.com/office/powerpoint/2010/main" val="19157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14.png"/><Relationship Id="rId10" Type="http://schemas.openxmlformats.org/officeDocument/2006/relationships/image" Target="../media/image16.jpeg"/><Relationship Id="rId4" Type="http://schemas.openxmlformats.org/officeDocument/2006/relationships/image" Target="../media/image13.jpeg"/><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57.jpeg"/><Relationship Id="rId10" Type="http://schemas.openxmlformats.org/officeDocument/2006/relationships/slide" Target="slide32.xml"/><Relationship Id="rId4" Type="http://schemas.openxmlformats.org/officeDocument/2006/relationships/slide" Target="slide31.xml"/><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6.pn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45" descr="ch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661214">
            <a:off x="0" y="0"/>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6" descr="ch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07733" flipH="1">
            <a:off x="8085138" y="26988"/>
            <a:ext cx="1047750" cy="1069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8" descr="Earth-26-june.gif (50746 byt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839691"/>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47"/>
          <p:cNvSpPr>
            <a:spLocks noGrp="1" noChangeArrowheads="1" noChangeShapeType="1" noTextEdit="1"/>
          </p:cNvSpPr>
          <p:nvPr>
            <p:ph type="ctrTitle"/>
          </p:nvPr>
        </p:nvSpPr>
        <p:spPr bwMode="auto">
          <a:xfrm>
            <a:off x="914401" y="1676400"/>
            <a:ext cx="7620000" cy="2438400"/>
          </a:xfrm>
          <a:prstGeom prst="rect">
            <a:avLst/>
          </a:prstGeom>
        </p:spPr>
        <p:txBody>
          <a:bodyPr wrap="none" fromWordArt="1">
            <a:prstTxWarp prst="textPlain">
              <a:avLst>
                <a:gd name="adj" fmla="val 50000"/>
              </a:avLst>
            </a:prstTxWarp>
            <a:normAutofit/>
          </a:bodyPr>
          <a:lstStyle/>
          <a:p>
            <a:pPr algn="ctr"/>
            <a:r>
              <a:rPr lang="en-US" sz="2800" b="1" kern="10" dirty="0">
                <a:ln w="12700">
                  <a:solidFill>
                    <a:srgbClr val="EAEAEA"/>
                  </a:solidFill>
                  <a:round/>
                  <a:headEnd/>
                  <a:tailEnd/>
                </a:ln>
                <a:solidFill>
                  <a:srgbClr val="002060"/>
                </a:solidFill>
                <a:latin typeface="Times New Roman" pitchFamily="18" charset="0"/>
                <a:cs typeface="Times New Roman" pitchFamily="18" charset="0"/>
              </a:rPr>
              <a:t>ĐỊA LÍ 4</a:t>
            </a:r>
            <a:br>
              <a:rPr lang="en-US" sz="2800" b="1" kern="10" dirty="0">
                <a:ln w="12700">
                  <a:solidFill>
                    <a:srgbClr val="EAEAEA"/>
                  </a:solidFill>
                  <a:round/>
                  <a:headEnd/>
                  <a:tailEnd/>
                </a:ln>
                <a:solidFill>
                  <a:srgbClr val="002060"/>
                </a:solidFill>
                <a:latin typeface="Times New Roman" pitchFamily="18" charset="0"/>
                <a:cs typeface="Times New Roman" pitchFamily="18" charset="0"/>
              </a:rPr>
            </a:br>
            <a:r>
              <a:rPr lang="en-US" sz="2800" b="1" kern="10" dirty="0">
                <a:ln w="12700">
                  <a:solidFill>
                    <a:srgbClr val="EAEAEA"/>
                  </a:solidFill>
                  <a:round/>
                  <a:headEnd/>
                  <a:tailEnd/>
                </a:ln>
                <a:solidFill>
                  <a:srgbClr val="7030A0"/>
                </a:solidFill>
                <a:latin typeface="Times New Roman" pitchFamily="18" charset="0"/>
                <a:cs typeface="Times New Roman" pitchFamily="18" charset="0"/>
              </a:rPr>
              <a:t>THÀNH PHỐ HUẾ</a:t>
            </a:r>
          </a:p>
        </p:txBody>
      </p:sp>
      <p:sp>
        <p:nvSpPr>
          <p:cNvPr id="2" name="TextBox 1"/>
          <p:cNvSpPr txBox="1"/>
          <p:nvPr/>
        </p:nvSpPr>
        <p:spPr>
          <a:xfrm>
            <a:off x="837872" y="815684"/>
            <a:ext cx="7859306" cy="707886"/>
          </a:xfrm>
          <a:prstGeom prst="rect">
            <a:avLst/>
          </a:prstGeom>
          <a:noFill/>
        </p:spPr>
        <p:txBody>
          <a:bodyPr wrap="square" rtlCol="0">
            <a:spAutoFit/>
          </a:bodyPr>
          <a:lstStyle/>
          <a:p>
            <a:pPr algn="ctr"/>
            <a:r>
              <a:rPr lang="en-US" sz="4000">
                <a:latin typeface="Times New Roman" pitchFamily="18" charset="0"/>
                <a:cs typeface="Times New Roman" pitchFamily="18" charset="0"/>
              </a:rPr>
              <a:t>Thứ    , </a:t>
            </a:r>
            <a:r>
              <a:rPr lang="en-US" sz="4000" err="1">
                <a:latin typeface="Times New Roman" pitchFamily="18" charset="0"/>
                <a:cs typeface="Times New Roman" pitchFamily="18" charset="0"/>
              </a:rPr>
              <a:t>ngày</a:t>
            </a:r>
            <a:r>
              <a:rPr lang="en-US" sz="4000">
                <a:latin typeface="Times New Roman" pitchFamily="18" charset="0"/>
                <a:cs typeface="Times New Roman" pitchFamily="18" charset="0"/>
              </a:rPr>
              <a:t>     </a:t>
            </a:r>
            <a:r>
              <a:rPr lang="en-US" sz="4000" err="1">
                <a:latin typeface="Times New Roman" pitchFamily="18" charset="0"/>
                <a:cs typeface="Times New Roman" pitchFamily="18" charset="0"/>
              </a:rPr>
              <a:t>tháng</a:t>
            </a:r>
            <a:r>
              <a:rPr lang="en-US" sz="4000">
                <a:latin typeface="Times New Roman" pitchFamily="18" charset="0"/>
                <a:cs typeface="Times New Roman" pitchFamily="18" charset="0"/>
              </a:rPr>
              <a:t>     </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2022</a:t>
            </a:r>
          </a:p>
        </p:txBody>
      </p:sp>
    </p:spTree>
    <p:extLst>
      <p:ext uri="{BB962C8B-B14F-4D97-AF65-F5344CB8AC3E}">
        <p14:creationId xmlns:p14="http://schemas.microsoft.com/office/powerpoint/2010/main" val="772441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0" y="-7620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667000" y="6858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4495800" y="1905000"/>
            <a:ext cx="1524000" cy="4968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3084513" y="3022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a:off x="1854200" y="4546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p:nvSpPr>
        <p:spPr>
          <a:xfrm>
            <a:off x="4800600" y="4518025"/>
            <a:ext cx="16002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73613" y="4010025"/>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3084513" y="5562600"/>
            <a:ext cx="1411287" cy="5357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1752600" y="6273800"/>
            <a:ext cx="18288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ounded Rectangle 14"/>
          <p:cNvSpPr/>
          <p:nvPr/>
        </p:nvSpPr>
        <p:spPr>
          <a:xfrm>
            <a:off x="208128" y="1701800"/>
            <a:ext cx="3810000" cy="1198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a:latin typeface="Times New Roman" panose="02020603050405020304" pitchFamily="18" charset="0"/>
                <a:cs typeface="Times New Roman" panose="02020603050405020304" pitchFamily="18" charset="0"/>
              </a:rPr>
              <a:t>Vì sao Huế được gọi là cố đô?</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401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e 106">
            <a:hlinkClick r:id="rId3" action="ppaction://hlinksldjump"/>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400800" y="3505200"/>
            <a:ext cx="2743200" cy="2590800"/>
          </a:xfrm>
        </p:spPr>
      </p:pic>
      <p:pic>
        <p:nvPicPr>
          <p:cNvPr id="5" name="Picture 3" descr="hue-ngomon">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flipH="1">
            <a:off x="228600" y="59436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a:solidFill>
                  <a:srgbClr val="FF0066"/>
                </a:solidFill>
                <a:latin typeface="Times New Roman" panose="02020603050405020304" pitchFamily="18" charset="0"/>
              </a:rPr>
              <a:t>Chùa Thiên Mụ</a:t>
            </a:r>
          </a:p>
        </p:txBody>
      </p:sp>
      <p:sp>
        <p:nvSpPr>
          <p:cNvPr id="7" name="Text Box 5"/>
          <p:cNvSpPr txBox="1">
            <a:spLocks noChangeArrowheads="1"/>
          </p:cNvSpPr>
          <p:nvPr/>
        </p:nvSpPr>
        <p:spPr bwMode="auto">
          <a:xfrm>
            <a:off x="3352800" y="60198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Lăng Tự Đức</a:t>
            </a:r>
          </a:p>
        </p:txBody>
      </p:sp>
      <p:sp>
        <p:nvSpPr>
          <p:cNvPr id="8" name="Text Box 6"/>
          <p:cNvSpPr txBox="1">
            <a:spLocks noChangeArrowheads="1"/>
          </p:cNvSpPr>
          <p:nvPr/>
        </p:nvSpPr>
        <p:spPr bwMode="auto">
          <a:xfrm>
            <a:off x="3124200" y="3048000"/>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Cầu Trường Tiền</a:t>
            </a:r>
          </a:p>
        </p:txBody>
      </p:sp>
      <p:sp>
        <p:nvSpPr>
          <p:cNvPr id="9" name="Text Box 7"/>
          <p:cNvSpPr txBox="1">
            <a:spLocks noChangeArrowheads="1"/>
          </p:cNvSpPr>
          <p:nvPr/>
        </p:nvSpPr>
        <p:spPr bwMode="auto">
          <a:xfrm>
            <a:off x="0" y="29718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Chợ Đông Ba</a:t>
            </a:r>
          </a:p>
        </p:txBody>
      </p:sp>
      <p:sp>
        <p:nvSpPr>
          <p:cNvPr id="10" name="Text Box 8"/>
          <p:cNvSpPr txBox="1">
            <a:spLocks noChangeArrowheads="1"/>
          </p:cNvSpPr>
          <p:nvPr/>
        </p:nvSpPr>
        <p:spPr bwMode="auto">
          <a:xfrm flipH="1">
            <a:off x="6248400" y="30480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Kinh thành Huế</a:t>
            </a:r>
          </a:p>
        </p:txBody>
      </p:sp>
      <p:sp>
        <p:nvSpPr>
          <p:cNvPr id="11" name="Rectangle 9"/>
          <p:cNvSpPr>
            <a:spLocks noChangeArrowheads="1"/>
          </p:cNvSpPr>
          <p:nvPr/>
        </p:nvSpPr>
        <p:spPr bwMode="auto">
          <a:xfrm>
            <a:off x="3200400" y="41910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996600"/>
              </a:buClr>
              <a:buSzPct val="60000"/>
              <a:buFont typeface="Wingdings" panose="05000000000000000000" pitchFamily="2" charset="2"/>
              <a:buChar char="n"/>
            </a:pPr>
            <a:endParaRPr lang="en-US" sz="2800">
              <a:solidFill>
                <a:srgbClr val="000000"/>
              </a:solidFill>
              <a:latin typeface="Tahoma" panose="020B0604030504040204" pitchFamily="34" charset="0"/>
            </a:endParaRPr>
          </a:p>
        </p:txBody>
      </p:sp>
      <p:pic>
        <p:nvPicPr>
          <p:cNvPr id="12" name="Picture 10" descr="THIEN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1"/>
          <p:cNvGraphicFramePr>
            <a:graphicFrameLocks noGrp="1" noChangeAspect="1"/>
          </p:cNvGraphicFramePr>
          <p:nvPr>
            <p:ph sz="half" idx="4294967295"/>
          </p:nvPr>
        </p:nvGraphicFramePr>
        <p:xfrm>
          <a:off x="3124200" y="457200"/>
          <a:ext cx="3124200" cy="2667000"/>
        </p:xfrm>
        <a:graphic>
          <a:graphicData uri="http://schemas.openxmlformats.org/presentationml/2006/ole">
            <mc:AlternateContent xmlns:mc="http://schemas.openxmlformats.org/markup-compatibility/2006">
              <mc:Choice xmlns:v="urn:schemas-microsoft-com:vml" Requires="v">
                <p:oleObj spid="_x0000_s1041" name="Photo Editor Photo" r:id="rId7" imgW="2742857" imgH="1905266" progId="">
                  <p:embed/>
                </p:oleObj>
              </mc:Choice>
              <mc:Fallback>
                <p:oleObj name="Photo Editor Photo" r:id="rId7" imgW="2742857" imgH="1905266" progId="">
                  <p:embed/>
                  <p:pic>
                    <p:nvPicPr>
                      <p:cNvPr id="0" name="Picture 1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57200"/>
                        <a:ext cx="3124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a:spLocks noChangeArrowheads="1"/>
          </p:cNvSpPr>
          <p:nvPr/>
        </p:nvSpPr>
        <p:spPr bwMode="auto">
          <a:xfrm>
            <a:off x="6400800" y="60198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Điện Hòn Chén</a:t>
            </a:r>
          </a:p>
        </p:txBody>
      </p:sp>
      <p:pic>
        <p:nvPicPr>
          <p:cNvPr id="15" name="Picture 14" descr="canh hu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3505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dong-ba-market-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21943"/>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689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25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par>
                                <p:cTn id="26" presetID="16" presetClass="entr" presetSubtype="21"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25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25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25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25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2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nodePh="1">
                                  <p:stCondLst>
                                    <p:cond delay="0"/>
                                  </p:stCondLst>
                                  <p:endCondLst>
                                    <p:cond evt="begin" delay="0">
                                      <p:tn val="67"/>
                                    </p:cond>
                                  </p:end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60946" y="5181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anose="02020603050405020304" pitchFamily="18" charset="0"/>
            </a:endParaRPr>
          </a:p>
        </p:txBody>
      </p:sp>
      <p:pic>
        <p:nvPicPr>
          <p:cNvPr id="5" name="Picture 3" descr="E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685800"/>
            <a:ext cx="4648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46" y="685800"/>
            <a:ext cx="4495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 y="3276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946" y="3276600"/>
            <a:ext cx="4495800" cy="2819400"/>
          </a:xfrm>
          <a:prstGeom prst="rect">
            <a:avLst/>
          </a:prstGeom>
          <a:solidFill>
            <a:srgbClr val="66FFFF"/>
          </a:solidFill>
          <a:ln w="9525">
            <a:solidFill>
              <a:srgbClr val="FF0000"/>
            </a:solidFill>
            <a:miter lim="800000"/>
            <a:headEnd/>
            <a:tailEnd/>
          </a:ln>
        </p:spPr>
      </p:pic>
      <p:sp>
        <p:nvSpPr>
          <p:cNvPr id="9" name="Text Box 7"/>
          <p:cNvSpPr txBox="1">
            <a:spLocks noChangeArrowheads="1"/>
          </p:cNvSpPr>
          <p:nvPr/>
        </p:nvSpPr>
        <p:spPr bwMode="auto">
          <a:xfrm>
            <a:off x="2346846" y="6305210"/>
            <a:ext cx="4473054"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800" b="1">
                <a:solidFill>
                  <a:srgbClr val="FF0000"/>
                </a:solidFill>
                <a:latin typeface="Times New Roman" panose="02020603050405020304" pitchFamily="18" charset="0"/>
              </a:rPr>
              <a:t>NHÀ VƯỜN Ở HUẾ</a:t>
            </a:r>
          </a:p>
        </p:txBody>
      </p:sp>
    </p:spTree>
    <p:extLst>
      <p:ext uri="{BB962C8B-B14F-4D97-AF65-F5344CB8AC3E}">
        <p14:creationId xmlns:p14="http://schemas.microsoft.com/office/powerpoint/2010/main" val="1221449047"/>
      </p:ext>
    </p:extLst>
  </p:cSld>
  <p:clrMapOvr>
    <a:masterClrMapping/>
  </p:clrMapOvr>
  <p:transition>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09266" y="7620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4000" b="1">
                <a:solidFill>
                  <a:srgbClr val="FF0000"/>
                </a:solidFill>
                <a:latin typeface="Times New Roman" panose="02020603050405020304" pitchFamily="18" charset="0"/>
                <a:cs typeface="Times New Roman" panose="02020603050405020304" pitchFamily="18" charset="0"/>
              </a:rPr>
              <a:t>1. Thiên nhiên đẹp với nhiều công trình kiến trúc cổ.</a:t>
            </a:r>
          </a:p>
        </p:txBody>
      </p:sp>
      <p:sp>
        <p:nvSpPr>
          <p:cNvPr id="7" name="Rectangle 5"/>
          <p:cNvSpPr>
            <a:spLocks noChangeArrowheads="1"/>
          </p:cNvSpPr>
          <p:nvPr/>
        </p:nvSpPr>
        <p:spPr bwMode="auto">
          <a:xfrm>
            <a:off x="209266" y="22098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thuộc tỉnh Thừa Thiên Huế, có dòng sông Hương chảy qua.</a:t>
            </a:r>
          </a:p>
        </p:txBody>
      </p:sp>
      <p:sp>
        <p:nvSpPr>
          <p:cNvPr id="9" name="Rectangle 5"/>
          <p:cNvSpPr>
            <a:spLocks noChangeArrowheads="1"/>
          </p:cNvSpPr>
          <p:nvPr/>
        </p:nvSpPr>
        <p:spPr bwMode="auto">
          <a:xfrm>
            <a:off x="205854" y="3380839"/>
            <a:ext cx="8915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được xây dựng cách đây trên 400 năm, đã từng là kinh đô của nước ta thời nhà Nguyễn.</a:t>
            </a:r>
          </a:p>
        </p:txBody>
      </p:sp>
      <p:sp>
        <p:nvSpPr>
          <p:cNvPr id="11" name="TextBox 4"/>
          <p:cNvSpPr txBox="1">
            <a:spLocks noChangeArrowheads="1"/>
          </p:cNvSpPr>
          <p:nvPr/>
        </p:nvSpPr>
        <p:spPr bwMode="auto">
          <a:xfrm>
            <a:off x="282054" y="5257800"/>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0" b="1">
                <a:solidFill>
                  <a:srgbClr val="FF0000"/>
                </a:solidFill>
                <a:latin typeface="Times New Roman" panose="02020603050405020304" pitchFamily="18" charset="0"/>
              </a:rPr>
              <a:t>2. Huế  - thành phố du lịch</a:t>
            </a:r>
          </a:p>
        </p:txBody>
      </p:sp>
    </p:spTree>
    <p:extLst>
      <p:ext uri="{BB962C8B-B14F-4D97-AF65-F5344CB8AC3E}">
        <p14:creationId xmlns:p14="http://schemas.microsoft.com/office/powerpoint/2010/main" val="18066687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6">
            <a:hlinkClick r:id="rId3" action="ppaction://hlinksldjump"/>
          </p:cNvPr>
          <p:cNvSpPr>
            <a:spLocks noChangeArrowheads="1"/>
          </p:cNvSpPr>
          <p:nvPr/>
        </p:nvSpPr>
        <p:spPr bwMode="auto">
          <a:xfrm>
            <a:off x="609600" y="304800"/>
            <a:ext cx="5638800" cy="1828800"/>
          </a:xfrm>
          <a:prstGeom prst="cloudCallout">
            <a:avLst>
              <a:gd name="adj1" fmla="val 25347"/>
              <a:gd name="adj2" fmla="val 89446"/>
            </a:avLst>
          </a:prstGeom>
          <a:solidFill>
            <a:srgbClr val="FFCCFF"/>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eaLnBrk="0" hangingPunct="0"/>
            <a:r>
              <a:rPr lang="en-US" sz="4800" b="1">
                <a:solidFill>
                  <a:srgbClr val="009900"/>
                </a:solidFill>
                <a:latin typeface="Times New Roman" panose="02020603050405020304" pitchFamily="18" charset="0"/>
                <a:cs typeface="Times New Roman" panose="02020603050405020304" pitchFamily="18" charset="0"/>
              </a:rPr>
              <a:t>Thảo luận nhóm</a:t>
            </a:r>
            <a:endParaRPr lang="vi-VN" sz="4800" b="1">
              <a:solidFill>
                <a:srgbClr val="009900"/>
              </a:solidFill>
              <a:latin typeface="Times New Roman" panose="02020603050405020304" pitchFamily="18" charset="0"/>
              <a:cs typeface="Times New Roman" panose="02020603050405020304" pitchFamily="18" charset="0"/>
            </a:endParaRPr>
          </a:p>
        </p:txBody>
      </p:sp>
      <p:sp>
        <p:nvSpPr>
          <p:cNvPr id="5" name="Text Box 13"/>
          <p:cNvSpPr txBox="1">
            <a:spLocks noChangeArrowheads="1"/>
          </p:cNvSpPr>
          <p:nvPr/>
        </p:nvSpPr>
        <p:spPr bwMode="auto">
          <a:xfrm>
            <a:off x="838200" y="2819400"/>
            <a:ext cx="8153400" cy="2308324"/>
          </a:xfrm>
          <a:prstGeom prst="rect">
            <a:avLst/>
          </a:prstGeom>
          <a:noFill/>
          <a:ln w="9525">
            <a:noFill/>
            <a:miter lim="800000"/>
            <a:headEnd/>
            <a:tailEnd/>
          </a:ln>
          <a:effectLst/>
        </p:spPr>
        <p:txBody>
          <a:bodyPr>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Tưởng tượng mình là một hướng dẫn viên du lịch, mỗi nhóm hãy chọn một trong bảy địa điểm và giới thiệu cho khách du lịch biết về địa điểm đó.</a:t>
            </a:r>
          </a:p>
        </p:txBody>
      </p:sp>
    </p:spTree>
    <p:extLst>
      <p:ext uri="{BB962C8B-B14F-4D97-AF65-F5344CB8AC3E}">
        <p14:creationId xmlns:p14="http://schemas.microsoft.com/office/powerpoint/2010/main" val="2120452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a:latin typeface="Times New Roman" panose="02020603050405020304" pitchFamily="18" charset="0"/>
                <a:cs typeface="Times New Roman" panose="02020603050405020304" pitchFamily="18" charset="0"/>
              </a:rPr>
              <a:t>NHÓM 1: KINH THÀNH HUẾ</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 y="914400"/>
            <a:ext cx="4106839" cy="2556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14399"/>
            <a:ext cx="4114799" cy="25561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9" y="4188567"/>
            <a:ext cx="4114800" cy="2556155"/>
          </a:xfrm>
          <a:prstGeom prst="rect">
            <a:avLst/>
          </a:prstGeom>
        </p:spPr>
      </p:pic>
      <p:sp>
        <p:nvSpPr>
          <p:cNvPr id="10" name="TextBox 9"/>
          <p:cNvSpPr txBox="1"/>
          <p:nvPr/>
        </p:nvSpPr>
        <p:spPr>
          <a:xfrm>
            <a:off x="651679" y="3501925"/>
            <a:ext cx="281939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NGỌ MÔN</a:t>
            </a:r>
          </a:p>
        </p:txBody>
      </p:sp>
      <p:sp>
        <p:nvSpPr>
          <p:cNvPr id="12" name="TextBox 11"/>
          <p:cNvSpPr txBox="1"/>
          <p:nvPr/>
        </p:nvSpPr>
        <p:spPr>
          <a:xfrm>
            <a:off x="4800599" y="5466644"/>
            <a:ext cx="4114799"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ĐIỆN THÁI HÀ</a:t>
            </a:r>
          </a:p>
        </p:txBody>
      </p:sp>
      <p:sp>
        <p:nvSpPr>
          <p:cNvPr id="13" name="TextBox 12"/>
          <p:cNvSpPr txBox="1"/>
          <p:nvPr/>
        </p:nvSpPr>
        <p:spPr>
          <a:xfrm>
            <a:off x="4773303" y="3470554"/>
            <a:ext cx="4114799"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CỔNG HOÀNG THÀNH</a:t>
            </a:r>
          </a:p>
        </p:txBody>
      </p:sp>
    </p:spTree>
    <p:extLst>
      <p:ext uri="{BB962C8B-B14F-4D97-AF65-F5344CB8AC3E}">
        <p14:creationId xmlns:p14="http://schemas.microsoft.com/office/powerpoint/2010/main" val="236304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6" y="457200"/>
            <a:ext cx="9166746" cy="5867400"/>
          </a:xfrm>
          <a:prstGeom prst="rect">
            <a:avLst/>
          </a:prstGeom>
        </p:spPr>
      </p:pic>
    </p:spTree>
    <p:extLst>
      <p:ext uri="{BB962C8B-B14F-4D97-AF65-F5344CB8AC3E}">
        <p14:creationId xmlns:p14="http://schemas.microsoft.com/office/powerpoint/2010/main" val="412769215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04800"/>
            <a:ext cx="8305800" cy="6284722"/>
          </a:xfrm>
        </p:spPr>
      </p:pic>
    </p:spTree>
    <p:extLst>
      <p:ext uri="{BB962C8B-B14F-4D97-AF65-F5344CB8AC3E}">
        <p14:creationId xmlns:p14="http://schemas.microsoft.com/office/powerpoint/2010/main" val="207330942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861290"/>
            <a:ext cx="2964936" cy="2139174"/>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2: LĂNG TỰ ĐỨC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536" y="990599"/>
            <a:ext cx="3283463" cy="1905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 y="3866864"/>
            <a:ext cx="2895600" cy="2133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4" y="980932"/>
            <a:ext cx="3074543" cy="1905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535" y="3841954"/>
            <a:ext cx="3283463" cy="21585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980931"/>
            <a:ext cx="2812538" cy="1905001"/>
          </a:xfrm>
          <a:prstGeom prst="rect">
            <a:avLst/>
          </a:prstGeom>
        </p:spPr>
      </p:pic>
      <p:sp>
        <p:nvSpPr>
          <p:cNvPr id="12" name="TextBox 11"/>
          <p:cNvSpPr txBox="1"/>
          <p:nvPr/>
        </p:nvSpPr>
        <p:spPr>
          <a:xfrm>
            <a:off x="-318073" y="2907183"/>
            <a:ext cx="365760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KHIÊM MÔN </a:t>
            </a:r>
          </a:p>
          <a:p>
            <a:pPr algn="ctr"/>
            <a:r>
              <a:rPr lang="en-US" sz="2800" b="1">
                <a:solidFill>
                  <a:srgbClr val="FF0000"/>
                </a:solidFill>
                <a:latin typeface="Times New Roman" panose="02020603050405020304" pitchFamily="18" charset="0"/>
                <a:cs typeface="Times New Roman" panose="02020603050405020304" pitchFamily="18" charset="0"/>
              </a:rPr>
              <a:t>CUNG</a:t>
            </a:r>
          </a:p>
        </p:txBody>
      </p:sp>
      <p:sp>
        <p:nvSpPr>
          <p:cNvPr id="13" name="TextBox 12"/>
          <p:cNvSpPr txBox="1"/>
          <p:nvPr/>
        </p:nvSpPr>
        <p:spPr>
          <a:xfrm>
            <a:off x="2549268" y="3036083"/>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MỘ</a:t>
            </a:r>
          </a:p>
        </p:txBody>
      </p:sp>
      <p:sp>
        <p:nvSpPr>
          <p:cNvPr id="15" name="TextBox 14"/>
          <p:cNvSpPr txBox="1"/>
          <p:nvPr/>
        </p:nvSpPr>
        <p:spPr>
          <a:xfrm>
            <a:off x="5673466" y="3047456"/>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LĂNG MỘ</a:t>
            </a:r>
          </a:p>
        </p:txBody>
      </p:sp>
      <p:sp>
        <p:nvSpPr>
          <p:cNvPr id="16" name="TextBox 15"/>
          <p:cNvSpPr txBox="1"/>
          <p:nvPr/>
        </p:nvSpPr>
        <p:spPr>
          <a:xfrm>
            <a:off x="-391237" y="6253479"/>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TOÀN CẢNH</a:t>
            </a:r>
          </a:p>
        </p:txBody>
      </p:sp>
      <p:sp>
        <p:nvSpPr>
          <p:cNvPr id="17" name="TextBox 16"/>
          <p:cNvSpPr txBox="1"/>
          <p:nvPr/>
        </p:nvSpPr>
        <p:spPr>
          <a:xfrm>
            <a:off x="2625469" y="6246587"/>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NGOÀI</a:t>
            </a:r>
          </a:p>
        </p:txBody>
      </p:sp>
      <p:sp>
        <p:nvSpPr>
          <p:cNvPr id="18" name="TextBox 17"/>
          <p:cNvSpPr txBox="1"/>
          <p:nvPr/>
        </p:nvSpPr>
        <p:spPr>
          <a:xfrm>
            <a:off x="5680290" y="6239695"/>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TRONG</a:t>
            </a:r>
          </a:p>
        </p:txBody>
      </p:sp>
    </p:spTree>
    <p:extLst>
      <p:ext uri="{BB962C8B-B14F-4D97-AF65-F5344CB8AC3E}">
        <p14:creationId xmlns:p14="http://schemas.microsoft.com/office/powerpoint/2010/main" val="4059829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627" y="838200"/>
            <a:ext cx="3029174" cy="2083733"/>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3: CHÙA THIÊN MỤ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2990626" cy="2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8563"/>
            <a:ext cx="5343099" cy="3339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1" y="801276"/>
            <a:ext cx="3124199" cy="2120657"/>
          </a:xfrm>
          <a:prstGeom prst="rect">
            <a:avLst/>
          </a:prstGeom>
        </p:spPr>
      </p:pic>
      <p:sp>
        <p:nvSpPr>
          <p:cNvPr id="9" name="TextBox 8"/>
          <p:cNvSpPr txBox="1"/>
          <p:nvPr/>
        </p:nvSpPr>
        <p:spPr>
          <a:xfrm>
            <a:off x="-333487" y="2958637"/>
            <a:ext cx="3657600"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CỔNG CHÙA</a:t>
            </a:r>
          </a:p>
        </p:txBody>
      </p:sp>
      <p:sp>
        <p:nvSpPr>
          <p:cNvPr id="10" name="TextBox 9"/>
          <p:cNvSpPr txBox="1"/>
          <p:nvPr/>
        </p:nvSpPr>
        <p:spPr>
          <a:xfrm>
            <a:off x="2671549"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BÊN TRONG CHÙA</a:t>
            </a:r>
          </a:p>
        </p:txBody>
      </p:sp>
      <p:sp>
        <p:nvSpPr>
          <p:cNvPr id="11" name="TextBox 10"/>
          <p:cNvSpPr txBox="1"/>
          <p:nvPr/>
        </p:nvSpPr>
        <p:spPr>
          <a:xfrm>
            <a:off x="5831574"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THÁP PH</a:t>
            </a:r>
            <a:r>
              <a:rPr lang="vi-VN" sz="2400" b="1">
                <a:solidFill>
                  <a:srgbClr val="FF0000"/>
                </a:solidFill>
                <a:latin typeface="Times New Roman" panose="02020603050405020304" pitchFamily="18" charset="0"/>
                <a:cs typeface="Times New Roman" panose="02020603050405020304" pitchFamily="18" charset="0"/>
              </a:rPr>
              <a:t>ƯỚ</a:t>
            </a:r>
            <a:r>
              <a:rPr lang="en-US" sz="2400" b="1">
                <a:solidFill>
                  <a:srgbClr val="FF0000"/>
                </a:solidFill>
                <a:latin typeface="Times New Roman" panose="02020603050405020304" pitchFamily="18" charset="0"/>
                <a:cs typeface="Times New Roman" panose="02020603050405020304" pitchFamily="18" charset="0"/>
              </a:rPr>
              <a:t>C DUYÊN</a:t>
            </a:r>
          </a:p>
        </p:txBody>
      </p:sp>
      <p:sp>
        <p:nvSpPr>
          <p:cNvPr id="12" name="TextBox 11"/>
          <p:cNvSpPr txBox="1"/>
          <p:nvPr/>
        </p:nvSpPr>
        <p:spPr>
          <a:xfrm>
            <a:off x="5379493" y="4926671"/>
            <a:ext cx="3657600"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TOÀN CẢNH</a:t>
            </a:r>
          </a:p>
        </p:txBody>
      </p:sp>
    </p:spTree>
    <p:extLst>
      <p:ext uri="{BB962C8B-B14F-4D97-AF65-F5344CB8AC3E}">
        <p14:creationId xmlns:p14="http://schemas.microsoft.com/office/powerpoint/2010/main" val="1793210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GIỚI THIỆU VỀ HUẾ">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609600"/>
            <a:ext cx="8991600" cy="5516563"/>
          </a:xfrm>
        </p:spPr>
      </p:pic>
    </p:spTree>
    <p:extLst>
      <p:ext uri="{BB962C8B-B14F-4D97-AF65-F5344CB8AC3E}">
        <p14:creationId xmlns:p14="http://schemas.microsoft.com/office/powerpoint/2010/main" val="85256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762000"/>
            <a:ext cx="9144000" cy="5410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Sông H</a:t>
            </a:r>
            <a:r>
              <a:rPr lang="vi-VN" sz="3600">
                <a:latin typeface="Times New Roman" panose="02020603050405020304" pitchFamily="18" charset="0"/>
                <a:cs typeface="Times New Roman" panose="02020603050405020304" pitchFamily="18" charset="0"/>
              </a:rPr>
              <a:t>ươn</a:t>
            </a:r>
            <a:r>
              <a:rPr lang="en-US" sz="3600">
                <a:latin typeface="Times New Roman" panose="02020603050405020304" pitchFamily="18" charset="0"/>
                <a:cs typeface="Times New Roman" panose="02020603050405020304" pitchFamily="18" charset="0"/>
              </a:rPr>
              <a:t>g chảy qua thành phố, các khu v</a:t>
            </a:r>
            <a:r>
              <a:rPr lang="vi-VN" sz="3600">
                <a:latin typeface="Times New Roman" panose="02020603050405020304" pitchFamily="18" charset="0"/>
                <a:cs typeface="Times New Roman" panose="02020603050405020304" pitchFamily="18" charset="0"/>
              </a:rPr>
              <a:t>ườn</a:t>
            </a:r>
            <a:r>
              <a:rPr lang="en-US" sz="3600">
                <a:latin typeface="Times New Roman" panose="02020603050405020304" pitchFamily="18" charset="0"/>
                <a:cs typeface="Times New Roman" panose="02020603050405020304" pitchFamily="18" charset="0"/>
              </a:rPr>
              <a:t> xum xuê cây cối che bóng mát cho các khu cung điện, lăng tẩm, chùa miếu; thêm nét đặc sắc về văn hóa: ca múa nhạc cung đình (điệu hò dân gian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cải biên phục vụ cho vua chúa tr</a:t>
            </a:r>
            <a:r>
              <a:rPr lang="vi-VN" sz="3600">
                <a:latin typeface="Times New Roman" panose="02020603050405020304" pitchFamily="18" charset="0"/>
                <a:cs typeface="Times New Roman" panose="02020603050405020304" pitchFamily="18" charset="0"/>
              </a:rPr>
              <a:t>ướ</a:t>
            </a:r>
            <a:r>
              <a:rPr lang="en-US" sz="3600">
                <a:latin typeface="Times New Roman" panose="02020603050405020304" pitchFamily="18" charset="0"/>
                <a:cs typeface="Times New Roman" panose="02020603050405020304" pitchFamily="18" charset="0"/>
              </a:rPr>
              <a:t>c đây – còn gọi là nhã nhạc cung đình Huế và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công nhận di sản văn hóa phi vật thể); làng nghề (đúc đồng, thuê, kim hoàn); văn hóa ẩm thực (bánh, bún,…)</a:t>
            </a:r>
          </a:p>
        </p:txBody>
      </p:sp>
    </p:spTree>
    <p:extLst>
      <p:ext uri="{BB962C8B-B14F-4D97-AF65-F5344CB8AC3E}">
        <p14:creationId xmlns:p14="http://schemas.microsoft.com/office/powerpoint/2010/main" val="2047271791"/>
      </p:ext>
    </p:extLst>
  </p:cSld>
  <p:clrMapOvr>
    <a:masterClrMapping/>
  </p:clrMapOvr>
  <p:transition>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76786" cy="32925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292536"/>
            <a:ext cx="5334000" cy="3540443"/>
          </a:xfrm>
          <a:prstGeom prst="rect">
            <a:avLst/>
          </a:prstGeom>
        </p:spPr>
      </p:pic>
      <p:sp>
        <p:nvSpPr>
          <p:cNvPr id="6" name="Oval 5"/>
          <p:cNvSpPr/>
          <p:nvPr/>
        </p:nvSpPr>
        <p:spPr>
          <a:xfrm>
            <a:off x="114300" y="3454022"/>
            <a:ext cx="3581400" cy="340397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NHÃ NHẠC CUNG ĐÌNH HUẾ TRÊN SÔNG H</a:t>
            </a:r>
            <a:r>
              <a:rPr lang="vi-VN" sz="3200">
                <a:latin typeface="Times New Roman" panose="02020603050405020304" pitchFamily="18" charset="0"/>
                <a:cs typeface="Times New Roman" panose="02020603050405020304" pitchFamily="18" charset="0"/>
              </a:rPr>
              <a:t>ƯƠN</a:t>
            </a:r>
            <a:r>
              <a:rPr lang="en-US" sz="3200">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32111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72"/>
            <a:ext cx="3962400" cy="2889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3733800"/>
            <a:ext cx="4171950"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018" r="7799"/>
          <a:stretch/>
        </p:blipFill>
        <p:spPr>
          <a:xfrm>
            <a:off x="15922" y="3733800"/>
            <a:ext cx="3946478" cy="259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050" y="0"/>
            <a:ext cx="4171950" cy="2889504"/>
          </a:xfrm>
          <a:prstGeom prst="rect">
            <a:avLst/>
          </a:prstGeom>
        </p:spPr>
      </p:pic>
      <p:sp>
        <p:nvSpPr>
          <p:cNvPr id="6" name="TextBox 5"/>
          <p:cNvSpPr txBox="1"/>
          <p:nvPr/>
        </p:nvSpPr>
        <p:spPr>
          <a:xfrm>
            <a:off x="1013630" y="3057770"/>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Huế</a:t>
            </a:r>
          </a:p>
        </p:txBody>
      </p:sp>
      <p:sp>
        <p:nvSpPr>
          <p:cNvPr id="7" name="TextBox 6"/>
          <p:cNvSpPr txBox="1"/>
          <p:nvPr/>
        </p:nvSpPr>
        <p:spPr>
          <a:xfrm>
            <a:off x="6090455" y="3050042"/>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Nem lụi</a:t>
            </a:r>
          </a:p>
        </p:txBody>
      </p:sp>
      <p:sp>
        <p:nvSpPr>
          <p:cNvPr id="8" name="TextBox 7"/>
          <p:cNvSpPr txBox="1"/>
          <p:nvPr/>
        </p:nvSpPr>
        <p:spPr>
          <a:xfrm>
            <a:off x="838201" y="6341604"/>
            <a:ext cx="21185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Bún bò Huế</a:t>
            </a:r>
          </a:p>
        </p:txBody>
      </p:sp>
      <p:sp>
        <p:nvSpPr>
          <p:cNvPr id="9" name="TextBox 8"/>
          <p:cNvSpPr txBox="1"/>
          <p:nvPr/>
        </p:nvSpPr>
        <p:spPr>
          <a:xfrm>
            <a:off x="6248400" y="6341604"/>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xèo</a:t>
            </a:r>
          </a:p>
        </p:txBody>
      </p:sp>
    </p:spTree>
    <p:extLst>
      <p:ext uri="{BB962C8B-B14F-4D97-AF65-F5344CB8AC3E}">
        <p14:creationId xmlns:p14="http://schemas.microsoft.com/office/powerpoint/2010/main" val="303962024"/>
      </p:ext>
    </p:extLst>
  </p:cSld>
  <p:clrMapOvr>
    <a:masterClrMapping/>
  </p:clrMapOvr>
  <p:transition>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228600"/>
            <a:ext cx="7793038" cy="533400"/>
          </a:xfrm>
        </p:spPr>
        <p:txBody>
          <a:bodyPr/>
          <a:lstStyle/>
          <a:p>
            <a:pPr eaLnBrk="1" hangingPunct="1"/>
            <a:r>
              <a:rPr lang="en-US" sz="2800" b="1" dirty="0" err="1">
                <a:solidFill>
                  <a:schemeClr val="tx1"/>
                </a:solidFill>
                <a:latin typeface="Times New Roman" panose="02020603050405020304" pitchFamily="18" charset="0"/>
              </a:rPr>
              <a:t>Tham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gia</a:t>
            </a:r>
            <a:r>
              <a:rPr lang="en-US" sz="2800" b="1" dirty="0">
                <a:solidFill>
                  <a:schemeClr val="tx1"/>
                </a:solidFill>
                <a:latin typeface="Times New Roman" panose="02020603050405020304" pitchFamily="18" charset="0"/>
              </a:rPr>
              <a:t> </a:t>
            </a:r>
            <a:r>
              <a:rPr lang="en-US" sz="2800" b="1" dirty="0">
                <a:latin typeface="Times New Roman" panose="02020603050405020304" pitchFamily="18" charset="0"/>
              </a:rPr>
              <a:t>F</a:t>
            </a:r>
            <a:r>
              <a:rPr lang="en-US" sz="2800" b="1" dirty="0">
                <a:solidFill>
                  <a:schemeClr val="tx1"/>
                </a:solidFill>
                <a:latin typeface="Times New Roman" panose="02020603050405020304" pitchFamily="18" charset="0"/>
              </a:rPr>
              <a:t>estival </a:t>
            </a:r>
            <a:r>
              <a:rPr lang="en-US" sz="2800" b="1" dirty="0" err="1">
                <a:solidFill>
                  <a:schemeClr val="tx1"/>
                </a:solidFill>
                <a:latin typeface="Times New Roman" panose="02020603050405020304" pitchFamily="18" charset="0"/>
              </a:rPr>
              <a:t>Huế</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tổ</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chức</a:t>
            </a:r>
            <a:r>
              <a:rPr lang="en-US" sz="2800" b="1" dirty="0">
                <a:solidFill>
                  <a:schemeClr val="tx1"/>
                </a:solidFill>
                <a:latin typeface="Times New Roman" panose="02020603050405020304" pitchFamily="18" charset="0"/>
              </a:rPr>
              <a:t> 2 </a:t>
            </a:r>
            <a:r>
              <a:rPr lang="en-US" sz="2800" b="1" dirty="0" err="1">
                <a:solidFill>
                  <a:schemeClr val="tx1"/>
                </a:solidFill>
                <a:latin typeface="Times New Roman" panose="02020603050405020304" pitchFamily="18" charset="0"/>
              </a:rPr>
              <a:t>năm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một</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lần</a:t>
            </a:r>
            <a:endParaRPr lang="en-US" sz="2800" b="1" dirty="0">
              <a:solidFill>
                <a:schemeClr val="tx1"/>
              </a:solidFill>
              <a:latin typeface="Times New Roman" panose="02020603050405020304" pitchFamily="18" charset="0"/>
            </a:endParaRPr>
          </a:p>
        </p:txBody>
      </p:sp>
      <p:pic>
        <p:nvPicPr>
          <p:cNvPr id="5" name="Picture 3" descr="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269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oi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191000" cy="2667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Festival-H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4114800" cy="281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u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2672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75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9"/>
          <p:cNvSpPr txBox="1">
            <a:spLocks noChangeArrowheads="1"/>
          </p:cNvSpPr>
          <p:nvPr/>
        </p:nvSpPr>
        <p:spPr bwMode="auto">
          <a:xfrm>
            <a:off x="838200" y="5943600"/>
            <a:ext cx="228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1143000" y="2743200"/>
            <a:ext cx="1752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pic>
        <p:nvPicPr>
          <p:cNvPr id="7" name="Picture 61" descr="nghe th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3581400"/>
            <a:ext cx="289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kim ho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6988"/>
            <a:ext cx="29718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kim h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3589338"/>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hội thi đúc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 y="3581400"/>
            <a:ext cx="28194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5" descr="đúc đồ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163"/>
            <a:ext cx="28194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6" descr="th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338" y="-26988"/>
            <a:ext cx="28956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7"/>
          <p:cNvSpPr txBox="1">
            <a:spLocks noChangeArrowheads="1"/>
          </p:cNvSpPr>
          <p:nvPr/>
        </p:nvSpPr>
        <p:spPr bwMode="auto">
          <a:xfrm>
            <a:off x="-14288" y="3190875"/>
            <a:ext cx="259080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Đúc đồng</a:t>
            </a:r>
          </a:p>
        </p:txBody>
      </p:sp>
      <p:sp>
        <p:nvSpPr>
          <p:cNvPr id="14" name="Text Box 68"/>
          <p:cNvSpPr txBox="1">
            <a:spLocks noChangeArrowheads="1"/>
          </p:cNvSpPr>
          <p:nvPr/>
        </p:nvSpPr>
        <p:spPr bwMode="auto">
          <a:xfrm>
            <a:off x="3109913" y="3195638"/>
            <a:ext cx="25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Thêu</a:t>
            </a:r>
          </a:p>
        </p:txBody>
      </p:sp>
      <p:sp>
        <p:nvSpPr>
          <p:cNvPr id="15" name="Text Box 69"/>
          <p:cNvSpPr txBox="1">
            <a:spLocks noChangeArrowheads="1"/>
          </p:cNvSpPr>
          <p:nvPr/>
        </p:nvSpPr>
        <p:spPr bwMode="auto">
          <a:xfrm>
            <a:off x="6310313" y="3190875"/>
            <a:ext cx="2590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Kim hoàn</a:t>
            </a:r>
          </a:p>
        </p:txBody>
      </p:sp>
    </p:spTree>
    <p:extLst>
      <p:ext uri="{BB962C8B-B14F-4D97-AF65-F5344CB8AC3E}">
        <p14:creationId xmlns:p14="http://schemas.microsoft.com/office/powerpoint/2010/main" val="3323898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524000" y="0"/>
            <a:ext cx="6553200" cy="25908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r>
              <a:rPr lang="en-US" sz="4400" b="1">
                <a:solidFill>
                  <a:schemeClr val="tx2">
                    <a:lumMod val="60000"/>
                    <a:lumOff val="40000"/>
                  </a:schemeClr>
                </a:solidFill>
                <a:latin typeface="Times New Roman" panose="02020603050405020304" pitchFamily="18" charset="0"/>
                <a:cs typeface="Times New Roman" panose="02020603050405020304" pitchFamily="18" charset="0"/>
              </a:rPr>
              <a:t>T</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ại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sao n</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ói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Hu</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ế</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th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ành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ph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ố</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du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ịch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a:t>
            </a:r>
            <a:endParaRPr lang="vi-VN" sz="4400" b="1">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7-Point Star 8"/>
          <p:cNvSpPr/>
          <p:nvPr/>
        </p:nvSpPr>
        <p:spPr>
          <a:xfrm>
            <a:off x="0" y="2679510"/>
            <a:ext cx="3581400" cy="2121090"/>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Danh lam, </a:t>
            </a:r>
          </a:p>
          <a:p>
            <a:pPr algn="ctr">
              <a:defRPr/>
            </a:pPr>
            <a:r>
              <a:rPr lang="en-US" sz="2800" b="1">
                <a:solidFill>
                  <a:schemeClr val="tx1"/>
                </a:solidFill>
                <a:latin typeface="Times New Roman" panose="02020603050405020304" pitchFamily="18" charset="0"/>
                <a:cs typeface="Times New Roman" panose="02020603050405020304" pitchFamily="18" charset="0"/>
              </a:rPr>
              <a:t>thắng cảnh đẹp</a:t>
            </a:r>
          </a:p>
        </p:txBody>
      </p:sp>
      <p:sp>
        <p:nvSpPr>
          <p:cNvPr id="11" name="7-Point Star 10"/>
          <p:cNvSpPr/>
          <p:nvPr/>
        </p:nvSpPr>
        <p:spPr>
          <a:xfrm>
            <a:off x="3048000" y="4592187"/>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Nét văn hóa phong phú</a:t>
            </a:r>
          </a:p>
        </p:txBody>
      </p:sp>
      <p:sp>
        <p:nvSpPr>
          <p:cNvPr id="12" name="7-Point Star 11"/>
          <p:cNvSpPr/>
          <p:nvPr/>
        </p:nvSpPr>
        <p:spPr>
          <a:xfrm>
            <a:off x="5486400" y="2679510"/>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Di tích lịch sử nổi tiếng</a:t>
            </a:r>
          </a:p>
        </p:txBody>
      </p:sp>
    </p:spTree>
    <p:extLst>
      <p:ext uri="{BB962C8B-B14F-4D97-AF65-F5344CB8AC3E}">
        <p14:creationId xmlns:p14="http://schemas.microsoft.com/office/powerpoint/2010/main" val="3184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90"/>
                                          </p:val>
                                        </p:tav>
                                        <p:tav tm="100000">
                                          <p:val>
                                            <p:fltVal val="0"/>
                                          </p:val>
                                        </p:tav>
                                      </p:tavLst>
                                    </p:anim>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a:bodyPr>
          <a:lstStyle/>
          <a:p>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0" y="1349514"/>
            <a:ext cx="335280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TRÒ CH</a:t>
            </a:r>
            <a:r>
              <a:rPr lang="vi-VN" sz="4000" b="1">
                <a:latin typeface="Times New Roman" panose="02020603050405020304" pitchFamily="18" charset="0"/>
                <a:cs typeface="Times New Roman" panose="02020603050405020304" pitchFamily="18" charset="0"/>
              </a:rPr>
              <a:t>Ơ</a:t>
            </a:r>
            <a:r>
              <a:rPr lang="en-US" sz="4000" b="1">
                <a:latin typeface="Times New Roman" panose="02020603050405020304" pitchFamily="18" charset="0"/>
                <a:cs typeface="Times New Roman" panose="02020603050405020304" pitchFamily="18" charset="0"/>
              </a:rPr>
              <a:t>I</a:t>
            </a:r>
            <a:endParaRPr lang="en-US" sz="4000" b="1"/>
          </a:p>
        </p:txBody>
      </p:sp>
    </p:spTree>
    <p:extLst>
      <p:ext uri="{BB962C8B-B14F-4D97-AF65-F5344CB8AC3E}">
        <p14:creationId xmlns:p14="http://schemas.microsoft.com/office/powerpoint/2010/main" val="4159359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750" fill="hold"/>
                                        <p:tgtEl>
                                          <p:spTgt spid="2"/>
                                        </p:tgtEl>
                                        <p:attrNameLst>
                                          <p:attrName>ppt_w</p:attrName>
                                        </p:attrNameLst>
                                      </p:cBhvr>
                                      <p:tavLst>
                                        <p:tav tm="0">
                                          <p:val>
                                            <p:fltVal val="0"/>
                                          </p:val>
                                        </p:tav>
                                        <p:tav tm="100000">
                                          <p:val>
                                            <p:strVal val="#ppt_w"/>
                                          </p:val>
                                        </p:tav>
                                      </p:tavLst>
                                    </p:anim>
                                    <p:anim calcmode="lin" valueType="num">
                                      <p:cBhvr>
                                        <p:cTn id="26" dur="750" fill="hold"/>
                                        <p:tgtEl>
                                          <p:spTgt spid="2"/>
                                        </p:tgtEl>
                                        <p:attrNameLst>
                                          <p:attrName>ppt_h</p:attrName>
                                        </p:attrNameLst>
                                      </p:cBhvr>
                                      <p:tavLst>
                                        <p:tav tm="0">
                                          <p:val>
                                            <p:fltVal val="0"/>
                                          </p:val>
                                        </p:tav>
                                        <p:tav tm="100000">
                                          <p:val>
                                            <p:strVal val="#ppt_h"/>
                                          </p:val>
                                        </p:tav>
                                      </p:tavLst>
                                    </p:anim>
                                    <p:animEffect transition="in" filter="fade">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7000">
              <a:schemeClr val="accent5">
                <a:lumMod val="89000"/>
              </a:schemeClr>
            </a:gs>
            <a:gs pos="57000">
              <a:schemeClr val="accent5">
                <a:lumMod val="75000"/>
              </a:schemeClr>
            </a:gs>
            <a:gs pos="89000">
              <a:schemeClr val="accent5">
                <a:lumMod val="70000"/>
              </a:schemeClr>
            </a:gs>
          </a:gsLst>
          <a:lin ang="0" scaled="1"/>
          <a:tileRect/>
        </a:gradFill>
        <a:effectLst/>
      </p:bgPr>
    </p:bg>
    <p:spTree>
      <p:nvGrpSpPr>
        <p:cNvPr id="1" name=""/>
        <p:cNvGrpSpPr/>
        <p:nvPr/>
      </p:nvGrpSpPr>
      <p:grpSpPr>
        <a:xfrm>
          <a:off x="0" y="0"/>
          <a:ext cx="0" cy="0"/>
          <a:chOff x="0" y="0"/>
          <a:chExt cx="0" cy="0"/>
        </a:xfrm>
      </p:grpSpPr>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2560582" cy="3048000"/>
          </a:xfrm>
        </p:spPr>
      </p:pic>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0" t="8421" r="12500" b="9474"/>
          <a:stretch/>
        </p:blipFill>
        <p:spPr>
          <a:xfrm>
            <a:off x="6328012" y="3852862"/>
            <a:ext cx="2815988" cy="3005138"/>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5" y="3733800"/>
            <a:ext cx="2560582" cy="3209925"/>
          </a:xfrm>
          <a:prstGeom prst="rect">
            <a:avLst/>
          </a:prstGeom>
        </p:spPr>
      </p:pic>
      <p:pic>
        <p:nvPicPr>
          <p:cNvPr id="7" name="Picture 6">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74" r="20312"/>
          <a:stretch/>
        </p:blipFill>
        <p:spPr>
          <a:xfrm>
            <a:off x="6328012" y="0"/>
            <a:ext cx="2819400" cy="3248025"/>
          </a:xfrm>
          <a:prstGeom prst="rect">
            <a:avLst/>
          </a:prstGeom>
        </p:spPr>
      </p:pic>
      <p:sp>
        <p:nvSpPr>
          <p:cNvPr id="8" name="Rounded Rectangle 7">
            <a:hlinkClick r:id="rId10" action="ppaction://hlinksldjump"/>
          </p:cNvPr>
          <p:cNvSpPr/>
          <p:nvPr/>
        </p:nvSpPr>
        <p:spPr>
          <a:xfrm>
            <a:off x="3186997" y="1828800"/>
            <a:ext cx="2514600" cy="3048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sz="4800"/>
          </a:p>
        </p:txBody>
      </p:sp>
    </p:spTree>
    <p:extLst>
      <p:ext uri="{BB962C8B-B14F-4D97-AF65-F5344CB8AC3E}">
        <p14:creationId xmlns:p14="http://schemas.microsoft.com/office/powerpoint/2010/main" val="178220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334" y="-6824"/>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a:hlinkClick r:id="rId3" action="ppaction://hlinksldjump" highlightClick="1"/>
          </p:cNvPr>
          <p:cNvSpPr>
            <a:spLocks noChangeArrowheads="1"/>
          </p:cNvSpPr>
          <p:nvPr/>
        </p:nvSpPr>
        <p:spPr bwMode="auto">
          <a:xfrm>
            <a:off x="8401334" y="6165376"/>
            <a:ext cx="381000" cy="304800"/>
          </a:xfrm>
          <a:prstGeom prst="actionButtonBeginning">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4"/>
          <p:cNvSpPr>
            <a:spLocks noChangeArrowheads="1"/>
          </p:cNvSpPr>
          <p:nvPr/>
        </p:nvSpPr>
        <p:spPr bwMode="auto">
          <a:xfrm>
            <a:off x="1467134" y="1593376"/>
            <a:ext cx="6172200" cy="1981200"/>
          </a:xfrm>
          <a:prstGeom prst="horizontalScroll">
            <a:avLst>
              <a:gd name="adj" fmla="val 12500"/>
            </a:avLst>
          </a:prstGeom>
          <a:solidFill>
            <a:srgbClr val="F3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3600" b="1">
              <a:solidFill>
                <a:srgbClr val="FF0000"/>
              </a:solidFill>
              <a:latin typeface="Times New Roman" panose="02020603050405020304" pitchFamily="18" charset="0"/>
            </a:endParaRPr>
          </a:p>
        </p:txBody>
      </p:sp>
      <p:sp>
        <p:nvSpPr>
          <p:cNvPr id="7" name="Text Box 5"/>
          <p:cNvSpPr txBox="1">
            <a:spLocks noChangeArrowheads="1"/>
          </p:cNvSpPr>
          <p:nvPr/>
        </p:nvSpPr>
        <p:spPr bwMode="auto">
          <a:xfrm>
            <a:off x="2971800" y="4059000"/>
            <a:ext cx="3276600" cy="771525"/>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0000"/>
                </a:solidFill>
                <a:latin typeface="Times New Roman" panose="02020603050405020304" pitchFamily="18" charset="0"/>
              </a:rPr>
              <a:t>Sông Hương</a:t>
            </a:r>
          </a:p>
        </p:txBody>
      </p:sp>
      <p:sp>
        <p:nvSpPr>
          <p:cNvPr id="8" name="Text Box 6"/>
          <p:cNvSpPr txBox="1">
            <a:spLocks noChangeArrowheads="1"/>
          </p:cNvSpPr>
          <p:nvPr/>
        </p:nvSpPr>
        <p:spPr bwMode="auto">
          <a:xfrm>
            <a:off x="1771934" y="1821976"/>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a:solidFill>
                  <a:srgbClr val="FF0000"/>
                </a:solidFill>
                <a:latin typeface="Times New Roman" panose="02020603050405020304" pitchFamily="18" charset="0"/>
              </a:rPr>
              <a:t>Nêu tên dòng sông chảy qua Thành phố Huế?</a:t>
            </a:r>
          </a:p>
        </p:txBody>
      </p:sp>
      <p:sp>
        <p:nvSpPr>
          <p:cNvPr id="9" name="Right Arrow 8">
            <a:hlinkClick r:id="rId4" action="ppaction://hlinksldjump"/>
          </p:cNvPr>
          <p:cNvSpPr/>
          <p:nvPr/>
        </p:nvSpPr>
        <p:spPr>
          <a:xfrm>
            <a:off x="7010400" y="5410200"/>
            <a:ext cx="1219200" cy="6096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63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Chùa Thiên Mụ</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01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74" t="5555" r="3174" b="4445"/>
          <a:stretch/>
        </p:blipFill>
        <p:spPr>
          <a:xfrm>
            <a:off x="-36394" y="274638"/>
            <a:ext cx="4608394" cy="6483232"/>
          </a:xfrm>
        </p:spPr>
      </p:pic>
      <p:sp>
        <p:nvSpPr>
          <p:cNvPr id="5" name="TextBox 4"/>
          <p:cNvSpPr txBox="1"/>
          <p:nvPr/>
        </p:nvSpPr>
        <p:spPr>
          <a:xfrm>
            <a:off x="4486132" y="2927445"/>
            <a:ext cx="4545842" cy="1569660"/>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Nhìn vào bản đồ hãy xác định vị trí của thành phố Huế?</a:t>
            </a:r>
          </a:p>
        </p:txBody>
      </p:sp>
      <p:sp>
        <p:nvSpPr>
          <p:cNvPr id="7" name="Rounded Rectangle 6"/>
          <p:cNvSpPr/>
          <p:nvPr/>
        </p:nvSpPr>
        <p:spPr>
          <a:xfrm>
            <a:off x="4753686" y="2912660"/>
            <a:ext cx="41148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Thành phố Huế thuộc tỉnh nào?</a:t>
            </a:r>
          </a:p>
        </p:txBody>
      </p:sp>
      <p:cxnSp>
        <p:nvCxnSpPr>
          <p:cNvPr id="12" name="Straight Arrow Connector 11"/>
          <p:cNvCxnSpPr/>
          <p:nvPr/>
        </p:nvCxnSpPr>
        <p:spPr>
          <a:xfrm flipH="1">
            <a:off x="1670998" y="2470626"/>
            <a:ext cx="914400" cy="477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03445" y="1676400"/>
            <a:ext cx="3048000" cy="77399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Tỉnh Thừa Thiên Huế</a:t>
            </a:r>
          </a:p>
        </p:txBody>
      </p:sp>
    </p:spTree>
    <p:extLst>
      <p:ext uri="{BB962C8B-B14F-4D97-AF65-F5344CB8AC3E}">
        <p14:creationId xmlns:p14="http://schemas.microsoft.com/office/powerpoint/2010/main" val="479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4480" cy="6858000"/>
          </a:xfrm>
          <a:prstGeom prst="rect">
            <a:avLst/>
          </a:prstGeo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endParaRPr lang="en-US" sz="2800" b="1" dirty="0">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944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1447800"/>
            <a:ext cx="609600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Vì sao nói Huế là cố đô?</a:t>
            </a:r>
          </a:p>
        </p:txBody>
      </p:sp>
      <p:sp>
        <p:nvSpPr>
          <p:cNvPr id="5" name="Rounded Rectangle 4"/>
          <p:cNvSpPr/>
          <p:nvPr/>
        </p:nvSpPr>
        <p:spPr>
          <a:xfrm>
            <a:off x="762000" y="3276600"/>
            <a:ext cx="54864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Vì Huế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chọn làm kinh đô vào thời nhà Nguyễn. </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80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Horizontal Scroll 9"/>
          <p:cNvSpPr/>
          <p:nvPr/>
        </p:nvSpPr>
        <p:spPr>
          <a:xfrm>
            <a:off x="609600" y="1447800"/>
            <a:ext cx="8001000" cy="4267200"/>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i="1">
                <a:solidFill>
                  <a:schemeClr val="tx1"/>
                </a:solidFill>
                <a:latin typeface="Times New Roman" panose="02020603050405020304" pitchFamily="18" charset="0"/>
              </a:rPr>
              <a:t>Thành phố Huế được xây dựng cách đây trên 400 năm  và  đã  từng là kinh  đô  của  nước ta thời  nhà Nguyễn. Huế có nhiều  cảnh thiên nhiên đẹp, nhiều công trình kiến trúc cổ có giá trị nghệ thuật cao nên thu hút rất nhiều khách du lịch.</a:t>
            </a:r>
            <a:endParaRPr lang="en-US" sz="3200">
              <a:solidFill>
                <a:schemeClr val="tx1"/>
              </a:solidFill>
            </a:endParaRPr>
          </a:p>
        </p:txBody>
      </p:sp>
      <p:sp>
        <p:nvSpPr>
          <p:cNvPr id="11" name="TextBox 10"/>
          <p:cNvSpPr txBox="1"/>
          <p:nvPr/>
        </p:nvSpPr>
        <p:spPr>
          <a:xfrm>
            <a:off x="3200400" y="952452"/>
            <a:ext cx="3429000" cy="769441"/>
          </a:xfrm>
          <a:prstGeom prst="rect">
            <a:avLst/>
          </a:prstGeom>
          <a:noFill/>
        </p:spPr>
        <p:txBody>
          <a:bodyPr wrap="square" rtlCol="0">
            <a:spAutoFit/>
          </a:bodyPr>
          <a:lstStyle/>
          <a:p>
            <a:pPr algn="ctr"/>
            <a:r>
              <a:rPr lang="en-US" sz="4400" b="1" u="sng">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815586651"/>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Huế TY của tô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077200" y="304800"/>
            <a:ext cx="609600" cy="609600"/>
          </a:xfrm>
          <a:prstGeom prst="rect">
            <a:avLst/>
          </a:prstGeom>
        </p:spPr>
      </p:pic>
    </p:spTree>
    <p:extLst>
      <p:ext uri="{BB962C8B-B14F-4D97-AF65-F5344CB8AC3E}">
        <p14:creationId xmlns:p14="http://schemas.microsoft.com/office/powerpoint/2010/main" val="123837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71800"/>
            <a:ext cx="8229600" cy="1143000"/>
          </a:xfrm>
        </p:spPr>
        <p:txBody>
          <a:bodyPr>
            <a:normAutofit fontScale="90000"/>
          </a:bodyPr>
          <a:lstStyle/>
          <a:p>
            <a:pPr algn="l"/>
            <a:r>
              <a:rPr lang="nl-NL" b="1">
                <a:latin typeface="Times New Roman" panose="02020603050405020304" pitchFamily="18" charset="0"/>
                <a:cs typeface="Times New Roman" panose="02020603050405020304" pitchFamily="18" charset="0"/>
              </a:rPr>
              <a:t>- Thảo luận nhóm đôi:</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Muốn đến Huế thì có thể đi bằng các loại đường giao thông  nào ? </a:t>
            </a:r>
            <a:br>
              <a:rPr lang="nl-NL">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Huế tựa vào dãy núi nào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Tên con sông chảy qua thành phố Huế?</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54355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8600"/>
            <a:ext cx="9144000" cy="6324600"/>
          </a:xfrm>
        </p:spPr>
      </p:pic>
    </p:spTree>
    <p:extLst>
      <p:ext uri="{BB962C8B-B14F-4D97-AF65-F5344CB8AC3E}">
        <p14:creationId xmlns:p14="http://schemas.microsoft.com/office/powerpoint/2010/main" val="2180234012"/>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304800"/>
            <a:ext cx="5181600" cy="7654963"/>
          </a:xfrm>
        </p:spPr>
      </p:pic>
    </p:spTree>
    <p:extLst>
      <p:ext uri="{BB962C8B-B14F-4D97-AF65-F5344CB8AC3E}">
        <p14:creationId xmlns:p14="http://schemas.microsoft.com/office/powerpoint/2010/main" val="3712634480"/>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19050" y="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2590800" y="787400"/>
            <a:ext cx="3151188" cy="5888038"/>
          </a:xfrm>
          <a:custGeom>
            <a:avLst/>
            <a:gdLst>
              <a:gd name="connsiteX0" fmla="*/ 1043543 w 3074224"/>
              <a:gd name="connsiteY0" fmla="*/ 4492592 h 4492592"/>
              <a:gd name="connsiteX1" fmla="*/ 1091044 w 3074224"/>
              <a:gd name="connsiteY1" fmla="*/ 4338213 h 4492592"/>
              <a:gd name="connsiteX2" fmla="*/ 924790 w 3074224"/>
              <a:gd name="connsiteY2" fmla="*/ 4183834 h 4492592"/>
              <a:gd name="connsiteX3" fmla="*/ 461652 w 3074224"/>
              <a:gd name="connsiteY3" fmla="*/ 3993828 h 4492592"/>
              <a:gd name="connsiteX4" fmla="*/ 212270 w 3074224"/>
              <a:gd name="connsiteY4" fmla="*/ 3875075 h 4492592"/>
              <a:gd name="connsiteX5" fmla="*/ 57891 w 3074224"/>
              <a:gd name="connsiteY5" fmla="*/ 3720696 h 4492592"/>
              <a:gd name="connsiteX6" fmla="*/ 10390 w 3074224"/>
              <a:gd name="connsiteY6" fmla="*/ 3566317 h 4492592"/>
              <a:gd name="connsiteX7" fmla="*/ 46016 w 3074224"/>
              <a:gd name="connsiteY7" fmla="*/ 3411937 h 4492592"/>
              <a:gd name="connsiteX8" fmla="*/ 449777 w 3074224"/>
              <a:gd name="connsiteY8" fmla="*/ 3352561 h 4492592"/>
              <a:gd name="connsiteX9" fmla="*/ 580405 w 3074224"/>
              <a:gd name="connsiteY9" fmla="*/ 3281309 h 4492592"/>
              <a:gd name="connsiteX10" fmla="*/ 817912 w 3074224"/>
              <a:gd name="connsiteY10" fmla="*/ 3269434 h 4492592"/>
              <a:gd name="connsiteX11" fmla="*/ 1435429 w 3074224"/>
              <a:gd name="connsiteY11" fmla="*/ 3150680 h 4492592"/>
              <a:gd name="connsiteX12" fmla="*/ 1779813 w 3074224"/>
              <a:gd name="connsiteY12" fmla="*/ 3091304 h 4492592"/>
              <a:gd name="connsiteX13" fmla="*/ 2195450 w 3074224"/>
              <a:gd name="connsiteY13" fmla="*/ 2877548 h 4492592"/>
              <a:gd name="connsiteX14" fmla="*/ 2349829 w 3074224"/>
              <a:gd name="connsiteY14" fmla="*/ 2616291 h 4492592"/>
              <a:gd name="connsiteX15" fmla="*/ 2373579 w 3074224"/>
              <a:gd name="connsiteY15" fmla="*/ 1927522 h 4492592"/>
              <a:gd name="connsiteX16" fmla="*/ 2302327 w 3074224"/>
              <a:gd name="connsiteY16" fmla="*/ 1844395 h 4492592"/>
              <a:gd name="connsiteX17" fmla="*/ 2124198 w 3074224"/>
              <a:gd name="connsiteY17" fmla="*/ 1868145 h 4492592"/>
              <a:gd name="connsiteX18" fmla="*/ 2005444 w 3074224"/>
              <a:gd name="connsiteY18" fmla="*/ 1868145 h 4492592"/>
              <a:gd name="connsiteX19" fmla="*/ 1898566 w 3074224"/>
              <a:gd name="connsiteY19" fmla="*/ 1476259 h 4492592"/>
              <a:gd name="connsiteX20" fmla="*/ 1981694 w 3074224"/>
              <a:gd name="connsiteY20" fmla="*/ 929995 h 4492592"/>
              <a:gd name="connsiteX21" fmla="*/ 1993569 w 3074224"/>
              <a:gd name="connsiteY21" fmla="*/ 763740 h 4492592"/>
              <a:gd name="connsiteX22" fmla="*/ 2112322 w 3074224"/>
              <a:gd name="connsiteY22" fmla="*/ 538109 h 4492592"/>
              <a:gd name="connsiteX23" fmla="*/ 2421081 w 3074224"/>
              <a:gd name="connsiteY23" fmla="*/ 466857 h 4492592"/>
              <a:gd name="connsiteX24" fmla="*/ 2658587 w 3074224"/>
              <a:gd name="connsiteY24" fmla="*/ 181849 h 4492592"/>
              <a:gd name="connsiteX25" fmla="*/ 2789216 w 3074224"/>
              <a:gd name="connsiteY25" fmla="*/ 39345 h 4492592"/>
              <a:gd name="connsiteX26" fmla="*/ 2979221 w 3074224"/>
              <a:gd name="connsiteY26" fmla="*/ 3719 h 4492592"/>
              <a:gd name="connsiteX27" fmla="*/ 3074224 w 3074224"/>
              <a:gd name="connsiteY27" fmla="*/ 110597 h 449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4224" h="4492592">
                <a:moveTo>
                  <a:pt x="1043543" y="4492592"/>
                </a:moveTo>
                <a:cubicBezTo>
                  <a:pt x="1077189" y="4441132"/>
                  <a:pt x="1110836" y="4389673"/>
                  <a:pt x="1091044" y="4338213"/>
                </a:cubicBezTo>
                <a:cubicBezTo>
                  <a:pt x="1071252" y="4286753"/>
                  <a:pt x="1029689" y="4241232"/>
                  <a:pt x="924790" y="4183834"/>
                </a:cubicBezTo>
                <a:cubicBezTo>
                  <a:pt x="819891" y="4126436"/>
                  <a:pt x="580405" y="4045288"/>
                  <a:pt x="461652" y="3993828"/>
                </a:cubicBezTo>
                <a:cubicBezTo>
                  <a:pt x="342899" y="3942368"/>
                  <a:pt x="279563" y="3920597"/>
                  <a:pt x="212270" y="3875075"/>
                </a:cubicBezTo>
                <a:cubicBezTo>
                  <a:pt x="144977" y="3829553"/>
                  <a:pt x="91538" y="3772156"/>
                  <a:pt x="57891" y="3720696"/>
                </a:cubicBezTo>
                <a:cubicBezTo>
                  <a:pt x="24244" y="3669236"/>
                  <a:pt x="12369" y="3617777"/>
                  <a:pt x="10390" y="3566317"/>
                </a:cubicBezTo>
                <a:cubicBezTo>
                  <a:pt x="8411" y="3514857"/>
                  <a:pt x="-27215" y="3447563"/>
                  <a:pt x="46016" y="3411937"/>
                </a:cubicBezTo>
                <a:cubicBezTo>
                  <a:pt x="119247" y="3376311"/>
                  <a:pt x="360712" y="3374332"/>
                  <a:pt x="449777" y="3352561"/>
                </a:cubicBezTo>
                <a:cubicBezTo>
                  <a:pt x="538842" y="3330790"/>
                  <a:pt x="519049" y="3295163"/>
                  <a:pt x="580405" y="3281309"/>
                </a:cubicBezTo>
                <a:cubicBezTo>
                  <a:pt x="641761" y="3267455"/>
                  <a:pt x="675408" y="3291205"/>
                  <a:pt x="817912" y="3269434"/>
                </a:cubicBezTo>
                <a:cubicBezTo>
                  <a:pt x="960416" y="3247663"/>
                  <a:pt x="1275112" y="3180368"/>
                  <a:pt x="1435429" y="3150680"/>
                </a:cubicBezTo>
                <a:cubicBezTo>
                  <a:pt x="1595746" y="3120992"/>
                  <a:pt x="1653143" y="3136826"/>
                  <a:pt x="1779813" y="3091304"/>
                </a:cubicBezTo>
                <a:cubicBezTo>
                  <a:pt x="1906483" y="3045782"/>
                  <a:pt x="2100447" y="2956717"/>
                  <a:pt x="2195450" y="2877548"/>
                </a:cubicBezTo>
                <a:cubicBezTo>
                  <a:pt x="2290453" y="2798379"/>
                  <a:pt x="2320141" y="2774629"/>
                  <a:pt x="2349829" y="2616291"/>
                </a:cubicBezTo>
                <a:cubicBezTo>
                  <a:pt x="2379517" y="2457953"/>
                  <a:pt x="2381496" y="2056171"/>
                  <a:pt x="2373579" y="1927522"/>
                </a:cubicBezTo>
                <a:cubicBezTo>
                  <a:pt x="2365662" y="1798873"/>
                  <a:pt x="2343891" y="1854291"/>
                  <a:pt x="2302327" y="1844395"/>
                </a:cubicBezTo>
                <a:cubicBezTo>
                  <a:pt x="2260764" y="1834499"/>
                  <a:pt x="2173678" y="1864187"/>
                  <a:pt x="2124198" y="1868145"/>
                </a:cubicBezTo>
                <a:cubicBezTo>
                  <a:pt x="2074718" y="1872103"/>
                  <a:pt x="2043049" y="1933459"/>
                  <a:pt x="2005444" y="1868145"/>
                </a:cubicBezTo>
                <a:cubicBezTo>
                  <a:pt x="1967839" y="1802831"/>
                  <a:pt x="1902524" y="1632617"/>
                  <a:pt x="1898566" y="1476259"/>
                </a:cubicBezTo>
                <a:cubicBezTo>
                  <a:pt x="1894608" y="1319901"/>
                  <a:pt x="1965860" y="1048748"/>
                  <a:pt x="1981694" y="929995"/>
                </a:cubicBezTo>
                <a:cubicBezTo>
                  <a:pt x="1997528" y="811242"/>
                  <a:pt x="1971798" y="829054"/>
                  <a:pt x="1993569" y="763740"/>
                </a:cubicBezTo>
                <a:cubicBezTo>
                  <a:pt x="2015340" y="698426"/>
                  <a:pt x="2041070" y="587589"/>
                  <a:pt x="2112322" y="538109"/>
                </a:cubicBezTo>
                <a:cubicBezTo>
                  <a:pt x="2183574" y="488629"/>
                  <a:pt x="2330037" y="526234"/>
                  <a:pt x="2421081" y="466857"/>
                </a:cubicBezTo>
                <a:cubicBezTo>
                  <a:pt x="2512125" y="407480"/>
                  <a:pt x="2597231" y="253101"/>
                  <a:pt x="2658587" y="181849"/>
                </a:cubicBezTo>
                <a:cubicBezTo>
                  <a:pt x="2719943" y="110597"/>
                  <a:pt x="2735777" y="69033"/>
                  <a:pt x="2789216" y="39345"/>
                </a:cubicBezTo>
                <a:cubicBezTo>
                  <a:pt x="2842655" y="9657"/>
                  <a:pt x="2931720" y="-8156"/>
                  <a:pt x="2979221" y="3719"/>
                </a:cubicBezTo>
                <a:cubicBezTo>
                  <a:pt x="3026722" y="15594"/>
                  <a:pt x="3050473" y="63095"/>
                  <a:pt x="3074224" y="110597"/>
                </a:cubicBezTo>
              </a:path>
            </a:pathLst>
          </a:custGeom>
          <a:ln w="95250">
            <a:solidFill>
              <a:srgbClr val="00B0F0"/>
            </a:solidFill>
          </a:ln>
        </p:spPr>
        <p:style>
          <a:lnRef idx="3">
            <a:schemeClr val="accent1"/>
          </a:lnRef>
          <a:fillRef idx="0">
            <a:schemeClr val="accent1"/>
          </a:fillRef>
          <a:effectRef idx="2">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174871113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ounded Rectangle 2"/>
          <p:cNvSpPr/>
          <p:nvPr/>
        </p:nvSpPr>
        <p:spPr>
          <a:xfrm>
            <a:off x="3733800" y="6172200"/>
            <a:ext cx="2133600" cy="579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Sông H</a:t>
            </a:r>
            <a:r>
              <a:rPr lang="vi-VN" sz="2400">
                <a:latin typeface="Times New Roman" panose="02020603050405020304" pitchFamily="18" charset="0"/>
                <a:cs typeface="Times New Roman" panose="02020603050405020304" pitchFamily="18" charset="0"/>
              </a:rPr>
              <a:t>ươ</a:t>
            </a:r>
            <a:r>
              <a:rPr lang="en-US" sz="240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2034754869"/>
      </p:ext>
    </p:extLst>
  </p:cSld>
  <p:clrMapOvr>
    <a:masterClrMapping/>
  </p:clrMapOvr>
  <p:transition spd="med">
    <p:check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2362200"/>
            <a:ext cx="5029200" cy="255454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Quan sát lược đồ hình 1 sách giáo khoa và với kiến thức của mình, em hãy kể tên các công trình kiến trúc cổ kính của Huế.</a:t>
            </a:r>
          </a:p>
        </p:txBody>
      </p:sp>
    </p:spTree>
    <p:extLst>
      <p:ext uri="{BB962C8B-B14F-4D97-AF65-F5344CB8AC3E}">
        <p14:creationId xmlns:p14="http://schemas.microsoft.com/office/powerpoint/2010/main" val="2965583433"/>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579</Words>
  <Application>Microsoft Office PowerPoint</Application>
  <PresentationFormat>On-screen Show (4:3)</PresentationFormat>
  <Paragraphs>65</Paragraphs>
  <Slides>33</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Tahoma</vt:lpstr>
      <vt:lpstr>Times New Roman</vt:lpstr>
      <vt:lpstr>Wingdings</vt:lpstr>
      <vt:lpstr>Office Theme</vt:lpstr>
      <vt:lpstr>Photo Editor Photo</vt:lpstr>
      <vt:lpstr>ĐỊA LÍ 4 THÀNH PHỐ HUẾ</vt:lpstr>
      <vt:lpstr>PowerPoint Presentation</vt:lpstr>
      <vt:lpstr>PowerPoint Presentation</vt:lpstr>
      <vt:lpstr>- Thảo luận nhóm đôi: + Muốn đến Huế thì có thể đi bằng các loại đường giao thông  nào ?  + Huế tựa vào dãy núi nào ? + Tên con sông chảy qua thành phố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KINH THÀNH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Festival Huế tổ chức 2 năm một lần</vt:lpstr>
      <vt:lpstr>PowerPoint Presentation</vt:lpstr>
      <vt:lpstr>PowerPoint Presentation</vt:lpstr>
      <vt:lpstr>KHÁM PHÁ BÍ MẬT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ÑÒA LYÙ  LÔÙP 4B1</dc:title>
  <dc:creator>Admin</dc:creator>
  <cp:lastModifiedBy>Win10Pro</cp:lastModifiedBy>
  <cp:revision>39</cp:revision>
  <dcterms:created xsi:type="dcterms:W3CDTF">2021-03-30T16:35:16Z</dcterms:created>
  <dcterms:modified xsi:type="dcterms:W3CDTF">2022-04-17T03:46:26Z</dcterms:modified>
</cp:coreProperties>
</file>