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81" r:id="rId2"/>
    <p:sldId id="257" r:id="rId3"/>
    <p:sldId id="258" r:id="rId4"/>
    <p:sldId id="261" r:id="rId5"/>
    <p:sldId id="259" r:id="rId6"/>
    <p:sldId id="287" r:id="rId7"/>
    <p:sldId id="288" r:id="rId8"/>
    <p:sldId id="289" r:id="rId9"/>
    <p:sldId id="290" r:id="rId10"/>
    <p:sldId id="286" r:id="rId11"/>
    <p:sldId id="262" r:id="rId12"/>
    <p:sldId id="263" r:id="rId13"/>
    <p:sldId id="291" r:id="rId14"/>
    <p:sldId id="292" r:id="rId15"/>
    <p:sldId id="293" r:id="rId16"/>
    <p:sldId id="294"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Fleur De Leah" panose="020B0604020202020204" charset="0"/>
      <p:regular r:id="rId23"/>
    </p:embeddedFont>
    <p:embeddedFont>
      <p:font typeface="Nunito" pitchFamily="2" charset="0"/>
      <p:regular r:id="rId24"/>
      <p:bold r:id="rId25"/>
      <p:italic r:id="rId26"/>
      <p:boldItalic r:id="rId27"/>
    </p:embeddedFont>
    <p:embeddedFont>
      <p:font typeface="Pattaya" panose="020B0604020202020204" charset="-34"/>
      <p:regular r:id="rId28"/>
    </p:embeddedFont>
  </p:embeddedFontLst>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BC5E"/>
    <a:srgbClr val="F038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73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3C06E-4409-4DCD-AB93-2DE11AE55F5A}" type="datetimeFigureOut">
              <a:rPr lang="en-US" smtClean="0"/>
              <a:t>3/20/2022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9157A-AC05-4889-BCD3-2195DA77B5BB}" type="slidenum">
              <a:rPr lang="en-US" smtClean="0"/>
              <a:t>‹#›</a:t>
            </a:fld>
            <a:endParaRPr lang="en-US"/>
          </a:p>
        </p:txBody>
      </p:sp>
    </p:spTree>
    <p:extLst>
      <p:ext uri="{BB962C8B-B14F-4D97-AF65-F5344CB8AC3E}">
        <p14:creationId xmlns:p14="http://schemas.microsoft.com/office/powerpoint/2010/main" val="332566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9"/>
        <p:cNvGrpSpPr/>
        <p:nvPr/>
      </p:nvGrpSpPr>
      <p:grpSpPr>
        <a:xfrm>
          <a:off x="0" y="0"/>
          <a:ext cx="0" cy="0"/>
          <a:chOff x="0" y="0"/>
          <a:chExt cx="0" cy="0"/>
        </a:xfrm>
      </p:grpSpPr>
      <p:sp>
        <p:nvSpPr>
          <p:cNvPr id="2910" name="Google Shape;2910;ge827575d3c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1" name="Google Shape;2911;ge827575d3c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5647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20780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8053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4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91373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51689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526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91122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30101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908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6777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3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82050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70281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3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02189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15331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3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9451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3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74274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59279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3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1304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3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9852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3074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4673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961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46417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31186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02056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6929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54168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96481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79335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1225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0486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40065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34408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36663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1670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6694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91838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82156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6381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80063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99279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31178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40786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83947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34432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24294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54494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67309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63078" y="91390"/>
            <a:ext cx="11954777" cy="6721505"/>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rot="2700000">
            <a:off x="11159353" y="1994839"/>
            <a:ext cx="149268" cy="52672"/>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712000" y="1699467"/>
            <a:ext cx="8768000" cy="2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8666"/>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832" name="Google Shape;832;p11"/>
          <p:cNvSpPr txBox="1">
            <a:spLocks noGrp="1"/>
          </p:cNvSpPr>
          <p:nvPr>
            <p:ph type="subTitle" idx="1"/>
          </p:nvPr>
        </p:nvSpPr>
        <p:spPr>
          <a:xfrm>
            <a:off x="2115267" y="4479317"/>
            <a:ext cx="7961600" cy="6792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21858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32890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01535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4">
            <a:lum/>
            <a:extLst>
              <a:ext uri="{96DAC541-7B7A-43D3-8B79-37D633B846F1}">
                <asvg:svgBlip xmlns:asvg="http://schemas.microsoft.com/office/drawing/2016/SVG/main" r:embed="rId65"/>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2022/3/20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10" r:id="rId8"/>
    <p:sldLayoutId id="2147483709" r:id="rId9"/>
    <p:sldLayoutId id="2147483708" r:id="rId10"/>
    <p:sldLayoutId id="2147483707" r:id="rId11"/>
    <p:sldLayoutId id="2147483706" r:id="rId12"/>
    <p:sldLayoutId id="2147483705" r:id="rId13"/>
    <p:sldLayoutId id="2147483704" r:id="rId14"/>
    <p:sldLayoutId id="2147483703" r:id="rId15"/>
    <p:sldLayoutId id="2147483702" r:id="rId16"/>
    <p:sldLayoutId id="2147483701" r:id="rId17"/>
    <p:sldLayoutId id="2147483700" r:id="rId18"/>
    <p:sldLayoutId id="2147483699" r:id="rId19"/>
    <p:sldLayoutId id="2147483698" r:id="rId20"/>
    <p:sldLayoutId id="2147483697" r:id="rId21"/>
    <p:sldLayoutId id="2147483696" r:id="rId22"/>
    <p:sldLayoutId id="2147483695" r:id="rId23"/>
    <p:sldLayoutId id="2147483694" r:id="rId24"/>
    <p:sldLayoutId id="2147483693" r:id="rId25"/>
    <p:sldLayoutId id="2147483692" r:id="rId26"/>
    <p:sldLayoutId id="2147483691" r:id="rId27"/>
    <p:sldLayoutId id="2147483690" r:id="rId28"/>
    <p:sldLayoutId id="2147483689" r:id="rId29"/>
    <p:sldLayoutId id="2147483688" r:id="rId30"/>
    <p:sldLayoutId id="2147483687" r:id="rId31"/>
    <p:sldLayoutId id="2147483686" r:id="rId32"/>
    <p:sldLayoutId id="2147483685" r:id="rId33"/>
    <p:sldLayoutId id="2147483684" r:id="rId34"/>
    <p:sldLayoutId id="2147483683" r:id="rId35"/>
    <p:sldLayoutId id="2147483682" r:id="rId36"/>
    <p:sldLayoutId id="2147483681" r:id="rId37"/>
    <p:sldLayoutId id="2147483680" r:id="rId38"/>
    <p:sldLayoutId id="2147483679" r:id="rId39"/>
    <p:sldLayoutId id="2147483678" r:id="rId40"/>
    <p:sldLayoutId id="2147483677" r:id="rId41"/>
    <p:sldLayoutId id="2147483676" r:id="rId42"/>
    <p:sldLayoutId id="2147483675" r:id="rId43"/>
    <p:sldLayoutId id="2147483674" r:id="rId44"/>
    <p:sldLayoutId id="2147483673" r:id="rId45"/>
    <p:sldLayoutId id="2147483672" r:id="rId46"/>
    <p:sldLayoutId id="2147483671" r:id="rId47"/>
    <p:sldLayoutId id="2147483670" r:id="rId48"/>
    <p:sldLayoutId id="2147483669" r:id="rId49"/>
    <p:sldLayoutId id="2147483668" r:id="rId50"/>
    <p:sldLayoutId id="2147483667" r:id="rId51"/>
    <p:sldLayoutId id="2147483666" r:id="rId52"/>
    <p:sldLayoutId id="2147483665" r:id="rId53"/>
    <p:sldLayoutId id="2147483664" r:id="rId54"/>
    <p:sldLayoutId id="2147483663" r:id="rId55"/>
    <p:sldLayoutId id="2147483662" r:id="rId56"/>
    <p:sldLayoutId id="2147483661" r:id="rId57"/>
    <p:sldLayoutId id="2147483656" r:id="rId58"/>
    <p:sldLayoutId id="2147483657" r:id="rId59"/>
    <p:sldLayoutId id="2147483658" r:id="rId60"/>
    <p:sldLayoutId id="2147483659" r:id="rId61"/>
    <p:sldLayoutId id="2147483660" r:id="rId6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3.xml"/><Relationship Id="rId6" Type="http://schemas.microsoft.com/office/2007/relationships/hdphoto" Target="../media/hdphoto8.wdp"/><Relationship Id="rId5" Type="http://schemas.openxmlformats.org/officeDocument/2006/relationships/image" Target="../media/image17.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4.xml"/><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5.xml"/><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6.xml"/><Relationship Id="rId5" Type="http://schemas.microsoft.com/office/2007/relationships/hdphoto" Target="../media/hdphoto10.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7.xml"/><Relationship Id="rId6" Type="http://schemas.microsoft.com/office/2007/relationships/hdphoto" Target="../media/hdphoto4.wdp"/><Relationship Id="rId5" Type="http://schemas.openxmlformats.org/officeDocument/2006/relationships/image" Target="../media/image10.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E58507D-327E-4827-9243-34B7306DFA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1" y="0"/>
            <a:ext cx="12192000" cy="6858000"/>
          </a:xfrm>
          <a:prstGeom prst="rect">
            <a:avLst/>
          </a:prstGeom>
        </p:spPr>
      </p:pic>
      <p:sp>
        <p:nvSpPr>
          <p:cNvPr id="8" name="TextBox 7">
            <a:extLst>
              <a:ext uri="{FF2B5EF4-FFF2-40B4-BE49-F238E27FC236}">
                <a16:creationId xmlns:a16="http://schemas.microsoft.com/office/drawing/2014/main" id="{038FDA85-07CD-4595-8F31-ED31C45303DF}"/>
              </a:ext>
            </a:extLst>
          </p:cNvPr>
          <p:cNvSpPr txBox="1"/>
          <p:nvPr/>
        </p:nvSpPr>
        <p:spPr>
          <a:xfrm>
            <a:off x="6922197" y="3908862"/>
            <a:ext cx="2813591" cy="523220"/>
          </a:xfrm>
          <a:prstGeom prst="rect">
            <a:avLst/>
          </a:prstGeom>
          <a:noFill/>
        </p:spPr>
        <p:txBody>
          <a:bodyPr wrap="none" rtlCol="0">
            <a:spAutoFit/>
          </a:bodyPr>
          <a:lstStyle/>
          <a:p>
            <a:pPr algn="ctr"/>
            <a:r>
              <a:rPr lang="vi-VN" sz="2800" dirty="0">
                <a:solidFill>
                  <a:srgbClr val="0070C0"/>
                </a:solidFill>
                <a:latin typeface="Pattaya" panose="00000500000000000000" pitchFamily="2" charset="-34"/>
                <a:cs typeface="Pattaya" panose="00000500000000000000" pitchFamily="2" charset="-34"/>
              </a:rPr>
              <a:t>Theo Nguyễn Tuân</a:t>
            </a:r>
            <a:endParaRPr lang="vi-VN" sz="5400" b="1" dirty="0">
              <a:solidFill>
                <a:srgbClr val="0070C0"/>
              </a:solidFill>
              <a:latin typeface="Fleur De Leah" pitchFamily="2" charset="0"/>
              <a:cs typeface="Pattaya" panose="00000500000000000000" pitchFamily="2" charset="-34"/>
            </a:endParaRPr>
          </a:p>
        </p:txBody>
      </p:sp>
      <p:pic>
        <p:nvPicPr>
          <p:cNvPr id="5" name="Picture 4">
            <a:extLst>
              <a:ext uri="{FF2B5EF4-FFF2-40B4-BE49-F238E27FC236}">
                <a16:creationId xmlns:a16="http://schemas.microsoft.com/office/drawing/2014/main" id="{65B3B3CC-6A78-4A31-91D6-50884E112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159" y="1761803"/>
            <a:ext cx="8882642" cy="2670279"/>
          </a:xfrm>
          <a:prstGeom prst="rect">
            <a:avLst/>
          </a:prstGeom>
        </p:spPr>
      </p:pic>
    </p:spTree>
    <p:extLst>
      <p:ext uri="{BB962C8B-B14F-4D97-AF65-F5344CB8AC3E}">
        <p14:creationId xmlns:p14="http://schemas.microsoft.com/office/powerpoint/2010/main" val="345802177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45DB68D-FB7E-4142-85BA-A69139E7E9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 name="文本框 3">
            <a:extLst>
              <a:ext uri="{FF2B5EF4-FFF2-40B4-BE49-F238E27FC236}">
                <a16:creationId xmlns:a16="http://schemas.microsoft.com/office/drawing/2014/main" id="{1DEDC795-1858-4215-B178-6B46D82E93A0}"/>
              </a:ext>
            </a:extLst>
          </p:cNvPr>
          <p:cNvSpPr txBox="1"/>
          <p:nvPr/>
        </p:nvSpPr>
        <p:spPr>
          <a:xfrm>
            <a:off x="2027582" y="2357487"/>
            <a:ext cx="7898296" cy="1323439"/>
          </a:xfrm>
          <a:prstGeom prst="rect">
            <a:avLst/>
          </a:prstGeom>
          <a:noFill/>
        </p:spPr>
        <p:txBody>
          <a:bodyPr wrap="square" rtlCol="0">
            <a:spAutoFit/>
          </a:bodyPr>
          <a:lstStyle/>
          <a:p>
            <a:pPr algn="ctr"/>
            <a:r>
              <a:rPr lang="vi-VN" altLang="zh-CN" sz="4000" dirty="0">
                <a:solidFill>
                  <a:srgbClr val="C00000"/>
                </a:solidFill>
                <a:latin typeface="Pattaya" panose="00000500000000000000" pitchFamily="2" charset="-34"/>
                <a:ea typeface="字魂46号-喵喵体" panose="00000500000000000000" pitchFamily="2" charset="-122"/>
                <a:cs typeface="Pattaya" panose="00000500000000000000" pitchFamily="2" charset="-34"/>
              </a:rPr>
              <a:t>2. Viết một đoạn văn khoảng 5 câu tả ngoại hình của một cụ già mà em biết.</a:t>
            </a:r>
            <a:endParaRPr lang="zh-CN" altLang="en-US" sz="4000" dirty="0">
              <a:solidFill>
                <a:srgbClr val="C00000"/>
              </a:solidFill>
              <a:latin typeface="Pattaya" panose="00000500000000000000" pitchFamily="2" charset="-34"/>
              <a:ea typeface="字魂46号-喵喵体" panose="00000500000000000000" pitchFamily="2" charset="-122"/>
              <a:cs typeface="Pattaya" panose="00000500000000000000" pitchFamily="2" charset="-34"/>
            </a:endParaRPr>
          </a:p>
        </p:txBody>
      </p:sp>
    </p:spTree>
    <p:custDataLst>
      <p:tags r:id="rId1"/>
    </p:custDataLst>
    <p:extLst>
      <p:ext uri="{BB962C8B-B14F-4D97-AF65-F5344CB8AC3E}">
        <p14:creationId xmlns:p14="http://schemas.microsoft.com/office/powerpoint/2010/main" val="187497750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681119A5-F4D7-40E6-8B40-F2DD1615AD0A}"/>
              </a:ext>
            </a:extLst>
          </p:cNvPr>
          <p:cNvGrpSpPr/>
          <p:nvPr/>
        </p:nvGrpSpPr>
        <p:grpSpPr>
          <a:xfrm>
            <a:off x="807720" y="1172212"/>
            <a:ext cx="10637519" cy="5065607"/>
            <a:chOff x="1146627" y="2104571"/>
            <a:chExt cx="9898745" cy="3454400"/>
          </a:xfrm>
        </p:grpSpPr>
        <p:sp>
          <p:nvSpPr>
            <p:cNvPr id="2" name="矩形 1">
              <a:extLst>
                <a:ext uri="{FF2B5EF4-FFF2-40B4-BE49-F238E27FC236}">
                  <a16:creationId xmlns:a16="http://schemas.microsoft.com/office/drawing/2014/main" id="{35EA9973-827E-413F-8940-4D4C4A2E03F7}"/>
                </a:ext>
              </a:extLst>
            </p:cNvPr>
            <p:cNvSpPr/>
            <p:nvPr/>
          </p:nvSpPr>
          <p:spPr>
            <a:xfrm>
              <a:off x="1146628" y="2104571"/>
              <a:ext cx="4804229" cy="3454400"/>
            </a:xfrm>
            <a:prstGeom prst="rect">
              <a:avLst/>
            </a:prstGeom>
            <a:noFill/>
            <a:ln w="22225">
              <a:solidFill>
                <a:srgbClr val="F03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C86DCBD2-F7AD-4C37-A5DD-938003565132}"/>
                </a:ext>
              </a:extLst>
            </p:cNvPr>
            <p:cNvSpPr/>
            <p:nvPr/>
          </p:nvSpPr>
          <p:spPr>
            <a:xfrm>
              <a:off x="6241143" y="2104571"/>
              <a:ext cx="4804229" cy="3454400"/>
            </a:xfrm>
            <a:prstGeom prst="rect">
              <a:avLst/>
            </a:prstGeom>
            <a:noFill/>
            <a:ln w="22225">
              <a:solidFill>
                <a:srgbClr val="F03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a:extLst>
                <a:ext uri="{FF2B5EF4-FFF2-40B4-BE49-F238E27FC236}">
                  <a16:creationId xmlns:a16="http://schemas.microsoft.com/office/drawing/2014/main" id="{765130D3-7FB5-4105-9D9C-13DD6576446E}"/>
                </a:ext>
              </a:extLst>
            </p:cNvPr>
            <p:cNvSpPr/>
            <p:nvPr/>
          </p:nvSpPr>
          <p:spPr>
            <a:xfrm rot="5400000">
              <a:off x="1146627" y="2104571"/>
              <a:ext cx="986972" cy="986972"/>
            </a:xfrm>
            <a:prstGeom prst="rtTriangl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a:extLst>
                <a:ext uri="{FF2B5EF4-FFF2-40B4-BE49-F238E27FC236}">
                  <a16:creationId xmlns:a16="http://schemas.microsoft.com/office/drawing/2014/main" id="{3E2EDB00-9196-4169-B2D5-09AEC2DAFC81}"/>
                </a:ext>
              </a:extLst>
            </p:cNvPr>
            <p:cNvSpPr/>
            <p:nvPr/>
          </p:nvSpPr>
          <p:spPr>
            <a:xfrm rot="16200000">
              <a:off x="10058400" y="4571999"/>
              <a:ext cx="986972" cy="986972"/>
            </a:xfrm>
            <a:prstGeom prst="rtTriangl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a:extLst>
                <a:ext uri="{FF2B5EF4-FFF2-40B4-BE49-F238E27FC236}">
                  <a16:creationId xmlns:a16="http://schemas.microsoft.com/office/drawing/2014/main" id="{8C581E72-7E1D-4125-8476-9D7077C42807}"/>
                </a:ext>
              </a:extLst>
            </p:cNvPr>
            <p:cNvGrpSpPr/>
            <p:nvPr/>
          </p:nvGrpSpPr>
          <p:grpSpPr>
            <a:xfrm>
              <a:off x="5504256" y="3091543"/>
              <a:ext cx="1183489" cy="1480455"/>
              <a:chOff x="5504256" y="3091543"/>
              <a:chExt cx="1183489" cy="1480455"/>
            </a:xfrm>
          </p:grpSpPr>
          <p:grpSp>
            <p:nvGrpSpPr>
              <p:cNvPr id="14" name="组合 13">
                <a:extLst>
                  <a:ext uri="{FF2B5EF4-FFF2-40B4-BE49-F238E27FC236}">
                    <a16:creationId xmlns:a16="http://schemas.microsoft.com/office/drawing/2014/main" id="{82E20A02-290B-47C8-8B9A-A8104AA15F69}"/>
                  </a:ext>
                </a:extLst>
              </p:cNvPr>
              <p:cNvGrpSpPr/>
              <p:nvPr/>
            </p:nvGrpSpPr>
            <p:grpSpPr>
              <a:xfrm>
                <a:off x="5504256" y="3091543"/>
                <a:ext cx="1183489" cy="1480455"/>
                <a:chOff x="5462957" y="3091543"/>
                <a:chExt cx="1183489" cy="1480455"/>
              </a:xfrm>
              <a:noFill/>
            </p:grpSpPr>
            <p:sp>
              <p:nvSpPr>
                <p:cNvPr id="10" name="椭圆 9">
                  <a:extLst>
                    <a:ext uri="{FF2B5EF4-FFF2-40B4-BE49-F238E27FC236}">
                      <a16:creationId xmlns:a16="http://schemas.microsoft.com/office/drawing/2014/main" id="{346492E6-1ACA-486D-A197-658D7CCCCCC1}"/>
                    </a:ext>
                  </a:extLst>
                </p:cNvPr>
                <p:cNvSpPr/>
                <p:nvPr/>
              </p:nvSpPr>
              <p:spPr>
                <a:xfrm>
                  <a:off x="5462957" y="3091543"/>
                  <a:ext cx="196518" cy="196518"/>
                </a:xfrm>
                <a:prstGeom prst="ellipse">
                  <a:avLst/>
                </a:prstGeom>
                <a:grpFill/>
                <a:ln w="22225">
                  <a:solidFill>
                    <a:srgbClr val="F03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DB6F2F5F-CD68-46CF-944D-4B8A701FA37B}"/>
                    </a:ext>
                  </a:extLst>
                </p:cNvPr>
                <p:cNvSpPr/>
                <p:nvPr/>
              </p:nvSpPr>
              <p:spPr>
                <a:xfrm>
                  <a:off x="5462957" y="4375480"/>
                  <a:ext cx="196518" cy="196518"/>
                </a:xfrm>
                <a:prstGeom prst="ellipse">
                  <a:avLst/>
                </a:prstGeom>
                <a:grpFill/>
                <a:ln w="22225">
                  <a:solidFill>
                    <a:srgbClr val="F03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A896E060-CEF6-4576-9F15-DA7DF24AB516}"/>
                    </a:ext>
                  </a:extLst>
                </p:cNvPr>
                <p:cNvSpPr/>
                <p:nvPr/>
              </p:nvSpPr>
              <p:spPr>
                <a:xfrm>
                  <a:off x="6449928" y="3091543"/>
                  <a:ext cx="196518" cy="196518"/>
                </a:xfrm>
                <a:prstGeom prst="ellipse">
                  <a:avLst/>
                </a:prstGeom>
                <a:grpFill/>
                <a:ln w="22225">
                  <a:solidFill>
                    <a:srgbClr val="F03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F1252CD8-0E33-4156-801F-E1FD126FF328}"/>
                    </a:ext>
                  </a:extLst>
                </p:cNvPr>
                <p:cNvSpPr/>
                <p:nvPr/>
              </p:nvSpPr>
              <p:spPr>
                <a:xfrm>
                  <a:off x="6449928" y="4375480"/>
                  <a:ext cx="196518" cy="196518"/>
                </a:xfrm>
                <a:prstGeom prst="ellipse">
                  <a:avLst/>
                </a:prstGeom>
                <a:grpFill/>
                <a:ln w="22225">
                  <a:solidFill>
                    <a:srgbClr val="F03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直接连接符 15">
                <a:extLst>
                  <a:ext uri="{FF2B5EF4-FFF2-40B4-BE49-F238E27FC236}">
                    <a16:creationId xmlns:a16="http://schemas.microsoft.com/office/drawing/2014/main" id="{E1D99D8F-5E49-4051-BA19-C1C8F08890AC}"/>
                  </a:ext>
                </a:extLst>
              </p:cNvPr>
              <p:cNvCxnSpPr>
                <a:stCxn id="10" idx="6"/>
                <a:endCxn id="12" idx="2"/>
              </p:cNvCxnSpPr>
              <p:nvPr/>
            </p:nvCxnSpPr>
            <p:spPr>
              <a:xfrm>
                <a:off x="5700774" y="3189802"/>
                <a:ext cx="790453" cy="0"/>
              </a:xfrm>
              <a:prstGeom prst="line">
                <a:avLst/>
              </a:prstGeom>
              <a:ln w="22225">
                <a:solidFill>
                  <a:srgbClr val="F03829"/>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793632C9-77E5-47A2-B390-7168F3D85F2B}"/>
                  </a:ext>
                </a:extLst>
              </p:cNvPr>
              <p:cNvCxnSpPr/>
              <p:nvPr/>
            </p:nvCxnSpPr>
            <p:spPr>
              <a:xfrm>
                <a:off x="5700773" y="4472502"/>
                <a:ext cx="790453" cy="0"/>
              </a:xfrm>
              <a:prstGeom prst="line">
                <a:avLst/>
              </a:prstGeom>
              <a:ln w="22225">
                <a:solidFill>
                  <a:srgbClr val="F03829"/>
                </a:solidFill>
              </a:ln>
            </p:spPr>
            <p:style>
              <a:lnRef idx="1">
                <a:schemeClr val="accent1"/>
              </a:lnRef>
              <a:fillRef idx="0">
                <a:schemeClr val="accent1"/>
              </a:fillRef>
              <a:effectRef idx="0">
                <a:schemeClr val="accent1"/>
              </a:effectRef>
              <a:fontRef idx="minor">
                <a:schemeClr val="tx1"/>
              </a:fontRef>
            </p:style>
          </p:cxnSp>
        </p:grpSp>
      </p:grpSp>
      <p:sp>
        <p:nvSpPr>
          <p:cNvPr id="30" name="文本框 3">
            <a:extLst>
              <a:ext uri="{FF2B5EF4-FFF2-40B4-BE49-F238E27FC236}">
                <a16:creationId xmlns:a16="http://schemas.microsoft.com/office/drawing/2014/main" id="{BB72C83B-ECB8-4E0C-A650-6B858120AA25}"/>
              </a:ext>
            </a:extLst>
          </p:cNvPr>
          <p:cNvSpPr txBox="1"/>
          <p:nvPr/>
        </p:nvSpPr>
        <p:spPr>
          <a:xfrm>
            <a:off x="771278" y="587437"/>
            <a:ext cx="10673961" cy="584775"/>
          </a:xfrm>
          <a:prstGeom prst="rect">
            <a:avLst/>
          </a:prstGeom>
          <a:noFill/>
        </p:spPr>
        <p:txBody>
          <a:bodyPr wrap="square" rtlCol="0">
            <a:spAutoFit/>
          </a:bodyPr>
          <a:lstStyle/>
          <a:p>
            <a:pPr algn="ctr"/>
            <a:r>
              <a:rPr lang="vi-VN" altLang="zh-CN" sz="3200" b="1" dirty="0">
                <a:solidFill>
                  <a:srgbClr val="002060"/>
                </a:solidFill>
                <a:latin typeface="Pattaya" panose="00000500000000000000" pitchFamily="2" charset="-34"/>
                <a:ea typeface="字魂46号-喵喵体" panose="00000500000000000000" pitchFamily="2" charset="-122"/>
                <a:cs typeface="Pattaya" panose="00000500000000000000" pitchFamily="2" charset="-34"/>
              </a:rPr>
              <a:t>Đọc lại đoạn văn </a:t>
            </a:r>
            <a:r>
              <a:rPr lang="vi-VN" altLang="zh-CN" sz="3200" b="1" dirty="0">
                <a:solidFill>
                  <a:srgbClr val="C00000"/>
                </a:solidFill>
                <a:latin typeface="Pattaya" panose="00000500000000000000" pitchFamily="2" charset="-34"/>
                <a:ea typeface="字魂46号-喵喵体" panose="00000500000000000000" pitchFamily="2" charset="-122"/>
                <a:cs typeface="Pattaya" panose="00000500000000000000" pitchFamily="2" charset="-34"/>
              </a:rPr>
              <a:t>Bà cụ bán hàng nước chè </a:t>
            </a:r>
            <a:r>
              <a:rPr lang="vi-VN" altLang="zh-CN" sz="3200" b="1" dirty="0">
                <a:solidFill>
                  <a:srgbClr val="002060"/>
                </a:solidFill>
                <a:latin typeface="Pattaya" panose="00000500000000000000" pitchFamily="2" charset="-34"/>
                <a:ea typeface="字魂46号-喵喵体" panose="00000500000000000000" pitchFamily="2" charset="-122"/>
                <a:cs typeface="Pattaya" panose="00000500000000000000" pitchFamily="2" charset="-34"/>
              </a:rPr>
              <a:t>và trả lời câu hỏi sau:</a:t>
            </a:r>
            <a:endParaRPr lang="zh-CN" altLang="en-US" sz="3200" b="1" dirty="0">
              <a:solidFill>
                <a:srgbClr val="002060"/>
              </a:solidFill>
              <a:latin typeface="Pattaya" panose="00000500000000000000" pitchFamily="2" charset="-34"/>
              <a:ea typeface="字魂46号-喵喵体" panose="00000500000000000000" pitchFamily="2" charset="-122"/>
              <a:cs typeface="Pattaya" panose="00000500000000000000" pitchFamily="2" charset="-34"/>
            </a:endParaRPr>
          </a:p>
        </p:txBody>
      </p:sp>
      <p:sp>
        <p:nvSpPr>
          <p:cNvPr id="31" name="文本框 3">
            <a:extLst>
              <a:ext uri="{FF2B5EF4-FFF2-40B4-BE49-F238E27FC236}">
                <a16:creationId xmlns:a16="http://schemas.microsoft.com/office/drawing/2014/main" id="{B2787E1F-95A3-4288-929B-F395F35D9C73}"/>
              </a:ext>
            </a:extLst>
          </p:cNvPr>
          <p:cNvSpPr txBox="1"/>
          <p:nvPr/>
        </p:nvSpPr>
        <p:spPr>
          <a:xfrm>
            <a:off x="6261172" y="1571809"/>
            <a:ext cx="5162783" cy="1077218"/>
          </a:xfrm>
          <a:prstGeom prst="rect">
            <a:avLst/>
          </a:prstGeom>
          <a:noFill/>
        </p:spPr>
        <p:txBody>
          <a:bodyPr wrap="square" rtlCol="0">
            <a:spAutoFit/>
          </a:bodyPr>
          <a:lstStyle/>
          <a:p>
            <a:pPr algn="ctr"/>
            <a:r>
              <a:rPr lang="vi-VN" altLang="zh-CN" sz="3200" b="1" dirty="0">
                <a:solidFill>
                  <a:schemeClr val="accent4"/>
                </a:solidFill>
                <a:latin typeface="Pattaya" panose="00000500000000000000" pitchFamily="2" charset="-34"/>
                <a:ea typeface="字魂46号-喵喵体" panose="00000500000000000000" pitchFamily="2" charset="-122"/>
                <a:cs typeface="Pattaya" panose="00000500000000000000" pitchFamily="2" charset="-34"/>
              </a:rPr>
              <a:t>1. Đoạn văn tả ngoại hình hay tính cách của cụ?</a:t>
            </a:r>
            <a:endParaRPr lang="zh-CN" altLang="en-US" sz="3200" b="1" dirty="0">
              <a:solidFill>
                <a:schemeClr val="accent4"/>
              </a:solidFill>
              <a:latin typeface="Pattaya" panose="00000500000000000000" pitchFamily="2" charset="-34"/>
              <a:ea typeface="字魂46号-喵喵体" panose="00000500000000000000" pitchFamily="2" charset="-122"/>
              <a:cs typeface="Pattaya" panose="00000500000000000000" pitchFamily="2" charset="-34"/>
            </a:endParaRPr>
          </a:p>
        </p:txBody>
      </p:sp>
      <p:sp>
        <p:nvSpPr>
          <p:cNvPr id="32" name="Rectangle 31">
            <a:extLst>
              <a:ext uri="{FF2B5EF4-FFF2-40B4-BE49-F238E27FC236}">
                <a16:creationId xmlns:a16="http://schemas.microsoft.com/office/drawing/2014/main" id="{CFB12D6F-711F-4DCD-BC24-BBE18F0B154D}"/>
              </a:ext>
            </a:extLst>
          </p:cNvPr>
          <p:cNvSpPr/>
          <p:nvPr/>
        </p:nvSpPr>
        <p:spPr>
          <a:xfrm>
            <a:off x="6788750" y="2542491"/>
            <a:ext cx="4338047" cy="523220"/>
          </a:xfrm>
          <a:prstGeom prst="rect">
            <a:avLst/>
          </a:prstGeom>
        </p:spPr>
        <p:txBody>
          <a:bodyPr wrap="none">
            <a:spAutoFit/>
          </a:bodyPr>
          <a:lstStyle/>
          <a:p>
            <a:r>
              <a:rPr lang="vi-VN" sz="2800" b="1" dirty="0">
                <a:solidFill>
                  <a:srgbClr val="C00000"/>
                </a:solidFill>
              </a:rPr>
              <a:t>Đoạn văn tả ngoại hình. </a:t>
            </a:r>
            <a:endParaRPr lang="en-US" sz="2800" b="1" dirty="0">
              <a:solidFill>
                <a:srgbClr val="C00000"/>
              </a:solidFill>
            </a:endParaRPr>
          </a:p>
        </p:txBody>
      </p:sp>
      <p:sp>
        <p:nvSpPr>
          <p:cNvPr id="33" name="文本框 3">
            <a:extLst>
              <a:ext uri="{FF2B5EF4-FFF2-40B4-BE49-F238E27FC236}">
                <a16:creationId xmlns:a16="http://schemas.microsoft.com/office/drawing/2014/main" id="{D33EA8F6-AADB-424B-A63E-DACB1F1448F7}"/>
              </a:ext>
            </a:extLst>
          </p:cNvPr>
          <p:cNvSpPr txBox="1"/>
          <p:nvPr/>
        </p:nvSpPr>
        <p:spPr>
          <a:xfrm>
            <a:off x="6221496" y="3493397"/>
            <a:ext cx="5162783" cy="1077218"/>
          </a:xfrm>
          <a:prstGeom prst="rect">
            <a:avLst/>
          </a:prstGeom>
          <a:noFill/>
        </p:spPr>
        <p:txBody>
          <a:bodyPr wrap="square" rtlCol="0">
            <a:spAutoFit/>
          </a:bodyPr>
          <a:lstStyle/>
          <a:p>
            <a:pPr algn="ctr"/>
            <a:r>
              <a:rPr lang="vi-VN" altLang="zh-CN" sz="3200" b="1" dirty="0">
                <a:solidFill>
                  <a:schemeClr val="accent4"/>
                </a:solidFill>
                <a:latin typeface="Pattaya" panose="00000500000000000000" pitchFamily="2" charset="-34"/>
                <a:ea typeface="字魂46号-喵喵体" panose="00000500000000000000" pitchFamily="2" charset="-122"/>
                <a:cs typeface="Pattaya" panose="00000500000000000000" pitchFamily="2" charset="-34"/>
              </a:rPr>
              <a:t>2. Tác giả tả đặc điểm nào về ngoại hình của cụ?</a:t>
            </a:r>
            <a:endParaRPr lang="zh-CN" altLang="en-US" sz="3200" b="1" dirty="0">
              <a:solidFill>
                <a:schemeClr val="accent4"/>
              </a:solidFill>
              <a:latin typeface="Pattaya" panose="00000500000000000000" pitchFamily="2" charset="-34"/>
              <a:ea typeface="字魂46号-喵喵体" panose="00000500000000000000" pitchFamily="2" charset="-122"/>
              <a:cs typeface="Pattaya" panose="00000500000000000000" pitchFamily="2" charset="-34"/>
            </a:endParaRPr>
          </a:p>
        </p:txBody>
      </p:sp>
      <p:pic>
        <p:nvPicPr>
          <p:cNvPr id="34" name="Picture 4" descr="Bà lão tham lam | Apps | 148Apps">
            <a:extLst>
              <a:ext uri="{FF2B5EF4-FFF2-40B4-BE49-F238E27FC236}">
                <a16:creationId xmlns:a16="http://schemas.microsoft.com/office/drawing/2014/main" id="{DCB979B1-50C7-417A-B72D-9510D033BF2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398" b="89844" l="8203" r="89844">
                        <a14:foregroundMark x1="8398" y1="26953" x2="11328" y2="66992"/>
                        <a14:foregroundMark x1="52539" y1="8789" x2="62500" y2="8398"/>
                        <a14:foregroundMark x1="62500" y1="8398" x2="63086" y2="8398"/>
                        <a14:backgroundMark x1="67383" y1="76758" x2="91016" y2="72852"/>
                        <a14:backgroundMark x1="91016" y1="72852" x2="91211" y2="72852"/>
                        <a14:backgroundMark x1="75586" y1="72852" x2="75586" y2="72852"/>
                        <a14:backgroundMark x1="57617" y1="80469" x2="57617" y2="80469"/>
                      </a14:backgroundRemoval>
                    </a14:imgEffect>
                  </a14:imgLayer>
                </a14:imgProps>
              </a:ext>
              <a:ext uri="{28A0092B-C50C-407E-A947-70E740481C1C}">
                <a14:useLocalDpi xmlns:a14="http://schemas.microsoft.com/office/drawing/2010/main" val="0"/>
              </a:ext>
            </a:extLst>
          </a:blip>
          <a:srcRect/>
          <a:stretch>
            <a:fillRect/>
          </a:stretch>
        </p:blipFill>
        <p:spPr bwMode="auto">
          <a:xfrm>
            <a:off x="1011342" y="4060559"/>
            <a:ext cx="2194234" cy="219423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Tải cây đa vector đẹp file AI, EPS, SVG, PSD, PNG miễn phí">
            <a:extLst>
              <a:ext uri="{FF2B5EF4-FFF2-40B4-BE49-F238E27FC236}">
                <a16:creationId xmlns:a16="http://schemas.microsoft.com/office/drawing/2014/main" id="{6B5D3234-B43A-4672-BB3F-DD19DD96398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250" b="96250" l="10000" r="90000">
                        <a14:foregroundMark x1="45250" y1="6250" x2="59750" y2="10417"/>
                        <a14:foregroundMark x1="28625" y1="90000" x2="49250" y2="91042"/>
                        <a14:foregroundMark x1="43375" y1="96250" x2="58625" y2="93958"/>
                      </a14:backgroundRemoval>
                    </a14:imgEffect>
                  </a14:imgLayer>
                </a14:imgProps>
              </a:ext>
              <a:ext uri="{28A0092B-C50C-407E-A947-70E740481C1C}">
                <a14:useLocalDpi xmlns:a14="http://schemas.microsoft.com/office/drawing/2010/main" val="0"/>
              </a:ext>
            </a:extLst>
          </a:blip>
          <a:srcRect/>
          <a:stretch>
            <a:fillRect/>
          </a:stretch>
        </p:blipFill>
        <p:spPr bwMode="auto">
          <a:xfrm>
            <a:off x="517053" y="1417320"/>
            <a:ext cx="6560965" cy="4773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Design | 8-bit Sài Gòn: Câu chuyện của những chiếc xe mang đậm ký ức">
            <a:extLst>
              <a:ext uri="{FF2B5EF4-FFF2-40B4-BE49-F238E27FC236}">
                <a16:creationId xmlns:a16="http://schemas.microsoft.com/office/drawing/2014/main" id="{1A11195E-1140-4F21-BB3A-F45FF69E70DE}"/>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34424" b="66895" l="25684" r="79053">
                        <a14:foregroundMark x1="27100" y1="38232" x2="27344" y2="45801"/>
                        <a14:foregroundMark x1="27344" y1="45801" x2="27344" y2="45801"/>
                        <a14:foregroundMark x1="25781" y1="48877" x2="30664" y2="44238"/>
                        <a14:foregroundMark x1="27539" y1="57568" x2="39111" y2="62207"/>
                        <a14:foregroundMark x1="31787" y1="52441" x2="31787" y2="52441"/>
                        <a14:foregroundMark x1="31787" y1="52441" x2="31787" y2="52441"/>
                        <a14:foregroundMark x1="31348" y1="64453" x2="37354" y2="64453"/>
                        <a14:foregroundMark x1="56885" y1="41797" x2="64941" y2="35693"/>
                        <a14:foregroundMark x1="64941" y1="35693" x2="68652" y2="34424"/>
                        <a14:foregroundMark x1="56689" y1="39111" x2="57275" y2="46533"/>
                        <a14:foregroundMark x1="57275" y1="46533" x2="57324" y2="46680"/>
                        <a14:foregroundMark x1="63330" y1="63135" x2="69336" y2="64648"/>
                        <a14:foregroundMark x1="55566" y1="40234" x2="55566" y2="43799"/>
                        <a14:foregroundMark x1="71338" y1="63135" x2="64209" y2="65771"/>
                        <a14:foregroundMark x1="64209" y1="65771" x2="61572" y2="66016"/>
                        <a14:foregroundMark x1="70654" y1="66895" x2="71533" y2="64453"/>
                        <a14:foregroundMark x1="28906" y1="63770" x2="35791" y2="66455"/>
                        <a14:foregroundMark x1="35791" y1="66455" x2="29541" y2="63135"/>
                        <a14:foregroundMark x1="39111" y1="65576" x2="39111" y2="65576"/>
                        <a14:foregroundMark x1="39551" y1="63330" x2="39551" y2="66211"/>
                      </a14:backgroundRemoval>
                    </a14:imgEffect>
                  </a14:imgLayer>
                </a14:imgProps>
              </a:ext>
              <a:ext uri="{28A0092B-C50C-407E-A947-70E740481C1C}">
                <a14:useLocalDpi xmlns:a14="http://schemas.microsoft.com/office/drawing/2010/main" val="0"/>
              </a:ext>
            </a:extLst>
          </a:blip>
          <a:srcRect l="20889" t="34889" r="14445" b="31923"/>
          <a:stretch/>
        </p:blipFill>
        <p:spPr bwMode="auto">
          <a:xfrm>
            <a:off x="807720" y="4712612"/>
            <a:ext cx="2880667" cy="1478431"/>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46D41116-305A-4AF6-8C95-4AFFFCE328AC}"/>
              </a:ext>
            </a:extLst>
          </p:cNvPr>
          <p:cNvSpPr/>
          <p:nvPr/>
        </p:nvSpPr>
        <p:spPr>
          <a:xfrm>
            <a:off x="7392396" y="4649810"/>
            <a:ext cx="2698175" cy="523220"/>
          </a:xfrm>
          <a:prstGeom prst="rect">
            <a:avLst/>
          </a:prstGeom>
        </p:spPr>
        <p:txBody>
          <a:bodyPr wrap="none">
            <a:spAutoFit/>
          </a:bodyPr>
          <a:lstStyle/>
          <a:p>
            <a:r>
              <a:rPr lang="vi-VN" sz="2800" b="1" dirty="0">
                <a:solidFill>
                  <a:srgbClr val="C00000"/>
                </a:solidFill>
              </a:rPr>
              <a:t>Tả tuổi </a:t>
            </a:r>
            <a:r>
              <a:rPr lang="vi-VN" sz="2800" b="1" dirty="0" err="1">
                <a:solidFill>
                  <a:srgbClr val="C00000"/>
                </a:solidFill>
              </a:rPr>
              <a:t>của</a:t>
            </a:r>
            <a:r>
              <a:rPr lang="vi-VN" sz="2800" b="1" dirty="0">
                <a:solidFill>
                  <a:srgbClr val="C00000"/>
                </a:solidFill>
              </a:rPr>
              <a:t> </a:t>
            </a:r>
            <a:r>
              <a:rPr lang="vi-VN" sz="2800" b="1" dirty="0" err="1">
                <a:solidFill>
                  <a:srgbClr val="C00000"/>
                </a:solidFill>
              </a:rPr>
              <a:t>cụ</a:t>
            </a:r>
            <a:r>
              <a:rPr lang="en-US" sz="2800" b="1" dirty="0">
                <a:solidFill>
                  <a:srgbClr val="C00000"/>
                </a:solidFill>
              </a:rPr>
              <a:t>.</a:t>
            </a:r>
          </a:p>
        </p:txBody>
      </p:sp>
      <p:sp>
        <p:nvSpPr>
          <p:cNvPr id="37" name="文本框 3">
            <a:extLst>
              <a:ext uri="{FF2B5EF4-FFF2-40B4-BE49-F238E27FC236}">
                <a16:creationId xmlns:a16="http://schemas.microsoft.com/office/drawing/2014/main" id="{B1ACE61A-0378-46D5-87A6-7EFEDA4EDC3F}"/>
              </a:ext>
            </a:extLst>
          </p:cNvPr>
          <p:cNvSpPr txBox="1"/>
          <p:nvPr/>
        </p:nvSpPr>
        <p:spPr>
          <a:xfrm>
            <a:off x="6455818" y="2542491"/>
            <a:ext cx="5162783" cy="1077218"/>
          </a:xfrm>
          <a:prstGeom prst="rect">
            <a:avLst/>
          </a:prstGeom>
          <a:noFill/>
        </p:spPr>
        <p:txBody>
          <a:bodyPr wrap="square" rtlCol="0">
            <a:spAutoFit/>
          </a:bodyPr>
          <a:lstStyle/>
          <a:p>
            <a:pPr algn="ctr"/>
            <a:r>
              <a:rPr lang="vi-VN" altLang="zh-CN" sz="3200" b="1" dirty="0">
                <a:solidFill>
                  <a:schemeClr val="accent4"/>
                </a:solidFill>
                <a:latin typeface="Pattaya" panose="00000500000000000000" pitchFamily="2" charset="-34"/>
                <a:ea typeface="字魂46号-喵喵体" panose="00000500000000000000" pitchFamily="2" charset="-122"/>
                <a:cs typeface="Pattaya" panose="00000500000000000000" pitchFamily="2" charset="-34"/>
              </a:rPr>
              <a:t>3. Tác giả tả bà cụ rất nhiều tuổi bằng cách nào?</a:t>
            </a:r>
            <a:endParaRPr lang="zh-CN" altLang="en-US" sz="3200" b="1" dirty="0">
              <a:solidFill>
                <a:schemeClr val="accent4"/>
              </a:solidFill>
              <a:latin typeface="Pattaya" panose="00000500000000000000" pitchFamily="2" charset="-34"/>
              <a:ea typeface="字魂46号-喵喵体" panose="00000500000000000000" pitchFamily="2" charset="-122"/>
              <a:cs typeface="Pattaya" panose="00000500000000000000" pitchFamily="2" charset="-34"/>
            </a:endParaRPr>
          </a:p>
        </p:txBody>
      </p:sp>
      <p:sp>
        <p:nvSpPr>
          <p:cNvPr id="38" name="Rectangle 37">
            <a:extLst>
              <a:ext uri="{FF2B5EF4-FFF2-40B4-BE49-F238E27FC236}">
                <a16:creationId xmlns:a16="http://schemas.microsoft.com/office/drawing/2014/main" id="{5EAF5D91-F8E9-43AA-B49D-B74B6AE4A8AA}"/>
              </a:ext>
            </a:extLst>
          </p:cNvPr>
          <p:cNvSpPr/>
          <p:nvPr/>
        </p:nvSpPr>
        <p:spPr>
          <a:xfrm>
            <a:off x="6681497" y="3526425"/>
            <a:ext cx="4711354" cy="1384995"/>
          </a:xfrm>
          <a:prstGeom prst="rect">
            <a:avLst/>
          </a:prstGeom>
        </p:spPr>
        <p:txBody>
          <a:bodyPr wrap="square">
            <a:spAutoFit/>
          </a:bodyPr>
          <a:lstStyle/>
          <a:p>
            <a:pPr algn="just"/>
            <a:r>
              <a:rPr lang="vi-VN" sz="2800" b="1" dirty="0">
                <a:solidFill>
                  <a:srgbClr val="C00000"/>
                </a:solidFill>
              </a:rPr>
              <a:t>Bằng cách so sánh với cây bàng già, đặc tả mái tóc bạc trắng.</a:t>
            </a:r>
            <a:endParaRPr lang="en-US" sz="2800" b="1" dirty="0">
              <a:solidFill>
                <a:srgbClr val="C00000"/>
              </a:solidFill>
            </a:endParaRPr>
          </a:p>
        </p:txBody>
      </p:sp>
    </p:spTree>
    <p:custDataLst>
      <p:tags r:id="rId1"/>
    </p:custDataLst>
    <p:extLst>
      <p:ext uri="{BB962C8B-B14F-4D97-AF65-F5344CB8AC3E}">
        <p14:creationId xmlns:p14="http://schemas.microsoft.com/office/powerpoint/2010/main" val="66976684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5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arn(outVertic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barn(outVertical)">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barn(outVertical)">
                                      <p:cBhvr>
                                        <p:cTn id="48" dur="500"/>
                                        <p:tgtEl>
                                          <p:spTgt spid="37"/>
                                        </p:tgtEl>
                                      </p:cBhvr>
                                    </p:animEffect>
                                  </p:childTnLst>
                                </p:cTn>
                              </p:par>
                              <p:par>
                                <p:cTn id="49" presetID="1" presetClass="exit" presetSubtype="0" fill="hold" grpId="1" nodeType="withEffect">
                                  <p:stCondLst>
                                    <p:cond delay="0"/>
                                  </p:stCondLst>
                                  <p:childTnLst>
                                    <p:set>
                                      <p:cBhvr>
                                        <p:cTn id="50" dur="1" fill="hold">
                                          <p:stCondLst>
                                            <p:cond delay="0"/>
                                          </p:stCondLst>
                                        </p:cTn>
                                        <p:tgtEl>
                                          <p:spTgt spid="3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3"/>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1" grpId="1"/>
      <p:bldP spid="32" grpId="0"/>
      <p:bldP spid="32" grpId="1"/>
      <p:bldP spid="33" grpId="0"/>
      <p:bldP spid="33" grpId="1"/>
      <p:bldP spid="36" grpId="0"/>
      <p:bldP spid="36" grpId="1"/>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3">
            <a:extLst>
              <a:ext uri="{FF2B5EF4-FFF2-40B4-BE49-F238E27FC236}">
                <a16:creationId xmlns:a16="http://schemas.microsoft.com/office/drawing/2014/main" id="{40544965-E44A-4D0E-B36C-8083A3E054D2}"/>
              </a:ext>
            </a:extLst>
          </p:cNvPr>
          <p:cNvSpPr txBox="1"/>
          <p:nvPr/>
        </p:nvSpPr>
        <p:spPr>
          <a:xfrm>
            <a:off x="638092" y="425084"/>
            <a:ext cx="10915816" cy="1077218"/>
          </a:xfrm>
          <a:prstGeom prst="rect">
            <a:avLst/>
          </a:prstGeom>
          <a:noFill/>
        </p:spPr>
        <p:txBody>
          <a:bodyPr wrap="square" rtlCol="0">
            <a:spAutoFit/>
          </a:bodyPr>
          <a:lstStyle/>
          <a:p>
            <a:pPr algn="ctr"/>
            <a:r>
              <a:rPr lang="vi-VN" altLang="zh-CN" sz="3200" dirty="0">
                <a:solidFill>
                  <a:srgbClr val="C00000"/>
                </a:solidFill>
                <a:latin typeface="Pattaya" panose="00000500000000000000" pitchFamily="2" charset="-34"/>
                <a:ea typeface="字魂46号-喵喵体" panose="00000500000000000000" pitchFamily="2" charset="-122"/>
                <a:cs typeface="Pattaya" panose="00000500000000000000" pitchFamily="2" charset="-34"/>
              </a:rPr>
              <a:t>2. Viết một đoạn văn khoảng 5 câu tả ngoại hình của một cụ già mà em biết.</a:t>
            </a:r>
            <a:endParaRPr lang="zh-CN" altLang="en-US" sz="3200" dirty="0">
              <a:solidFill>
                <a:srgbClr val="C00000"/>
              </a:solidFill>
              <a:latin typeface="Pattaya" panose="00000500000000000000" pitchFamily="2" charset="-34"/>
              <a:ea typeface="字魂46号-喵喵体" panose="00000500000000000000" pitchFamily="2" charset="-122"/>
              <a:cs typeface="Pattaya" panose="00000500000000000000" pitchFamily="2" charset="-34"/>
            </a:endParaRPr>
          </a:p>
        </p:txBody>
      </p:sp>
      <p:pic>
        <p:nvPicPr>
          <p:cNvPr id="3078" name="Picture 6" descr="Cartoon Border Hand Painted Border Creative Photo Frame Beautiful Photo  Frame, Photo Clipart, Star Box, Cartoon Wireframe PNG Transparent Clipart  Image and PSD … | Creative photo frames, Creative photos, Doodle frames">
            <a:extLst>
              <a:ext uri="{FF2B5EF4-FFF2-40B4-BE49-F238E27FC236}">
                <a16:creationId xmlns:a16="http://schemas.microsoft.com/office/drawing/2014/main" id="{645425DA-4672-414B-B247-80490CA916B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7500" r="90313">
                        <a14:foregroundMark x1="11719" y1="34219" x2="10938" y2="40781"/>
                        <a14:foregroundMark x1="90000" y1="35469" x2="90313" y2="55781"/>
                        <a14:foregroundMark x1="7969" y1="62187" x2="7969" y2="62187"/>
                        <a14:foregroundMark x1="9219" y1="57813" x2="9219" y2="57813"/>
                        <a14:foregroundMark x1="7500" y1="50781" x2="7500" y2="50781"/>
                        <a14:foregroundMark x1="9688" y1="77813" x2="17188" y2="76719"/>
                        <a14:foregroundMark x1="9688" y1="81250" x2="17500" y2="78750"/>
                        <a14:foregroundMark x1="17500" y1="78750" x2="17500" y2="78750"/>
                      </a14:backgroundRemoval>
                    </a14:imgEffect>
                  </a14:imgLayer>
                </a14:imgProps>
              </a:ext>
              <a:ext uri="{28A0092B-C50C-407E-A947-70E740481C1C}">
                <a14:useLocalDpi xmlns:a14="http://schemas.microsoft.com/office/drawing/2010/main" val="0"/>
              </a:ext>
            </a:extLst>
          </a:blip>
          <a:srcRect/>
          <a:stretch>
            <a:fillRect/>
          </a:stretch>
        </p:blipFill>
        <p:spPr bwMode="auto">
          <a:xfrm>
            <a:off x="426720" y="822960"/>
            <a:ext cx="6004560" cy="4450080"/>
          </a:xfrm>
          <a:prstGeom prst="rect">
            <a:avLst/>
          </a:prstGeom>
          <a:noFill/>
          <a:extLst>
            <a:ext uri="{909E8E84-426E-40DD-AFC4-6F175D3DCCD1}">
              <a14:hiddenFill xmlns:a14="http://schemas.microsoft.com/office/drawing/2010/main">
                <a:solidFill>
                  <a:srgbClr val="FFFFFF"/>
                </a:solidFill>
              </a14:hiddenFill>
            </a:ext>
          </a:extLst>
        </p:spPr>
      </p:pic>
      <p:sp>
        <p:nvSpPr>
          <p:cNvPr id="26" name="文本框 3">
            <a:extLst>
              <a:ext uri="{FF2B5EF4-FFF2-40B4-BE49-F238E27FC236}">
                <a16:creationId xmlns:a16="http://schemas.microsoft.com/office/drawing/2014/main" id="{511986CA-F4DE-47C2-91C5-D3E7898778A8}"/>
              </a:ext>
            </a:extLst>
          </p:cNvPr>
          <p:cNvSpPr txBox="1"/>
          <p:nvPr/>
        </p:nvSpPr>
        <p:spPr>
          <a:xfrm>
            <a:off x="2451654" y="2169944"/>
            <a:ext cx="2242266" cy="646331"/>
          </a:xfrm>
          <a:prstGeom prst="rect">
            <a:avLst/>
          </a:prstGeom>
          <a:noFill/>
        </p:spPr>
        <p:txBody>
          <a:bodyPr wrap="square" rtlCol="0">
            <a:spAutoFit/>
          </a:bodyPr>
          <a:lstStyle/>
          <a:p>
            <a:pPr algn="ctr"/>
            <a:r>
              <a:rPr lang="vi-VN" altLang="zh-CN" sz="3600" b="1" dirty="0">
                <a:solidFill>
                  <a:srgbClr val="00B050"/>
                </a:solidFill>
                <a:latin typeface="Pattaya" panose="00000500000000000000" pitchFamily="2" charset="-34"/>
                <a:ea typeface="字魂46号-喵喵体" panose="00000500000000000000" pitchFamily="2" charset="-122"/>
                <a:cs typeface="Pattaya" panose="00000500000000000000" pitchFamily="2" charset="-34"/>
              </a:rPr>
              <a:t>Hình thức</a:t>
            </a:r>
            <a:endParaRPr lang="zh-CN" altLang="en-US" sz="3600" b="1" dirty="0">
              <a:solidFill>
                <a:srgbClr val="00B050"/>
              </a:solidFill>
              <a:latin typeface="Pattaya" panose="00000500000000000000" pitchFamily="2" charset="-34"/>
              <a:ea typeface="字魂46号-喵喵体" panose="00000500000000000000" pitchFamily="2" charset="-122"/>
              <a:cs typeface="Pattaya" panose="00000500000000000000" pitchFamily="2" charset="-34"/>
            </a:endParaRPr>
          </a:p>
        </p:txBody>
      </p:sp>
      <p:sp>
        <p:nvSpPr>
          <p:cNvPr id="27" name="Rectangle 26">
            <a:extLst>
              <a:ext uri="{FF2B5EF4-FFF2-40B4-BE49-F238E27FC236}">
                <a16:creationId xmlns:a16="http://schemas.microsoft.com/office/drawing/2014/main" id="{783C91E1-496B-40E2-A350-0E53F357C39F}"/>
              </a:ext>
            </a:extLst>
          </p:cNvPr>
          <p:cNvSpPr/>
          <p:nvPr/>
        </p:nvSpPr>
        <p:spPr>
          <a:xfrm>
            <a:off x="1066011" y="2933180"/>
            <a:ext cx="4725977" cy="1384995"/>
          </a:xfrm>
          <a:prstGeom prst="rect">
            <a:avLst/>
          </a:prstGeom>
        </p:spPr>
        <p:txBody>
          <a:bodyPr wrap="square">
            <a:spAutoFit/>
          </a:bodyPr>
          <a:lstStyle/>
          <a:p>
            <a:pPr marL="457200" indent="-457200" algn="just">
              <a:buFont typeface="Wingdings" panose="05000000000000000000" pitchFamily="2" charset="2"/>
              <a:buChar char="Ø"/>
            </a:pPr>
            <a:r>
              <a:rPr lang="vi-VN" sz="2800" b="1" dirty="0">
                <a:solidFill>
                  <a:srgbClr val="002060"/>
                </a:solidFill>
              </a:rPr>
              <a:t>Đoạn văn khoảng 5 câu</a:t>
            </a:r>
          </a:p>
          <a:p>
            <a:pPr marL="457200" indent="-457200" algn="just">
              <a:buFont typeface="Wingdings" panose="05000000000000000000" pitchFamily="2" charset="2"/>
              <a:buChar char="Ø"/>
            </a:pPr>
            <a:r>
              <a:rPr lang="vi-VN" sz="2800" b="1" dirty="0">
                <a:solidFill>
                  <a:srgbClr val="002060"/>
                </a:solidFill>
              </a:rPr>
              <a:t>Đoạn văn có mở đoạn, thân đoạn, kết đoạn.</a:t>
            </a:r>
          </a:p>
        </p:txBody>
      </p:sp>
      <p:pic>
        <p:nvPicPr>
          <p:cNvPr id="28" name="Picture 6" descr="Cartoon Border Hand Painted Border Creative Photo Frame Beautiful Photo  Frame, Photo Clipart, Star Box, Cartoon Wireframe PNG Transparent Clipart  Image and PSD … | Creative photo frames, Creative photos, Doodle frames">
            <a:extLst>
              <a:ext uri="{FF2B5EF4-FFF2-40B4-BE49-F238E27FC236}">
                <a16:creationId xmlns:a16="http://schemas.microsoft.com/office/drawing/2014/main" id="{0DD2ED53-1D7F-46FC-86B9-35C52AC6A7F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7500" r="90313">
                        <a14:foregroundMark x1="11719" y1="34219" x2="10938" y2="40781"/>
                        <a14:foregroundMark x1="90000" y1="35469" x2="90313" y2="55781"/>
                        <a14:foregroundMark x1="7969" y1="62187" x2="7969" y2="62187"/>
                        <a14:foregroundMark x1="9219" y1="57813" x2="9219" y2="57813"/>
                        <a14:foregroundMark x1="7500" y1="50781" x2="7500" y2="50781"/>
                        <a14:foregroundMark x1="9688" y1="77813" x2="17188" y2="76719"/>
                        <a14:foregroundMark x1="9688" y1="81250" x2="17500" y2="78750"/>
                        <a14:foregroundMark x1="17500" y1="78750" x2="17500" y2="78750"/>
                      </a14:backgroundRemoval>
                    </a14:imgEffect>
                  </a14:imgLayer>
                </a14:imgProps>
              </a:ext>
              <a:ext uri="{28A0092B-C50C-407E-A947-70E740481C1C}">
                <a14:useLocalDpi xmlns:a14="http://schemas.microsoft.com/office/drawing/2010/main" val="0"/>
              </a:ext>
            </a:extLst>
          </a:blip>
          <a:srcRect/>
          <a:stretch>
            <a:fillRect/>
          </a:stretch>
        </p:blipFill>
        <p:spPr bwMode="auto">
          <a:xfrm>
            <a:off x="5747468" y="822960"/>
            <a:ext cx="6004560" cy="4450080"/>
          </a:xfrm>
          <a:prstGeom prst="rect">
            <a:avLst/>
          </a:prstGeom>
          <a:noFill/>
          <a:extLst>
            <a:ext uri="{909E8E84-426E-40DD-AFC4-6F175D3DCCD1}">
              <a14:hiddenFill xmlns:a14="http://schemas.microsoft.com/office/drawing/2010/main">
                <a:solidFill>
                  <a:srgbClr val="FFFFFF"/>
                </a:solidFill>
              </a14:hiddenFill>
            </a:ext>
          </a:extLst>
        </p:spPr>
      </p:pic>
      <p:sp>
        <p:nvSpPr>
          <p:cNvPr id="29" name="文本框 3">
            <a:extLst>
              <a:ext uri="{FF2B5EF4-FFF2-40B4-BE49-F238E27FC236}">
                <a16:creationId xmlns:a16="http://schemas.microsoft.com/office/drawing/2014/main" id="{C27429F2-8618-4D69-8758-995C1B9992F2}"/>
              </a:ext>
            </a:extLst>
          </p:cNvPr>
          <p:cNvSpPr txBox="1"/>
          <p:nvPr/>
        </p:nvSpPr>
        <p:spPr>
          <a:xfrm>
            <a:off x="7772402" y="2169944"/>
            <a:ext cx="2242266" cy="646331"/>
          </a:xfrm>
          <a:prstGeom prst="rect">
            <a:avLst/>
          </a:prstGeom>
          <a:noFill/>
        </p:spPr>
        <p:txBody>
          <a:bodyPr wrap="square" rtlCol="0">
            <a:spAutoFit/>
          </a:bodyPr>
          <a:lstStyle/>
          <a:p>
            <a:pPr algn="ctr"/>
            <a:r>
              <a:rPr lang="vi-VN" altLang="zh-CN" sz="3600" b="1" dirty="0">
                <a:solidFill>
                  <a:schemeClr val="accent4"/>
                </a:solidFill>
                <a:latin typeface="Pattaya" panose="00000500000000000000" pitchFamily="2" charset="-34"/>
                <a:ea typeface="字魂46号-喵喵体" panose="00000500000000000000" pitchFamily="2" charset="-122"/>
                <a:cs typeface="Pattaya" panose="00000500000000000000" pitchFamily="2" charset="-34"/>
              </a:rPr>
              <a:t>Nội dung</a:t>
            </a:r>
            <a:endParaRPr lang="zh-CN" altLang="en-US" sz="3600" b="1" dirty="0">
              <a:solidFill>
                <a:schemeClr val="accent4"/>
              </a:solidFill>
              <a:latin typeface="Pattaya" panose="00000500000000000000" pitchFamily="2" charset="-34"/>
              <a:ea typeface="字魂46号-喵喵体" panose="00000500000000000000" pitchFamily="2" charset="-122"/>
              <a:cs typeface="Pattaya" panose="00000500000000000000" pitchFamily="2" charset="-34"/>
            </a:endParaRPr>
          </a:p>
        </p:txBody>
      </p:sp>
      <p:sp>
        <p:nvSpPr>
          <p:cNvPr id="30" name="Rectangle 29">
            <a:extLst>
              <a:ext uri="{FF2B5EF4-FFF2-40B4-BE49-F238E27FC236}">
                <a16:creationId xmlns:a16="http://schemas.microsoft.com/office/drawing/2014/main" id="{7DC4B2A0-0CC2-4C89-8FA5-9A9E1FF1C649}"/>
              </a:ext>
            </a:extLst>
          </p:cNvPr>
          <p:cNvSpPr/>
          <p:nvPr/>
        </p:nvSpPr>
        <p:spPr>
          <a:xfrm>
            <a:off x="6296108" y="2933180"/>
            <a:ext cx="4955777" cy="954107"/>
          </a:xfrm>
          <a:prstGeom prst="rect">
            <a:avLst/>
          </a:prstGeom>
        </p:spPr>
        <p:txBody>
          <a:bodyPr wrap="square">
            <a:spAutoFit/>
          </a:bodyPr>
          <a:lstStyle/>
          <a:p>
            <a:pPr marL="457200" indent="-457200" algn="just">
              <a:buFont typeface="Wingdings" panose="05000000000000000000" pitchFamily="2" charset="2"/>
              <a:buChar char="Ø"/>
            </a:pPr>
            <a:r>
              <a:rPr lang="vi-VN" sz="2800" b="1" dirty="0">
                <a:solidFill>
                  <a:srgbClr val="7030A0"/>
                </a:solidFill>
              </a:rPr>
              <a:t>Tả ngoại hình một cụ già</a:t>
            </a:r>
          </a:p>
          <a:p>
            <a:pPr algn="just"/>
            <a:r>
              <a:rPr lang="vi-VN" sz="2800" b="1" dirty="0">
                <a:solidFill>
                  <a:srgbClr val="7030A0"/>
                </a:solidFill>
              </a:rPr>
              <a:t>     mà em biết</a:t>
            </a:r>
          </a:p>
        </p:txBody>
      </p:sp>
      <p:pic>
        <p:nvPicPr>
          <p:cNvPr id="3080" name="Picture 8" descr="Hình ảnh Dấu Chấm Than Hoạt Hình Doodle, Phim Hoạt Hình, Hoạt Hình, Dấu  Chấm Than miễn phí tải tập tin PNG PSDComment và Vector">
            <a:extLst>
              <a:ext uri="{FF2B5EF4-FFF2-40B4-BE49-F238E27FC236}">
                <a16:creationId xmlns:a16="http://schemas.microsoft.com/office/drawing/2014/main" id="{F2F605D3-2395-4746-95BE-CBB78ABDD62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29594" y="4833422"/>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1" name="文本框 3">
            <a:extLst>
              <a:ext uri="{FF2B5EF4-FFF2-40B4-BE49-F238E27FC236}">
                <a16:creationId xmlns:a16="http://schemas.microsoft.com/office/drawing/2014/main" id="{64765A41-C0C5-4B4E-8872-4428204101A5}"/>
              </a:ext>
            </a:extLst>
          </p:cNvPr>
          <p:cNvSpPr txBox="1"/>
          <p:nvPr/>
        </p:nvSpPr>
        <p:spPr>
          <a:xfrm>
            <a:off x="1661159" y="4978418"/>
            <a:ext cx="9723121" cy="1384995"/>
          </a:xfrm>
          <a:prstGeom prst="rect">
            <a:avLst/>
          </a:prstGeom>
          <a:noFill/>
        </p:spPr>
        <p:txBody>
          <a:bodyPr wrap="square" rtlCol="0">
            <a:spAutoFit/>
          </a:bodyPr>
          <a:lstStyle/>
          <a:p>
            <a:pPr algn="just"/>
            <a:r>
              <a:rPr lang="vi-VN" altLang="zh-CN" sz="2800" b="1" dirty="0">
                <a:solidFill>
                  <a:srgbClr val="FF0000"/>
                </a:solidFill>
                <a:ea typeface="字魂46号-喵喵体" panose="00000500000000000000" pitchFamily="2" charset="-122"/>
                <a:cs typeface="Pattaya" panose="00000500000000000000" pitchFamily="2" charset="-34"/>
              </a:rPr>
              <a:t>Lưu ý: Miêu tả ngoại hình nhân vật không nhất thiết phải tả đầy đủ tất cả các đặc điểm mà chỉ tả những đặc điểm tiêu biểu.</a:t>
            </a:r>
          </a:p>
        </p:txBody>
      </p:sp>
    </p:spTree>
    <p:custDataLst>
      <p:tags r:id="rId1"/>
    </p:custDataLst>
    <p:extLst>
      <p:ext uri="{BB962C8B-B14F-4D97-AF65-F5344CB8AC3E}">
        <p14:creationId xmlns:p14="http://schemas.microsoft.com/office/powerpoint/2010/main" val="284100216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outVertic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outVertical)">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080"/>
                                        </p:tgtEl>
                                        <p:attrNameLst>
                                          <p:attrName>style.visibility</p:attrName>
                                        </p:attrNameLst>
                                      </p:cBhvr>
                                      <p:to>
                                        <p:strVal val="visible"/>
                                      </p:to>
                                    </p:set>
                                    <p:animEffect transition="in" filter="fade">
                                      <p:cBhvr>
                                        <p:cTn id="38" dur="500"/>
                                        <p:tgtEl>
                                          <p:spTgt spid="3080"/>
                                        </p:tgtEl>
                                      </p:cBhvr>
                                    </p:animEffect>
                                  </p:childTnLst>
                                </p:cTn>
                              </p:par>
                              <p:par>
                                <p:cTn id="39" presetID="26" presetClass="emph" presetSubtype="0" repeatCount="indefinite" fill="hold" nodeType="withEffect">
                                  <p:stCondLst>
                                    <p:cond delay="0"/>
                                  </p:stCondLst>
                                  <p:childTnLst>
                                    <p:animEffect transition="out" filter="fade">
                                      <p:cBhvr>
                                        <p:cTn id="40" dur="500" tmFilter="0, 0; .2, .5; .8, .5; 1, 0"/>
                                        <p:tgtEl>
                                          <p:spTgt spid="3080"/>
                                        </p:tgtEl>
                                      </p:cBhvr>
                                    </p:animEffect>
                                    <p:animScale>
                                      <p:cBhvr>
                                        <p:cTn id="41" dur="250" autoRev="1" fill="hold"/>
                                        <p:tgtEl>
                                          <p:spTgt spid="3080"/>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arn(outVertical)">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i chia tay, Ê – đi- xơn đã nói với bà cụ điều gì ? Đọc truyện">
            <a:extLst>
              <a:ext uri="{FF2B5EF4-FFF2-40B4-BE49-F238E27FC236}">
                <a16:creationId xmlns:a16="http://schemas.microsoft.com/office/drawing/2014/main" id="{FE7CCF16-9D27-481B-AA05-66F0656645B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84" b="98812" l="2105" r="40632">
                        <a14:foregroundMark x1="8632" y1="3762" x2="28211" y2="9505"/>
                        <a14:foregroundMark x1="3368" y1="53861" x2="3368" y2="53861"/>
                        <a14:foregroundMark x1="20632" y1="75644" x2="20632" y2="75644"/>
                        <a14:foregroundMark x1="21474" y1="89505" x2="21474" y2="89505"/>
                        <a14:foregroundMark x1="21474" y1="98812" x2="21474" y2="98812"/>
                        <a14:foregroundMark x1="22316" y1="2178" x2="22316" y2="2178"/>
                        <a14:foregroundMark x1="12421" y1="1782" x2="12421" y2="1782"/>
                        <a14:foregroundMark x1="2105" y1="43366" x2="2105" y2="43366"/>
                      </a14:backgroundRemoval>
                    </a14:imgEffect>
                  </a14:imgLayer>
                </a14:imgProps>
              </a:ext>
              <a:ext uri="{28A0092B-C50C-407E-A947-70E740481C1C}">
                <a14:useLocalDpi xmlns:a14="http://schemas.microsoft.com/office/drawing/2010/main" val="0"/>
              </a:ext>
            </a:extLst>
          </a:blip>
          <a:srcRect r="54716"/>
          <a:stretch/>
        </p:blipFill>
        <p:spPr bwMode="auto">
          <a:xfrm>
            <a:off x="1110609" y="1891890"/>
            <a:ext cx="1994617" cy="4682853"/>
          </a:xfrm>
          <a:prstGeom prst="rect">
            <a:avLst/>
          </a:prstGeom>
          <a:noFill/>
          <a:extLst>
            <a:ext uri="{909E8E84-426E-40DD-AFC4-6F175D3DCCD1}">
              <a14:hiddenFill xmlns:a14="http://schemas.microsoft.com/office/drawing/2010/main">
                <a:solidFill>
                  <a:srgbClr val="FFFFFF"/>
                </a:solidFill>
              </a14:hiddenFill>
            </a:ext>
          </a:extLst>
        </p:spPr>
      </p:pic>
      <p:sp>
        <p:nvSpPr>
          <p:cNvPr id="25" name="文本框 3">
            <a:extLst>
              <a:ext uri="{FF2B5EF4-FFF2-40B4-BE49-F238E27FC236}">
                <a16:creationId xmlns:a16="http://schemas.microsoft.com/office/drawing/2014/main" id="{40544965-E44A-4D0E-B36C-8083A3E054D2}"/>
              </a:ext>
            </a:extLst>
          </p:cNvPr>
          <p:cNvSpPr txBox="1"/>
          <p:nvPr/>
        </p:nvSpPr>
        <p:spPr>
          <a:xfrm>
            <a:off x="638092" y="653454"/>
            <a:ext cx="10915816" cy="523220"/>
          </a:xfrm>
          <a:prstGeom prst="rect">
            <a:avLst/>
          </a:prstGeom>
          <a:noFill/>
        </p:spPr>
        <p:txBody>
          <a:bodyPr wrap="square" rtlCol="0">
            <a:spAutoFit/>
          </a:bodyPr>
          <a:lstStyle/>
          <a:p>
            <a:pPr algn="ctr"/>
            <a:r>
              <a:rPr lang="vi-VN" altLang="zh-CN" sz="2800" dirty="0">
                <a:solidFill>
                  <a:srgbClr val="C00000"/>
                </a:solidFill>
                <a:latin typeface="Pattaya" panose="00000500000000000000" pitchFamily="2" charset="-34"/>
                <a:ea typeface="字魂46号-喵喵体" panose="00000500000000000000" pitchFamily="2" charset="-122"/>
                <a:cs typeface="Pattaya" panose="00000500000000000000" pitchFamily="2" charset="-34"/>
              </a:rPr>
              <a:t>2. Viết một đoạn văn khoảng 5 câu tả ngoại hình của một cụ già mà em biết.</a:t>
            </a:r>
            <a:endParaRPr lang="zh-CN" altLang="en-US" sz="2800" dirty="0">
              <a:solidFill>
                <a:srgbClr val="C00000"/>
              </a:solidFill>
              <a:latin typeface="Pattaya" panose="00000500000000000000" pitchFamily="2" charset="-34"/>
              <a:ea typeface="字魂46号-喵喵体" panose="00000500000000000000" pitchFamily="2" charset="-122"/>
              <a:cs typeface="Pattaya" panose="00000500000000000000" pitchFamily="2" charset="-34"/>
            </a:endParaRPr>
          </a:p>
        </p:txBody>
      </p:sp>
      <p:sp>
        <p:nvSpPr>
          <p:cNvPr id="5" name="TextBox 4">
            <a:extLst>
              <a:ext uri="{FF2B5EF4-FFF2-40B4-BE49-F238E27FC236}">
                <a16:creationId xmlns:a16="http://schemas.microsoft.com/office/drawing/2014/main" id="{28E4161C-A7EC-4F36-8CCB-8B51B6261FF2}"/>
              </a:ext>
            </a:extLst>
          </p:cNvPr>
          <p:cNvSpPr txBox="1"/>
          <p:nvPr/>
        </p:nvSpPr>
        <p:spPr>
          <a:xfrm>
            <a:off x="1406597" y="1244841"/>
            <a:ext cx="1227297" cy="578882"/>
          </a:xfrm>
          <a:prstGeom prst="roundRect">
            <a:avLst/>
          </a:prstGeom>
          <a:noFill/>
          <a:ln w="76200">
            <a:solidFill>
              <a:schemeClr val="accent1"/>
            </a:solidFill>
            <a:prstDash val="lgDashDotDot"/>
          </a:ln>
        </p:spPr>
        <p:txBody>
          <a:bodyPr wrap="square" rtlCol="0" anchor="ctr">
            <a:spAutoFit/>
          </a:bodyPr>
          <a:lstStyle/>
          <a:p>
            <a:pPr algn="ctr"/>
            <a:r>
              <a:rPr lang="vi-VN" sz="2800" dirty="0">
                <a:solidFill>
                  <a:srgbClr val="002060"/>
                </a:solidFill>
                <a:latin typeface="Pattaya" panose="00000500000000000000" pitchFamily="2" charset="-34"/>
                <a:cs typeface="Pattaya" panose="00000500000000000000" pitchFamily="2" charset="-34"/>
              </a:rPr>
              <a:t>Gợi ý</a:t>
            </a:r>
            <a:endParaRPr lang="vi-VN" sz="4000" b="1" dirty="0">
              <a:solidFill>
                <a:srgbClr val="C00000"/>
              </a:solidFill>
              <a:latin typeface="Fleur De Leah" pitchFamily="2" charset="0"/>
              <a:cs typeface="Pattaya" panose="00000500000000000000" pitchFamily="2" charset="-34"/>
            </a:endParaRPr>
          </a:p>
        </p:txBody>
      </p:sp>
      <p:sp>
        <p:nvSpPr>
          <p:cNvPr id="6" name="TextBox 5">
            <a:extLst>
              <a:ext uri="{FF2B5EF4-FFF2-40B4-BE49-F238E27FC236}">
                <a16:creationId xmlns:a16="http://schemas.microsoft.com/office/drawing/2014/main" id="{4268EFEA-36DC-475E-A2CF-F83163934693}"/>
              </a:ext>
            </a:extLst>
          </p:cNvPr>
          <p:cNvSpPr txBox="1"/>
          <p:nvPr/>
        </p:nvSpPr>
        <p:spPr>
          <a:xfrm>
            <a:off x="3346765" y="1551825"/>
            <a:ext cx="7824870" cy="1532334"/>
          </a:xfrm>
          <a:prstGeom prst="roundRect">
            <a:avLst/>
          </a:prstGeom>
          <a:noFill/>
          <a:ln w="76200">
            <a:solidFill>
              <a:schemeClr val="accent4"/>
            </a:solidFill>
            <a:prstDash val="sysDash"/>
          </a:ln>
        </p:spPr>
        <p:txBody>
          <a:bodyPr wrap="square" rtlCol="0" anchor="ctr">
            <a:spAutoFit/>
          </a:bodyPr>
          <a:lstStyle/>
          <a:p>
            <a:pPr marL="514350" indent="-514350" algn="just">
              <a:buAutoNum type="arabicPeriod"/>
            </a:pPr>
            <a:r>
              <a:rPr lang="vi-VN" sz="2800" b="1" dirty="0">
                <a:solidFill>
                  <a:srgbClr val="002060"/>
                </a:solidFill>
                <a:cs typeface="Pattaya" panose="00000500000000000000" pitchFamily="2" charset="-34"/>
              </a:rPr>
              <a:t>Mở đoạn: Giới thiệu về người em định tả</a:t>
            </a:r>
            <a:endParaRPr lang="vi-VN" sz="4000" b="1" dirty="0">
              <a:solidFill>
                <a:srgbClr val="C00000"/>
              </a:solidFill>
              <a:cs typeface="Pattaya" panose="00000500000000000000" pitchFamily="2" charset="-34"/>
            </a:endParaRPr>
          </a:p>
          <a:p>
            <a:pPr algn="just"/>
            <a:r>
              <a:rPr lang="vi-VN" sz="2800" i="1" dirty="0">
                <a:solidFill>
                  <a:srgbClr val="00B050"/>
                </a:solidFill>
                <a:cs typeface="Pattaya" panose="00000500000000000000" pitchFamily="2" charset="-34"/>
              </a:rPr>
              <a:t>(Người đó là ai? Người đó có quan hệ thế nào với em?</a:t>
            </a:r>
            <a:endParaRPr lang="vi-VN" i="1" dirty="0">
              <a:solidFill>
                <a:srgbClr val="00B050"/>
              </a:solidFill>
              <a:cs typeface="Pattaya" panose="00000500000000000000" pitchFamily="2" charset="-34"/>
            </a:endParaRPr>
          </a:p>
        </p:txBody>
      </p:sp>
      <p:sp>
        <p:nvSpPr>
          <p:cNvPr id="7" name="TextBox 6">
            <a:extLst>
              <a:ext uri="{FF2B5EF4-FFF2-40B4-BE49-F238E27FC236}">
                <a16:creationId xmlns:a16="http://schemas.microsoft.com/office/drawing/2014/main" id="{DF1B7B8C-605E-497C-BB80-2A994001247E}"/>
              </a:ext>
            </a:extLst>
          </p:cNvPr>
          <p:cNvSpPr txBox="1"/>
          <p:nvPr/>
        </p:nvSpPr>
        <p:spPr>
          <a:xfrm>
            <a:off x="3346765" y="3311984"/>
            <a:ext cx="7824870" cy="1532334"/>
          </a:xfrm>
          <a:prstGeom prst="roundRect">
            <a:avLst/>
          </a:prstGeom>
          <a:noFill/>
          <a:ln w="76200">
            <a:solidFill>
              <a:srgbClr val="7030A0"/>
            </a:solidFill>
            <a:prstDash val="sysDash"/>
          </a:ln>
        </p:spPr>
        <p:txBody>
          <a:bodyPr wrap="square" rtlCol="0" anchor="ctr">
            <a:spAutoFit/>
          </a:bodyPr>
          <a:lstStyle/>
          <a:p>
            <a:pPr algn="just"/>
            <a:r>
              <a:rPr lang="vi-VN" sz="2800" b="1" dirty="0">
                <a:solidFill>
                  <a:srgbClr val="002060"/>
                </a:solidFill>
                <a:cs typeface="Pattaya" panose="00000500000000000000" pitchFamily="2" charset="-34"/>
              </a:rPr>
              <a:t>2. Thân đoạn: (Tả ngoại hình)</a:t>
            </a:r>
          </a:p>
          <a:p>
            <a:pPr algn="just"/>
            <a:r>
              <a:rPr lang="vi-VN" sz="2800" i="1" dirty="0">
                <a:solidFill>
                  <a:srgbClr val="00B050"/>
                </a:solidFill>
                <a:cs typeface="Pattaya" panose="00000500000000000000" pitchFamily="2" charset="-34"/>
              </a:rPr>
              <a:t>Chọn tả những đặc điểm tiêu biểu (dáng người, khuôn mặt, làn da, mái tóc, đôi mắt,...) </a:t>
            </a:r>
          </a:p>
        </p:txBody>
      </p:sp>
      <p:sp>
        <p:nvSpPr>
          <p:cNvPr id="8" name="TextBox 7">
            <a:extLst>
              <a:ext uri="{FF2B5EF4-FFF2-40B4-BE49-F238E27FC236}">
                <a16:creationId xmlns:a16="http://schemas.microsoft.com/office/drawing/2014/main" id="{7173C049-AC73-42FF-9D3A-A27EA7A89165}"/>
              </a:ext>
            </a:extLst>
          </p:cNvPr>
          <p:cNvSpPr txBox="1"/>
          <p:nvPr/>
        </p:nvSpPr>
        <p:spPr>
          <a:xfrm>
            <a:off x="3346765" y="5072143"/>
            <a:ext cx="7824870" cy="1055608"/>
          </a:xfrm>
          <a:prstGeom prst="roundRect">
            <a:avLst/>
          </a:prstGeom>
          <a:noFill/>
          <a:ln w="76200">
            <a:solidFill>
              <a:srgbClr val="00B0F0"/>
            </a:solidFill>
            <a:prstDash val="sysDash"/>
          </a:ln>
        </p:spPr>
        <p:txBody>
          <a:bodyPr wrap="square" rtlCol="0" anchor="ctr">
            <a:spAutoFit/>
          </a:bodyPr>
          <a:lstStyle/>
          <a:p>
            <a:pPr algn="just"/>
            <a:r>
              <a:rPr lang="vi-VN" sz="2800" b="1" dirty="0">
                <a:solidFill>
                  <a:srgbClr val="002060"/>
                </a:solidFill>
                <a:cs typeface="Pattaya" panose="00000500000000000000" pitchFamily="2" charset="-34"/>
              </a:rPr>
              <a:t>3. Kết đoạn:</a:t>
            </a:r>
          </a:p>
          <a:p>
            <a:pPr algn="just"/>
            <a:r>
              <a:rPr lang="vi-VN" sz="2800" i="1" dirty="0">
                <a:solidFill>
                  <a:srgbClr val="00B050"/>
                </a:solidFill>
                <a:cs typeface="Pattaya" panose="00000500000000000000" pitchFamily="2" charset="-34"/>
              </a:rPr>
              <a:t>Nêu tình cảm của em với người đó.</a:t>
            </a:r>
          </a:p>
        </p:txBody>
      </p:sp>
    </p:spTree>
    <p:custDataLst>
      <p:tags r:id="rId1"/>
    </p:custDataLst>
    <p:extLst>
      <p:ext uri="{BB962C8B-B14F-4D97-AF65-F5344CB8AC3E}">
        <p14:creationId xmlns:p14="http://schemas.microsoft.com/office/powerpoint/2010/main" val="29218078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i chia tay, Ê – đi- xơn đã nói với bà cụ điều gì ? Đọc truyện">
            <a:extLst>
              <a:ext uri="{FF2B5EF4-FFF2-40B4-BE49-F238E27FC236}">
                <a16:creationId xmlns:a16="http://schemas.microsoft.com/office/drawing/2014/main" id="{FE7CCF16-9D27-481B-AA05-66F0656645B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84" b="98812" l="2105" r="40632">
                        <a14:foregroundMark x1="8632" y1="3762" x2="28211" y2="9505"/>
                        <a14:foregroundMark x1="3368" y1="53861" x2="3368" y2="53861"/>
                        <a14:foregroundMark x1="20632" y1="75644" x2="20632" y2="75644"/>
                        <a14:foregroundMark x1="21474" y1="89505" x2="21474" y2="89505"/>
                        <a14:foregroundMark x1="21474" y1="98812" x2="21474" y2="98812"/>
                        <a14:foregroundMark x1="22316" y1="2178" x2="22316" y2="2178"/>
                        <a14:foregroundMark x1="12421" y1="1782" x2="12421" y2="1782"/>
                        <a14:foregroundMark x1="2105" y1="43366" x2="2105" y2="43366"/>
                      </a14:backgroundRemoval>
                    </a14:imgEffect>
                  </a14:imgLayer>
                </a14:imgProps>
              </a:ext>
              <a:ext uri="{28A0092B-C50C-407E-A947-70E740481C1C}">
                <a14:useLocalDpi xmlns:a14="http://schemas.microsoft.com/office/drawing/2010/main" val="0"/>
              </a:ext>
            </a:extLst>
          </a:blip>
          <a:srcRect r="54716"/>
          <a:stretch/>
        </p:blipFill>
        <p:spPr bwMode="auto">
          <a:xfrm flipH="1">
            <a:off x="9641327" y="1593546"/>
            <a:ext cx="1994617" cy="46828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E4161C-A7EC-4F36-8CCB-8B51B6261FF2}"/>
              </a:ext>
            </a:extLst>
          </p:cNvPr>
          <p:cNvSpPr txBox="1"/>
          <p:nvPr/>
        </p:nvSpPr>
        <p:spPr>
          <a:xfrm>
            <a:off x="4844333" y="726681"/>
            <a:ext cx="1995802" cy="578882"/>
          </a:xfrm>
          <a:prstGeom prst="roundRect">
            <a:avLst/>
          </a:prstGeom>
          <a:noFill/>
          <a:ln w="76200">
            <a:solidFill>
              <a:schemeClr val="accent1"/>
            </a:solidFill>
            <a:prstDash val="lgDashDotDot"/>
          </a:ln>
        </p:spPr>
        <p:txBody>
          <a:bodyPr wrap="square" rtlCol="0" anchor="ctr">
            <a:spAutoFit/>
          </a:bodyPr>
          <a:lstStyle/>
          <a:p>
            <a:pPr algn="ctr"/>
            <a:r>
              <a:rPr lang="vi-VN" sz="2800">
                <a:solidFill>
                  <a:srgbClr val="002060"/>
                </a:solidFill>
                <a:latin typeface="Pattaya" panose="00000500000000000000" pitchFamily="2" charset="-34"/>
                <a:cs typeface="Pattaya" panose="00000500000000000000" pitchFamily="2" charset="-34"/>
              </a:rPr>
              <a:t>Tham khảo</a:t>
            </a:r>
            <a:endParaRPr lang="vi-VN" sz="4000" b="1" dirty="0">
              <a:solidFill>
                <a:srgbClr val="C00000"/>
              </a:solidFill>
              <a:latin typeface="Fleur De Leah" pitchFamily="2" charset="0"/>
              <a:cs typeface="Pattaya" panose="00000500000000000000" pitchFamily="2" charset="-34"/>
            </a:endParaRPr>
          </a:p>
        </p:txBody>
      </p:sp>
      <p:sp>
        <p:nvSpPr>
          <p:cNvPr id="6" name="TextBox 5">
            <a:extLst>
              <a:ext uri="{FF2B5EF4-FFF2-40B4-BE49-F238E27FC236}">
                <a16:creationId xmlns:a16="http://schemas.microsoft.com/office/drawing/2014/main" id="{4268EFEA-36DC-475E-A2CF-F83163934693}"/>
              </a:ext>
            </a:extLst>
          </p:cNvPr>
          <p:cNvSpPr txBox="1"/>
          <p:nvPr/>
        </p:nvSpPr>
        <p:spPr>
          <a:xfrm>
            <a:off x="592372" y="1738627"/>
            <a:ext cx="9389828" cy="4392692"/>
          </a:xfrm>
          <a:prstGeom prst="roundRect">
            <a:avLst/>
          </a:prstGeom>
          <a:noFill/>
          <a:ln w="76200">
            <a:solidFill>
              <a:schemeClr val="accent4"/>
            </a:solidFill>
            <a:prstDash val="sysDash"/>
          </a:ln>
        </p:spPr>
        <p:txBody>
          <a:bodyPr wrap="square" rtlCol="0" anchor="ctr">
            <a:spAutoFit/>
          </a:bodyPr>
          <a:lstStyle/>
          <a:p>
            <a:pPr algn="just"/>
            <a:r>
              <a:rPr lang="en-US" sz="2800" b="1">
                <a:solidFill>
                  <a:srgbClr val="002060"/>
                </a:solidFill>
                <a:cs typeface="Pattaya" panose="00000500000000000000" pitchFamily="2" charset="-34"/>
              </a:rPr>
              <a:t>	</a:t>
            </a:r>
            <a:r>
              <a:rPr lang="vi-VN" sz="2800" b="1">
                <a:solidFill>
                  <a:srgbClr val="002060"/>
                </a:solidFill>
                <a:cs typeface="Pattaya" panose="00000500000000000000" pitchFamily="2" charset="-34"/>
              </a:rPr>
              <a:t>Bà</a:t>
            </a:r>
            <a:r>
              <a:rPr lang="vi-VN" sz="2800" b="1" dirty="0">
                <a:solidFill>
                  <a:srgbClr val="002060"/>
                </a:solidFill>
                <a:cs typeface="Pattaya" panose="00000500000000000000" pitchFamily="2" charset="-34"/>
              </a:rPr>
              <a:t> ngoại em năm nay đã gần bảy mươi tuổi. Mái tóc bà đã bạc trắng như cước. Những nếp nhăn hằn sâu trên khuôn mặt phúc hậu. Mỗi khi ngoại cười, ánh mắt toát lên vẻ hiền từ, ấm áp. Da bà đã có nhiều chấm đồi mồi. Giọng bà trầm ấm như giọng bà tiên trong những câu chuyện cổ. Những kỉ niệm về bà còn đọng mãi trong tâm trí em. Bà là người dạy cho em những nét chữ đầu tiên. Em yêu lắm ngoại của em.</a:t>
            </a:r>
            <a:endParaRPr lang="vi-VN" i="1" dirty="0">
              <a:solidFill>
                <a:srgbClr val="00B050"/>
              </a:solidFill>
              <a:cs typeface="Pattaya" panose="00000500000000000000" pitchFamily="2" charset="-34"/>
            </a:endParaRPr>
          </a:p>
        </p:txBody>
      </p:sp>
    </p:spTree>
    <p:custDataLst>
      <p:tags r:id="rId1"/>
    </p:custDataLst>
    <p:extLst>
      <p:ext uri="{BB962C8B-B14F-4D97-AF65-F5344CB8AC3E}">
        <p14:creationId xmlns:p14="http://schemas.microsoft.com/office/powerpoint/2010/main" val="126730650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226107"/>
            <a:ext cx="12192000" cy="6858000"/>
          </a:xfrm>
          <a:prstGeom prst="rect">
            <a:avLst/>
          </a:prstGeom>
        </p:spPr>
      </p:pic>
      <p:sp>
        <p:nvSpPr>
          <p:cNvPr id="4" name="文本框 3">
            <a:extLst>
              <a:ext uri="{FF2B5EF4-FFF2-40B4-BE49-F238E27FC236}">
                <a16:creationId xmlns:a16="http://schemas.microsoft.com/office/drawing/2014/main" id="{F180CBD1-B706-4818-9078-87AAC83FD1CF}"/>
              </a:ext>
            </a:extLst>
          </p:cNvPr>
          <p:cNvSpPr txBox="1"/>
          <p:nvPr/>
        </p:nvSpPr>
        <p:spPr>
          <a:xfrm>
            <a:off x="2139249" y="1533469"/>
            <a:ext cx="1785257" cy="2554545"/>
          </a:xfrm>
          <a:prstGeom prst="rect">
            <a:avLst/>
          </a:prstGeom>
          <a:noFill/>
        </p:spPr>
        <p:txBody>
          <a:bodyPr wrap="square" rtlCol="0">
            <a:spAutoFit/>
          </a:bodyPr>
          <a:lstStyle/>
          <a:p>
            <a:pPr algn="ctr"/>
            <a:r>
              <a:rPr lang="vi-VN" altLang="zh-CN" sz="4000">
                <a:solidFill>
                  <a:srgbClr val="FFC000"/>
                </a:solidFill>
                <a:latin typeface="Pattaya" panose="00000500000000000000" pitchFamily="2" charset="-34"/>
                <a:ea typeface="字魂46号-喵喵体" panose="00000500000000000000" pitchFamily="2" charset="-122"/>
                <a:cs typeface="Pattaya" panose="00000500000000000000" pitchFamily="2" charset="-34"/>
              </a:rPr>
              <a:t>Đánh giá yêu cầu cần đạt</a:t>
            </a:r>
            <a:endParaRPr lang="vi-VN" altLang="zh-CN" sz="4000" dirty="0">
              <a:solidFill>
                <a:srgbClr val="FFC000"/>
              </a:solidFill>
              <a:latin typeface="Pattaya" panose="00000500000000000000" pitchFamily="2" charset="-34"/>
              <a:ea typeface="字魂46号-喵喵体" panose="00000500000000000000" pitchFamily="2" charset="-122"/>
              <a:cs typeface="Pattaya" panose="00000500000000000000" pitchFamily="2" charset="-34"/>
            </a:endParaRPr>
          </a:p>
        </p:txBody>
      </p:sp>
      <p:grpSp>
        <p:nvGrpSpPr>
          <p:cNvPr id="63" name="Group 62">
            <a:extLst>
              <a:ext uri="{FF2B5EF4-FFF2-40B4-BE49-F238E27FC236}">
                <a16:creationId xmlns:a16="http://schemas.microsoft.com/office/drawing/2014/main" id="{EDE1D556-2BE5-472D-BBAD-911F259135A2}"/>
              </a:ext>
            </a:extLst>
          </p:cNvPr>
          <p:cNvGrpSpPr/>
          <p:nvPr/>
        </p:nvGrpSpPr>
        <p:grpSpPr>
          <a:xfrm>
            <a:off x="2821762" y="1781188"/>
            <a:ext cx="7006691" cy="996725"/>
            <a:chOff x="2209800" y="1294899"/>
            <a:chExt cx="9656618" cy="1072527"/>
          </a:xfrm>
        </p:grpSpPr>
        <p:sp>
          <p:nvSpPr>
            <p:cNvPr id="64" name="圆角矩形 7">
              <a:extLst>
                <a:ext uri="{FF2B5EF4-FFF2-40B4-BE49-F238E27FC236}">
                  <a16:creationId xmlns:a16="http://schemas.microsoft.com/office/drawing/2014/main" id="{9152ED9C-4980-47E2-B386-D10FE288C2F0}"/>
                </a:ext>
              </a:extLst>
            </p:cNvPr>
            <p:cNvSpPr/>
            <p:nvPr/>
          </p:nvSpPr>
          <p:spPr>
            <a:xfrm>
              <a:off x="3794538" y="1294899"/>
              <a:ext cx="7677670"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Nghe – viết đúng chính tả đoạn văn tả </a:t>
              </a:r>
              <a:r>
                <a:rPr lang="vi-VN" altLang="zh-CN" sz="2800" kern="1200" dirty="0">
                  <a:solidFill>
                    <a:srgbClr val="FFC000"/>
                  </a:solidFill>
                  <a:latin typeface="Pattaya" panose="00000500000000000000" pitchFamily="2" charset="-34"/>
                  <a:ea typeface="黑体" panose="02010609060101010101" pitchFamily="49" charset="-122"/>
                  <a:cs typeface="Pattaya" panose="00000500000000000000" pitchFamily="2" charset="-34"/>
                </a:rPr>
                <a:t>Bà cụ bán hàng nước chè</a:t>
              </a: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8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65" name="矩形 39">
              <a:extLst>
                <a:ext uri="{FF2B5EF4-FFF2-40B4-BE49-F238E27FC236}">
                  <a16:creationId xmlns:a16="http://schemas.microsoft.com/office/drawing/2014/main" id="{C6870A1F-DC58-4D66-B50A-DD4E55E38EB9}"/>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66" name="Group 65">
            <a:extLst>
              <a:ext uri="{FF2B5EF4-FFF2-40B4-BE49-F238E27FC236}">
                <a16:creationId xmlns:a16="http://schemas.microsoft.com/office/drawing/2014/main" id="{0B5FA00D-DC11-420C-918D-BAFCB04BE777}"/>
              </a:ext>
            </a:extLst>
          </p:cNvPr>
          <p:cNvGrpSpPr/>
          <p:nvPr/>
        </p:nvGrpSpPr>
        <p:grpSpPr>
          <a:xfrm>
            <a:off x="3033282" y="3091289"/>
            <a:ext cx="6963651" cy="996725"/>
            <a:chOff x="2209800" y="1294899"/>
            <a:chExt cx="9656618" cy="1072527"/>
          </a:xfrm>
        </p:grpSpPr>
        <p:sp>
          <p:nvSpPr>
            <p:cNvPr id="67" name="圆角矩形 7">
              <a:extLst>
                <a:ext uri="{FF2B5EF4-FFF2-40B4-BE49-F238E27FC236}">
                  <a16:creationId xmlns:a16="http://schemas.microsoft.com/office/drawing/2014/main" id="{E843E9E4-C458-426E-9907-0E112A1D8E18}"/>
                </a:ext>
              </a:extLst>
            </p:cNvPr>
            <p:cNvSpPr/>
            <p:nvPr/>
          </p:nvSpPr>
          <p:spPr>
            <a:xfrm>
              <a:off x="3548078" y="1294899"/>
              <a:ext cx="7725123"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Viết được đoạn văn ngắn tả ngoại hình của một cụ già mà em biết.</a:t>
              </a:r>
              <a:endParaRPr kumimoji="0" lang="zh-CN" altLang="en-US" sz="28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68" name="矩形 39">
              <a:extLst>
                <a:ext uri="{FF2B5EF4-FFF2-40B4-BE49-F238E27FC236}">
                  <a16:creationId xmlns:a16="http://schemas.microsoft.com/office/drawing/2014/main" id="{17C1C62E-832D-4BD5-9B35-D19D8EC17228}"/>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pic>
        <p:nvPicPr>
          <p:cNvPr id="9218" name="Picture 2" descr="Hình ảnh Dấu Kiểm Màu Xanh Lá Cây Biểu Tượng Phong Cách Phim Hoạt Hình,  Vâng, Kiểm Tra Biểu Tượng, Biểu Tượng đánh Dấu Vector và PNG với nền trong  suốt để">
            <a:extLst>
              <a:ext uri="{FF2B5EF4-FFF2-40B4-BE49-F238E27FC236}">
                <a16:creationId xmlns:a16="http://schemas.microsoft.com/office/drawing/2014/main" id="{19713E03-B60A-4E95-8DC0-2652FCBA043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500" b="92500" l="8438" r="95469">
                        <a14:foregroundMark x1="8750" y1="37188" x2="6250" y2="45938"/>
                        <a14:foregroundMark x1="6250" y1="45938" x2="8438" y2="57031"/>
                        <a14:foregroundMark x1="8438" y1="57031" x2="11563" y2="62187"/>
                        <a14:foregroundMark x1="40313" y1="7500" x2="59219" y2="9063"/>
                        <a14:foregroundMark x1="95000" y1="55000" x2="95059" y2="55313"/>
                        <a14:foregroundMark x1="91250" y1="35000" x2="95000" y2="55000"/>
                        <a14:foregroundMark x1="44063" y1="92500" x2="52344" y2="92500"/>
                        <a14:foregroundMark x1="52344" y1="92500" x2="56719" y2="91563"/>
                        <a14:backgroundMark x1="95781" y1="55313" x2="95781" y2="58750"/>
                        <a14:backgroundMark x1="95469" y1="55000" x2="95469" y2="55000"/>
                        <a14:backgroundMark x1="95469" y1="55000" x2="95469" y2="55000"/>
                        <a14:backgroundMark x1="95469" y1="55000" x2="95469" y2="55000"/>
                        <a14:backgroundMark x1="95000" y1="55781" x2="95313" y2="54063"/>
                      </a14:backgroundRemoval>
                    </a14:imgEffect>
                  </a14:imgLayer>
                </a14:imgProps>
              </a:ext>
              <a:ext uri="{28A0092B-C50C-407E-A947-70E740481C1C}">
                <a14:useLocalDpi xmlns:a14="http://schemas.microsoft.com/office/drawing/2010/main" val="0"/>
              </a:ext>
            </a:extLst>
          </a:blip>
          <a:srcRect/>
          <a:stretch>
            <a:fillRect/>
          </a:stretch>
        </p:blipFill>
        <p:spPr bwMode="auto">
          <a:xfrm>
            <a:off x="9370238" y="1819195"/>
            <a:ext cx="700540" cy="7005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ình ảnh Dấu Kiểm Màu Xanh Lá Cây Biểu Tượng Phong Cách Phim Hoạt Hình,  Vâng, Kiểm Tra Biểu Tượng, Biểu Tượng đánh Dấu Vector và PNG với nền trong  suốt để">
            <a:extLst>
              <a:ext uri="{FF2B5EF4-FFF2-40B4-BE49-F238E27FC236}">
                <a16:creationId xmlns:a16="http://schemas.microsoft.com/office/drawing/2014/main" id="{B87D524A-BE05-49F7-9837-15DA14D50F8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500" b="92500" l="8438" r="95469">
                        <a14:foregroundMark x1="8750" y1="37188" x2="6250" y2="45938"/>
                        <a14:foregroundMark x1="6250" y1="45938" x2="8438" y2="57031"/>
                        <a14:foregroundMark x1="8438" y1="57031" x2="11563" y2="62187"/>
                        <a14:foregroundMark x1="40313" y1="7500" x2="59219" y2="9063"/>
                        <a14:foregroundMark x1="95000" y1="55000" x2="95059" y2="55313"/>
                        <a14:foregroundMark x1="91250" y1="35000" x2="95000" y2="55000"/>
                        <a14:foregroundMark x1="44063" y1="92500" x2="52344" y2="92500"/>
                        <a14:foregroundMark x1="52344" y1="92500" x2="56719" y2="91563"/>
                        <a14:backgroundMark x1="95781" y1="55313" x2="95781" y2="58750"/>
                        <a14:backgroundMark x1="95469" y1="55000" x2="95469" y2="55000"/>
                        <a14:backgroundMark x1="95469" y1="55000" x2="95469" y2="55000"/>
                        <a14:backgroundMark x1="95469" y1="55000" x2="95469" y2="55000"/>
                        <a14:backgroundMark x1="95000" y1="55781" x2="95313" y2="54063"/>
                      </a14:backgroundRemoval>
                    </a14:imgEffect>
                  </a14:imgLayer>
                </a14:imgProps>
              </a:ext>
              <a:ext uri="{28A0092B-C50C-407E-A947-70E740481C1C}">
                <a14:useLocalDpi xmlns:a14="http://schemas.microsoft.com/office/drawing/2010/main" val="0"/>
              </a:ext>
            </a:extLst>
          </a:blip>
          <a:srcRect/>
          <a:stretch>
            <a:fillRect/>
          </a:stretch>
        </p:blipFill>
        <p:spPr bwMode="auto">
          <a:xfrm>
            <a:off x="9370238" y="3171953"/>
            <a:ext cx="700540" cy="7005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9614297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45DB68D-FB7E-4142-85BA-A69139E7E9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 name="文本框 3">
            <a:extLst>
              <a:ext uri="{FF2B5EF4-FFF2-40B4-BE49-F238E27FC236}">
                <a16:creationId xmlns:a16="http://schemas.microsoft.com/office/drawing/2014/main" id="{1DEDC795-1858-4215-B178-6B46D82E93A0}"/>
              </a:ext>
            </a:extLst>
          </p:cNvPr>
          <p:cNvSpPr txBox="1"/>
          <p:nvPr/>
        </p:nvSpPr>
        <p:spPr>
          <a:xfrm>
            <a:off x="2460266" y="1990795"/>
            <a:ext cx="7004747" cy="1754326"/>
          </a:xfrm>
          <a:prstGeom prst="rect">
            <a:avLst/>
          </a:prstGeom>
          <a:noFill/>
        </p:spPr>
        <p:txBody>
          <a:bodyPr wrap="square" rtlCol="0">
            <a:spAutoFit/>
          </a:bodyPr>
          <a:lstStyle/>
          <a:p>
            <a:pPr algn="ctr"/>
            <a:r>
              <a:rPr lang="vi-VN" altLang="zh-CN" sz="6000">
                <a:solidFill>
                  <a:srgbClr val="C00000"/>
                </a:solidFill>
                <a:latin typeface="Pattaya" panose="00000500000000000000" pitchFamily="2" charset="-34"/>
                <a:ea typeface="字魂46号-喵喵体" panose="00000500000000000000" pitchFamily="2" charset="-122"/>
                <a:cs typeface="Pattaya" panose="00000500000000000000" pitchFamily="2" charset="-34"/>
              </a:rPr>
              <a:t>Định hướng tiếp theo</a:t>
            </a:r>
            <a:endParaRPr lang="vi-VN" altLang="zh-CN" sz="6000" dirty="0">
              <a:solidFill>
                <a:srgbClr val="C00000"/>
              </a:solidFill>
              <a:latin typeface="Pattaya" panose="00000500000000000000" pitchFamily="2" charset="-34"/>
              <a:ea typeface="字魂46号-喵喵体" panose="00000500000000000000" pitchFamily="2" charset="-122"/>
              <a:cs typeface="Pattaya" panose="00000500000000000000" pitchFamily="2" charset="-34"/>
            </a:endParaRPr>
          </a:p>
          <a:p>
            <a:pPr algn="ctr"/>
            <a:r>
              <a:rPr lang="vi-VN" altLang="zh-CN" sz="4800" dirty="0">
                <a:solidFill>
                  <a:srgbClr val="00B050"/>
                </a:solidFill>
                <a:latin typeface="Pattaya" panose="00000500000000000000" pitchFamily="2" charset="-34"/>
                <a:ea typeface="字魂46号-喵喵体" panose="00000500000000000000" pitchFamily="2" charset="-122"/>
                <a:cs typeface="Pattaya" panose="00000500000000000000" pitchFamily="2" charset="-34"/>
              </a:rPr>
              <a:t>Chuẩn bị </a:t>
            </a:r>
            <a:r>
              <a:rPr lang="vi-VN" altLang="zh-CN" sz="4800" dirty="0" err="1">
                <a:solidFill>
                  <a:srgbClr val="00B050"/>
                </a:solidFill>
                <a:latin typeface="Pattaya" panose="00000500000000000000" pitchFamily="2" charset="-34"/>
                <a:ea typeface="字魂46号-喵喵体" panose="00000500000000000000" pitchFamily="2" charset="-122"/>
                <a:cs typeface="Pattaya" panose="00000500000000000000" pitchFamily="2" charset="-34"/>
              </a:rPr>
              <a:t>tiết</a:t>
            </a:r>
            <a:r>
              <a:rPr lang="vi-VN" altLang="zh-CN" sz="4800" dirty="0">
                <a:solidFill>
                  <a:srgbClr val="00B050"/>
                </a:solidFill>
                <a:latin typeface="Pattaya" panose="00000500000000000000" pitchFamily="2" charset="-34"/>
                <a:ea typeface="字魂46号-喵喵体" panose="00000500000000000000" pitchFamily="2" charset="-122"/>
                <a:cs typeface="Pattaya" panose="00000500000000000000" pitchFamily="2" charset="-34"/>
              </a:rPr>
              <a:t> 6</a:t>
            </a:r>
            <a:r>
              <a:rPr lang="en-US" altLang="zh-CN" sz="4800" dirty="0">
                <a:solidFill>
                  <a:srgbClr val="00B050"/>
                </a:solidFill>
                <a:latin typeface="Pattaya" panose="00000500000000000000" pitchFamily="2" charset="-34"/>
                <a:ea typeface="字魂46号-喵喵体" panose="00000500000000000000" pitchFamily="2" charset="-122"/>
                <a:cs typeface="Pattaya" panose="00000500000000000000" pitchFamily="2" charset="-34"/>
              </a:rPr>
              <a:t>.</a:t>
            </a:r>
            <a:endParaRPr lang="zh-CN" altLang="en-US" sz="4800" dirty="0">
              <a:solidFill>
                <a:srgbClr val="00B050"/>
              </a:solidFill>
              <a:latin typeface="Pattaya" panose="00000500000000000000" pitchFamily="2" charset="-34"/>
              <a:ea typeface="字魂46号-喵喵体" panose="00000500000000000000" pitchFamily="2" charset="-122"/>
              <a:cs typeface="Pattaya" panose="00000500000000000000" pitchFamily="2" charset="-34"/>
            </a:endParaRPr>
          </a:p>
        </p:txBody>
      </p:sp>
    </p:spTree>
    <p:custDataLst>
      <p:tags r:id="rId1"/>
    </p:custDataLst>
    <p:extLst>
      <p:ext uri="{BB962C8B-B14F-4D97-AF65-F5344CB8AC3E}">
        <p14:creationId xmlns:p14="http://schemas.microsoft.com/office/powerpoint/2010/main" val="330214746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226107"/>
            <a:ext cx="12192000" cy="6858000"/>
          </a:xfrm>
          <a:prstGeom prst="rect">
            <a:avLst/>
          </a:prstGeom>
        </p:spPr>
      </p:pic>
      <p:sp>
        <p:nvSpPr>
          <p:cNvPr id="4" name="文本框 3">
            <a:extLst>
              <a:ext uri="{FF2B5EF4-FFF2-40B4-BE49-F238E27FC236}">
                <a16:creationId xmlns:a16="http://schemas.microsoft.com/office/drawing/2014/main" id="{F180CBD1-B706-4818-9078-87AAC83FD1CF}"/>
              </a:ext>
            </a:extLst>
          </p:cNvPr>
          <p:cNvSpPr txBox="1"/>
          <p:nvPr/>
        </p:nvSpPr>
        <p:spPr>
          <a:xfrm>
            <a:off x="2077239" y="1471150"/>
            <a:ext cx="1785257" cy="3046988"/>
          </a:xfrm>
          <a:prstGeom prst="rect">
            <a:avLst/>
          </a:prstGeom>
          <a:noFill/>
        </p:spPr>
        <p:txBody>
          <a:bodyPr wrap="square" rtlCol="0">
            <a:spAutoFit/>
          </a:bodyPr>
          <a:lstStyle/>
          <a:p>
            <a:pPr algn="ctr"/>
            <a:r>
              <a:rPr lang="vi-VN" altLang="zh-CN" sz="4800">
                <a:solidFill>
                  <a:srgbClr val="FFC000"/>
                </a:solidFill>
                <a:latin typeface="Pattaya" panose="00000500000000000000" pitchFamily="2" charset="-34"/>
                <a:ea typeface="字魂46号-喵喵体" panose="00000500000000000000" pitchFamily="2" charset="-122"/>
                <a:cs typeface="Pattaya" panose="00000500000000000000" pitchFamily="2" charset="-34"/>
              </a:rPr>
              <a:t>Yêu cầu cần đạt</a:t>
            </a:r>
            <a:endParaRPr lang="vi-VN" altLang="zh-CN" sz="4800" dirty="0">
              <a:solidFill>
                <a:srgbClr val="FFC000"/>
              </a:solidFill>
              <a:latin typeface="Pattaya" panose="00000500000000000000" pitchFamily="2" charset="-34"/>
              <a:ea typeface="字魂46号-喵喵体" panose="00000500000000000000" pitchFamily="2" charset="-122"/>
              <a:cs typeface="Pattaya" panose="00000500000000000000" pitchFamily="2" charset="-34"/>
            </a:endParaRPr>
          </a:p>
        </p:txBody>
      </p:sp>
      <p:grpSp>
        <p:nvGrpSpPr>
          <p:cNvPr id="47" name="Google Shape;2843;p48">
            <a:extLst>
              <a:ext uri="{FF2B5EF4-FFF2-40B4-BE49-F238E27FC236}">
                <a16:creationId xmlns:a16="http://schemas.microsoft.com/office/drawing/2014/main" id="{53EEF7B8-B336-41E9-82C6-F7095DBDA7DB}"/>
              </a:ext>
            </a:extLst>
          </p:cNvPr>
          <p:cNvGrpSpPr/>
          <p:nvPr/>
        </p:nvGrpSpPr>
        <p:grpSpPr>
          <a:xfrm rot="19671070" flipH="1">
            <a:off x="3902943" y="3680302"/>
            <a:ext cx="439600" cy="913400"/>
            <a:chOff x="7212850" y="2109375"/>
            <a:chExt cx="439600" cy="913400"/>
          </a:xfrm>
        </p:grpSpPr>
        <p:sp>
          <p:nvSpPr>
            <p:cNvPr id="49" name="Google Shape;2844;p48">
              <a:extLst>
                <a:ext uri="{FF2B5EF4-FFF2-40B4-BE49-F238E27FC236}">
                  <a16:creationId xmlns:a16="http://schemas.microsoft.com/office/drawing/2014/main" id="{FBFB5D02-042A-4A05-BF45-E30E59B6795F}"/>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45;p48">
              <a:extLst>
                <a:ext uri="{FF2B5EF4-FFF2-40B4-BE49-F238E27FC236}">
                  <a16:creationId xmlns:a16="http://schemas.microsoft.com/office/drawing/2014/main" id="{38C0B0D7-0C78-48CA-B004-29D380BA8AC1}"/>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46;p48">
              <a:extLst>
                <a:ext uri="{FF2B5EF4-FFF2-40B4-BE49-F238E27FC236}">
                  <a16:creationId xmlns:a16="http://schemas.microsoft.com/office/drawing/2014/main" id="{E5738232-C4CA-4FC5-9AF0-997C69A3E21A}"/>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47;p48">
              <a:extLst>
                <a:ext uri="{FF2B5EF4-FFF2-40B4-BE49-F238E27FC236}">
                  <a16:creationId xmlns:a16="http://schemas.microsoft.com/office/drawing/2014/main" id="{6C8A7A5B-1253-4176-BA20-8B7C7184A52C}"/>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2843;p48">
            <a:extLst>
              <a:ext uri="{FF2B5EF4-FFF2-40B4-BE49-F238E27FC236}">
                <a16:creationId xmlns:a16="http://schemas.microsoft.com/office/drawing/2014/main" id="{4198A55F-4EB9-4545-AB78-8C725DF85C29}"/>
              </a:ext>
            </a:extLst>
          </p:cNvPr>
          <p:cNvGrpSpPr/>
          <p:nvPr/>
        </p:nvGrpSpPr>
        <p:grpSpPr>
          <a:xfrm rot="20129724" flipH="1">
            <a:off x="3921044" y="2547840"/>
            <a:ext cx="439600" cy="913400"/>
            <a:chOff x="7212850" y="2109375"/>
            <a:chExt cx="439600" cy="913400"/>
          </a:xfrm>
        </p:grpSpPr>
        <p:sp>
          <p:nvSpPr>
            <p:cNvPr id="54" name="Google Shape;2844;p48">
              <a:extLst>
                <a:ext uri="{FF2B5EF4-FFF2-40B4-BE49-F238E27FC236}">
                  <a16:creationId xmlns:a16="http://schemas.microsoft.com/office/drawing/2014/main" id="{1AC71812-9012-4FA8-826F-2639E0E97329}"/>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45;p48">
              <a:extLst>
                <a:ext uri="{FF2B5EF4-FFF2-40B4-BE49-F238E27FC236}">
                  <a16:creationId xmlns:a16="http://schemas.microsoft.com/office/drawing/2014/main" id="{9ADA6BA6-2840-4E4F-8208-BDAFDF00AAE4}"/>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46;p48">
              <a:extLst>
                <a:ext uri="{FF2B5EF4-FFF2-40B4-BE49-F238E27FC236}">
                  <a16:creationId xmlns:a16="http://schemas.microsoft.com/office/drawing/2014/main" id="{BAD29972-3E1F-4321-9277-520040CD2F57}"/>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47;p48">
              <a:extLst>
                <a:ext uri="{FF2B5EF4-FFF2-40B4-BE49-F238E27FC236}">
                  <a16:creationId xmlns:a16="http://schemas.microsoft.com/office/drawing/2014/main" id="{FFF2C8CC-2DF8-40EF-BBC2-7CF34F0022A7}"/>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2843;p48">
            <a:extLst>
              <a:ext uri="{FF2B5EF4-FFF2-40B4-BE49-F238E27FC236}">
                <a16:creationId xmlns:a16="http://schemas.microsoft.com/office/drawing/2014/main" id="{31F50612-BD88-41FC-BC90-8011051945A8}"/>
              </a:ext>
            </a:extLst>
          </p:cNvPr>
          <p:cNvGrpSpPr/>
          <p:nvPr/>
        </p:nvGrpSpPr>
        <p:grpSpPr>
          <a:xfrm rot="20129724" flipH="1">
            <a:off x="3861145" y="1162960"/>
            <a:ext cx="439600" cy="913400"/>
            <a:chOff x="7212850" y="2109375"/>
            <a:chExt cx="439600" cy="913400"/>
          </a:xfrm>
        </p:grpSpPr>
        <p:sp>
          <p:nvSpPr>
            <p:cNvPr id="59" name="Google Shape;2844;p48">
              <a:extLst>
                <a:ext uri="{FF2B5EF4-FFF2-40B4-BE49-F238E27FC236}">
                  <a16:creationId xmlns:a16="http://schemas.microsoft.com/office/drawing/2014/main" id="{89AC7726-9D59-4F70-AA08-A6826CE10731}"/>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45;p48">
              <a:extLst>
                <a:ext uri="{FF2B5EF4-FFF2-40B4-BE49-F238E27FC236}">
                  <a16:creationId xmlns:a16="http://schemas.microsoft.com/office/drawing/2014/main" id="{0AE6174C-7D51-43D5-A052-BD3FA0995C5B}"/>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846;p48">
              <a:extLst>
                <a:ext uri="{FF2B5EF4-FFF2-40B4-BE49-F238E27FC236}">
                  <a16:creationId xmlns:a16="http://schemas.microsoft.com/office/drawing/2014/main" id="{F392C3CC-C38D-4D0B-B6C7-B8256ED42AB0}"/>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47;p48">
              <a:extLst>
                <a:ext uri="{FF2B5EF4-FFF2-40B4-BE49-F238E27FC236}">
                  <a16:creationId xmlns:a16="http://schemas.microsoft.com/office/drawing/2014/main" id="{5ABA9C59-0708-454E-BD80-B8E9B108F7C6}"/>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roup 62">
            <a:extLst>
              <a:ext uri="{FF2B5EF4-FFF2-40B4-BE49-F238E27FC236}">
                <a16:creationId xmlns:a16="http://schemas.microsoft.com/office/drawing/2014/main" id="{EDE1D556-2BE5-472D-BBAD-911F259135A2}"/>
              </a:ext>
            </a:extLst>
          </p:cNvPr>
          <p:cNvGrpSpPr/>
          <p:nvPr/>
        </p:nvGrpSpPr>
        <p:grpSpPr>
          <a:xfrm>
            <a:off x="3141802" y="1445908"/>
            <a:ext cx="7006691" cy="996725"/>
            <a:chOff x="2209800" y="1294899"/>
            <a:chExt cx="9656618" cy="1072527"/>
          </a:xfrm>
        </p:grpSpPr>
        <p:sp>
          <p:nvSpPr>
            <p:cNvPr id="64" name="圆角矩形 7">
              <a:extLst>
                <a:ext uri="{FF2B5EF4-FFF2-40B4-BE49-F238E27FC236}">
                  <a16:creationId xmlns:a16="http://schemas.microsoft.com/office/drawing/2014/main" id="{9152ED9C-4980-47E2-B386-D10FE288C2F0}"/>
                </a:ext>
              </a:extLst>
            </p:cNvPr>
            <p:cNvSpPr/>
            <p:nvPr/>
          </p:nvSpPr>
          <p:spPr>
            <a:xfrm>
              <a:off x="3794538" y="1294899"/>
              <a:ext cx="7677670"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Nghe – viết đúng chính tả đoạn văn tả </a:t>
              </a:r>
              <a:r>
                <a:rPr lang="vi-VN" altLang="zh-CN" sz="2800" kern="1200" dirty="0">
                  <a:solidFill>
                    <a:srgbClr val="FFC000"/>
                  </a:solidFill>
                  <a:latin typeface="Pattaya" panose="00000500000000000000" pitchFamily="2" charset="-34"/>
                  <a:ea typeface="黑体" panose="02010609060101010101" pitchFamily="49" charset="-122"/>
                  <a:cs typeface="Pattaya" panose="00000500000000000000" pitchFamily="2" charset="-34"/>
                </a:rPr>
                <a:t>Bà cụ bán hàng nước chè</a:t>
              </a: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8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65" name="矩形 39">
              <a:extLst>
                <a:ext uri="{FF2B5EF4-FFF2-40B4-BE49-F238E27FC236}">
                  <a16:creationId xmlns:a16="http://schemas.microsoft.com/office/drawing/2014/main" id="{C6870A1F-DC58-4D66-B50A-DD4E55E38EB9}"/>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66" name="Group 65">
            <a:extLst>
              <a:ext uri="{FF2B5EF4-FFF2-40B4-BE49-F238E27FC236}">
                <a16:creationId xmlns:a16="http://schemas.microsoft.com/office/drawing/2014/main" id="{0B5FA00D-DC11-420C-918D-BAFCB04BE777}"/>
              </a:ext>
            </a:extLst>
          </p:cNvPr>
          <p:cNvGrpSpPr/>
          <p:nvPr/>
        </p:nvGrpSpPr>
        <p:grpSpPr>
          <a:xfrm>
            <a:off x="3353322" y="2756009"/>
            <a:ext cx="6963651" cy="996725"/>
            <a:chOff x="2209800" y="1294899"/>
            <a:chExt cx="9656618" cy="1072527"/>
          </a:xfrm>
        </p:grpSpPr>
        <p:sp>
          <p:nvSpPr>
            <p:cNvPr id="67" name="圆角矩形 7">
              <a:extLst>
                <a:ext uri="{FF2B5EF4-FFF2-40B4-BE49-F238E27FC236}">
                  <a16:creationId xmlns:a16="http://schemas.microsoft.com/office/drawing/2014/main" id="{E843E9E4-C458-426E-9907-0E112A1D8E18}"/>
                </a:ext>
              </a:extLst>
            </p:cNvPr>
            <p:cNvSpPr/>
            <p:nvPr/>
          </p:nvSpPr>
          <p:spPr>
            <a:xfrm>
              <a:off x="3548078" y="1294899"/>
              <a:ext cx="7725123"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Viết được đoạn văn ngắn tả ngoại hình của một cụ già mà em biết.</a:t>
              </a:r>
              <a:endParaRPr kumimoji="0" lang="zh-CN" altLang="en-US" sz="28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68" name="矩形 39">
              <a:extLst>
                <a:ext uri="{FF2B5EF4-FFF2-40B4-BE49-F238E27FC236}">
                  <a16:creationId xmlns:a16="http://schemas.microsoft.com/office/drawing/2014/main" id="{17C1C62E-832D-4BD5-9B35-D19D8EC17228}"/>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69" name="Group 68">
            <a:extLst>
              <a:ext uri="{FF2B5EF4-FFF2-40B4-BE49-F238E27FC236}">
                <a16:creationId xmlns:a16="http://schemas.microsoft.com/office/drawing/2014/main" id="{5887E55E-B680-4BFE-AF1A-BD109B40BC0D}"/>
              </a:ext>
            </a:extLst>
          </p:cNvPr>
          <p:cNvGrpSpPr/>
          <p:nvPr/>
        </p:nvGrpSpPr>
        <p:grpSpPr>
          <a:xfrm>
            <a:off x="3296345" y="4051294"/>
            <a:ext cx="6957532" cy="736750"/>
            <a:chOff x="2209800" y="1451658"/>
            <a:chExt cx="9656618" cy="792781"/>
          </a:xfrm>
        </p:grpSpPr>
        <p:sp>
          <p:nvSpPr>
            <p:cNvPr id="70" name="圆角矩形 7">
              <a:extLst>
                <a:ext uri="{FF2B5EF4-FFF2-40B4-BE49-F238E27FC236}">
                  <a16:creationId xmlns:a16="http://schemas.microsoft.com/office/drawing/2014/main" id="{11E8C6B5-B4A8-4C64-BEEC-650B4CB0D2EF}"/>
                </a:ext>
              </a:extLst>
            </p:cNvPr>
            <p:cNvSpPr/>
            <p:nvPr/>
          </p:nvSpPr>
          <p:spPr>
            <a:xfrm>
              <a:off x="3628336" y="1451658"/>
              <a:ext cx="7694820"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Viết bài cẩn thận, giữ vở sạch đẹp.</a:t>
              </a:r>
              <a:endParaRPr kumimoji="0" lang="zh-CN" altLang="en-US" sz="28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71" name="矩形 39">
              <a:extLst>
                <a:ext uri="{FF2B5EF4-FFF2-40B4-BE49-F238E27FC236}">
                  <a16:creationId xmlns:a16="http://schemas.microsoft.com/office/drawing/2014/main" id="{01387457-A9B2-4CAA-9846-C19A40D28598}"/>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spTree>
    <p:custDataLst>
      <p:tags r:id="rId1"/>
    </p:custDataLst>
    <p:extLst>
      <p:ext uri="{BB962C8B-B14F-4D97-AF65-F5344CB8AC3E}">
        <p14:creationId xmlns:p14="http://schemas.microsoft.com/office/powerpoint/2010/main" val="326964537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ppt_x"/>
                                          </p:val>
                                        </p:tav>
                                        <p:tav tm="100000">
                                          <p:val>
                                            <p:strVal val="#ppt_x"/>
                                          </p:val>
                                        </p:tav>
                                      </p:tavLst>
                                    </p:anim>
                                    <p:anim calcmode="lin" valueType="num">
                                      <p:cBhvr additive="base">
                                        <p:cTn id="12" dur="500" fill="hold"/>
                                        <p:tgtEl>
                                          <p:spTgt spid="5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63"/>
                                        </p:tgtEl>
                                        <p:attrNameLst>
                                          <p:attrName>r</p:attrName>
                                        </p:attrNameLst>
                                      </p:cBhvr>
                                    </p:animRot>
                                    <p:animRot by="-240000">
                                      <p:cBhvr>
                                        <p:cTn id="16" dur="200" fill="hold">
                                          <p:stCondLst>
                                            <p:cond delay="200"/>
                                          </p:stCondLst>
                                        </p:cTn>
                                        <p:tgtEl>
                                          <p:spTgt spid="63"/>
                                        </p:tgtEl>
                                        <p:attrNameLst>
                                          <p:attrName>r</p:attrName>
                                        </p:attrNameLst>
                                      </p:cBhvr>
                                    </p:animRot>
                                    <p:animRot by="240000">
                                      <p:cBhvr>
                                        <p:cTn id="17" dur="200" fill="hold">
                                          <p:stCondLst>
                                            <p:cond delay="400"/>
                                          </p:stCondLst>
                                        </p:cTn>
                                        <p:tgtEl>
                                          <p:spTgt spid="63"/>
                                        </p:tgtEl>
                                        <p:attrNameLst>
                                          <p:attrName>r</p:attrName>
                                        </p:attrNameLst>
                                      </p:cBhvr>
                                    </p:animRot>
                                    <p:animRot by="-240000">
                                      <p:cBhvr>
                                        <p:cTn id="18" dur="200" fill="hold">
                                          <p:stCondLst>
                                            <p:cond delay="600"/>
                                          </p:stCondLst>
                                        </p:cTn>
                                        <p:tgtEl>
                                          <p:spTgt spid="63"/>
                                        </p:tgtEl>
                                        <p:attrNameLst>
                                          <p:attrName>r</p:attrName>
                                        </p:attrNameLst>
                                      </p:cBhvr>
                                    </p:animRot>
                                    <p:animRot by="120000">
                                      <p:cBhvr>
                                        <p:cTn id="19" dur="200" fill="hold">
                                          <p:stCondLst>
                                            <p:cond delay="800"/>
                                          </p:stCondLst>
                                        </p:cTn>
                                        <p:tgtEl>
                                          <p:spTgt spid="63"/>
                                        </p:tgtEl>
                                        <p:attrNameLst>
                                          <p:attrName>r</p:attrName>
                                        </p:attrNameLst>
                                      </p:cBhvr>
                                    </p:animRot>
                                  </p:childTnLst>
                                </p:cTn>
                              </p:par>
                              <p:par>
                                <p:cTn id="20" presetID="32" presetClass="emph" presetSubtype="0" fill="hold" nodeType="withEffect">
                                  <p:stCondLst>
                                    <p:cond delay="0"/>
                                  </p:stCondLst>
                                  <p:childTnLst>
                                    <p:animRot by="120000">
                                      <p:cBhvr>
                                        <p:cTn id="21" dur="100" fill="hold">
                                          <p:stCondLst>
                                            <p:cond delay="0"/>
                                          </p:stCondLst>
                                        </p:cTn>
                                        <p:tgtEl>
                                          <p:spTgt spid="58"/>
                                        </p:tgtEl>
                                        <p:attrNameLst>
                                          <p:attrName>r</p:attrName>
                                        </p:attrNameLst>
                                      </p:cBhvr>
                                    </p:animRot>
                                    <p:animRot by="-240000">
                                      <p:cBhvr>
                                        <p:cTn id="22" dur="200" fill="hold">
                                          <p:stCondLst>
                                            <p:cond delay="200"/>
                                          </p:stCondLst>
                                        </p:cTn>
                                        <p:tgtEl>
                                          <p:spTgt spid="58"/>
                                        </p:tgtEl>
                                        <p:attrNameLst>
                                          <p:attrName>r</p:attrName>
                                        </p:attrNameLst>
                                      </p:cBhvr>
                                    </p:animRot>
                                    <p:animRot by="240000">
                                      <p:cBhvr>
                                        <p:cTn id="23" dur="200" fill="hold">
                                          <p:stCondLst>
                                            <p:cond delay="400"/>
                                          </p:stCondLst>
                                        </p:cTn>
                                        <p:tgtEl>
                                          <p:spTgt spid="58"/>
                                        </p:tgtEl>
                                        <p:attrNameLst>
                                          <p:attrName>r</p:attrName>
                                        </p:attrNameLst>
                                      </p:cBhvr>
                                    </p:animRot>
                                    <p:animRot by="-240000">
                                      <p:cBhvr>
                                        <p:cTn id="24" dur="200" fill="hold">
                                          <p:stCondLst>
                                            <p:cond delay="600"/>
                                          </p:stCondLst>
                                        </p:cTn>
                                        <p:tgtEl>
                                          <p:spTgt spid="58"/>
                                        </p:tgtEl>
                                        <p:attrNameLst>
                                          <p:attrName>r</p:attrName>
                                        </p:attrNameLst>
                                      </p:cBhvr>
                                    </p:animRot>
                                    <p:animRot by="120000">
                                      <p:cBhvr>
                                        <p:cTn id="25" dur="200" fill="hold">
                                          <p:stCondLst>
                                            <p:cond delay="800"/>
                                          </p:stCondLst>
                                        </p:cTn>
                                        <p:tgtEl>
                                          <p:spTgt spid="58"/>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additive="base">
                                        <p:cTn id="30" dur="500" fill="hold"/>
                                        <p:tgtEl>
                                          <p:spTgt spid="66"/>
                                        </p:tgtEl>
                                        <p:attrNameLst>
                                          <p:attrName>ppt_x</p:attrName>
                                        </p:attrNameLst>
                                      </p:cBhvr>
                                      <p:tavLst>
                                        <p:tav tm="0">
                                          <p:val>
                                            <p:strVal val="#ppt_x"/>
                                          </p:val>
                                        </p:tav>
                                        <p:tav tm="100000">
                                          <p:val>
                                            <p:strVal val="#ppt_x"/>
                                          </p:val>
                                        </p:tav>
                                      </p:tavLst>
                                    </p:anim>
                                    <p:anim calcmode="lin" valueType="num">
                                      <p:cBhvr additive="base">
                                        <p:cTn id="31" dur="500" fill="hold"/>
                                        <p:tgtEl>
                                          <p:spTgt spid="6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additive="base">
                                        <p:cTn id="34" dur="500" fill="hold"/>
                                        <p:tgtEl>
                                          <p:spTgt spid="53"/>
                                        </p:tgtEl>
                                        <p:attrNameLst>
                                          <p:attrName>ppt_x</p:attrName>
                                        </p:attrNameLst>
                                      </p:cBhvr>
                                      <p:tavLst>
                                        <p:tav tm="0">
                                          <p:val>
                                            <p:strVal val="#ppt_x"/>
                                          </p:val>
                                        </p:tav>
                                        <p:tav tm="100000">
                                          <p:val>
                                            <p:strVal val="#ppt_x"/>
                                          </p:val>
                                        </p:tav>
                                      </p:tavLst>
                                    </p:anim>
                                    <p:anim calcmode="lin" valueType="num">
                                      <p:cBhvr additive="base">
                                        <p:cTn id="35" dur="500" fill="hold"/>
                                        <p:tgtEl>
                                          <p:spTgt spid="53"/>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32" presetClass="emph" presetSubtype="0" fill="hold" nodeType="afterEffect">
                                  <p:stCondLst>
                                    <p:cond delay="0"/>
                                  </p:stCondLst>
                                  <p:childTnLst>
                                    <p:animRot by="120000">
                                      <p:cBhvr>
                                        <p:cTn id="38" dur="100" fill="hold">
                                          <p:stCondLst>
                                            <p:cond delay="0"/>
                                          </p:stCondLst>
                                        </p:cTn>
                                        <p:tgtEl>
                                          <p:spTgt spid="66"/>
                                        </p:tgtEl>
                                        <p:attrNameLst>
                                          <p:attrName>r</p:attrName>
                                        </p:attrNameLst>
                                      </p:cBhvr>
                                    </p:animRot>
                                    <p:animRot by="-240000">
                                      <p:cBhvr>
                                        <p:cTn id="39" dur="200" fill="hold">
                                          <p:stCondLst>
                                            <p:cond delay="200"/>
                                          </p:stCondLst>
                                        </p:cTn>
                                        <p:tgtEl>
                                          <p:spTgt spid="66"/>
                                        </p:tgtEl>
                                        <p:attrNameLst>
                                          <p:attrName>r</p:attrName>
                                        </p:attrNameLst>
                                      </p:cBhvr>
                                    </p:animRot>
                                    <p:animRot by="240000">
                                      <p:cBhvr>
                                        <p:cTn id="40" dur="200" fill="hold">
                                          <p:stCondLst>
                                            <p:cond delay="400"/>
                                          </p:stCondLst>
                                        </p:cTn>
                                        <p:tgtEl>
                                          <p:spTgt spid="66"/>
                                        </p:tgtEl>
                                        <p:attrNameLst>
                                          <p:attrName>r</p:attrName>
                                        </p:attrNameLst>
                                      </p:cBhvr>
                                    </p:animRot>
                                    <p:animRot by="-240000">
                                      <p:cBhvr>
                                        <p:cTn id="41" dur="200" fill="hold">
                                          <p:stCondLst>
                                            <p:cond delay="600"/>
                                          </p:stCondLst>
                                        </p:cTn>
                                        <p:tgtEl>
                                          <p:spTgt spid="66"/>
                                        </p:tgtEl>
                                        <p:attrNameLst>
                                          <p:attrName>r</p:attrName>
                                        </p:attrNameLst>
                                      </p:cBhvr>
                                    </p:animRot>
                                    <p:animRot by="120000">
                                      <p:cBhvr>
                                        <p:cTn id="42" dur="200" fill="hold">
                                          <p:stCondLst>
                                            <p:cond delay="800"/>
                                          </p:stCondLst>
                                        </p:cTn>
                                        <p:tgtEl>
                                          <p:spTgt spid="66"/>
                                        </p:tgtEl>
                                        <p:attrNameLst>
                                          <p:attrName>r</p:attrName>
                                        </p:attrNameLst>
                                      </p:cBhvr>
                                    </p:animRot>
                                  </p:childTnLst>
                                </p:cTn>
                              </p:par>
                              <p:par>
                                <p:cTn id="43" presetID="32" presetClass="emph" presetSubtype="0" fill="hold" nodeType="withEffect">
                                  <p:stCondLst>
                                    <p:cond delay="0"/>
                                  </p:stCondLst>
                                  <p:childTnLst>
                                    <p:animRot by="120000">
                                      <p:cBhvr>
                                        <p:cTn id="44" dur="100" fill="hold">
                                          <p:stCondLst>
                                            <p:cond delay="0"/>
                                          </p:stCondLst>
                                        </p:cTn>
                                        <p:tgtEl>
                                          <p:spTgt spid="53"/>
                                        </p:tgtEl>
                                        <p:attrNameLst>
                                          <p:attrName>r</p:attrName>
                                        </p:attrNameLst>
                                      </p:cBhvr>
                                    </p:animRot>
                                    <p:animRot by="-240000">
                                      <p:cBhvr>
                                        <p:cTn id="45" dur="200" fill="hold">
                                          <p:stCondLst>
                                            <p:cond delay="200"/>
                                          </p:stCondLst>
                                        </p:cTn>
                                        <p:tgtEl>
                                          <p:spTgt spid="53"/>
                                        </p:tgtEl>
                                        <p:attrNameLst>
                                          <p:attrName>r</p:attrName>
                                        </p:attrNameLst>
                                      </p:cBhvr>
                                    </p:animRot>
                                    <p:animRot by="240000">
                                      <p:cBhvr>
                                        <p:cTn id="46" dur="200" fill="hold">
                                          <p:stCondLst>
                                            <p:cond delay="400"/>
                                          </p:stCondLst>
                                        </p:cTn>
                                        <p:tgtEl>
                                          <p:spTgt spid="53"/>
                                        </p:tgtEl>
                                        <p:attrNameLst>
                                          <p:attrName>r</p:attrName>
                                        </p:attrNameLst>
                                      </p:cBhvr>
                                    </p:animRot>
                                    <p:animRot by="-240000">
                                      <p:cBhvr>
                                        <p:cTn id="47" dur="200" fill="hold">
                                          <p:stCondLst>
                                            <p:cond delay="600"/>
                                          </p:stCondLst>
                                        </p:cTn>
                                        <p:tgtEl>
                                          <p:spTgt spid="53"/>
                                        </p:tgtEl>
                                        <p:attrNameLst>
                                          <p:attrName>r</p:attrName>
                                        </p:attrNameLst>
                                      </p:cBhvr>
                                    </p:animRot>
                                    <p:animRot by="120000">
                                      <p:cBhvr>
                                        <p:cTn id="48" dur="200" fill="hold">
                                          <p:stCondLst>
                                            <p:cond delay="800"/>
                                          </p:stCondLst>
                                        </p:cTn>
                                        <p:tgtEl>
                                          <p:spTgt spid="53"/>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7"/>
                                        </p:tgtEl>
                                        <p:attrNameLst>
                                          <p:attrName>style.visibility</p:attrName>
                                        </p:attrNameLst>
                                      </p:cBhvr>
                                      <p:to>
                                        <p:strVal val="visible"/>
                                      </p:to>
                                    </p:set>
                                    <p:anim calcmode="lin" valueType="num">
                                      <p:cBhvr additive="base">
                                        <p:cTn id="53" dur="500" fill="hold"/>
                                        <p:tgtEl>
                                          <p:spTgt spid="47"/>
                                        </p:tgtEl>
                                        <p:attrNameLst>
                                          <p:attrName>ppt_x</p:attrName>
                                        </p:attrNameLst>
                                      </p:cBhvr>
                                      <p:tavLst>
                                        <p:tav tm="0">
                                          <p:val>
                                            <p:strVal val="#ppt_x"/>
                                          </p:val>
                                        </p:tav>
                                        <p:tav tm="100000">
                                          <p:val>
                                            <p:strVal val="#ppt_x"/>
                                          </p:val>
                                        </p:tav>
                                      </p:tavLst>
                                    </p:anim>
                                    <p:anim calcmode="lin" valueType="num">
                                      <p:cBhvr additive="base">
                                        <p:cTn id="54" dur="500" fill="hold"/>
                                        <p:tgtEl>
                                          <p:spTgt spid="47"/>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ppt_x"/>
                                          </p:val>
                                        </p:tav>
                                        <p:tav tm="100000">
                                          <p:val>
                                            <p:strVal val="#ppt_x"/>
                                          </p:val>
                                        </p:tav>
                                      </p:tavLst>
                                    </p:anim>
                                    <p:anim calcmode="lin" valueType="num">
                                      <p:cBhvr additive="base">
                                        <p:cTn id="58" dur="500" fill="hold"/>
                                        <p:tgtEl>
                                          <p:spTgt spid="69"/>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32" presetClass="emph" presetSubtype="0" fill="hold" nodeType="afterEffect">
                                  <p:stCondLst>
                                    <p:cond delay="0"/>
                                  </p:stCondLst>
                                  <p:childTnLst>
                                    <p:animRot by="120000">
                                      <p:cBhvr>
                                        <p:cTn id="61" dur="100" fill="hold">
                                          <p:stCondLst>
                                            <p:cond delay="0"/>
                                          </p:stCondLst>
                                        </p:cTn>
                                        <p:tgtEl>
                                          <p:spTgt spid="47"/>
                                        </p:tgtEl>
                                        <p:attrNameLst>
                                          <p:attrName>r</p:attrName>
                                        </p:attrNameLst>
                                      </p:cBhvr>
                                    </p:animRot>
                                    <p:animRot by="-240000">
                                      <p:cBhvr>
                                        <p:cTn id="62" dur="200" fill="hold">
                                          <p:stCondLst>
                                            <p:cond delay="200"/>
                                          </p:stCondLst>
                                        </p:cTn>
                                        <p:tgtEl>
                                          <p:spTgt spid="47"/>
                                        </p:tgtEl>
                                        <p:attrNameLst>
                                          <p:attrName>r</p:attrName>
                                        </p:attrNameLst>
                                      </p:cBhvr>
                                    </p:animRot>
                                    <p:animRot by="240000">
                                      <p:cBhvr>
                                        <p:cTn id="63" dur="200" fill="hold">
                                          <p:stCondLst>
                                            <p:cond delay="400"/>
                                          </p:stCondLst>
                                        </p:cTn>
                                        <p:tgtEl>
                                          <p:spTgt spid="47"/>
                                        </p:tgtEl>
                                        <p:attrNameLst>
                                          <p:attrName>r</p:attrName>
                                        </p:attrNameLst>
                                      </p:cBhvr>
                                    </p:animRot>
                                    <p:animRot by="-240000">
                                      <p:cBhvr>
                                        <p:cTn id="64" dur="200" fill="hold">
                                          <p:stCondLst>
                                            <p:cond delay="600"/>
                                          </p:stCondLst>
                                        </p:cTn>
                                        <p:tgtEl>
                                          <p:spTgt spid="47"/>
                                        </p:tgtEl>
                                        <p:attrNameLst>
                                          <p:attrName>r</p:attrName>
                                        </p:attrNameLst>
                                      </p:cBhvr>
                                    </p:animRot>
                                    <p:animRot by="120000">
                                      <p:cBhvr>
                                        <p:cTn id="65" dur="200" fill="hold">
                                          <p:stCondLst>
                                            <p:cond delay="800"/>
                                          </p:stCondLst>
                                        </p:cTn>
                                        <p:tgtEl>
                                          <p:spTgt spid="47"/>
                                        </p:tgtEl>
                                        <p:attrNameLst>
                                          <p:attrName>r</p:attrName>
                                        </p:attrNameLst>
                                      </p:cBhvr>
                                    </p:animRot>
                                  </p:childTnLst>
                                </p:cTn>
                              </p:par>
                              <p:par>
                                <p:cTn id="66" presetID="32" presetClass="emph" presetSubtype="0" fill="hold" nodeType="withEffect">
                                  <p:stCondLst>
                                    <p:cond delay="0"/>
                                  </p:stCondLst>
                                  <p:childTnLst>
                                    <p:animRot by="120000">
                                      <p:cBhvr>
                                        <p:cTn id="67" dur="100" fill="hold">
                                          <p:stCondLst>
                                            <p:cond delay="0"/>
                                          </p:stCondLst>
                                        </p:cTn>
                                        <p:tgtEl>
                                          <p:spTgt spid="69"/>
                                        </p:tgtEl>
                                        <p:attrNameLst>
                                          <p:attrName>r</p:attrName>
                                        </p:attrNameLst>
                                      </p:cBhvr>
                                    </p:animRot>
                                    <p:animRot by="-240000">
                                      <p:cBhvr>
                                        <p:cTn id="68" dur="200" fill="hold">
                                          <p:stCondLst>
                                            <p:cond delay="200"/>
                                          </p:stCondLst>
                                        </p:cTn>
                                        <p:tgtEl>
                                          <p:spTgt spid="69"/>
                                        </p:tgtEl>
                                        <p:attrNameLst>
                                          <p:attrName>r</p:attrName>
                                        </p:attrNameLst>
                                      </p:cBhvr>
                                    </p:animRot>
                                    <p:animRot by="240000">
                                      <p:cBhvr>
                                        <p:cTn id="69" dur="200" fill="hold">
                                          <p:stCondLst>
                                            <p:cond delay="400"/>
                                          </p:stCondLst>
                                        </p:cTn>
                                        <p:tgtEl>
                                          <p:spTgt spid="69"/>
                                        </p:tgtEl>
                                        <p:attrNameLst>
                                          <p:attrName>r</p:attrName>
                                        </p:attrNameLst>
                                      </p:cBhvr>
                                    </p:animRot>
                                    <p:animRot by="-240000">
                                      <p:cBhvr>
                                        <p:cTn id="70" dur="200" fill="hold">
                                          <p:stCondLst>
                                            <p:cond delay="600"/>
                                          </p:stCondLst>
                                        </p:cTn>
                                        <p:tgtEl>
                                          <p:spTgt spid="69"/>
                                        </p:tgtEl>
                                        <p:attrNameLst>
                                          <p:attrName>r</p:attrName>
                                        </p:attrNameLst>
                                      </p:cBhvr>
                                    </p:animRot>
                                    <p:animRot by="120000">
                                      <p:cBhvr>
                                        <p:cTn id="71" dur="200" fill="hold">
                                          <p:stCondLst>
                                            <p:cond delay="800"/>
                                          </p:stCondLst>
                                        </p:cTn>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45DB68D-FB7E-4142-85BA-A69139E7E9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 name="文本框 3">
            <a:extLst>
              <a:ext uri="{FF2B5EF4-FFF2-40B4-BE49-F238E27FC236}">
                <a16:creationId xmlns:a16="http://schemas.microsoft.com/office/drawing/2014/main" id="{1DEDC795-1858-4215-B178-6B46D82E93A0}"/>
              </a:ext>
            </a:extLst>
          </p:cNvPr>
          <p:cNvSpPr txBox="1"/>
          <p:nvPr/>
        </p:nvSpPr>
        <p:spPr>
          <a:xfrm>
            <a:off x="2902226" y="2649034"/>
            <a:ext cx="5665935" cy="1107996"/>
          </a:xfrm>
          <a:prstGeom prst="rect">
            <a:avLst/>
          </a:prstGeom>
          <a:noFill/>
        </p:spPr>
        <p:txBody>
          <a:bodyPr wrap="square" rtlCol="0">
            <a:spAutoFit/>
          </a:bodyPr>
          <a:lstStyle/>
          <a:p>
            <a:pPr algn="ctr"/>
            <a:r>
              <a:rPr lang="vi-VN" altLang="zh-CN" sz="6600" dirty="0">
                <a:solidFill>
                  <a:srgbClr val="C00000"/>
                </a:solidFill>
                <a:latin typeface="Pattaya" panose="00000500000000000000" pitchFamily="2" charset="-34"/>
                <a:ea typeface="字魂46号-喵喵体" panose="00000500000000000000" pitchFamily="2" charset="-122"/>
                <a:cs typeface="Pattaya" panose="00000500000000000000" pitchFamily="2" charset="-34"/>
              </a:rPr>
              <a:t>1. Nghe - viết</a:t>
            </a:r>
            <a:endParaRPr lang="zh-CN" altLang="en-US" sz="6600" dirty="0">
              <a:solidFill>
                <a:srgbClr val="C00000"/>
              </a:solidFill>
              <a:latin typeface="Pattaya" panose="00000500000000000000" pitchFamily="2" charset="-34"/>
              <a:ea typeface="字魂46号-喵喵体" panose="00000500000000000000" pitchFamily="2" charset="-122"/>
              <a:cs typeface="Pattaya" panose="00000500000000000000" pitchFamily="2" charset="-34"/>
            </a:endParaRPr>
          </a:p>
        </p:txBody>
      </p:sp>
    </p:spTree>
    <p:custDataLst>
      <p:tags r:id="rId1"/>
    </p:custDataLst>
    <p:extLst>
      <p:ext uri="{BB962C8B-B14F-4D97-AF65-F5344CB8AC3E}">
        <p14:creationId xmlns:p14="http://schemas.microsoft.com/office/powerpoint/2010/main" val="230513860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F4D8246-F017-498C-B3FA-EE2E88BD50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3180" y="4625007"/>
            <a:ext cx="2561585" cy="2087217"/>
          </a:xfrm>
          <a:prstGeom prst="rect">
            <a:avLst/>
          </a:prstGeom>
        </p:spPr>
      </p:pic>
      <p:sp>
        <p:nvSpPr>
          <p:cNvPr id="13" name="TextBox 12">
            <a:extLst>
              <a:ext uri="{FF2B5EF4-FFF2-40B4-BE49-F238E27FC236}">
                <a16:creationId xmlns:a16="http://schemas.microsoft.com/office/drawing/2014/main" id="{0787B769-7E0C-4BEC-8857-B89166BE640D}"/>
              </a:ext>
            </a:extLst>
          </p:cNvPr>
          <p:cNvSpPr txBox="1"/>
          <p:nvPr/>
        </p:nvSpPr>
        <p:spPr>
          <a:xfrm>
            <a:off x="3521076" y="331305"/>
            <a:ext cx="4434226" cy="1200329"/>
          </a:xfrm>
          <a:prstGeom prst="rect">
            <a:avLst/>
          </a:prstGeom>
          <a:noFill/>
        </p:spPr>
        <p:txBody>
          <a:bodyPr wrap="none" rtlCol="0">
            <a:spAutoFit/>
          </a:bodyPr>
          <a:lstStyle/>
          <a:p>
            <a:pPr algn="ctr"/>
            <a:r>
              <a:rPr lang="vi-VN" sz="2800" dirty="0">
                <a:solidFill>
                  <a:srgbClr val="FFC000"/>
                </a:solidFill>
                <a:latin typeface="Pattaya" panose="00000500000000000000" pitchFamily="2" charset="-34"/>
                <a:cs typeface="Pattaya" panose="00000500000000000000" pitchFamily="2" charset="-34"/>
              </a:rPr>
              <a:t>Chính tả</a:t>
            </a:r>
          </a:p>
          <a:p>
            <a:pPr algn="ctr"/>
            <a:r>
              <a:rPr lang="vi-VN" sz="4400" b="1" dirty="0">
                <a:solidFill>
                  <a:srgbClr val="C00000"/>
                </a:solidFill>
                <a:latin typeface="Fleur De Leah" pitchFamily="2" charset="0"/>
                <a:cs typeface="Pattaya" panose="00000500000000000000" pitchFamily="2" charset="-34"/>
              </a:rPr>
              <a:t>Bà cụ bán hàng nước chè</a:t>
            </a:r>
          </a:p>
        </p:txBody>
      </p:sp>
      <p:sp>
        <p:nvSpPr>
          <p:cNvPr id="2" name="Rectangle 1">
            <a:extLst>
              <a:ext uri="{FF2B5EF4-FFF2-40B4-BE49-F238E27FC236}">
                <a16:creationId xmlns:a16="http://schemas.microsoft.com/office/drawing/2014/main" id="{31E97420-39D7-4056-A1AA-2C3F92F77E0B}"/>
              </a:ext>
            </a:extLst>
          </p:cNvPr>
          <p:cNvSpPr/>
          <p:nvPr/>
        </p:nvSpPr>
        <p:spPr>
          <a:xfrm>
            <a:off x="731911" y="1531634"/>
            <a:ext cx="10728178" cy="4401205"/>
          </a:xfrm>
          <a:prstGeom prst="rect">
            <a:avLst/>
          </a:prstGeom>
        </p:spPr>
        <p:txBody>
          <a:bodyPr wrap="square">
            <a:spAutoFit/>
          </a:bodyPr>
          <a:lstStyle/>
          <a:p>
            <a:pPr algn="just"/>
            <a:r>
              <a:rPr lang="vi-VN" sz="2800" dirty="0"/>
              <a:t>      Gốc bàng to quá, có những cái mắt to hơn cái gáo dừa, có những cái lá to bằng cái mẹt bún của bà bún ốc. Không biết cây bàng này năm chục tuổi, bảy chục tuổi hay cả một trăm tuổi. Nhiều người ngồi uống nước ở đây những lúc quán nước vắng khách đã ngắm kĩ gốc bàng, rồi lại ngắm sang phía bà cụ bán hàng nước. Bà cụ không biết bao nhiêu tuổi giời, không biết bao nhiêu tuổi lao động, bán quán được bao nhiêu năm. Chỉ thấy đầu bà cụ bạc trắng, trắng hơn cả cái mớ tóc giả của các diễn viên tuồng chèo vẫn đóng vai các bà cụ nhân đức.</a:t>
            </a:r>
          </a:p>
          <a:p>
            <a:pPr algn="just"/>
            <a:r>
              <a:rPr lang="vi-VN" sz="2800" dirty="0">
                <a:solidFill>
                  <a:srgbClr val="FFC000"/>
                </a:solidFill>
                <a:latin typeface="Pattaya" panose="00000500000000000000" pitchFamily="2" charset="-34"/>
                <a:cs typeface="Pattaya" panose="00000500000000000000" pitchFamily="2" charset="-34"/>
              </a:rPr>
              <a:t>                                                                                    </a:t>
            </a:r>
            <a:r>
              <a:rPr lang="vi-VN" sz="2800" dirty="0">
                <a:solidFill>
                  <a:srgbClr val="002060"/>
                </a:solidFill>
                <a:latin typeface="Pattaya" panose="00000500000000000000" pitchFamily="2" charset="-34"/>
                <a:cs typeface="Pattaya" panose="00000500000000000000" pitchFamily="2" charset="-34"/>
              </a:rPr>
              <a:t>Theo Nguyễn Tuân</a:t>
            </a:r>
          </a:p>
        </p:txBody>
      </p:sp>
    </p:spTree>
    <p:custDataLst>
      <p:tags r:id="rId1"/>
    </p:custDataLst>
    <p:extLst>
      <p:ext uri="{BB962C8B-B14F-4D97-AF65-F5344CB8AC3E}">
        <p14:creationId xmlns:p14="http://schemas.microsoft.com/office/powerpoint/2010/main" val="103794760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49E7EF7-097E-49B3-B10F-C1D76FF209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561" b="14656"/>
          <a:stretch/>
        </p:blipFill>
        <p:spPr>
          <a:xfrm>
            <a:off x="-159984" y="2788920"/>
            <a:ext cx="4818234" cy="3164617"/>
          </a:xfrm>
          <a:prstGeom prst="rect">
            <a:avLst/>
          </a:prstGeom>
        </p:spPr>
      </p:pic>
      <p:sp>
        <p:nvSpPr>
          <p:cNvPr id="32" name="文本框 3">
            <a:extLst>
              <a:ext uri="{FF2B5EF4-FFF2-40B4-BE49-F238E27FC236}">
                <a16:creationId xmlns:a16="http://schemas.microsoft.com/office/drawing/2014/main" id="{73F7AC80-F749-445D-AC1A-31EB9B0FFC1A}"/>
              </a:ext>
            </a:extLst>
          </p:cNvPr>
          <p:cNvSpPr txBox="1"/>
          <p:nvPr/>
        </p:nvSpPr>
        <p:spPr>
          <a:xfrm>
            <a:off x="2249133" y="3608264"/>
            <a:ext cx="11165587" cy="584775"/>
          </a:xfrm>
          <a:prstGeom prst="rect">
            <a:avLst/>
          </a:prstGeom>
          <a:noFill/>
        </p:spPr>
        <p:txBody>
          <a:bodyPr wrap="square" rtlCol="0">
            <a:spAutoFit/>
          </a:bodyPr>
          <a:lstStyle/>
          <a:p>
            <a:pPr algn="ctr"/>
            <a:r>
              <a:rPr lang="vi-VN" altLang="zh-CN" sz="3200" dirty="0">
                <a:solidFill>
                  <a:srgbClr val="C00000"/>
                </a:solidFill>
                <a:latin typeface="Pattaya" panose="00000500000000000000" pitchFamily="2" charset="-34"/>
                <a:ea typeface="字魂46号-喵喵体" panose="00000500000000000000" pitchFamily="2" charset="-122"/>
                <a:cs typeface="Pattaya" panose="00000500000000000000" pitchFamily="2" charset="-34"/>
              </a:rPr>
              <a:t>Nội dung chính của đoạn văn là gì?</a:t>
            </a:r>
            <a:endParaRPr lang="zh-CN" altLang="en-US" sz="3200" dirty="0">
              <a:solidFill>
                <a:srgbClr val="C00000"/>
              </a:solidFill>
              <a:latin typeface="Pattaya" panose="00000500000000000000" pitchFamily="2" charset="-34"/>
              <a:ea typeface="字魂46号-喵喵体" panose="00000500000000000000" pitchFamily="2" charset="-122"/>
              <a:cs typeface="Pattaya" panose="00000500000000000000" pitchFamily="2" charset="-34"/>
            </a:endParaRPr>
          </a:p>
        </p:txBody>
      </p:sp>
      <p:sp>
        <p:nvSpPr>
          <p:cNvPr id="34" name="文本框 3">
            <a:extLst>
              <a:ext uri="{FF2B5EF4-FFF2-40B4-BE49-F238E27FC236}">
                <a16:creationId xmlns:a16="http://schemas.microsoft.com/office/drawing/2014/main" id="{76C7D9F5-2B0D-4738-90B0-4BAA0DCEACCB}"/>
              </a:ext>
            </a:extLst>
          </p:cNvPr>
          <p:cNvSpPr txBox="1"/>
          <p:nvPr/>
        </p:nvSpPr>
        <p:spPr>
          <a:xfrm>
            <a:off x="731911" y="823748"/>
            <a:ext cx="11165587" cy="584775"/>
          </a:xfrm>
          <a:prstGeom prst="rect">
            <a:avLst/>
          </a:prstGeom>
          <a:noFill/>
        </p:spPr>
        <p:txBody>
          <a:bodyPr wrap="square" rtlCol="0">
            <a:spAutoFit/>
          </a:bodyPr>
          <a:lstStyle/>
          <a:p>
            <a:pPr algn="ctr"/>
            <a:r>
              <a:rPr lang="vi-VN" altLang="zh-CN" sz="3200" dirty="0">
                <a:solidFill>
                  <a:srgbClr val="C00000"/>
                </a:solidFill>
                <a:latin typeface="Pattaya" panose="00000500000000000000" pitchFamily="2" charset="-34"/>
                <a:ea typeface="字魂46号-喵喵体" panose="00000500000000000000" pitchFamily="2" charset="-122"/>
                <a:cs typeface="Pattaya" panose="00000500000000000000" pitchFamily="2" charset="-34"/>
              </a:rPr>
              <a:t>Đoạn văn nhắc đến sự vật nào và hình ảnh của ai? </a:t>
            </a:r>
            <a:endParaRPr lang="zh-CN" altLang="en-US" sz="3200" dirty="0">
              <a:solidFill>
                <a:srgbClr val="C00000"/>
              </a:solidFill>
              <a:latin typeface="Pattaya" panose="00000500000000000000" pitchFamily="2" charset="-34"/>
              <a:ea typeface="字魂46号-喵喵体" panose="00000500000000000000" pitchFamily="2" charset="-122"/>
              <a:cs typeface="Pattaya" panose="00000500000000000000" pitchFamily="2" charset="-34"/>
            </a:endParaRPr>
          </a:p>
        </p:txBody>
      </p:sp>
      <p:pic>
        <p:nvPicPr>
          <p:cNvPr id="1028" name="Picture 4" descr="Bà lão tham lam | Apps | 148Apps">
            <a:extLst>
              <a:ext uri="{FF2B5EF4-FFF2-40B4-BE49-F238E27FC236}">
                <a16:creationId xmlns:a16="http://schemas.microsoft.com/office/drawing/2014/main" id="{F5B06EC4-93E1-4996-A93C-51E4257F03E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398" b="89844" l="8203" r="89844">
                        <a14:foregroundMark x1="8398" y1="26953" x2="11328" y2="66992"/>
                        <a14:foregroundMark x1="52539" y1="8789" x2="62500" y2="8398"/>
                        <a14:foregroundMark x1="62500" y1="8398" x2="63086" y2="8398"/>
                        <a14:backgroundMark x1="67383" y1="76758" x2="91016" y2="72852"/>
                        <a14:backgroundMark x1="91016" y1="72852" x2="91211" y2="72852"/>
                        <a14:backgroundMark x1="75586" y1="72852" x2="75586" y2="72852"/>
                        <a14:backgroundMark x1="57617" y1="80469" x2="57617" y2="80469"/>
                      </a14:backgroundRemoval>
                    </a14:imgEffect>
                  </a14:imgLayer>
                </a14:imgProps>
              </a:ext>
              <a:ext uri="{28A0092B-C50C-407E-A947-70E740481C1C}">
                <a14:useLocalDpi xmlns:a14="http://schemas.microsoft.com/office/drawing/2010/main" val="0"/>
              </a:ext>
            </a:extLst>
          </a:blip>
          <a:srcRect/>
          <a:stretch>
            <a:fillRect/>
          </a:stretch>
        </p:blipFill>
        <p:spPr bwMode="auto">
          <a:xfrm>
            <a:off x="7762314" y="2577401"/>
            <a:ext cx="851599" cy="8515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ải cây đa vector đẹp file AI, EPS, SVG, PSD, PNG miễn phí">
            <a:extLst>
              <a:ext uri="{FF2B5EF4-FFF2-40B4-BE49-F238E27FC236}">
                <a16:creationId xmlns:a16="http://schemas.microsoft.com/office/drawing/2014/main" id="{C3FBADB2-B23E-48CA-B62C-719138F4540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250" b="96250" l="10000" r="90000">
                        <a14:foregroundMark x1="45250" y1="6250" x2="59750" y2="10417"/>
                        <a14:foregroundMark x1="28625" y1="90000" x2="49250" y2="91042"/>
                        <a14:foregroundMark x1="43375" y1="96250" x2="58625" y2="93958"/>
                      </a14:backgroundRemoval>
                    </a14:imgEffect>
                  </a14:imgLayer>
                </a14:imgProps>
              </a:ext>
              <a:ext uri="{28A0092B-C50C-407E-A947-70E740481C1C}">
                <a14:useLocalDpi xmlns:a14="http://schemas.microsoft.com/office/drawing/2010/main" val="0"/>
              </a:ext>
            </a:extLst>
          </a:blip>
          <a:srcRect/>
          <a:stretch>
            <a:fillRect/>
          </a:stretch>
        </p:blipFill>
        <p:spPr bwMode="auto">
          <a:xfrm>
            <a:off x="7382880" y="1295400"/>
            <a:ext cx="3556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4B0388C-592E-4CFE-B526-B701B844C059}"/>
              </a:ext>
            </a:extLst>
          </p:cNvPr>
          <p:cNvSpPr/>
          <p:nvPr/>
        </p:nvSpPr>
        <p:spPr>
          <a:xfrm>
            <a:off x="3826484" y="4270788"/>
            <a:ext cx="7871659" cy="1077218"/>
          </a:xfrm>
          <a:prstGeom prst="rect">
            <a:avLst/>
          </a:prstGeom>
        </p:spPr>
        <p:txBody>
          <a:bodyPr wrap="square">
            <a:spAutoFit/>
          </a:bodyPr>
          <a:lstStyle/>
          <a:p>
            <a:pPr algn="ctr"/>
            <a:r>
              <a:rPr lang="vi-VN" sz="3200" b="1" i="1" dirty="0">
                <a:solidFill>
                  <a:srgbClr val="002060"/>
                </a:solidFill>
              </a:rPr>
              <a:t>Bài văn tả gốc bàng cổ thụ và tả bà cụ bán hàng nước chè dưới gốc bàng.</a:t>
            </a:r>
            <a:endParaRPr lang="vi-VN" sz="3200" b="1" i="1" dirty="0">
              <a:solidFill>
                <a:srgbClr val="002060"/>
              </a:solidFill>
              <a:latin typeface="Pattaya" panose="00000500000000000000" pitchFamily="2" charset="-34"/>
              <a:cs typeface="Pattaya" panose="00000500000000000000" pitchFamily="2" charset="-34"/>
            </a:endParaRPr>
          </a:p>
        </p:txBody>
      </p:sp>
    </p:spTree>
    <p:custDataLst>
      <p:tags r:id="rId1"/>
    </p:custDataLst>
    <p:extLst>
      <p:ext uri="{BB962C8B-B14F-4D97-AF65-F5344CB8AC3E}">
        <p14:creationId xmlns:p14="http://schemas.microsoft.com/office/powerpoint/2010/main" val="398152599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outVertic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787B769-7E0C-4BEC-8857-B89166BE640D}"/>
              </a:ext>
            </a:extLst>
          </p:cNvPr>
          <p:cNvSpPr txBox="1"/>
          <p:nvPr/>
        </p:nvSpPr>
        <p:spPr>
          <a:xfrm>
            <a:off x="1147369" y="453225"/>
            <a:ext cx="9897261" cy="1261884"/>
          </a:xfrm>
          <a:prstGeom prst="rect">
            <a:avLst/>
          </a:prstGeom>
          <a:noFill/>
        </p:spPr>
        <p:txBody>
          <a:bodyPr wrap="none" rtlCol="0">
            <a:spAutoFit/>
          </a:bodyPr>
          <a:lstStyle/>
          <a:p>
            <a:pPr algn="ctr"/>
            <a:r>
              <a:rPr lang="vi-VN" sz="3200" dirty="0">
                <a:solidFill>
                  <a:srgbClr val="002060"/>
                </a:solidFill>
                <a:latin typeface="Pattaya" panose="00000500000000000000" pitchFamily="2" charset="-34"/>
                <a:cs typeface="Pattaya" panose="00000500000000000000" pitchFamily="2" charset="-34"/>
              </a:rPr>
              <a:t>Đọc thầm lại đoạn văn, tìm những từ ngữ dễ mắc lỗi chính tả</a:t>
            </a:r>
          </a:p>
          <a:p>
            <a:pPr algn="ctr"/>
            <a:r>
              <a:rPr lang="vi-VN" sz="4400" b="1" dirty="0">
                <a:solidFill>
                  <a:srgbClr val="C00000"/>
                </a:solidFill>
                <a:latin typeface="Fleur De Leah" pitchFamily="2" charset="0"/>
                <a:cs typeface="Pattaya" panose="00000500000000000000" pitchFamily="2" charset="-34"/>
              </a:rPr>
              <a:t>Bà cụ bán hàng nước chè</a:t>
            </a:r>
          </a:p>
        </p:txBody>
      </p:sp>
      <p:sp>
        <p:nvSpPr>
          <p:cNvPr id="2" name="Rectangle 1">
            <a:extLst>
              <a:ext uri="{FF2B5EF4-FFF2-40B4-BE49-F238E27FC236}">
                <a16:creationId xmlns:a16="http://schemas.microsoft.com/office/drawing/2014/main" id="{31E97420-39D7-4056-A1AA-2C3F92F77E0B}"/>
              </a:ext>
            </a:extLst>
          </p:cNvPr>
          <p:cNvSpPr/>
          <p:nvPr/>
        </p:nvSpPr>
        <p:spPr>
          <a:xfrm>
            <a:off x="731911" y="1531634"/>
            <a:ext cx="10728178" cy="4401205"/>
          </a:xfrm>
          <a:prstGeom prst="rect">
            <a:avLst/>
          </a:prstGeom>
        </p:spPr>
        <p:txBody>
          <a:bodyPr wrap="square">
            <a:spAutoFit/>
          </a:bodyPr>
          <a:lstStyle/>
          <a:p>
            <a:pPr algn="just"/>
            <a:r>
              <a:rPr lang="vi-VN" sz="2800" dirty="0"/>
              <a:t>      Gốc bàng to quá, có những cái mắt to hơn cái gáo dừa, có những cái lá to bằng cái mẹt bún của bà bún ốc. Không biết cây bàng này năm chục tuổi, bảy chục tuổi hay cả một trăm tuổi. Nhiều người ngồi uống nước ở đây những lúc quán nước vắng khách đã ngắm kĩ gốc bàng, rồi lại ngắm sang phía bà cụ bán hàng nước. Bà cụ không biết bao nhiêu tuổi giời, không biết bao nhiêu tuổi lao động, bán quán được bao nhiêu năm. Chỉ thấy đầu bà cụ bạc trắng, trắng hơn cả cái mớ tóc giả của các diễn viên tuồng chèo vẫn đóng vai các bà cụ nhân đức.</a:t>
            </a:r>
          </a:p>
          <a:p>
            <a:pPr algn="just"/>
            <a:r>
              <a:rPr lang="vi-VN" sz="2800" dirty="0">
                <a:solidFill>
                  <a:srgbClr val="FFC000"/>
                </a:solidFill>
                <a:latin typeface="Pattaya" panose="00000500000000000000" pitchFamily="2" charset="-34"/>
                <a:cs typeface="Pattaya" panose="00000500000000000000" pitchFamily="2" charset="-34"/>
              </a:rPr>
              <a:t>                                                                                    </a:t>
            </a:r>
            <a:r>
              <a:rPr lang="vi-VN" sz="2800" dirty="0">
                <a:solidFill>
                  <a:srgbClr val="002060"/>
                </a:solidFill>
                <a:latin typeface="Pattaya" panose="00000500000000000000" pitchFamily="2" charset="-34"/>
                <a:cs typeface="Pattaya" panose="00000500000000000000" pitchFamily="2" charset="-34"/>
              </a:rPr>
              <a:t>Theo Nguyễn Tuân</a:t>
            </a:r>
          </a:p>
        </p:txBody>
      </p:sp>
      <p:sp>
        <p:nvSpPr>
          <p:cNvPr id="3" name="Rectangle 2">
            <a:extLst>
              <a:ext uri="{FF2B5EF4-FFF2-40B4-BE49-F238E27FC236}">
                <a16:creationId xmlns:a16="http://schemas.microsoft.com/office/drawing/2014/main" id="{AF8D4039-8469-4750-BBFA-6274CC930945}"/>
              </a:ext>
            </a:extLst>
          </p:cNvPr>
          <p:cNvSpPr/>
          <p:nvPr/>
        </p:nvSpPr>
        <p:spPr>
          <a:xfrm>
            <a:off x="4282440" y="2011680"/>
            <a:ext cx="1310640" cy="4114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6A01D5C-6405-4C0A-ADB5-B16D1B01B942}"/>
              </a:ext>
            </a:extLst>
          </p:cNvPr>
          <p:cNvSpPr/>
          <p:nvPr/>
        </p:nvSpPr>
        <p:spPr>
          <a:xfrm>
            <a:off x="10713329" y="4191000"/>
            <a:ext cx="746760" cy="4114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2AEB30F-78D4-4CE0-AA43-F8E04D7A5C8B}"/>
              </a:ext>
            </a:extLst>
          </p:cNvPr>
          <p:cNvSpPr/>
          <p:nvPr/>
        </p:nvSpPr>
        <p:spPr>
          <a:xfrm>
            <a:off x="731910" y="4602480"/>
            <a:ext cx="974969" cy="4114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E728E2-1152-46D8-AABC-3AA34ADCB328}"/>
              </a:ext>
            </a:extLst>
          </p:cNvPr>
          <p:cNvSpPr/>
          <p:nvPr/>
        </p:nvSpPr>
        <p:spPr>
          <a:xfrm>
            <a:off x="9524999" y="4580692"/>
            <a:ext cx="1935089" cy="4114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C9A81C-4BFD-4C14-A33B-5D63CE04244A}"/>
              </a:ext>
            </a:extLst>
          </p:cNvPr>
          <p:cNvSpPr/>
          <p:nvPr/>
        </p:nvSpPr>
        <p:spPr>
          <a:xfrm>
            <a:off x="5273040" y="3732236"/>
            <a:ext cx="1310640" cy="4114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389801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787B769-7E0C-4BEC-8857-B89166BE640D}"/>
              </a:ext>
            </a:extLst>
          </p:cNvPr>
          <p:cNvSpPr txBox="1"/>
          <p:nvPr/>
        </p:nvSpPr>
        <p:spPr>
          <a:xfrm>
            <a:off x="3802380" y="680337"/>
            <a:ext cx="4587240" cy="851297"/>
          </a:xfrm>
          <a:prstGeom prst="roundRect">
            <a:avLst/>
          </a:prstGeom>
          <a:noFill/>
          <a:ln w="76200">
            <a:solidFill>
              <a:schemeClr val="accent1"/>
            </a:solidFill>
            <a:prstDash val="lgDashDotDot"/>
          </a:ln>
        </p:spPr>
        <p:txBody>
          <a:bodyPr wrap="square" rtlCol="0" anchor="ctr">
            <a:spAutoFit/>
          </a:bodyPr>
          <a:lstStyle/>
          <a:p>
            <a:pPr algn="ctr"/>
            <a:r>
              <a:rPr lang="vi-VN" sz="4400" dirty="0">
                <a:solidFill>
                  <a:srgbClr val="002060"/>
                </a:solidFill>
                <a:latin typeface="Pattaya" panose="00000500000000000000" pitchFamily="2" charset="-34"/>
                <a:cs typeface="Pattaya" panose="00000500000000000000" pitchFamily="2" charset="-34"/>
              </a:rPr>
              <a:t>Luyện viết từ khó</a:t>
            </a:r>
            <a:endParaRPr lang="vi-VN" sz="6000" b="1" dirty="0">
              <a:solidFill>
                <a:srgbClr val="C00000"/>
              </a:solidFill>
              <a:latin typeface="Fleur De Leah" pitchFamily="2" charset="0"/>
              <a:cs typeface="Pattaya" panose="00000500000000000000" pitchFamily="2" charset="-34"/>
            </a:endParaRPr>
          </a:p>
        </p:txBody>
      </p:sp>
      <p:sp>
        <p:nvSpPr>
          <p:cNvPr id="4" name="Rectangle 3">
            <a:extLst>
              <a:ext uri="{FF2B5EF4-FFF2-40B4-BE49-F238E27FC236}">
                <a16:creationId xmlns:a16="http://schemas.microsoft.com/office/drawing/2014/main" id="{29049D4B-9B5C-47E1-A76D-7C90F423100B}"/>
              </a:ext>
            </a:extLst>
          </p:cNvPr>
          <p:cNvSpPr/>
          <p:nvPr/>
        </p:nvSpPr>
        <p:spPr>
          <a:xfrm>
            <a:off x="2914957" y="2162294"/>
            <a:ext cx="1774845" cy="646331"/>
          </a:xfrm>
          <a:prstGeom prst="rect">
            <a:avLst/>
          </a:prstGeom>
        </p:spPr>
        <p:txBody>
          <a:bodyPr wrap="none">
            <a:spAutoFit/>
          </a:bodyPr>
          <a:lstStyle/>
          <a:p>
            <a:r>
              <a:rPr lang="vi-VN" sz="3600" b="1" dirty="0">
                <a:solidFill>
                  <a:srgbClr val="002060"/>
                </a:solidFill>
              </a:rPr>
              <a:t>cái mẹt</a:t>
            </a:r>
            <a:endParaRPr lang="en-US" sz="3600" b="1" dirty="0">
              <a:solidFill>
                <a:srgbClr val="002060"/>
              </a:solidFill>
            </a:endParaRPr>
          </a:p>
        </p:txBody>
      </p:sp>
      <p:pic>
        <p:nvPicPr>
          <p:cNvPr id="1026" name="Picture 2" descr="Mẹt nhựa giả mây tre đan đường kính 20Cm | Tổng kho gia dụng HSL | Tiki">
            <a:extLst>
              <a:ext uri="{FF2B5EF4-FFF2-40B4-BE49-F238E27FC236}">
                <a16:creationId xmlns:a16="http://schemas.microsoft.com/office/drawing/2014/main" id="{21E01B32-D051-46A5-9904-EB49885C430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3500" r="93750">
                        <a14:foregroundMark x1="3583" y1="48917" x2="15083" y2="46667"/>
                        <a14:foregroundMark x1="93750" y1="45750" x2="93750" y2="52917"/>
                      </a14:backgroundRemoval>
                    </a14:imgEffect>
                  </a14:imgLayer>
                </a14:imgProps>
              </a:ext>
              <a:ext uri="{28A0092B-C50C-407E-A947-70E740481C1C}">
                <a14:useLocalDpi xmlns:a14="http://schemas.microsoft.com/office/drawing/2010/main" val="0"/>
              </a:ext>
            </a:extLst>
          </a:blip>
          <a:srcRect/>
          <a:stretch>
            <a:fillRect/>
          </a:stretch>
        </p:blipFill>
        <p:spPr bwMode="auto">
          <a:xfrm>
            <a:off x="1710997" y="1852701"/>
            <a:ext cx="1203960" cy="12039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รูปการ์ตูนกับคุณยายกับไม้เท้า, ตัวละคร, การ์ตูน, กรุณาภาพ PNG และ PSD  สำหรับดาวน์โหลดฟรี | Cartoon grandma, Cartoon posters, Cartoon clip art">
            <a:extLst>
              <a:ext uri="{FF2B5EF4-FFF2-40B4-BE49-F238E27FC236}">
                <a16:creationId xmlns:a16="http://schemas.microsoft.com/office/drawing/2014/main" id="{C70F7804-BD06-421D-8A83-A61C8553B02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4444" l="10000" r="90000">
                        <a14:foregroundMark x1="47778" y1="91389" x2="56111" y2="91389"/>
                        <a14:foregroundMark x1="65000" y1="94444" x2="65000" y2="92222"/>
                      </a14:backgroundRemoval>
                    </a14:imgEffect>
                  </a14:imgLayer>
                </a14:imgProps>
              </a:ext>
              <a:ext uri="{28A0092B-C50C-407E-A947-70E740481C1C}">
                <a14:useLocalDpi xmlns:a14="http://schemas.microsoft.com/office/drawing/2010/main" val="0"/>
              </a:ext>
            </a:extLst>
          </a:blip>
          <a:srcRect/>
          <a:stretch>
            <a:fillRect/>
          </a:stretch>
        </p:blipFill>
        <p:spPr bwMode="auto">
          <a:xfrm>
            <a:off x="877282" y="3040709"/>
            <a:ext cx="2504315" cy="250431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9CABCEB-C87D-4AFC-B1BB-A435A2916DC1}"/>
              </a:ext>
            </a:extLst>
          </p:cNvPr>
          <p:cNvSpPr/>
          <p:nvPr/>
        </p:nvSpPr>
        <p:spPr>
          <a:xfrm>
            <a:off x="2914957" y="3403045"/>
            <a:ext cx="2026517" cy="646331"/>
          </a:xfrm>
          <a:prstGeom prst="rect">
            <a:avLst/>
          </a:prstGeom>
        </p:spPr>
        <p:txBody>
          <a:bodyPr wrap="none">
            <a:spAutoFit/>
          </a:bodyPr>
          <a:lstStyle/>
          <a:p>
            <a:r>
              <a:rPr lang="vi-VN" sz="3600" b="1" dirty="0">
                <a:solidFill>
                  <a:srgbClr val="002060"/>
                </a:solidFill>
              </a:rPr>
              <a:t>tuổi giời</a:t>
            </a:r>
            <a:endParaRPr lang="en-US" sz="3600" b="1" dirty="0">
              <a:solidFill>
                <a:srgbClr val="002060"/>
              </a:solidFill>
            </a:endParaRPr>
          </a:p>
        </p:txBody>
      </p:sp>
      <p:sp>
        <p:nvSpPr>
          <p:cNvPr id="12" name="Rectangle 11">
            <a:extLst>
              <a:ext uri="{FF2B5EF4-FFF2-40B4-BE49-F238E27FC236}">
                <a16:creationId xmlns:a16="http://schemas.microsoft.com/office/drawing/2014/main" id="{7149BFD8-5FC2-40AA-94E4-D61086BB5B10}"/>
              </a:ext>
            </a:extLst>
          </p:cNvPr>
          <p:cNvSpPr/>
          <p:nvPr/>
        </p:nvSpPr>
        <p:spPr>
          <a:xfrm>
            <a:off x="2914957" y="4604906"/>
            <a:ext cx="2262158" cy="646331"/>
          </a:xfrm>
          <a:prstGeom prst="rect">
            <a:avLst/>
          </a:prstGeom>
        </p:spPr>
        <p:txBody>
          <a:bodyPr wrap="none">
            <a:spAutoFit/>
          </a:bodyPr>
          <a:lstStyle/>
          <a:p>
            <a:r>
              <a:rPr lang="vi-VN" sz="3600" b="1" dirty="0">
                <a:solidFill>
                  <a:srgbClr val="002060"/>
                </a:solidFill>
              </a:rPr>
              <a:t>bạc trắng</a:t>
            </a:r>
            <a:endParaRPr lang="en-US" sz="3600" b="1" dirty="0">
              <a:solidFill>
                <a:srgbClr val="002060"/>
              </a:solidFill>
            </a:endParaRPr>
          </a:p>
        </p:txBody>
      </p:sp>
      <p:pic>
        <p:nvPicPr>
          <p:cNvPr id="1030" name="Picture 6" descr="Chèo – Nghệ thuật sân khấu truyền thống đậm đà bản sắc văn hóa Việt Nam -  Ảnh chuyên đề - Thông tấn xã Việt Nam (TTXVN)">
            <a:extLst>
              <a:ext uri="{FF2B5EF4-FFF2-40B4-BE49-F238E27FC236}">
                <a16:creationId xmlns:a16="http://schemas.microsoft.com/office/drawing/2014/main" id="{9330D071-68DA-4399-B2DF-C9F83A10EE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6658" y="3040709"/>
            <a:ext cx="4627918" cy="30620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Rectangle 13">
            <a:extLst>
              <a:ext uri="{FF2B5EF4-FFF2-40B4-BE49-F238E27FC236}">
                <a16:creationId xmlns:a16="http://schemas.microsoft.com/office/drawing/2014/main" id="{DD928C11-D349-4B6B-A1F4-F1D7D038CFCE}"/>
              </a:ext>
            </a:extLst>
          </p:cNvPr>
          <p:cNvSpPr/>
          <p:nvPr/>
        </p:nvSpPr>
        <p:spPr>
          <a:xfrm>
            <a:off x="7172643" y="2144174"/>
            <a:ext cx="2672526" cy="646331"/>
          </a:xfrm>
          <a:prstGeom prst="rect">
            <a:avLst/>
          </a:prstGeom>
        </p:spPr>
        <p:txBody>
          <a:bodyPr wrap="none">
            <a:spAutoFit/>
          </a:bodyPr>
          <a:lstStyle/>
          <a:p>
            <a:r>
              <a:rPr lang="vi-VN" sz="3600" b="1" dirty="0">
                <a:solidFill>
                  <a:srgbClr val="002060"/>
                </a:solidFill>
              </a:rPr>
              <a:t>tuồng chèo</a:t>
            </a:r>
            <a:endParaRPr lang="en-US" sz="3600" b="1" dirty="0">
              <a:solidFill>
                <a:srgbClr val="002060"/>
              </a:solidFill>
            </a:endParaRPr>
          </a:p>
        </p:txBody>
      </p:sp>
    </p:spTree>
    <p:custDataLst>
      <p:tags r:id="rId1"/>
    </p:custDataLst>
    <p:extLst>
      <p:ext uri="{BB962C8B-B14F-4D97-AF65-F5344CB8AC3E}">
        <p14:creationId xmlns:p14="http://schemas.microsoft.com/office/powerpoint/2010/main" val="166909893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fade">
                                      <p:cBhvr>
                                        <p:cTn id="3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45DB68D-FB7E-4142-85BA-A69139E7E9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 name="文本框 3">
            <a:extLst>
              <a:ext uri="{FF2B5EF4-FFF2-40B4-BE49-F238E27FC236}">
                <a16:creationId xmlns:a16="http://schemas.microsoft.com/office/drawing/2014/main" id="{1DEDC795-1858-4215-B178-6B46D82E93A0}"/>
              </a:ext>
            </a:extLst>
          </p:cNvPr>
          <p:cNvSpPr txBox="1"/>
          <p:nvPr/>
        </p:nvSpPr>
        <p:spPr>
          <a:xfrm>
            <a:off x="2003066" y="2313754"/>
            <a:ext cx="7521934" cy="1862048"/>
          </a:xfrm>
          <a:prstGeom prst="rect">
            <a:avLst/>
          </a:prstGeom>
          <a:noFill/>
        </p:spPr>
        <p:txBody>
          <a:bodyPr wrap="square" rtlCol="0">
            <a:spAutoFit/>
          </a:bodyPr>
          <a:lstStyle/>
          <a:p>
            <a:pPr algn="ctr"/>
            <a:r>
              <a:rPr lang="vi-VN" altLang="zh-CN" sz="11500" dirty="0">
                <a:solidFill>
                  <a:srgbClr val="C00000"/>
                </a:solidFill>
                <a:latin typeface="Pattaya" panose="00000500000000000000" pitchFamily="2" charset="-34"/>
                <a:ea typeface="字魂46号-喵喵体" panose="00000500000000000000" pitchFamily="2" charset="-122"/>
                <a:cs typeface="Pattaya" panose="00000500000000000000" pitchFamily="2" charset="-34"/>
              </a:rPr>
              <a:t>Nghe - viết</a:t>
            </a:r>
            <a:endParaRPr lang="zh-CN" altLang="en-US" sz="11500" dirty="0">
              <a:solidFill>
                <a:srgbClr val="C00000"/>
              </a:solidFill>
              <a:latin typeface="Pattaya" panose="00000500000000000000" pitchFamily="2" charset="-34"/>
              <a:ea typeface="字魂46号-喵喵体" panose="00000500000000000000" pitchFamily="2" charset="-122"/>
              <a:cs typeface="Pattaya" panose="00000500000000000000" pitchFamily="2" charset="-34"/>
            </a:endParaRPr>
          </a:p>
        </p:txBody>
      </p:sp>
    </p:spTree>
    <p:custDataLst>
      <p:tags r:id="rId1"/>
    </p:custDataLst>
    <p:extLst>
      <p:ext uri="{BB962C8B-B14F-4D97-AF65-F5344CB8AC3E}">
        <p14:creationId xmlns:p14="http://schemas.microsoft.com/office/powerpoint/2010/main" val="223462592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2"/>
        <p:cNvGrpSpPr/>
        <p:nvPr/>
      </p:nvGrpSpPr>
      <p:grpSpPr>
        <a:xfrm>
          <a:off x="0" y="0"/>
          <a:ext cx="0" cy="0"/>
          <a:chOff x="0" y="0"/>
          <a:chExt cx="0" cy="0"/>
        </a:xfrm>
      </p:grpSpPr>
      <p:grpSp>
        <p:nvGrpSpPr>
          <p:cNvPr id="2915" name="Google Shape;2915;p51"/>
          <p:cNvGrpSpPr/>
          <p:nvPr/>
        </p:nvGrpSpPr>
        <p:grpSpPr>
          <a:xfrm flipH="1">
            <a:off x="8512840" y="5317798"/>
            <a:ext cx="3679161" cy="3329549"/>
            <a:chOff x="932545" y="3624723"/>
            <a:chExt cx="2759371" cy="2497162"/>
          </a:xfrm>
        </p:grpSpPr>
        <p:sp>
          <p:nvSpPr>
            <p:cNvPr id="2916" name="Google Shape;2916;p51"/>
            <p:cNvSpPr/>
            <p:nvPr/>
          </p:nvSpPr>
          <p:spPr>
            <a:xfrm rot="3157019">
              <a:off x="966815" y="4142189"/>
              <a:ext cx="444614" cy="306082"/>
            </a:xfrm>
            <a:custGeom>
              <a:avLst/>
              <a:gdLst/>
              <a:ahLst/>
              <a:cxnLst/>
              <a:rect l="l" t="t" r="r" b="b"/>
              <a:pathLst>
                <a:path w="10909" h="7510" extrusionOk="0">
                  <a:moveTo>
                    <a:pt x="9686" y="0"/>
                  </a:moveTo>
                  <a:lnTo>
                    <a:pt x="1" y="4609"/>
                  </a:lnTo>
                  <a:lnTo>
                    <a:pt x="9368" y="7510"/>
                  </a:lnTo>
                  <a:lnTo>
                    <a:pt x="8766" y="5372"/>
                  </a:lnTo>
                  <a:lnTo>
                    <a:pt x="10908" y="5234"/>
                  </a:lnTo>
                  <a:lnTo>
                    <a:pt x="8409" y="2544"/>
                  </a:lnTo>
                  <a:lnTo>
                    <a:pt x="9686"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917" name="Google Shape;2917;p51"/>
            <p:cNvSpPr/>
            <p:nvPr/>
          </p:nvSpPr>
          <p:spPr>
            <a:xfrm rot="3157019">
              <a:off x="995735" y="4207668"/>
              <a:ext cx="342437" cy="92925"/>
            </a:xfrm>
            <a:custGeom>
              <a:avLst/>
              <a:gdLst/>
              <a:ahLst/>
              <a:cxnLst/>
              <a:rect l="l" t="t" r="r" b="b"/>
              <a:pathLst>
                <a:path w="8402" h="2280" extrusionOk="0">
                  <a:moveTo>
                    <a:pt x="8287" y="0"/>
                  </a:moveTo>
                  <a:cubicBezTo>
                    <a:pt x="8278" y="0"/>
                    <a:pt x="8269" y="2"/>
                    <a:pt x="8259" y="4"/>
                  </a:cubicBezTo>
                  <a:lnTo>
                    <a:pt x="93" y="2071"/>
                  </a:lnTo>
                  <a:cubicBezTo>
                    <a:pt x="33" y="2082"/>
                    <a:pt x="0" y="2142"/>
                    <a:pt x="16" y="2197"/>
                  </a:cubicBezTo>
                  <a:cubicBezTo>
                    <a:pt x="28" y="2247"/>
                    <a:pt x="71" y="2280"/>
                    <a:pt x="114" y="2280"/>
                  </a:cubicBezTo>
                  <a:cubicBezTo>
                    <a:pt x="126" y="2280"/>
                    <a:pt x="137" y="2273"/>
                    <a:pt x="142" y="2273"/>
                  </a:cubicBezTo>
                  <a:lnTo>
                    <a:pt x="8315" y="208"/>
                  </a:lnTo>
                  <a:cubicBezTo>
                    <a:pt x="8369" y="196"/>
                    <a:pt x="8402" y="136"/>
                    <a:pt x="8391" y="82"/>
                  </a:cubicBezTo>
                  <a:cubicBezTo>
                    <a:pt x="8377" y="35"/>
                    <a:pt x="8336" y="0"/>
                    <a:pt x="828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918" name="Google Shape;2918;p51"/>
            <p:cNvSpPr/>
            <p:nvPr/>
          </p:nvSpPr>
          <p:spPr>
            <a:xfrm rot="3157019">
              <a:off x="1199046" y="4425992"/>
              <a:ext cx="120680" cy="51068"/>
            </a:xfrm>
            <a:custGeom>
              <a:avLst/>
              <a:gdLst/>
              <a:ahLst/>
              <a:cxnLst/>
              <a:rect l="l" t="t" r="r" b="b"/>
              <a:pathLst>
                <a:path w="2961" h="1253" extrusionOk="0">
                  <a:moveTo>
                    <a:pt x="121" y="0"/>
                  </a:moveTo>
                  <a:cubicBezTo>
                    <a:pt x="79" y="0"/>
                    <a:pt x="40" y="26"/>
                    <a:pt x="23" y="69"/>
                  </a:cubicBezTo>
                  <a:cubicBezTo>
                    <a:pt x="0" y="123"/>
                    <a:pt x="28" y="183"/>
                    <a:pt x="83" y="205"/>
                  </a:cubicBezTo>
                  <a:lnTo>
                    <a:pt x="2802" y="1246"/>
                  </a:lnTo>
                  <a:cubicBezTo>
                    <a:pt x="2818" y="1253"/>
                    <a:pt x="2829" y="1253"/>
                    <a:pt x="2840" y="1253"/>
                  </a:cubicBezTo>
                  <a:cubicBezTo>
                    <a:pt x="2884" y="1253"/>
                    <a:pt x="2922" y="1225"/>
                    <a:pt x="2939" y="1187"/>
                  </a:cubicBezTo>
                  <a:cubicBezTo>
                    <a:pt x="2960" y="1132"/>
                    <a:pt x="2934" y="1071"/>
                    <a:pt x="2879" y="1049"/>
                  </a:cubicBezTo>
                  <a:lnTo>
                    <a:pt x="160" y="8"/>
                  </a:lnTo>
                  <a:cubicBezTo>
                    <a:pt x="147" y="3"/>
                    <a:pt x="134" y="0"/>
                    <a:pt x="12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919" name="Google Shape;2919;p51"/>
            <p:cNvSpPr/>
            <p:nvPr/>
          </p:nvSpPr>
          <p:spPr>
            <a:xfrm rot="3157019">
              <a:off x="971082" y="4258356"/>
              <a:ext cx="332859" cy="25514"/>
            </a:xfrm>
            <a:custGeom>
              <a:avLst/>
              <a:gdLst/>
              <a:ahLst/>
              <a:cxnLst/>
              <a:rect l="l" t="t" r="r" b="b"/>
              <a:pathLst>
                <a:path w="8167" h="626" extrusionOk="0">
                  <a:moveTo>
                    <a:pt x="8064" y="0"/>
                  </a:moveTo>
                  <a:cubicBezTo>
                    <a:pt x="8060" y="0"/>
                    <a:pt x="8056" y="0"/>
                    <a:pt x="8052" y="1"/>
                  </a:cubicBezTo>
                  <a:lnTo>
                    <a:pt x="99" y="411"/>
                  </a:lnTo>
                  <a:cubicBezTo>
                    <a:pt x="44" y="417"/>
                    <a:pt x="1" y="467"/>
                    <a:pt x="1" y="520"/>
                  </a:cubicBezTo>
                  <a:cubicBezTo>
                    <a:pt x="6" y="581"/>
                    <a:pt x="51" y="626"/>
                    <a:pt x="104" y="626"/>
                  </a:cubicBezTo>
                  <a:lnTo>
                    <a:pt x="110" y="626"/>
                  </a:lnTo>
                  <a:lnTo>
                    <a:pt x="8063" y="209"/>
                  </a:lnTo>
                  <a:cubicBezTo>
                    <a:pt x="8123" y="209"/>
                    <a:pt x="8167" y="159"/>
                    <a:pt x="8161" y="100"/>
                  </a:cubicBezTo>
                  <a:cubicBezTo>
                    <a:pt x="8161" y="43"/>
                    <a:pt x="8119" y="0"/>
                    <a:pt x="806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920" name="Google Shape;2920;p51"/>
            <p:cNvSpPr/>
            <p:nvPr/>
          </p:nvSpPr>
          <p:spPr>
            <a:xfrm rot="3157019">
              <a:off x="1213968" y="4390228"/>
              <a:ext cx="33339" cy="56611"/>
            </a:xfrm>
            <a:custGeom>
              <a:avLst/>
              <a:gdLst/>
              <a:ahLst/>
              <a:cxnLst/>
              <a:rect l="l" t="t" r="r" b="b"/>
              <a:pathLst>
                <a:path w="818" h="1389" extrusionOk="0">
                  <a:moveTo>
                    <a:pt x="126" y="1"/>
                  </a:moveTo>
                  <a:cubicBezTo>
                    <a:pt x="110" y="1"/>
                    <a:pt x="94" y="4"/>
                    <a:pt x="78" y="12"/>
                  </a:cubicBezTo>
                  <a:cubicBezTo>
                    <a:pt x="23" y="35"/>
                    <a:pt x="0" y="101"/>
                    <a:pt x="28" y="149"/>
                  </a:cubicBezTo>
                  <a:lnTo>
                    <a:pt x="599" y="1328"/>
                  </a:lnTo>
                  <a:cubicBezTo>
                    <a:pt x="620" y="1366"/>
                    <a:pt x="658" y="1388"/>
                    <a:pt x="698" y="1388"/>
                  </a:cubicBezTo>
                  <a:cubicBezTo>
                    <a:pt x="713" y="1388"/>
                    <a:pt x="724" y="1388"/>
                    <a:pt x="741" y="1377"/>
                  </a:cubicBezTo>
                  <a:cubicBezTo>
                    <a:pt x="796" y="1355"/>
                    <a:pt x="817" y="1290"/>
                    <a:pt x="790" y="1240"/>
                  </a:cubicBezTo>
                  <a:lnTo>
                    <a:pt x="220" y="61"/>
                  </a:lnTo>
                  <a:cubicBezTo>
                    <a:pt x="201" y="23"/>
                    <a:pt x="164" y="1"/>
                    <a:pt x="12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921" name="Google Shape;2921;p51"/>
            <p:cNvSpPr/>
            <p:nvPr/>
          </p:nvSpPr>
          <p:spPr>
            <a:xfrm rot="3157019">
              <a:off x="1472390" y="4167624"/>
              <a:ext cx="2064283" cy="1411361"/>
            </a:xfrm>
            <a:custGeom>
              <a:avLst/>
              <a:gdLst/>
              <a:ahLst/>
              <a:cxnLst/>
              <a:rect l="l" t="t" r="r" b="b"/>
              <a:pathLst>
                <a:path w="50649" h="34629" extrusionOk="0">
                  <a:moveTo>
                    <a:pt x="32733" y="0"/>
                  </a:moveTo>
                  <a:cubicBezTo>
                    <a:pt x="32447" y="7"/>
                    <a:pt x="32162" y="12"/>
                    <a:pt x="31883" y="28"/>
                  </a:cubicBezTo>
                  <a:cubicBezTo>
                    <a:pt x="31822" y="28"/>
                    <a:pt x="31779" y="78"/>
                    <a:pt x="31784" y="139"/>
                  </a:cubicBezTo>
                  <a:cubicBezTo>
                    <a:pt x="31784" y="193"/>
                    <a:pt x="31833" y="237"/>
                    <a:pt x="31888" y="237"/>
                  </a:cubicBezTo>
                  <a:lnTo>
                    <a:pt x="31893" y="237"/>
                  </a:lnTo>
                  <a:cubicBezTo>
                    <a:pt x="32167" y="225"/>
                    <a:pt x="32453" y="215"/>
                    <a:pt x="32733" y="215"/>
                  </a:cubicBezTo>
                  <a:cubicBezTo>
                    <a:pt x="32792" y="210"/>
                    <a:pt x="32842" y="165"/>
                    <a:pt x="32837" y="106"/>
                  </a:cubicBezTo>
                  <a:cubicBezTo>
                    <a:pt x="32837" y="45"/>
                    <a:pt x="32792" y="0"/>
                    <a:pt x="32733" y="0"/>
                  </a:cubicBezTo>
                  <a:close/>
                  <a:moveTo>
                    <a:pt x="33581" y="7"/>
                  </a:moveTo>
                  <a:cubicBezTo>
                    <a:pt x="33527" y="7"/>
                    <a:pt x="33472" y="50"/>
                    <a:pt x="33472" y="111"/>
                  </a:cubicBezTo>
                  <a:cubicBezTo>
                    <a:pt x="33472" y="171"/>
                    <a:pt x="33515" y="220"/>
                    <a:pt x="33576" y="220"/>
                  </a:cubicBezTo>
                  <a:cubicBezTo>
                    <a:pt x="33851" y="225"/>
                    <a:pt x="34135" y="237"/>
                    <a:pt x="34415" y="258"/>
                  </a:cubicBezTo>
                  <a:lnTo>
                    <a:pt x="34426" y="258"/>
                  </a:lnTo>
                  <a:cubicBezTo>
                    <a:pt x="34481" y="258"/>
                    <a:pt x="34524" y="215"/>
                    <a:pt x="34530" y="160"/>
                  </a:cubicBezTo>
                  <a:cubicBezTo>
                    <a:pt x="34530" y="99"/>
                    <a:pt x="34486" y="50"/>
                    <a:pt x="34431" y="45"/>
                  </a:cubicBezTo>
                  <a:cubicBezTo>
                    <a:pt x="34147" y="28"/>
                    <a:pt x="33861" y="18"/>
                    <a:pt x="33581" y="7"/>
                  </a:cubicBezTo>
                  <a:close/>
                  <a:moveTo>
                    <a:pt x="31042" y="88"/>
                  </a:moveTo>
                  <a:cubicBezTo>
                    <a:pt x="31039" y="88"/>
                    <a:pt x="31036" y="88"/>
                    <a:pt x="31033" y="89"/>
                  </a:cubicBezTo>
                  <a:cubicBezTo>
                    <a:pt x="30753" y="116"/>
                    <a:pt x="30469" y="149"/>
                    <a:pt x="30189" y="187"/>
                  </a:cubicBezTo>
                  <a:cubicBezTo>
                    <a:pt x="30135" y="198"/>
                    <a:pt x="30090" y="248"/>
                    <a:pt x="30102" y="308"/>
                  </a:cubicBezTo>
                  <a:cubicBezTo>
                    <a:pt x="30107" y="362"/>
                    <a:pt x="30156" y="395"/>
                    <a:pt x="30206" y="395"/>
                  </a:cubicBezTo>
                  <a:lnTo>
                    <a:pt x="30222" y="395"/>
                  </a:lnTo>
                  <a:cubicBezTo>
                    <a:pt x="30496" y="357"/>
                    <a:pt x="30775" y="324"/>
                    <a:pt x="31056" y="296"/>
                  </a:cubicBezTo>
                  <a:cubicBezTo>
                    <a:pt x="31115" y="291"/>
                    <a:pt x="31154" y="243"/>
                    <a:pt x="31148" y="182"/>
                  </a:cubicBezTo>
                  <a:cubicBezTo>
                    <a:pt x="31143" y="130"/>
                    <a:pt x="31094" y="88"/>
                    <a:pt x="31042" y="88"/>
                  </a:cubicBezTo>
                  <a:close/>
                  <a:moveTo>
                    <a:pt x="35275" y="111"/>
                  </a:moveTo>
                  <a:cubicBezTo>
                    <a:pt x="35215" y="111"/>
                    <a:pt x="35166" y="149"/>
                    <a:pt x="35160" y="204"/>
                  </a:cubicBezTo>
                  <a:cubicBezTo>
                    <a:pt x="35154" y="264"/>
                    <a:pt x="35199" y="314"/>
                    <a:pt x="35258" y="319"/>
                  </a:cubicBezTo>
                  <a:cubicBezTo>
                    <a:pt x="35538" y="346"/>
                    <a:pt x="35817" y="379"/>
                    <a:pt x="36098" y="412"/>
                  </a:cubicBezTo>
                  <a:lnTo>
                    <a:pt x="36108" y="412"/>
                  </a:lnTo>
                  <a:cubicBezTo>
                    <a:pt x="36163" y="412"/>
                    <a:pt x="36207" y="374"/>
                    <a:pt x="36212" y="319"/>
                  </a:cubicBezTo>
                  <a:cubicBezTo>
                    <a:pt x="36219" y="264"/>
                    <a:pt x="36179" y="210"/>
                    <a:pt x="36120" y="204"/>
                  </a:cubicBezTo>
                  <a:cubicBezTo>
                    <a:pt x="35840" y="165"/>
                    <a:pt x="35561" y="139"/>
                    <a:pt x="35275" y="111"/>
                  </a:cubicBezTo>
                  <a:close/>
                  <a:moveTo>
                    <a:pt x="36946" y="317"/>
                  </a:moveTo>
                  <a:cubicBezTo>
                    <a:pt x="36897" y="317"/>
                    <a:pt x="36848" y="357"/>
                    <a:pt x="36843" y="407"/>
                  </a:cubicBezTo>
                  <a:cubicBezTo>
                    <a:pt x="36831" y="467"/>
                    <a:pt x="36870" y="516"/>
                    <a:pt x="36930" y="527"/>
                  </a:cubicBezTo>
                  <a:cubicBezTo>
                    <a:pt x="37210" y="571"/>
                    <a:pt x="37484" y="615"/>
                    <a:pt x="37758" y="665"/>
                  </a:cubicBezTo>
                  <a:lnTo>
                    <a:pt x="37780" y="665"/>
                  </a:lnTo>
                  <a:cubicBezTo>
                    <a:pt x="37830" y="665"/>
                    <a:pt x="37873" y="632"/>
                    <a:pt x="37884" y="577"/>
                  </a:cubicBezTo>
                  <a:cubicBezTo>
                    <a:pt x="37896" y="521"/>
                    <a:pt x="37856" y="467"/>
                    <a:pt x="37797" y="456"/>
                  </a:cubicBezTo>
                  <a:cubicBezTo>
                    <a:pt x="37517" y="407"/>
                    <a:pt x="37243" y="362"/>
                    <a:pt x="36963" y="319"/>
                  </a:cubicBezTo>
                  <a:cubicBezTo>
                    <a:pt x="36958" y="318"/>
                    <a:pt x="36952" y="317"/>
                    <a:pt x="36946" y="317"/>
                  </a:cubicBezTo>
                  <a:close/>
                  <a:moveTo>
                    <a:pt x="29371" y="328"/>
                  </a:moveTo>
                  <a:cubicBezTo>
                    <a:pt x="29364" y="328"/>
                    <a:pt x="29358" y="328"/>
                    <a:pt x="29351" y="329"/>
                  </a:cubicBezTo>
                  <a:cubicBezTo>
                    <a:pt x="29071" y="385"/>
                    <a:pt x="28792" y="445"/>
                    <a:pt x="28523" y="516"/>
                  </a:cubicBezTo>
                  <a:cubicBezTo>
                    <a:pt x="28463" y="527"/>
                    <a:pt x="28430" y="587"/>
                    <a:pt x="28446" y="642"/>
                  </a:cubicBezTo>
                  <a:cubicBezTo>
                    <a:pt x="28458" y="691"/>
                    <a:pt x="28501" y="724"/>
                    <a:pt x="28544" y="724"/>
                  </a:cubicBezTo>
                  <a:cubicBezTo>
                    <a:pt x="28556" y="724"/>
                    <a:pt x="28567" y="719"/>
                    <a:pt x="28572" y="719"/>
                  </a:cubicBezTo>
                  <a:cubicBezTo>
                    <a:pt x="28835" y="653"/>
                    <a:pt x="29115" y="592"/>
                    <a:pt x="29394" y="538"/>
                  </a:cubicBezTo>
                  <a:cubicBezTo>
                    <a:pt x="29449" y="527"/>
                    <a:pt x="29488" y="473"/>
                    <a:pt x="29477" y="412"/>
                  </a:cubicBezTo>
                  <a:cubicBezTo>
                    <a:pt x="29467" y="363"/>
                    <a:pt x="29423" y="328"/>
                    <a:pt x="29371" y="328"/>
                  </a:cubicBezTo>
                  <a:close/>
                  <a:moveTo>
                    <a:pt x="38611" y="613"/>
                  </a:moveTo>
                  <a:cubicBezTo>
                    <a:pt x="38563" y="613"/>
                    <a:pt x="38519" y="649"/>
                    <a:pt x="38503" y="698"/>
                  </a:cubicBezTo>
                  <a:cubicBezTo>
                    <a:pt x="38493" y="757"/>
                    <a:pt x="38531" y="812"/>
                    <a:pt x="38586" y="823"/>
                  </a:cubicBezTo>
                  <a:cubicBezTo>
                    <a:pt x="38865" y="878"/>
                    <a:pt x="39139" y="938"/>
                    <a:pt x="39414" y="999"/>
                  </a:cubicBezTo>
                  <a:cubicBezTo>
                    <a:pt x="39419" y="1004"/>
                    <a:pt x="39429" y="1004"/>
                    <a:pt x="39435" y="1004"/>
                  </a:cubicBezTo>
                  <a:cubicBezTo>
                    <a:pt x="39485" y="1004"/>
                    <a:pt x="39528" y="971"/>
                    <a:pt x="39540" y="921"/>
                  </a:cubicBezTo>
                  <a:cubicBezTo>
                    <a:pt x="39550" y="862"/>
                    <a:pt x="39518" y="807"/>
                    <a:pt x="39457" y="796"/>
                  </a:cubicBezTo>
                  <a:cubicBezTo>
                    <a:pt x="39183" y="731"/>
                    <a:pt x="38909" y="670"/>
                    <a:pt x="38630" y="615"/>
                  </a:cubicBezTo>
                  <a:cubicBezTo>
                    <a:pt x="38623" y="614"/>
                    <a:pt x="38617" y="613"/>
                    <a:pt x="38611" y="613"/>
                  </a:cubicBezTo>
                  <a:close/>
                  <a:moveTo>
                    <a:pt x="27734" y="742"/>
                  </a:moveTo>
                  <a:cubicBezTo>
                    <a:pt x="27724" y="742"/>
                    <a:pt x="27713" y="743"/>
                    <a:pt x="27701" y="746"/>
                  </a:cubicBezTo>
                  <a:cubicBezTo>
                    <a:pt x="27432" y="834"/>
                    <a:pt x="27163" y="928"/>
                    <a:pt x="26900" y="1026"/>
                  </a:cubicBezTo>
                  <a:cubicBezTo>
                    <a:pt x="26846" y="1048"/>
                    <a:pt x="26819" y="1108"/>
                    <a:pt x="26840" y="1163"/>
                  </a:cubicBezTo>
                  <a:cubicBezTo>
                    <a:pt x="26857" y="1207"/>
                    <a:pt x="26895" y="1234"/>
                    <a:pt x="26938" y="1234"/>
                  </a:cubicBezTo>
                  <a:cubicBezTo>
                    <a:pt x="26950" y="1234"/>
                    <a:pt x="26961" y="1229"/>
                    <a:pt x="26978" y="1224"/>
                  </a:cubicBezTo>
                  <a:cubicBezTo>
                    <a:pt x="27234" y="1125"/>
                    <a:pt x="27497" y="1032"/>
                    <a:pt x="27767" y="949"/>
                  </a:cubicBezTo>
                  <a:cubicBezTo>
                    <a:pt x="27821" y="928"/>
                    <a:pt x="27854" y="873"/>
                    <a:pt x="27833" y="817"/>
                  </a:cubicBezTo>
                  <a:cubicBezTo>
                    <a:pt x="27819" y="768"/>
                    <a:pt x="27780" y="742"/>
                    <a:pt x="27734" y="742"/>
                  </a:cubicBezTo>
                  <a:close/>
                  <a:moveTo>
                    <a:pt x="40255" y="989"/>
                  </a:moveTo>
                  <a:cubicBezTo>
                    <a:pt x="40210" y="989"/>
                    <a:pt x="40168" y="1020"/>
                    <a:pt x="40158" y="1070"/>
                  </a:cubicBezTo>
                  <a:cubicBezTo>
                    <a:pt x="40142" y="1125"/>
                    <a:pt x="40175" y="1179"/>
                    <a:pt x="40236" y="1196"/>
                  </a:cubicBezTo>
                  <a:cubicBezTo>
                    <a:pt x="40509" y="1267"/>
                    <a:pt x="40778" y="1338"/>
                    <a:pt x="41053" y="1409"/>
                  </a:cubicBezTo>
                  <a:cubicBezTo>
                    <a:pt x="41058" y="1409"/>
                    <a:pt x="41068" y="1415"/>
                    <a:pt x="41079" y="1415"/>
                  </a:cubicBezTo>
                  <a:cubicBezTo>
                    <a:pt x="41124" y="1415"/>
                    <a:pt x="41167" y="1382"/>
                    <a:pt x="41178" y="1333"/>
                  </a:cubicBezTo>
                  <a:cubicBezTo>
                    <a:pt x="41195" y="1278"/>
                    <a:pt x="41162" y="1217"/>
                    <a:pt x="41107" y="1207"/>
                  </a:cubicBezTo>
                  <a:cubicBezTo>
                    <a:pt x="40833" y="1130"/>
                    <a:pt x="40559" y="1059"/>
                    <a:pt x="40284" y="994"/>
                  </a:cubicBezTo>
                  <a:cubicBezTo>
                    <a:pt x="40275" y="991"/>
                    <a:pt x="40265" y="989"/>
                    <a:pt x="40255" y="989"/>
                  </a:cubicBezTo>
                  <a:close/>
                  <a:moveTo>
                    <a:pt x="41893" y="1433"/>
                  </a:moveTo>
                  <a:cubicBezTo>
                    <a:pt x="41846" y="1433"/>
                    <a:pt x="41806" y="1463"/>
                    <a:pt x="41792" y="1508"/>
                  </a:cubicBezTo>
                  <a:cubicBezTo>
                    <a:pt x="41776" y="1563"/>
                    <a:pt x="41809" y="1624"/>
                    <a:pt x="41863" y="1639"/>
                  </a:cubicBezTo>
                  <a:cubicBezTo>
                    <a:pt x="42138" y="1717"/>
                    <a:pt x="42406" y="1799"/>
                    <a:pt x="42669" y="1882"/>
                  </a:cubicBezTo>
                  <a:cubicBezTo>
                    <a:pt x="42680" y="1887"/>
                    <a:pt x="42690" y="1887"/>
                    <a:pt x="42702" y="1887"/>
                  </a:cubicBezTo>
                  <a:cubicBezTo>
                    <a:pt x="42746" y="1887"/>
                    <a:pt x="42789" y="1859"/>
                    <a:pt x="42801" y="1816"/>
                  </a:cubicBezTo>
                  <a:cubicBezTo>
                    <a:pt x="42817" y="1760"/>
                    <a:pt x="42789" y="1700"/>
                    <a:pt x="42735" y="1684"/>
                  </a:cubicBezTo>
                  <a:cubicBezTo>
                    <a:pt x="42467" y="1596"/>
                    <a:pt x="42197" y="1513"/>
                    <a:pt x="41923" y="1437"/>
                  </a:cubicBezTo>
                  <a:cubicBezTo>
                    <a:pt x="41913" y="1434"/>
                    <a:pt x="41903" y="1433"/>
                    <a:pt x="41893" y="1433"/>
                  </a:cubicBezTo>
                  <a:close/>
                  <a:moveTo>
                    <a:pt x="26163" y="1349"/>
                  </a:moveTo>
                  <a:cubicBezTo>
                    <a:pt x="26147" y="1349"/>
                    <a:pt x="26131" y="1353"/>
                    <a:pt x="26116" y="1361"/>
                  </a:cubicBezTo>
                  <a:cubicBezTo>
                    <a:pt x="25848" y="1475"/>
                    <a:pt x="25597" y="1596"/>
                    <a:pt x="25349" y="1717"/>
                  </a:cubicBezTo>
                  <a:cubicBezTo>
                    <a:pt x="25294" y="1743"/>
                    <a:pt x="25273" y="1804"/>
                    <a:pt x="25301" y="1859"/>
                  </a:cubicBezTo>
                  <a:cubicBezTo>
                    <a:pt x="25316" y="1897"/>
                    <a:pt x="25355" y="1920"/>
                    <a:pt x="25393" y="1920"/>
                  </a:cubicBezTo>
                  <a:cubicBezTo>
                    <a:pt x="25410" y="1920"/>
                    <a:pt x="25426" y="1914"/>
                    <a:pt x="25437" y="1908"/>
                  </a:cubicBezTo>
                  <a:cubicBezTo>
                    <a:pt x="25683" y="1788"/>
                    <a:pt x="25941" y="1667"/>
                    <a:pt x="26199" y="1553"/>
                  </a:cubicBezTo>
                  <a:cubicBezTo>
                    <a:pt x="26254" y="1525"/>
                    <a:pt x="26275" y="1465"/>
                    <a:pt x="26254" y="1409"/>
                  </a:cubicBezTo>
                  <a:cubicBezTo>
                    <a:pt x="26238" y="1371"/>
                    <a:pt x="26201" y="1349"/>
                    <a:pt x="26163" y="1349"/>
                  </a:cubicBezTo>
                  <a:close/>
                  <a:moveTo>
                    <a:pt x="43509" y="1936"/>
                  </a:moveTo>
                  <a:cubicBezTo>
                    <a:pt x="43465" y="1936"/>
                    <a:pt x="43422" y="1963"/>
                    <a:pt x="43409" y="2006"/>
                  </a:cubicBezTo>
                  <a:cubicBezTo>
                    <a:pt x="43387" y="2067"/>
                    <a:pt x="43420" y="2122"/>
                    <a:pt x="43474" y="2145"/>
                  </a:cubicBezTo>
                  <a:cubicBezTo>
                    <a:pt x="43743" y="2231"/>
                    <a:pt x="44012" y="2325"/>
                    <a:pt x="44269" y="2418"/>
                  </a:cubicBezTo>
                  <a:cubicBezTo>
                    <a:pt x="44286" y="2418"/>
                    <a:pt x="44296" y="2423"/>
                    <a:pt x="44308" y="2423"/>
                  </a:cubicBezTo>
                  <a:cubicBezTo>
                    <a:pt x="44352" y="2423"/>
                    <a:pt x="44390" y="2396"/>
                    <a:pt x="44407" y="2352"/>
                  </a:cubicBezTo>
                  <a:cubicBezTo>
                    <a:pt x="44428" y="2297"/>
                    <a:pt x="44395" y="2237"/>
                    <a:pt x="44341" y="2216"/>
                  </a:cubicBezTo>
                  <a:cubicBezTo>
                    <a:pt x="44078" y="2127"/>
                    <a:pt x="43815" y="2034"/>
                    <a:pt x="43540" y="1941"/>
                  </a:cubicBezTo>
                  <a:cubicBezTo>
                    <a:pt x="43530" y="1938"/>
                    <a:pt x="43519" y="1936"/>
                    <a:pt x="43509" y="1936"/>
                  </a:cubicBezTo>
                  <a:close/>
                  <a:moveTo>
                    <a:pt x="24643" y="2093"/>
                  </a:moveTo>
                  <a:cubicBezTo>
                    <a:pt x="24626" y="2093"/>
                    <a:pt x="24609" y="2097"/>
                    <a:pt x="24593" y="2105"/>
                  </a:cubicBezTo>
                  <a:cubicBezTo>
                    <a:pt x="24340" y="2237"/>
                    <a:pt x="24094" y="2380"/>
                    <a:pt x="23854" y="2522"/>
                  </a:cubicBezTo>
                  <a:cubicBezTo>
                    <a:pt x="23804" y="2550"/>
                    <a:pt x="23788" y="2615"/>
                    <a:pt x="23814" y="2664"/>
                  </a:cubicBezTo>
                  <a:cubicBezTo>
                    <a:pt x="23837" y="2697"/>
                    <a:pt x="23869" y="2714"/>
                    <a:pt x="23908" y="2714"/>
                  </a:cubicBezTo>
                  <a:cubicBezTo>
                    <a:pt x="23925" y="2714"/>
                    <a:pt x="23941" y="2714"/>
                    <a:pt x="23963" y="2704"/>
                  </a:cubicBezTo>
                  <a:cubicBezTo>
                    <a:pt x="24198" y="2560"/>
                    <a:pt x="24446" y="2423"/>
                    <a:pt x="24692" y="2292"/>
                  </a:cubicBezTo>
                  <a:cubicBezTo>
                    <a:pt x="24742" y="2264"/>
                    <a:pt x="24763" y="2199"/>
                    <a:pt x="24735" y="2150"/>
                  </a:cubicBezTo>
                  <a:cubicBezTo>
                    <a:pt x="24717" y="2112"/>
                    <a:pt x="24681" y="2093"/>
                    <a:pt x="24643" y="2093"/>
                  </a:cubicBezTo>
                  <a:close/>
                  <a:moveTo>
                    <a:pt x="45101" y="2499"/>
                  </a:moveTo>
                  <a:cubicBezTo>
                    <a:pt x="45059" y="2499"/>
                    <a:pt x="45020" y="2524"/>
                    <a:pt x="45004" y="2566"/>
                  </a:cubicBezTo>
                  <a:cubicBezTo>
                    <a:pt x="44982" y="2621"/>
                    <a:pt x="45009" y="2681"/>
                    <a:pt x="45065" y="2704"/>
                  </a:cubicBezTo>
                  <a:cubicBezTo>
                    <a:pt x="45338" y="2802"/>
                    <a:pt x="45601" y="2906"/>
                    <a:pt x="45854" y="3005"/>
                  </a:cubicBezTo>
                  <a:cubicBezTo>
                    <a:pt x="45870" y="3010"/>
                    <a:pt x="45880" y="3010"/>
                    <a:pt x="45892" y="3010"/>
                  </a:cubicBezTo>
                  <a:cubicBezTo>
                    <a:pt x="45935" y="3010"/>
                    <a:pt x="45974" y="2982"/>
                    <a:pt x="45991" y="2944"/>
                  </a:cubicBezTo>
                  <a:cubicBezTo>
                    <a:pt x="46012" y="2889"/>
                    <a:pt x="45985" y="2829"/>
                    <a:pt x="45930" y="2808"/>
                  </a:cubicBezTo>
                  <a:cubicBezTo>
                    <a:pt x="45678" y="2709"/>
                    <a:pt x="45409" y="2605"/>
                    <a:pt x="45141" y="2506"/>
                  </a:cubicBezTo>
                  <a:cubicBezTo>
                    <a:pt x="45128" y="2501"/>
                    <a:pt x="45114" y="2499"/>
                    <a:pt x="45101" y="2499"/>
                  </a:cubicBezTo>
                  <a:close/>
                  <a:moveTo>
                    <a:pt x="23187" y="2949"/>
                  </a:moveTo>
                  <a:cubicBezTo>
                    <a:pt x="23167" y="2949"/>
                    <a:pt x="23148" y="2955"/>
                    <a:pt x="23130" y="2967"/>
                  </a:cubicBezTo>
                  <a:cubicBezTo>
                    <a:pt x="22893" y="3119"/>
                    <a:pt x="22658" y="3278"/>
                    <a:pt x="22428" y="3443"/>
                  </a:cubicBezTo>
                  <a:cubicBezTo>
                    <a:pt x="22379" y="3476"/>
                    <a:pt x="22367" y="3542"/>
                    <a:pt x="22407" y="3592"/>
                  </a:cubicBezTo>
                  <a:cubicBezTo>
                    <a:pt x="22423" y="3618"/>
                    <a:pt x="22455" y="3635"/>
                    <a:pt x="22488" y="3635"/>
                  </a:cubicBezTo>
                  <a:cubicBezTo>
                    <a:pt x="22511" y="3635"/>
                    <a:pt x="22532" y="3630"/>
                    <a:pt x="22554" y="3613"/>
                  </a:cubicBezTo>
                  <a:cubicBezTo>
                    <a:pt x="22779" y="3453"/>
                    <a:pt x="23014" y="3296"/>
                    <a:pt x="23245" y="3142"/>
                  </a:cubicBezTo>
                  <a:cubicBezTo>
                    <a:pt x="23295" y="3109"/>
                    <a:pt x="23310" y="3043"/>
                    <a:pt x="23278" y="3000"/>
                  </a:cubicBezTo>
                  <a:cubicBezTo>
                    <a:pt x="23256" y="2967"/>
                    <a:pt x="23222" y="2949"/>
                    <a:pt x="23187" y="2949"/>
                  </a:cubicBezTo>
                  <a:close/>
                  <a:moveTo>
                    <a:pt x="46681" y="3112"/>
                  </a:moveTo>
                  <a:cubicBezTo>
                    <a:pt x="46638" y="3112"/>
                    <a:pt x="46599" y="3137"/>
                    <a:pt x="46583" y="3180"/>
                  </a:cubicBezTo>
                  <a:cubicBezTo>
                    <a:pt x="46560" y="3235"/>
                    <a:pt x="46588" y="3296"/>
                    <a:pt x="46643" y="3317"/>
                  </a:cubicBezTo>
                  <a:cubicBezTo>
                    <a:pt x="46911" y="3427"/>
                    <a:pt x="47175" y="3536"/>
                    <a:pt x="47421" y="3640"/>
                  </a:cubicBezTo>
                  <a:cubicBezTo>
                    <a:pt x="47432" y="3645"/>
                    <a:pt x="47448" y="3651"/>
                    <a:pt x="47459" y="3651"/>
                  </a:cubicBezTo>
                  <a:cubicBezTo>
                    <a:pt x="47503" y="3651"/>
                    <a:pt x="47542" y="3624"/>
                    <a:pt x="47557" y="3585"/>
                  </a:cubicBezTo>
                  <a:cubicBezTo>
                    <a:pt x="47580" y="3531"/>
                    <a:pt x="47557" y="3471"/>
                    <a:pt x="47503" y="3448"/>
                  </a:cubicBezTo>
                  <a:cubicBezTo>
                    <a:pt x="47256" y="3339"/>
                    <a:pt x="46993" y="3235"/>
                    <a:pt x="46719" y="3119"/>
                  </a:cubicBezTo>
                  <a:cubicBezTo>
                    <a:pt x="46707" y="3114"/>
                    <a:pt x="46693" y="3112"/>
                    <a:pt x="46681" y="3112"/>
                  </a:cubicBezTo>
                  <a:close/>
                  <a:moveTo>
                    <a:pt x="48236" y="3778"/>
                  </a:moveTo>
                  <a:cubicBezTo>
                    <a:pt x="48196" y="3778"/>
                    <a:pt x="48159" y="3802"/>
                    <a:pt x="48139" y="3838"/>
                  </a:cubicBezTo>
                  <a:cubicBezTo>
                    <a:pt x="48116" y="3893"/>
                    <a:pt x="48139" y="3959"/>
                    <a:pt x="48194" y="3980"/>
                  </a:cubicBezTo>
                  <a:cubicBezTo>
                    <a:pt x="48473" y="4106"/>
                    <a:pt x="48731" y="4222"/>
                    <a:pt x="48961" y="4331"/>
                  </a:cubicBezTo>
                  <a:cubicBezTo>
                    <a:pt x="48978" y="4336"/>
                    <a:pt x="48994" y="4341"/>
                    <a:pt x="49004" y="4341"/>
                  </a:cubicBezTo>
                  <a:cubicBezTo>
                    <a:pt x="49049" y="4341"/>
                    <a:pt x="49087" y="4320"/>
                    <a:pt x="49103" y="4282"/>
                  </a:cubicBezTo>
                  <a:cubicBezTo>
                    <a:pt x="49125" y="4227"/>
                    <a:pt x="49103" y="4166"/>
                    <a:pt x="49054" y="4139"/>
                  </a:cubicBezTo>
                  <a:cubicBezTo>
                    <a:pt x="48819" y="4030"/>
                    <a:pt x="48561" y="3914"/>
                    <a:pt x="48281" y="3789"/>
                  </a:cubicBezTo>
                  <a:cubicBezTo>
                    <a:pt x="48266" y="3781"/>
                    <a:pt x="48251" y="3778"/>
                    <a:pt x="48236" y="3778"/>
                  </a:cubicBezTo>
                  <a:close/>
                  <a:moveTo>
                    <a:pt x="21815" y="3929"/>
                  </a:moveTo>
                  <a:cubicBezTo>
                    <a:pt x="21793" y="3929"/>
                    <a:pt x="21769" y="3937"/>
                    <a:pt x="21749" y="3953"/>
                  </a:cubicBezTo>
                  <a:cubicBezTo>
                    <a:pt x="21529" y="4128"/>
                    <a:pt x="21310" y="4308"/>
                    <a:pt x="21097" y="4495"/>
                  </a:cubicBezTo>
                  <a:cubicBezTo>
                    <a:pt x="21052" y="4533"/>
                    <a:pt x="21047" y="4599"/>
                    <a:pt x="21085" y="4644"/>
                  </a:cubicBezTo>
                  <a:cubicBezTo>
                    <a:pt x="21107" y="4670"/>
                    <a:pt x="21140" y="4682"/>
                    <a:pt x="21168" y="4682"/>
                  </a:cubicBezTo>
                  <a:cubicBezTo>
                    <a:pt x="21190" y="4682"/>
                    <a:pt x="21216" y="4670"/>
                    <a:pt x="21239" y="4654"/>
                  </a:cubicBezTo>
                  <a:cubicBezTo>
                    <a:pt x="21446" y="4473"/>
                    <a:pt x="21661" y="4293"/>
                    <a:pt x="21881" y="4118"/>
                  </a:cubicBezTo>
                  <a:cubicBezTo>
                    <a:pt x="21929" y="4085"/>
                    <a:pt x="21935" y="4019"/>
                    <a:pt x="21896" y="3969"/>
                  </a:cubicBezTo>
                  <a:cubicBezTo>
                    <a:pt x="21877" y="3944"/>
                    <a:pt x="21847" y="3929"/>
                    <a:pt x="21815" y="3929"/>
                  </a:cubicBezTo>
                  <a:close/>
                  <a:moveTo>
                    <a:pt x="49771" y="4494"/>
                  </a:moveTo>
                  <a:cubicBezTo>
                    <a:pt x="49732" y="4494"/>
                    <a:pt x="49693" y="4516"/>
                    <a:pt x="49674" y="4556"/>
                  </a:cubicBezTo>
                  <a:cubicBezTo>
                    <a:pt x="49651" y="4604"/>
                    <a:pt x="49674" y="4670"/>
                    <a:pt x="49722" y="4698"/>
                  </a:cubicBezTo>
                  <a:cubicBezTo>
                    <a:pt x="50205" y="4933"/>
                    <a:pt x="50474" y="5077"/>
                    <a:pt x="50479" y="5082"/>
                  </a:cubicBezTo>
                  <a:cubicBezTo>
                    <a:pt x="50496" y="5087"/>
                    <a:pt x="50512" y="5092"/>
                    <a:pt x="50529" y="5092"/>
                  </a:cubicBezTo>
                  <a:cubicBezTo>
                    <a:pt x="50567" y="5092"/>
                    <a:pt x="50600" y="5071"/>
                    <a:pt x="50622" y="5038"/>
                  </a:cubicBezTo>
                  <a:cubicBezTo>
                    <a:pt x="50649" y="4988"/>
                    <a:pt x="50627" y="4923"/>
                    <a:pt x="50578" y="4895"/>
                  </a:cubicBezTo>
                  <a:cubicBezTo>
                    <a:pt x="50578" y="4890"/>
                    <a:pt x="50304" y="4748"/>
                    <a:pt x="49816" y="4506"/>
                  </a:cubicBezTo>
                  <a:cubicBezTo>
                    <a:pt x="49802" y="4498"/>
                    <a:pt x="49786" y="4494"/>
                    <a:pt x="49771" y="4494"/>
                  </a:cubicBezTo>
                  <a:close/>
                  <a:moveTo>
                    <a:pt x="20546" y="5042"/>
                  </a:moveTo>
                  <a:cubicBezTo>
                    <a:pt x="20519" y="5042"/>
                    <a:pt x="20493" y="5052"/>
                    <a:pt x="20472" y="5071"/>
                  </a:cubicBezTo>
                  <a:cubicBezTo>
                    <a:pt x="20269" y="5269"/>
                    <a:pt x="20072" y="5476"/>
                    <a:pt x="19880" y="5679"/>
                  </a:cubicBezTo>
                  <a:cubicBezTo>
                    <a:pt x="19842" y="5722"/>
                    <a:pt x="19842" y="5788"/>
                    <a:pt x="19885" y="5828"/>
                  </a:cubicBezTo>
                  <a:cubicBezTo>
                    <a:pt x="19907" y="5849"/>
                    <a:pt x="19929" y="5854"/>
                    <a:pt x="19956" y="5854"/>
                  </a:cubicBezTo>
                  <a:cubicBezTo>
                    <a:pt x="19984" y="5854"/>
                    <a:pt x="20011" y="5843"/>
                    <a:pt x="20032" y="5821"/>
                  </a:cubicBezTo>
                  <a:cubicBezTo>
                    <a:pt x="20219" y="5619"/>
                    <a:pt x="20417" y="5416"/>
                    <a:pt x="20619" y="5224"/>
                  </a:cubicBezTo>
                  <a:cubicBezTo>
                    <a:pt x="20664" y="5181"/>
                    <a:pt x="20664" y="5115"/>
                    <a:pt x="20624" y="5077"/>
                  </a:cubicBezTo>
                  <a:cubicBezTo>
                    <a:pt x="20602" y="5054"/>
                    <a:pt x="20574" y="5042"/>
                    <a:pt x="20546" y="5042"/>
                  </a:cubicBezTo>
                  <a:close/>
                  <a:moveTo>
                    <a:pt x="19395" y="6278"/>
                  </a:moveTo>
                  <a:cubicBezTo>
                    <a:pt x="19366" y="6278"/>
                    <a:pt x="19336" y="6291"/>
                    <a:pt x="19316" y="6314"/>
                  </a:cubicBezTo>
                  <a:cubicBezTo>
                    <a:pt x="19134" y="6524"/>
                    <a:pt x="18964" y="6742"/>
                    <a:pt x="18778" y="6972"/>
                  </a:cubicBezTo>
                  <a:cubicBezTo>
                    <a:pt x="18745" y="7022"/>
                    <a:pt x="18750" y="7088"/>
                    <a:pt x="18800" y="7121"/>
                  </a:cubicBezTo>
                  <a:cubicBezTo>
                    <a:pt x="18816" y="7137"/>
                    <a:pt x="18843" y="7143"/>
                    <a:pt x="18866" y="7143"/>
                  </a:cubicBezTo>
                  <a:cubicBezTo>
                    <a:pt x="18893" y="7143"/>
                    <a:pt x="18926" y="7131"/>
                    <a:pt x="18947" y="7104"/>
                  </a:cubicBezTo>
                  <a:cubicBezTo>
                    <a:pt x="19129" y="6873"/>
                    <a:pt x="19298" y="6660"/>
                    <a:pt x="19473" y="6453"/>
                  </a:cubicBezTo>
                  <a:cubicBezTo>
                    <a:pt x="19513" y="6408"/>
                    <a:pt x="19506" y="6337"/>
                    <a:pt x="19463" y="6304"/>
                  </a:cubicBezTo>
                  <a:cubicBezTo>
                    <a:pt x="19443" y="6287"/>
                    <a:pt x="19419" y="6278"/>
                    <a:pt x="19395" y="6278"/>
                  </a:cubicBezTo>
                  <a:close/>
                  <a:moveTo>
                    <a:pt x="11915" y="7714"/>
                  </a:moveTo>
                  <a:cubicBezTo>
                    <a:pt x="11869" y="7714"/>
                    <a:pt x="11823" y="7715"/>
                    <a:pt x="11778" y="7718"/>
                  </a:cubicBezTo>
                  <a:cubicBezTo>
                    <a:pt x="11719" y="7723"/>
                    <a:pt x="11674" y="7773"/>
                    <a:pt x="11680" y="7834"/>
                  </a:cubicBezTo>
                  <a:cubicBezTo>
                    <a:pt x="11680" y="7888"/>
                    <a:pt x="11730" y="7932"/>
                    <a:pt x="11790" y="7932"/>
                  </a:cubicBezTo>
                  <a:cubicBezTo>
                    <a:pt x="11838" y="7929"/>
                    <a:pt x="11887" y="7927"/>
                    <a:pt x="11937" y="7927"/>
                  </a:cubicBezTo>
                  <a:cubicBezTo>
                    <a:pt x="12147" y="7927"/>
                    <a:pt x="12370" y="7956"/>
                    <a:pt x="12595" y="8014"/>
                  </a:cubicBezTo>
                  <a:cubicBezTo>
                    <a:pt x="12600" y="8019"/>
                    <a:pt x="12612" y="8019"/>
                    <a:pt x="12623" y="8019"/>
                  </a:cubicBezTo>
                  <a:cubicBezTo>
                    <a:pt x="12666" y="8019"/>
                    <a:pt x="12711" y="7986"/>
                    <a:pt x="12721" y="7938"/>
                  </a:cubicBezTo>
                  <a:cubicBezTo>
                    <a:pt x="12738" y="7882"/>
                    <a:pt x="12706" y="7827"/>
                    <a:pt x="12650" y="7811"/>
                  </a:cubicBezTo>
                  <a:cubicBezTo>
                    <a:pt x="12398" y="7748"/>
                    <a:pt x="12150" y="7714"/>
                    <a:pt x="11915" y="7714"/>
                  </a:cubicBezTo>
                  <a:close/>
                  <a:moveTo>
                    <a:pt x="18356" y="7607"/>
                  </a:moveTo>
                  <a:cubicBezTo>
                    <a:pt x="18324" y="7607"/>
                    <a:pt x="18291" y="7623"/>
                    <a:pt x="18268" y="7652"/>
                  </a:cubicBezTo>
                  <a:cubicBezTo>
                    <a:pt x="18099" y="7888"/>
                    <a:pt x="17934" y="8118"/>
                    <a:pt x="17775" y="8338"/>
                  </a:cubicBezTo>
                  <a:cubicBezTo>
                    <a:pt x="17742" y="8386"/>
                    <a:pt x="17753" y="8452"/>
                    <a:pt x="17803" y="8485"/>
                  </a:cubicBezTo>
                  <a:cubicBezTo>
                    <a:pt x="17819" y="8497"/>
                    <a:pt x="17841" y="8502"/>
                    <a:pt x="17862" y="8502"/>
                  </a:cubicBezTo>
                  <a:cubicBezTo>
                    <a:pt x="17895" y="8502"/>
                    <a:pt x="17928" y="8491"/>
                    <a:pt x="17950" y="8459"/>
                  </a:cubicBezTo>
                  <a:cubicBezTo>
                    <a:pt x="18104" y="8239"/>
                    <a:pt x="18268" y="8009"/>
                    <a:pt x="18438" y="7773"/>
                  </a:cubicBezTo>
                  <a:cubicBezTo>
                    <a:pt x="18476" y="7728"/>
                    <a:pt x="18466" y="7663"/>
                    <a:pt x="18416" y="7630"/>
                  </a:cubicBezTo>
                  <a:cubicBezTo>
                    <a:pt x="18398" y="7614"/>
                    <a:pt x="18377" y="7607"/>
                    <a:pt x="18356" y="7607"/>
                  </a:cubicBezTo>
                  <a:close/>
                  <a:moveTo>
                    <a:pt x="10973" y="7941"/>
                  </a:moveTo>
                  <a:cubicBezTo>
                    <a:pt x="10956" y="7941"/>
                    <a:pt x="10940" y="7945"/>
                    <a:pt x="10923" y="7953"/>
                  </a:cubicBezTo>
                  <a:cubicBezTo>
                    <a:pt x="10660" y="8102"/>
                    <a:pt x="10430" y="8305"/>
                    <a:pt x="10266" y="8551"/>
                  </a:cubicBezTo>
                  <a:cubicBezTo>
                    <a:pt x="10239" y="8601"/>
                    <a:pt x="10250" y="8666"/>
                    <a:pt x="10298" y="8699"/>
                  </a:cubicBezTo>
                  <a:cubicBezTo>
                    <a:pt x="10316" y="8710"/>
                    <a:pt x="10338" y="8715"/>
                    <a:pt x="10359" y="8715"/>
                  </a:cubicBezTo>
                  <a:cubicBezTo>
                    <a:pt x="10392" y="8715"/>
                    <a:pt x="10425" y="8699"/>
                    <a:pt x="10447" y="8672"/>
                  </a:cubicBezTo>
                  <a:cubicBezTo>
                    <a:pt x="10589" y="8452"/>
                    <a:pt x="10786" y="8272"/>
                    <a:pt x="11028" y="8140"/>
                  </a:cubicBezTo>
                  <a:cubicBezTo>
                    <a:pt x="11077" y="8113"/>
                    <a:pt x="11099" y="8052"/>
                    <a:pt x="11072" y="7998"/>
                  </a:cubicBezTo>
                  <a:cubicBezTo>
                    <a:pt x="11049" y="7963"/>
                    <a:pt x="11012" y="7941"/>
                    <a:pt x="10973" y="7941"/>
                  </a:cubicBezTo>
                  <a:close/>
                  <a:moveTo>
                    <a:pt x="13405" y="8118"/>
                  </a:moveTo>
                  <a:cubicBezTo>
                    <a:pt x="13369" y="8118"/>
                    <a:pt x="13334" y="8136"/>
                    <a:pt x="13313" y="8168"/>
                  </a:cubicBezTo>
                  <a:cubicBezTo>
                    <a:pt x="13286" y="8216"/>
                    <a:pt x="13298" y="8282"/>
                    <a:pt x="13351" y="8315"/>
                  </a:cubicBezTo>
                  <a:cubicBezTo>
                    <a:pt x="13544" y="8431"/>
                    <a:pt x="13736" y="8616"/>
                    <a:pt x="13916" y="8874"/>
                  </a:cubicBezTo>
                  <a:cubicBezTo>
                    <a:pt x="13938" y="8902"/>
                    <a:pt x="13971" y="8919"/>
                    <a:pt x="14004" y="8919"/>
                  </a:cubicBezTo>
                  <a:cubicBezTo>
                    <a:pt x="14026" y="8919"/>
                    <a:pt x="14047" y="8907"/>
                    <a:pt x="14064" y="8897"/>
                  </a:cubicBezTo>
                  <a:cubicBezTo>
                    <a:pt x="14113" y="8864"/>
                    <a:pt x="14125" y="8798"/>
                    <a:pt x="14092" y="8748"/>
                  </a:cubicBezTo>
                  <a:cubicBezTo>
                    <a:pt x="13889" y="8474"/>
                    <a:pt x="13675" y="8266"/>
                    <a:pt x="13462" y="8135"/>
                  </a:cubicBezTo>
                  <a:cubicBezTo>
                    <a:pt x="13444" y="8123"/>
                    <a:pt x="13424" y="8118"/>
                    <a:pt x="13405" y="8118"/>
                  </a:cubicBezTo>
                  <a:close/>
                  <a:moveTo>
                    <a:pt x="17368" y="8977"/>
                  </a:moveTo>
                  <a:cubicBezTo>
                    <a:pt x="17337" y="8977"/>
                    <a:pt x="17305" y="8993"/>
                    <a:pt x="17282" y="9023"/>
                  </a:cubicBezTo>
                  <a:cubicBezTo>
                    <a:pt x="17090" y="9286"/>
                    <a:pt x="16925" y="9499"/>
                    <a:pt x="16772" y="9686"/>
                  </a:cubicBezTo>
                  <a:cubicBezTo>
                    <a:pt x="16733" y="9729"/>
                    <a:pt x="16739" y="9795"/>
                    <a:pt x="16783" y="9833"/>
                  </a:cubicBezTo>
                  <a:cubicBezTo>
                    <a:pt x="16804" y="9850"/>
                    <a:pt x="16827" y="9855"/>
                    <a:pt x="16854" y="9855"/>
                  </a:cubicBezTo>
                  <a:cubicBezTo>
                    <a:pt x="16882" y="9855"/>
                    <a:pt x="16915" y="9845"/>
                    <a:pt x="16931" y="9817"/>
                  </a:cubicBezTo>
                  <a:cubicBezTo>
                    <a:pt x="17090" y="9631"/>
                    <a:pt x="17254" y="9417"/>
                    <a:pt x="17452" y="9149"/>
                  </a:cubicBezTo>
                  <a:cubicBezTo>
                    <a:pt x="17490" y="9099"/>
                    <a:pt x="17479" y="9033"/>
                    <a:pt x="17429" y="9000"/>
                  </a:cubicBezTo>
                  <a:cubicBezTo>
                    <a:pt x="17412" y="8985"/>
                    <a:pt x="17390" y="8977"/>
                    <a:pt x="17368" y="8977"/>
                  </a:cubicBezTo>
                  <a:close/>
                  <a:moveTo>
                    <a:pt x="10092" y="9296"/>
                  </a:moveTo>
                  <a:cubicBezTo>
                    <a:pt x="10037" y="9296"/>
                    <a:pt x="9992" y="9343"/>
                    <a:pt x="9992" y="9400"/>
                  </a:cubicBezTo>
                  <a:cubicBezTo>
                    <a:pt x="9987" y="9428"/>
                    <a:pt x="9987" y="9456"/>
                    <a:pt x="9987" y="9483"/>
                  </a:cubicBezTo>
                  <a:cubicBezTo>
                    <a:pt x="9987" y="9757"/>
                    <a:pt x="10052" y="10020"/>
                    <a:pt x="10184" y="10267"/>
                  </a:cubicBezTo>
                  <a:cubicBezTo>
                    <a:pt x="10200" y="10305"/>
                    <a:pt x="10239" y="10326"/>
                    <a:pt x="10277" y="10326"/>
                  </a:cubicBezTo>
                  <a:cubicBezTo>
                    <a:pt x="10293" y="10326"/>
                    <a:pt x="10310" y="10321"/>
                    <a:pt x="10326" y="10316"/>
                  </a:cubicBezTo>
                  <a:cubicBezTo>
                    <a:pt x="10376" y="10288"/>
                    <a:pt x="10397" y="10222"/>
                    <a:pt x="10371" y="10174"/>
                  </a:cubicBezTo>
                  <a:cubicBezTo>
                    <a:pt x="10255" y="9954"/>
                    <a:pt x="10200" y="9724"/>
                    <a:pt x="10200" y="9483"/>
                  </a:cubicBezTo>
                  <a:lnTo>
                    <a:pt x="10200" y="9412"/>
                  </a:lnTo>
                  <a:cubicBezTo>
                    <a:pt x="10206" y="9352"/>
                    <a:pt x="10162" y="9302"/>
                    <a:pt x="10101" y="9296"/>
                  </a:cubicBezTo>
                  <a:cubicBezTo>
                    <a:pt x="10098" y="9296"/>
                    <a:pt x="10095" y="9296"/>
                    <a:pt x="10092" y="9296"/>
                  </a:cubicBezTo>
                  <a:close/>
                  <a:moveTo>
                    <a:pt x="14431" y="9433"/>
                  </a:moveTo>
                  <a:cubicBezTo>
                    <a:pt x="14415" y="9433"/>
                    <a:pt x="14399" y="9437"/>
                    <a:pt x="14383" y="9445"/>
                  </a:cubicBezTo>
                  <a:cubicBezTo>
                    <a:pt x="14333" y="9471"/>
                    <a:pt x="14310" y="9532"/>
                    <a:pt x="14333" y="9587"/>
                  </a:cubicBezTo>
                  <a:cubicBezTo>
                    <a:pt x="14449" y="9817"/>
                    <a:pt x="14552" y="10075"/>
                    <a:pt x="14651" y="10354"/>
                  </a:cubicBezTo>
                  <a:cubicBezTo>
                    <a:pt x="14667" y="10399"/>
                    <a:pt x="14705" y="10425"/>
                    <a:pt x="14750" y="10425"/>
                  </a:cubicBezTo>
                  <a:cubicBezTo>
                    <a:pt x="14760" y="10425"/>
                    <a:pt x="14771" y="10425"/>
                    <a:pt x="14783" y="10420"/>
                  </a:cubicBezTo>
                  <a:cubicBezTo>
                    <a:pt x="14837" y="10404"/>
                    <a:pt x="14869" y="10343"/>
                    <a:pt x="14848" y="10288"/>
                  </a:cubicBezTo>
                  <a:cubicBezTo>
                    <a:pt x="14750" y="9998"/>
                    <a:pt x="14639" y="9734"/>
                    <a:pt x="14525" y="9494"/>
                  </a:cubicBezTo>
                  <a:cubicBezTo>
                    <a:pt x="14505" y="9455"/>
                    <a:pt x="14470" y="9433"/>
                    <a:pt x="14431" y="9433"/>
                  </a:cubicBezTo>
                  <a:close/>
                  <a:moveTo>
                    <a:pt x="16281" y="10268"/>
                  </a:moveTo>
                  <a:cubicBezTo>
                    <a:pt x="16255" y="10268"/>
                    <a:pt x="16228" y="10278"/>
                    <a:pt x="16207" y="10300"/>
                  </a:cubicBezTo>
                  <a:cubicBezTo>
                    <a:pt x="15994" y="10503"/>
                    <a:pt x="15785" y="10672"/>
                    <a:pt x="15567" y="10814"/>
                  </a:cubicBezTo>
                  <a:cubicBezTo>
                    <a:pt x="15522" y="10847"/>
                    <a:pt x="15506" y="10913"/>
                    <a:pt x="15539" y="10958"/>
                  </a:cubicBezTo>
                  <a:cubicBezTo>
                    <a:pt x="15560" y="10991"/>
                    <a:pt x="15593" y="11006"/>
                    <a:pt x="15626" y="11006"/>
                  </a:cubicBezTo>
                  <a:cubicBezTo>
                    <a:pt x="15648" y="11006"/>
                    <a:pt x="15665" y="11001"/>
                    <a:pt x="15686" y="10991"/>
                  </a:cubicBezTo>
                  <a:cubicBezTo>
                    <a:pt x="15911" y="10842"/>
                    <a:pt x="16131" y="10662"/>
                    <a:pt x="16356" y="10447"/>
                  </a:cubicBezTo>
                  <a:cubicBezTo>
                    <a:pt x="16399" y="10409"/>
                    <a:pt x="16399" y="10343"/>
                    <a:pt x="16356" y="10300"/>
                  </a:cubicBezTo>
                  <a:cubicBezTo>
                    <a:pt x="16336" y="10280"/>
                    <a:pt x="16308" y="10268"/>
                    <a:pt x="16281" y="10268"/>
                  </a:cubicBezTo>
                  <a:close/>
                  <a:moveTo>
                    <a:pt x="10823" y="10750"/>
                  </a:moveTo>
                  <a:cubicBezTo>
                    <a:pt x="10792" y="10750"/>
                    <a:pt x="10760" y="10764"/>
                    <a:pt x="10738" y="10793"/>
                  </a:cubicBezTo>
                  <a:cubicBezTo>
                    <a:pt x="10705" y="10837"/>
                    <a:pt x="10710" y="10903"/>
                    <a:pt x="10759" y="10941"/>
                  </a:cubicBezTo>
                  <a:cubicBezTo>
                    <a:pt x="10973" y="11105"/>
                    <a:pt x="11231" y="11247"/>
                    <a:pt x="11527" y="11352"/>
                  </a:cubicBezTo>
                  <a:cubicBezTo>
                    <a:pt x="11538" y="11358"/>
                    <a:pt x="11548" y="11358"/>
                    <a:pt x="11565" y="11358"/>
                  </a:cubicBezTo>
                  <a:cubicBezTo>
                    <a:pt x="11603" y="11358"/>
                    <a:pt x="11647" y="11335"/>
                    <a:pt x="11664" y="11292"/>
                  </a:cubicBezTo>
                  <a:cubicBezTo>
                    <a:pt x="11680" y="11237"/>
                    <a:pt x="11653" y="11176"/>
                    <a:pt x="11598" y="11155"/>
                  </a:cubicBezTo>
                  <a:cubicBezTo>
                    <a:pt x="11324" y="11056"/>
                    <a:pt x="11088" y="10925"/>
                    <a:pt x="10885" y="10771"/>
                  </a:cubicBezTo>
                  <a:cubicBezTo>
                    <a:pt x="10867" y="10757"/>
                    <a:pt x="10845" y="10750"/>
                    <a:pt x="10823" y="10750"/>
                  </a:cubicBezTo>
                  <a:close/>
                  <a:moveTo>
                    <a:pt x="12376" y="11356"/>
                  </a:moveTo>
                  <a:cubicBezTo>
                    <a:pt x="12325" y="11356"/>
                    <a:pt x="12283" y="11392"/>
                    <a:pt x="12278" y="11444"/>
                  </a:cubicBezTo>
                  <a:cubicBezTo>
                    <a:pt x="12266" y="11500"/>
                    <a:pt x="12304" y="11555"/>
                    <a:pt x="12365" y="11566"/>
                  </a:cubicBezTo>
                  <a:cubicBezTo>
                    <a:pt x="12628" y="11609"/>
                    <a:pt x="12919" y="11631"/>
                    <a:pt x="13220" y="11637"/>
                  </a:cubicBezTo>
                  <a:cubicBezTo>
                    <a:pt x="13280" y="11637"/>
                    <a:pt x="13324" y="11588"/>
                    <a:pt x="13330" y="11533"/>
                  </a:cubicBezTo>
                  <a:cubicBezTo>
                    <a:pt x="13330" y="11472"/>
                    <a:pt x="13280" y="11423"/>
                    <a:pt x="13225" y="11423"/>
                  </a:cubicBezTo>
                  <a:cubicBezTo>
                    <a:pt x="12929" y="11418"/>
                    <a:pt x="12656" y="11396"/>
                    <a:pt x="12398" y="11358"/>
                  </a:cubicBezTo>
                  <a:cubicBezTo>
                    <a:pt x="12391" y="11356"/>
                    <a:pt x="12383" y="11356"/>
                    <a:pt x="12376" y="11356"/>
                  </a:cubicBezTo>
                  <a:close/>
                  <a:moveTo>
                    <a:pt x="15000" y="11024"/>
                  </a:moveTo>
                  <a:cubicBezTo>
                    <a:pt x="14989" y="11024"/>
                    <a:pt x="14979" y="11026"/>
                    <a:pt x="14968" y="11029"/>
                  </a:cubicBezTo>
                  <a:cubicBezTo>
                    <a:pt x="14914" y="11045"/>
                    <a:pt x="14881" y="11100"/>
                    <a:pt x="14897" y="11155"/>
                  </a:cubicBezTo>
                  <a:cubicBezTo>
                    <a:pt x="14897" y="11166"/>
                    <a:pt x="14897" y="11171"/>
                    <a:pt x="14902" y="11176"/>
                  </a:cubicBezTo>
                  <a:cubicBezTo>
                    <a:pt x="14894" y="11174"/>
                    <a:pt x="14885" y="11173"/>
                    <a:pt x="14876" y="11173"/>
                  </a:cubicBezTo>
                  <a:cubicBezTo>
                    <a:pt x="14864" y="11173"/>
                    <a:pt x="14852" y="11175"/>
                    <a:pt x="14843" y="11181"/>
                  </a:cubicBezTo>
                  <a:cubicBezTo>
                    <a:pt x="14591" y="11275"/>
                    <a:pt x="14333" y="11335"/>
                    <a:pt x="14047" y="11379"/>
                  </a:cubicBezTo>
                  <a:cubicBezTo>
                    <a:pt x="13988" y="11385"/>
                    <a:pt x="13949" y="11439"/>
                    <a:pt x="13961" y="11494"/>
                  </a:cubicBezTo>
                  <a:cubicBezTo>
                    <a:pt x="13965" y="11551"/>
                    <a:pt x="14014" y="11588"/>
                    <a:pt x="14065" y="11588"/>
                  </a:cubicBezTo>
                  <a:cubicBezTo>
                    <a:pt x="14068" y="11588"/>
                    <a:pt x="14072" y="11588"/>
                    <a:pt x="14075" y="11588"/>
                  </a:cubicBezTo>
                  <a:cubicBezTo>
                    <a:pt x="14371" y="11543"/>
                    <a:pt x="14651" y="11472"/>
                    <a:pt x="14914" y="11379"/>
                  </a:cubicBezTo>
                  <a:cubicBezTo>
                    <a:pt x="14925" y="11373"/>
                    <a:pt x="14935" y="11368"/>
                    <a:pt x="14947" y="11358"/>
                  </a:cubicBezTo>
                  <a:cubicBezTo>
                    <a:pt x="14996" y="11560"/>
                    <a:pt x="15040" y="11763"/>
                    <a:pt x="15084" y="11971"/>
                  </a:cubicBezTo>
                  <a:cubicBezTo>
                    <a:pt x="15094" y="12026"/>
                    <a:pt x="15139" y="12059"/>
                    <a:pt x="15188" y="12059"/>
                  </a:cubicBezTo>
                  <a:lnTo>
                    <a:pt x="15210" y="12059"/>
                  </a:lnTo>
                  <a:cubicBezTo>
                    <a:pt x="15264" y="12043"/>
                    <a:pt x="15304" y="11988"/>
                    <a:pt x="15292" y="11932"/>
                  </a:cubicBezTo>
                  <a:cubicBezTo>
                    <a:pt x="15231" y="11648"/>
                    <a:pt x="15172" y="11368"/>
                    <a:pt x="15100" y="11105"/>
                  </a:cubicBezTo>
                  <a:cubicBezTo>
                    <a:pt x="15087" y="11055"/>
                    <a:pt x="15047" y="11024"/>
                    <a:pt x="15000" y="11024"/>
                  </a:cubicBezTo>
                  <a:close/>
                  <a:moveTo>
                    <a:pt x="15334" y="12682"/>
                  </a:moveTo>
                  <a:cubicBezTo>
                    <a:pt x="15327" y="12682"/>
                    <a:pt x="15321" y="12682"/>
                    <a:pt x="15314" y="12684"/>
                  </a:cubicBezTo>
                  <a:cubicBezTo>
                    <a:pt x="15259" y="12689"/>
                    <a:pt x="15221" y="12744"/>
                    <a:pt x="15226" y="12799"/>
                  </a:cubicBezTo>
                  <a:cubicBezTo>
                    <a:pt x="15264" y="13073"/>
                    <a:pt x="15304" y="13352"/>
                    <a:pt x="15330" y="13637"/>
                  </a:cubicBezTo>
                  <a:cubicBezTo>
                    <a:pt x="15336" y="13693"/>
                    <a:pt x="15380" y="13731"/>
                    <a:pt x="15435" y="13731"/>
                  </a:cubicBezTo>
                  <a:lnTo>
                    <a:pt x="15446" y="13731"/>
                  </a:lnTo>
                  <a:cubicBezTo>
                    <a:pt x="15501" y="13725"/>
                    <a:pt x="15544" y="13670"/>
                    <a:pt x="15539" y="13615"/>
                  </a:cubicBezTo>
                  <a:cubicBezTo>
                    <a:pt x="15511" y="13331"/>
                    <a:pt x="15478" y="13045"/>
                    <a:pt x="15435" y="12772"/>
                  </a:cubicBezTo>
                  <a:cubicBezTo>
                    <a:pt x="15429" y="12718"/>
                    <a:pt x="15386" y="12682"/>
                    <a:pt x="15334" y="12682"/>
                  </a:cubicBezTo>
                  <a:close/>
                  <a:moveTo>
                    <a:pt x="15502" y="14360"/>
                  </a:moveTo>
                  <a:cubicBezTo>
                    <a:pt x="15500" y="14360"/>
                    <a:pt x="15497" y="14360"/>
                    <a:pt x="15494" y="14361"/>
                  </a:cubicBezTo>
                  <a:cubicBezTo>
                    <a:pt x="15435" y="14366"/>
                    <a:pt x="15390" y="14416"/>
                    <a:pt x="15396" y="14476"/>
                  </a:cubicBezTo>
                  <a:cubicBezTo>
                    <a:pt x="15407" y="14750"/>
                    <a:pt x="15418" y="15029"/>
                    <a:pt x="15423" y="15314"/>
                  </a:cubicBezTo>
                  <a:cubicBezTo>
                    <a:pt x="15423" y="15375"/>
                    <a:pt x="15473" y="15418"/>
                    <a:pt x="15527" y="15418"/>
                  </a:cubicBezTo>
                  <a:lnTo>
                    <a:pt x="15534" y="15418"/>
                  </a:lnTo>
                  <a:cubicBezTo>
                    <a:pt x="15588" y="15418"/>
                    <a:pt x="15638" y="15370"/>
                    <a:pt x="15638" y="15309"/>
                  </a:cubicBezTo>
                  <a:cubicBezTo>
                    <a:pt x="15632" y="15024"/>
                    <a:pt x="15621" y="14740"/>
                    <a:pt x="15605" y="14459"/>
                  </a:cubicBezTo>
                  <a:cubicBezTo>
                    <a:pt x="15600" y="14407"/>
                    <a:pt x="15554" y="14360"/>
                    <a:pt x="15502" y="14360"/>
                  </a:cubicBezTo>
                  <a:close/>
                  <a:moveTo>
                    <a:pt x="15527" y="16055"/>
                  </a:moveTo>
                  <a:cubicBezTo>
                    <a:pt x="15468" y="16060"/>
                    <a:pt x="15423" y="16098"/>
                    <a:pt x="15418" y="16154"/>
                  </a:cubicBezTo>
                  <a:cubicBezTo>
                    <a:pt x="15413" y="16432"/>
                    <a:pt x="15402" y="16718"/>
                    <a:pt x="15385" y="16997"/>
                  </a:cubicBezTo>
                  <a:cubicBezTo>
                    <a:pt x="15380" y="17057"/>
                    <a:pt x="15423" y="17107"/>
                    <a:pt x="15484" y="17107"/>
                  </a:cubicBezTo>
                  <a:lnTo>
                    <a:pt x="15489" y="17107"/>
                  </a:lnTo>
                  <a:cubicBezTo>
                    <a:pt x="15544" y="17107"/>
                    <a:pt x="15593" y="17068"/>
                    <a:pt x="15593" y="17009"/>
                  </a:cubicBezTo>
                  <a:cubicBezTo>
                    <a:pt x="15615" y="16728"/>
                    <a:pt x="15626" y="16443"/>
                    <a:pt x="15632" y="16159"/>
                  </a:cubicBezTo>
                  <a:cubicBezTo>
                    <a:pt x="15632" y="16104"/>
                    <a:pt x="15588" y="16055"/>
                    <a:pt x="15527" y="16055"/>
                  </a:cubicBezTo>
                  <a:close/>
                  <a:moveTo>
                    <a:pt x="15417" y="17741"/>
                  </a:moveTo>
                  <a:cubicBezTo>
                    <a:pt x="15365" y="17741"/>
                    <a:pt x="15324" y="17782"/>
                    <a:pt x="15319" y="17836"/>
                  </a:cubicBezTo>
                  <a:cubicBezTo>
                    <a:pt x="15292" y="18115"/>
                    <a:pt x="15259" y="18395"/>
                    <a:pt x="15221" y="18669"/>
                  </a:cubicBezTo>
                  <a:cubicBezTo>
                    <a:pt x="15210" y="18729"/>
                    <a:pt x="15254" y="18784"/>
                    <a:pt x="15309" y="18790"/>
                  </a:cubicBezTo>
                  <a:lnTo>
                    <a:pt x="15325" y="18790"/>
                  </a:lnTo>
                  <a:cubicBezTo>
                    <a:pt x="15375" y="18790"/>
                    <a:pt x="15423" y="18752"/>
                    <a:pt x="15428" y="18702"/>
                  </a:cubicBezTo>
                  <a:cubicBezTo>
                    <a:pt x="15468" y="18423"/>
                    <a:pt x="15501" y="18137"/>
                    <a:pt x="15527" y="17857"/>
                  </a:cubicBezTo>
                  <a:cubicBezTo>
                    <a:pt x="15534" y="17798"/>
                    <a:pt x="15489" y="17748"/>
                    <a:pt x="15435" y="17743"/>
                  </a:cubicBezTo>
                  <a:cubicBezTo>
                    <a:pt x="15429" y="17742"/>
                    <a:pt x="15423" y="17741"/>
                    <a:pt x="15417" y="17741"/>
                  </a:cubicBezTo>
                  <a:close/>
                  <a:moveTo>
                    <a:pt x="15186" y="19416"/>
                  </a:moveTo>
                  <a:cubicBezTo>
                    <a:pt x="15140" y="19416"/>
                    <a:pt x="15098" y="19455"/>
                    <a:pt x="15089" y="19501"/>
                  </a:cubicBezTo>
                  <a:cubicBezTo>
                    <a:pt x="15040" y="19782"/>
                    <a:pt x="14985" y="20055"/>
                    <a:pt x="14925" y="20330"/>
                  </a:cubicBezTo>
                  <a:cubicBezTo>
                    <a:pt x="14914" y="20384"/>
                    <a:pt x="14952" y="20444"/>
                    <a:pt x="15008" y="20455"/>
                  </a:cubicBezTo>
                  <a:lnTo>
                    <a:pt x="15029" y="20455"/>
                  </a:lnTo>
                  <a:cubicBezTo>
                    <a:pt x="15079" y="20455"/>
                    <a:pt x="15122" y="20422"/>
                    <a:pt x="15133" y="20373"/>
                  </a:cubicBezTo>
                  <a:cubicBezTo>
                    <a:pt x="15193" y="20100"/>
                    <a:pt x="15248" y="19820"/>
                    <a:pt x="15297" y="19541"/>
                  </a:cubicBezTo>
                  <a:cubicBezTo>
                    <a:pt x="15309" y="19480"/>
                    <a:pt x="15271" y="19425"/>
                    <a:pt x="15210" y="19420"/>
                  </a:cubicBezTo>
                  <a:cubicBezTo>
                    <a:pt x="15202" y="19417"/>
                    <a:pt x="15194" y="19416"/>
                    <a:pt x="15186" y="19416"/>
                  </a:cubicBezTo>
                  <a:close/>
                  <a:moveTo>
                    <a:pt x="14842" y="21067"/>
                  </a:moveTo>
                  <a:cubicBezTo>
                    <a:pt x="14791" y="21067"/>
                    <a:pt x="14748" y="21098"/>
                    <a:pt x="14733" y="21146"/>
                  </a:cubicBezTo>
                  <a:cubicBezTo>
                    <a:pt x="14662" y="21415"/>
                    <a:pt x="14591" y="21689"/>
                    <a:pt x="14508" y="21957"/>
                  </a:cubicBezTo>
                  <a:cubicBezTo>
                    <a:pt x="14492" y="22012"/>
                    <a:pt x="14525" y="22073"/>
                    <a:pt x="14580" y="22089"/>
                  </a:cubicBezTo>
                  <a:cubicBezTo>
                    <a:pt x="14591" y="22094"/>
                    <a:pt x="14601" y="22094"/>
                    <a:pt x="14606" y="22094"/>
                  </a:cubicBezTo>
                  <a:cubicBezTo>
                    <a:pt x="14656" y="22094"/>
                    <a:pt x="14695" y="22066"/>
                    <a:pt x="14712" y="22018"/>
                  </a:cubicBezTo>
                  <a:cubicBezTo>
                    <a:pt x="14793" y="21749"/>
                    <a:pt x="14869" y="21474"/>
                    <a:pt x="14935" y="21201"/>
                  </a:cubicBezTo>
                  <a:cubicBezTo>
                    <a:pt x="14952" y="21146"/>
                    <a:pt x="14919" y="21086"/>
                    <a:pt x="14864" y="21069"/>
                  </a:cubicBezTo>
                  <a:cubicBezTo>
                    <a:pt x="14857" y="21068"/>
                    <a:pt x="14849" y="21067"/>
                    <a:pt x="14842" y="21067"/>
                  </a:cubicBezTo>
                  <a:close/>
                  <a:moveTo>
                    <a:pt x="14351" y="22687"/>
                  </a:moveTo>
                  <a:cubicBezTo>
                    <a:pt x="14306" y="22687"/>
                    <a:pt x="14264" y="22713"/>
                    <a:pt x="14251" y="22757"/>
                  </a:cubicBezTo>
                  <a:cubicBezTo>
                    <a:pt x="14158" y="23020"/>
                    <a:pt x="14059" y="23290"/>
                    <a:pt x="13955" y="23546"/>
                  </a:cubicBezTo>
                  <a:cubicBezTo>
                    <a:pt x="13938" y="23601"/>
                    <a:pt x="13961" y="23662"/>
                    <a:pt x="14014" y="23684"/>
                  </a:cubicBezTo>
                  <a:cubicBezTo>
                    <a:pt x="14032" y="23690"/>
                    <a:pt x="14042" y="23690"/>
                    <a:pt x="14054" y="23690"/>
                  </a:cubicBezTo>
                  <a:cubicBezTo>
                    <a:pt x="14097" y="23690"/>
                    <a:pt x="14135" y="23667"/>
                    <a:pt x="14153" y="23624"/>
                  </a:cubicBezTo>
                  <a:cubicBezTo>
                    <a:pt x="14256" y="23361"/>
                    <a:pt x="14355" y="23098"/>
                    <a:pt x="14449" y="22829"/>
                  </a:cubicBezTo>
                  <a:cubicBezTo>
                    <a:pt x="14470" y="22774"/>
                    <a:pt x="14437" y="22714"/>
                    <a:pt x="14383" y="22691"/>
                  </a:cubicBezTo>
                  <a:cubicBezTo>
                    <a:pt x="14372" y="22688"/>
                    <a:pt x="14362" y="22687"/>
                    <a:pt x="14351" y="22687"/>
                  </a:cubicBezTo>
                  <a:close/>
                  <a:moveTo>
                    <a:pt x="13728" y="24259"/>
                  </a:moveTo>
                  <a:cubicBezTo>
                    <a:pt x="13686" y="24259"/>
                    <a:pt x="13647" y="24283"/>
                    <a:pt x="13632" y="24320"/>
                  </a:cubicBezTo>
                  <a:cubicBezTo>
                    <a:pt x="13516" y="24577"/>
                    <a:pt x="13396" y="24835"/>
                    <a:pt x="13275" y="25081"/>
                  </a:cubicBezTo>
                  <a:cubicBezTo>
                    <a:pt x="13248" y="25137"/>
                    <a:pt x="13270" y="25197"/>
                    <a:pt x="13319" y="25223"/>
                  </a:cubicBezTo>
                  <a:cubicBezTo>
                    <a:pt x="13336" y="25230"/>
                    <a:pt x="13351" y="25235"/>
                    <a:pt x="13369" y="25235"/>
                  </a:cubicBezTo>
                  <a:cubicBezTo>
                    <a:pt x="13407" y="25235"/>
                    <a:pt x="13445" y="25213"/>
                    <a:pt x="13462" y="25175"/>
                  </a:cubicBezTo>
                  <a:cubicBezTo>
                    <a:pt x="13587" y="24927"/>
                    <a:pt x="13708" y="24671"/>
                    <a:pt x="13824" y="24408"/>
                  </a:cubicBezTo>
                  <a:cubicBezTo>
                    <a:pt x="13850" y="24353"/>
                    <a:pt x="13824" y="24292"/>
                    <a:pt x="13774" y="24270"/>
                  </a:cubicBezTo>
                  <a:cubicBezTo>
                    <a:pt x="13759" y="24263"/>
                    <a:pt x="13743" y="24259"/>
                    <a:pt x="13728" y="24259"/>
                  </a:cubicBezTo>
                  <a:close/>
                  <a:moveTo>
                    <a:pt x="12972" y="25770"/>
                  </a:moveTo>
                  <a:cubicBezTo>
                    <a:pt x="12936" y="25770"/>
                    <a:pt x="12899" y="25788"/>
                    <a:pt x="12881" y="25822"/>
                  </a:cubicBezTo>
                  <a:cubicBezTo>
                    <a:pt x="12744" y="26068"/>
                    <a:pt x="12595" y="26309"/>
                    <a:pt x="12453" y="26545"/>
                  </a:cubicBezTo>
                  <a:cubicBezTo>
                    <a:pt x="12420" y="26594"/>
                    <a:pt x="12436" y="26660"/>
                    <a:pt x="12486" y="26693"/>
                  </a:cubicBezTo>
                  <a:cubicBezTo>
                    <a:pt x="12502" y="26703"/>
                    <a:pt x="12519" y="26710"/>
                    <a:pt x="12541" y="26710"/>
                  </a:cubicBezTo>
                  <a:cubicBezTo>
                    <a:pt x="12574" y="26710"/>
                    <a:pt x="12612" y="26693"/>
                    <a:pt x="12628" y="26660"/>
                  </a:cubicBezTo>
                  <a:cubicBezTo>
                    <a:pt x="12777" y="26419"/>
                    <a:pt x="12924" y="26172"/>
                    <a:pt x="13061" y="25926"/>
                  </a:cubicBezTo>
                  <a:cubicBezTo>
                    <a:pt x="13094" y="25876"/>
                    <a:pt x="13073" y="25810"/>
                    <a:pt x="13023" y="25782"/>
                  </a:cubicBezTo>
                  <a:cubicBezTo>
                    <a:pt x="13007" y="25774"/>
                    <a:pt x="12989" y="25770"/>
                    <a:pt x="12972" y="25770"/>
                  </a:cubicBezTo>
                  <a:close/>
                  <a:moveTo>
                    <a:pt x="12074" y="27200"/>
                  </a:moveTo>
                  <a:cubicBezTo>
                    <a:pt x="12040" y="27200"/>
                    <a:pt x="12008" y="27216"/>
                    <a:pt x="11987" y="27246"/>
                  </a:cubicBezTo>
                  <a:cubicBezTo>
                    <a:pt x="11828" y="27477"/>
                    <a:pt x="11664" y="27707"/>
                    <a:pt x="11494" y="27926"/>
                  </a:cubicBezTo>
                  <a:cubicBezTo>
                    <a:pt x="11456" y="27970"/>
                    <a:pt x="11466" y="28036"/>
                    <a:pt x="11510" y="28074"/>
                  </a:cubicBezTo>
                  <a:cubicBezTo>
                    <a:pt x="11532" y="28084"/>
                    <a:pt x="11555" y="28096"/>
                    <a:pt x="11576" y="28096"/>
                  </a:cubicBezTo>
                  <a:cubicBezTo>
                    <a:pt x="11609" y="28096"/>
                    <a:pt x="11636" y="28079"/>
                    <a:pt x="11659" y="28051"/>
                  </a:cubicBezTo>
                  <a:cubicBezTo>
                    <a:pt x="11833" y="27833"/>
                    <a:pt x="11998" y="27603"/>
                    <a:pt x="12162" y="27367"/>
                  </a:cubicBezTo>
                  <a:cubicBezTo>
                    <a:pt x="12195" y="27317"/>
                    <a:pt x="12185" y="27252"/>
                    <a:pt x="12135" y="27219"/>
                  </a:cubicBezTo>
                  <a:cubicBezTo>
                    <a:pt x="12116" y="27206"/>
                    <a:pt x="12095" y="27200"/>
                    <a:pt x="12074" y="27200"/>
                  </a:cubicBezTo>
                  <a:close/>
                  <a:moveTo>
                    <a:pt x="11044" y="28537"/>
                  </a:moveTo>
                  <a:cubicBezTo>
                    <a:pt x="11014" y="28537"/>
                    <a:pt x="10984" y="28550"/>
                    <a:pt x="10963" y="28578"/>
                  </a:cubicBezTo>
                  <a:cubicBezTo>
                    <a:pt x="10781" y="28787"/>
                    <a:pt x="10594" y="28995"/>
                    <a:pt x="10397" y="29197"/>
                  </a:cubicBezTo>
                  <a:cubicBezTo>
                    <a:pt x="10359" y="29242"/>
                    <a:pt x="10359" y="29308"/>
                    <a:pt x="10404" y="29346"/>
                  </a:cubicBezTo>
                  <a:cubicBezTo>
                    <a:pt x="10425" y="29367"/>
                    <a:pt x="10452" y="29379"/>
                    <a:pt x="10475" y="29379"/>
                  </a:cubicBezTo>
                  <a:cubicBezTo>
                    <a:pt x="10508" y="29379"/>
                    <a:pt x="10535" y="29367"/>
                    <a:pt x="10551" y="29346"/>
                  </a:cubicBezTo>
                  <a:cubicBezTo>
                    <a:pt x="10748" y="29137"/>
                    <a:pt x="10940" y="28929"/>
                    <a:pt x="11121" y="28716"/>
                  </a:cubicBezTo>
                  <a:cubicBezTo>
                    <a:pt x="11160" y="28666"/>
                    <a:pt x="11153" y="28600"/>
                    <a:pt x="11110" y="28562"/>
                  </a:cubicBezTo>
                  <a:cubicBezTo>
                    <a:pt x="11091" y="28545"/>
                    <a:pt x="11068" y="28537"/>
                    <a:pt x="11044" y="28537"/>
                  </a:cubicBezTo>
                  <a:close/>
                  <a:moveTo>
                    <a:pt x="9879" y="29761"/>
                  </a:moveTo>
                  <a:cubicBezTo>
                    <a:pt x="9853" y="29761"/>
                    <a:pt x="9827" y="29771"/>
                    <a:pt x="9805" y="29789"/>
                  </a:cubicBezTo>
                  <a:cubicBezTo>
                    <a:pt x="9608" y="29981"/>
                    <a:pt x="9395" y="30168"/>
                    <a:pt x="9180" y="30353"/>
                  </a:cubicBezTo>
                  <a:cubicBezTo>
                    <a:pt x="9137" y="30393"/>
                    <a:pt x="9132" y="30459"/>
                    <a:pt x="9170" y="30502"/>
                  </a:cubicBezTo>
                  <a:cubicBezTo>
                    <a:pt x="9192" y="30530"/>
                    <a:pt x="9225" y="30540"/>
                    <a:pt x="9253" y="30540"/>
                  </a:cubicBezTo>
                  <a:cubicBezTo>
                    <a:pt x="9274" y="30540"/>
                    <a:pt x="9301" y="30530"/>
                    <a:pt x="9318" y="30513"/>
                  </a:cubicBezTo>
                  <a:cubicBezTo>
                    <a:pt x="9537" y="30327"/>
                    <a:pt x="9751" y="30135"/>
                    <a:pt x="9954" y="29943"/>
                  </a:cubicBezTo>
                  <a:cubicBezTo>
                    <a:pt x="9992" y="29905"/>
                    <a:pt x="9997" y="29839"/>
                    <a:pt x="9954" y="29794"/>
                  </a:cubicBezTo>
                  <a:cubicBezTo>
                    <a:pt x="9934" y="29772"/>
                    <a:pt x="9907" y="29761"/>
                    <a:pt x="9879" y="29761"/>
                  </a:cubicBezTo>
                  <a:close/>
                  <a:moveTo>
                    <a:pt x="8596" y="30859"/>
                  </a:moveTo>
                  <a:cubicBezTo>
                    <a:pt x="8574" y="30859"/>
                    <a:pt x="8552" y="30866"/>
                    <a:pt x="8534" y="30880"/>
                  </a:cubicBezTo>
                  <a:cubicBezTo>
                    <a:pt x="8310" y="31051"/>
                    <a:pt x="8085" y="31215"/>
                    <a:pt x="7854" y="31373"/>
                  </a:cubicBezTo>
                  <a:cubicBezTo>
                    <a:pt x="7806" y="31406"/>
                    <a:pt x="7794" y="31471"/>
                    <a:pt x="7827" y="31521"/>
                  </a:cubicBezTo>
                  <a:cubicBezTo>
                    <a:pt x="7849" y="31554"/>
                    <a:pt x="7882" y="31570"/>
                    <a:pt x="7915" y="31570"/>
                  </a:cubicBezTo>
                  <a:cubicBezTo>
                    <a:pt x="7937" y="31570"/>
                    <a:pt x="7953" y="31560"/>
                    <a:pt x="7975" y="31549"/>
                  </a:cubicBezTo>
                  <a:cubicBezTo>
                    <a:pt x="8206" y="31390"/>
                    <a:pt x="8436" y="31220"/>
                    <a:pt x="8661" y="31051"/>
                  </a:cubicBezTo>
                  <a:cubicBezTo>
                    <a:pt x="8704" y="31011"/>
                    <a:pt x="8715" y="30945"/>
                    <a:pt x="8682" y="30902"/>
                  </a:cubicBezTo>
                  <a:cubicBezTo>
                    <a:pt x="8659" y="30873"/>
                    <a:pt x="8627" y="30859"/>
                    <a:pt x="8596" y="30859"/>
                  </a:cubicBezTo>
                  <a:close/>
                  <a:moveTo>
                    <a:pt x="7207" y="31819"/>
                  </a:moveTo>
                  <a:cubicBezTo>
                    <a:pt x="7189" y="31819"/>
                    <a:pt x="7170" y="31824"/>
                    <a:pt x="7153" y="31833"/>
                  </a:cubicBezTo>
                  <a:cubicBezTo>
                    <a:pt x="6911" y="31982"/>
                    <a:pt x="6671" y="32124"/>
                    <a:pt x="6430" y="32261"/>
                  </a:cubicBezTo>
                  <a:cubicBezTo>
                    <a:pt x="6375" y="32288"/>
                    <a:pt x="6359" y="32349"/>
                    <a:pt x="6385" y="32404"/>
                  </a:cubicBezTo>
                  <a:cubicBezTo>
                    <a:pt x="6407" y="32437"/>
                    <a:pt x="6440" y="32458"/>
                    <a:pt x="6478" y="32458"/>
                  </a:cubicBezTo>
                  <a:cubicBezTo>
                    <a:pt x="6496" y="32458"/>
                    <a:pt x="6511" y="32453"/>
                    <a:pt x="6528" y="32442"/>
                  </a:cubicBezTo>
                  <a:cubicBezTo>
                    <a:pt x="6774" y="32311"/>
                    <a:pt x="7022" y="32162"/>
                    <a:pt x="7262" y="32015"/>
                  </a:cubicBezTo>
                  <a:cubicBezTo>
                    <a:pt x="7312" y="31982"/>
                    <a:pt x="7328" y="31921"/>
                    <a:pt x="7295" y="31873"/>
                  </a:cubicBezTo>
                  <a:cubicBezTo>
                    <a:pt x="7277" y="31836"/>
                    <a:pt x="7243" y="31819"/>
                    <a:pt x="7207" y="31819"/>
                  </a:cubicBezTo>
                  <a:close/>
                  <a:moveTo>
                    <a:pt x="5731" y="32638"/>
                  </a:moveTo>
                  <a:cubicBezTo>
                    <a:pt x="5715" y="32638"/>
                    <a:pt x="5699" y="32642"/>
                    <a:pt x="5684" y="32650"/>
                  </a:cubicBezTo>
                  <a:cubicBezTo>
                    <a:pt x="5431" y="32771"/>
                    <a:pt x="5180" y="32892"/>
                    <a:pt x="4922" y="33001"/>
                  </a:cubicBezTo>
                  <a:cubicBezTo>
                    <a:pt x="4867" y="33024"/>
                    <a:pt x="4846" y="33089"/>
                    <a:pt x="4867" y="33138"/>
                  </a:cubicBezTo>
                  <a:cubicBezTo>
                    <a:pt x="4884" y="33182"/>
                    <a:pt x="4922" y="33204"/>
                    <a:pt x="4966" y="33204"/>
                  </a:cubicBezTo>
                  <a:cubicBezTo>
                    <a:pt x="4978" y="33204"/>
                    <a:pt x="4993" y="33199"/>
                    <a:pt x="5004" y="33193"/>
                  </a:cubicBezTo>
                  <a:cubicBezTo>
                    <a:pt x="5267" y="33083"/>
                    <a:pt x="5525" y="32963"/>
                    <a:pt x="5777" y="32837"/>
                  </a:cubicBezTo>
                  <a:cubicBezTo>
                    <a:pt x="5826" y="32809"/>
                    <a:pt x="5848" y="32749"/>
                    <a:pt x="5826" y="32695"/>
                  </a:cubicBezTo>
                  <a:cubicBezTo>
                    <a:pt x="5807" y="32660"/>
                    <a:pt x="5769" y="32638"/>
                    <a:pt x="5731" y="32638"/>
                  </a:cubicBezTo>
                  <a:close/>
                  <a:moveTo>
                    <a:pt x="4183" y="33312"/>
                  </a:moveTo>
                  <a:cubicBezTo>
                    <a:pt x="4170" y="33312"/>
                    <a:pt x="4157" y="33314"/>
                    <a:pt x="4144" y="33320"/>
                  </a:cubicBezTo>
                  <a:cubicBezTo>
                    <a:pt x="3886" y="33418"/>
                    <a:pt x="3617" y="33517"/>
                    <a:pt x="3354" y="33604"/>
                  </a:cubicBezTo>
                  <a:cubicBezTo>
                    <a:pt x="3300" y="33621"/>
                    <a:pt x="3268" y="33681"/>
                    <a:pt x="3289" y="33735"/>
                  </a:cubicBezTo>
                  <a:cubicBezTo>
                    <a:pt x="3300" y="33780"/>
                    <a:pt x="3344" y="33813"/>
                    <a:pt x="3387" y="33813"/>
                  </a:cubicBezTo>
                  <a:cubicBezTo>
                    <a:pt x="3399" y="33813"/>
                    <a:pt x="3410" y="33806"/>
                    <a:pt x="3420" y="33801"/>
                  </a:cubicBezTo>
                  <a:cubicBezTo>
                    <a:pt x="3688" y="33714"/>
                    <a:pt x="3958" y="33616"/>
                    <a:pt x="4221" y="33517"/>
                  </a:cubicBezTo>
                  <a:cubicBezTo>
                    <a:pt x="4275" y="33495"/>
                    <a:pt x="4303" y="33434"/>
                    <a:pt x="4280" y="33379"/>
                  </a:cubicBezTo>
                  <a:cubicBezTo>
                    <a:pt x="4264" y="33338"/>
                    <a:pt x="4225" y="33312"/>
                    <a:pt x="4183" y="33312"/>
                  </a:cubicBezTo>
                  <a:close/>
                  <a:moveTo>
                    <a:pt x="2585" y="33852"/>
                  </a:moveTo>
                  <a:cubicBezTo>
                    <a:pt x="2575" y="33852"/>
                    <a:pt x="2565" y="33853"/>
                    <a:pt x="2555" y="33856"/>
                  </a:cubicBezTo>
                  <a:cubicBezTo>
                    <a:pt x="2286" y="33933"/>
                    <a:pt x="2011" y="34004"/>
                    <a:pt x="1743" y="34076"/>
                  </a:cubicBezTo>
                  <a:cubicBezTo>
                    <a:pt x="1682" y="34087"/>
                    <a:pt x="1650" y="34147"/>
                    <a:pt x="1667" y="34201"/>
                  </a:cubicBezTo>
                  <a:cubicBezTo>
                    <a:pt x="1677" y="34251"/>
                    <a:pt x="1722" y="34284"/>
                    <a:pt x="1765" y="34284"/>
                  </a:cubicBezTo>
                  <a:cubicBezTo>
                    <a:pt x="1776" y="34284"/>
                    <a:pt x="1781" y="34284"/>
                    <a:pt x="1793" y="34279"/>
                  </a:cubicBezTo>
                  <a:cubicBezTo>
                    <a:pt x="2067" y="34213"/>
                    <a:pt x="2340" y="34135"/>
                    <a:pt x="2610" y="34059"/>
                  </a:cubicBezTo>
                  <a:cubicBezTo>
                    <a:pt x="2669" y="34043"/>
                    <a:pt x="2702" y="33983"/>
                    <a:pt x="2686" y="33927"/>
                  </a:cubicBezTo>
                  <a:cubicBezTo>
                    <a:pt x="2672" y="33882"/>
                    <a:pt x="2630" y="33852"/>
                    <a:pt x="2585" y="33852"/>
                  </a:cubicBezTo>
                  <a:close/>
                  <a:moveTo>
                    <a:pt x="941" y="34260"/>
                  </a:moveTo>
                  <a:cubicBezTo>
                    <a:pt x="934" y="34260"/>
                    <a:pt x="928" y="34260"/>
                    <a:pt x="921" y="34261"/>
                  </a:cubicBezTo>
                  <a:cubicBezTo>
                    <a:pt x="647" y="34322"/>
                    <a:pt x="374" y="34372"/>
                    <a:pt x="93" y="34421"/>
                  </a:cubicBezTo>
                  <a:cubicBezTo>
                    <a:pt x="38" y="34431"/>
                    <a:pt x="0" y="34486"/>
                    <a:pt x="12" y="34542"/>
                  </a:cubicBezTo>
                  <a:cubicBezTo>
                    <a:pt x="17" y="34596"/>
                    <a:pt x="66" y="34628"/>
                    <a:pt x="116" y="34628"/>
                  </a:cubicBezTo>
                  <a:lnTo>
                    <a:pt x="132" y="34628"/>
                  </a:lnTo>
                  <a:cubicBezTo>
                    <a:pt x="412" y="34580"/>
                    <a:pt x="691" y="34525"/>
                    <a:pt x="966" y="34471"/>
                  </a:cubicBezTo>
                  <a:cubicBezTo>
                    <a:pt x="1025" y="34459"/>
                    <a:pt x="1058" y="34398"/>
                    <a:pt x="1047" y="34344"/>
                  </a:cubicBezTo>
                  <a:cubicBezTo>
                    <a:pt x="1038" y="34295"/>
                    <a:pt x="993" y="34260"/>
                    <a:pt x="941" y="3426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2926" name="Google Shape;2926;p51"/>
          <p:cNvGrpSpPr/>
          <p:nvPr/>
        </p:nvGrpSpPr>
        <p:grpSpPr>
          <a:xfrm>
            <a:off x="-200363" y="-851735"/>
            <a:ext cx="12592729" cy="3428276"/>
            <a:chOff x="-168342" y="-240334"/>
            <a:chExt cx="9444547" cy="2571207"/>
          </a:xfrm>
        </p:grpSpPr>
        <p:grpSp>
          <p:nvGrpSpPr>
            <p:cNvPr id="2927" name="Google Shape;2927;p51"/>
            <p:cNvGrpSpPr/>
            <p:nvPr/>
          </p:nvGrpSpPr>
          <p:grpSpPr>
            <a:xfrm rot="-1799975">
              <a:off x="-84104" y="459634"/>
              <a:ext cx="3113747" cy="1171270"/>
              <a:chOff x="0" y="539998"/>
              <a:chExt cx="3901889" cy="1467738"/>
            </a:xfrm>
          </p:grpSpPr>
          <p:sp>
            <p:nvSpPr>
              <p:cNvPr id="2928" name="Google Shape;2928;p51"/>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929" name="Google Shape;2929;p51"/>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930" name="Google Shape;2930;p51"/>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931" name="Google Shape;2931;p51"/>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932" name="Google Shape;2932;p51"/>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933" name="Google Shape;2933;p51"/>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grpSp>
          <p:nvGrpSpPr>
            <p:cNvPr id="2934" name="Google Shape;2934;p51"/>
            <p:cNvGrpSpPr/>
            <p:nvPr/>
          </p:nvGrpSpPr>
          <p:grpSpPr>
            <a:xfrm rot="1799975" flipH="1">
              <a:off x="6078221" y="459634"/>
              <a:ext cx="3113747" cy="1171270"/>
              <a:chOff x="0" y="539998"/>
              <a:chExt cx="3901889" cy="1467738"/>
            </a:xfrm>
          </p:grpSpPr>
          <p:sp>
            <p:nvSpPr>
              <p:cNvPr id="2935" name="Google Shape;2935;p51"/>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936" name="Google Shape;2936;p51"/>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937" name="Google Shape;2937;p51"/>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938" name="Google Shape;2938;p51"/>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939" name="Google Shape;2939;p51"/>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940" name="Google Shape;2940;p51"/>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grpSp>
      <p:grpSp>
        <p:nvGrpSpPr>
          <p:cNvPr id="2941" name="Google Shape;2941;p51"/>
          <p:cNvGrpSpPr/>
          <p:nvPr/>
        </p:nvGrpSpPr>
        <p:grpSpPr>
          <a:xfrm>
            <a:off x="174843" y="5982513"/>
            <a:ext cx="1157900" cy="686000"/>
            <a:chOff x="2575700" y="1885000"/>
            <a:chExt cx="868425" cy="514500"/>
          </a:xfrm>
        </p:grpSpPr>
        <p:sp>
          <p:nvSpPr>
            <p:cNvPr id="2942" name="Google Shape;2942;p51"/>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943" name="Google Shape;2943;p51"/>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944" name="Google Shape;2944;p51"/>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945" name="Google Shape;2945;p51"/>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4" name="Group 3"/>
          <p:cNvGrpSpPr/>
          <p:nvPr/>
        </p:nvGrpSpPr>
        <p:grpSpPr>
          <a:xfrm>
            <a:off x="1244210" y="1971164"/>
            <a:ext cx="9843674" cy="834131"/>
            <a:chOff x="986378" y="1598929"/>
            <a:chExt cx="7382756" cy="463441"/>
          </a:xfrm>
        </p:grpSpPr>
        <p:sp>
          <p:nvSpPr>
            <p:cNvPr id="38" name="Rounded Rectangle 37"/>
            <p:cNvSpPr/>
            <p:nvPr/>
          </p:nvSpPr>
          <p:spPr>
            <a:xfrm>
              <a:off x="1524500" y="1623389"/>
              <a:ext cx="6844634" cy="438981"/>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3733" dirty="0">
                  <a:solidFill>
                    <a:srgbClr val="002060"/>
                  </a:solidFill>
                  <a:latin typeface="Pattaya" panose="00000500000000000000" pitchFamily="2" charset="-34"/>
                  <a:cs typeface="Pattaya" panose="00000500000000000000" pitchFamily="2" charset="-34"/>
                </a:rPr>
                <a:t>Ngồi viết đúng tư thế</a:t>
              </a:r>
              <a:endParaRPr lang="en-US" sz="3733" dirty="0">
                <a:solidFill>
                  <a:srgbClr val="002060"/>
                </a:solidFill>
                <a:latin typeface="Pattaya" panose="00000500000000000000" pitchFamily="2" charset="-34"/>
                <a:cs typeface="Pattaya" panose="00000500000000000000" pitchFamily="2" charset="-34"/>
              </a:endParaRPr>
            </a:p>
          </p:txBody>
        </p:sp>
        <p:pic>
          <p:nvPicPr>
            <p:cNvPr id="39" name="Picture 2" descr="F:\1-原创素材\1_mm1102\PPT\PPT_014\materaials\pageimg_g20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6378" y="1598929"/>
              <a:ext cx="615692" cy="438981"/>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50" name="组合 49">
            <a:extLst>
              <a:ext uri="{FF2B5EF4-FFF2-40B4-BE49-F238E27FC236}">
                <a16:creationId xmlns:a16="http://schemas.microsoft.com/office/drawing/2014/main" id="{4C8D34E7-7F28-4B84-AA7C-C3DB527EAAFB}"/>
              </a:ext>
            </a:extLst>
          </p:cNvPr>
          <p:cNvGrpSpPr/>
          <p:nvPr/>
        </p:nvGrpSpPr>
        <p:grpSpPr>
          <a:xfrm>
            <a:off x="5080685" y="492113"/>
            <a:ext cx="2030633" cy="1022107"/>
            <a:chOff x="1371601" y="3098340"/>
            <a:chExt cx="2905327" cy="2180491"/>
          </a:xfrm>
        </p:grpSpPr>
        <p:grpSp>
          <p:nvGrpSpPr>
            <p:cNvPr id="51" name="组合 1">
              <a:extLst>
                <a:ext uri="{FF2B5EF4-FFF2-40B4-BE49-F238E27FC236}">
                  <a16:creationId xmlns:a16="http://schemas.microsoft.com/office/drawing/2014/main" id="{587566F6-FDE5-4C08-AFA1-838B45AD7523}"/>
                </a:ext>
              </a:extLst>
            </p:cNvPr>
            <p:cNvGrpSpPr/>
            <p:nvPr/>
          </p:nvGrpSpPr>
          <p:grpSpPr>
            <a:xfrm>
              <a:off x="1371601" y="3098340"/>
              <a:ext cx="2905327" cy="2180491"/>
              <a:chOff x="1371601" y="3288840"/>
              <a:chExt cx="2905327" cy="2180491"/>
            </a:xfrm>
          </p:grpSpPr>
          <p:sp>
            <p:nvSpPr>
              <p:cNvPr id="53" name="MH_Other_16">
                <a:extLst>
                  <a:ext uri="{FF2B5EF4-FFF2-40B4-BE49-F238E27FC236}">
                    <a16:creationId xmlns:a16="http://schemas.microsoft.com/office/drawing/2014/main" id="{761D4AA3-EE43-4A93-8D51-AE0A634883C0}"/>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4" name="MH_SubTitle_1">
                <a:extLst>
                  <a:ext uri="{FF2B5EF4-FFF2-40B4-BE49-F238E27FC236}">
                    <a16:creationId xmlns:a16="http://schemas.microsoft.com/office/drawing/2014/main" id="{91519D9C-6FC3-4C54-8752-19F3B5C2B41C}"/>
                  </a:ext>
                </a:extLst>
              </p:cNvPr>
              <p:cNvSpPr>
                <a:spLocks/>
              </p:cNvSpPr>
              <p:nvPr>
                <p:custDataLst>
                  <p:tags r:id="rId2"/>
                </p:custDataLst>
              </p:nvPr>
            </p:nvSpPr>
            <p:spPr bwMode="auto">
              <a:xfrm>
                <a:off x="1505386" y="3438599"/>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rIns="14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vi-VN" altLang="zh-CN" sz="4800" b="1" dirty="0">
                    <a:solidFill>
                      <a:schemeClr val="accent6">
                        <a:lumMod val="75000"/>
                      </a:schemeClr>
                    </a:solidFill>
                    <a:latin typeface="Pattaya" panose="00000500000000000000" pitchFamily="2" charset="-34"/>
                    <a:ea typeface="+mn-ea"/>
                    <a:cs typeface="Pattaya" panose="00000500000000000000" pitchFamily="2" charset="-34"/>
                  </a:rPr>
                  <a:t>Lưu ý</a:t>
                </a:r>
                <a:endParaRPr lang="zh-CN" altLang="en-US" sz="4800" b="1" dirty="0">
                  <a:solidFill>
                    <a:schemeClr val="accent6">
                      <a:lumMod val="75000"/>
                    </a:schemeClr>
                  </a:solidFill>
                  <a:latin typeface="Pattaya" panose="00000500000000000000" pitchFamily="2" charset="-34"/>
                  <a:ea typeface="+mn-ea"/>
                  <a:cs typeface="Pattaya" panose="00000500000000000000" pitchFamily="2" charset="-34"/>
                </a:endParaRPr>
              </a:p>
            </p:txBody>
          </p:sp>
        </p:grpSp>
        <p:sp>
          <p:nvSpPr>
            <p:cNvPr id="52" name="文本框 31">
              <a:extLst>
                <a:ext uri="{FF2B5EF4-FFF2-40B4-BE49-F238E27FC236}">
                  <a16:creationId xmlns:a16="http://schemas.microsoft.com/office/drawing/2014/main" id="{288A453B-EEDD-40B9-B7E5-1D9E3E6B1F81}"/>
                </a:ext>
              </a:extLst>
            </p:cNvPr>
            <p:cNvSpPr txBox="1"/>
            <p:nvPr/>
          </p:nvSpPr>
          <p:spPr>
            <a:xfrm>
              <a:off x="1765669" y="4032013"/>
              <a:ext cx="2049295" cy="773955"/>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dirty="0">
                <a:solidFill>
                  <a:schemeClr val="tx1">
                    <a:lumMod val="65000"/>
                    <a:lumOff val="35000"/>
                  </a:schemeClr>
                </a:solidFill>
              </a:endParaRPr>
            </a:p>
          </p:txBody>
        </p:sp>
      </p:grpSp>
      <p:grpSp>
        <p:nvGrpSpPr>
          <p:cNvPr id="5" name="Group 4"/>
          <p:cNvGrpSpPr/>
          <p:nvPr/>
        </p:nvGrpSpPr>
        <p:grpSpPr>
          <a:xfrm>
            <a:off x="1214951" y="3212619"/>
            <a:ext cx="9796479" cy="788139"/>
            <a:chOff x="1286986" y="2333485"/>
            <a:chExt cx="7347359" cy="591104"/>
          </a:xfrm>
        </p:grpSpPr>
        <p:sp>
          <p:nvSpPr>
            <p:cNvPr id="44" name="Rounded Rectangle 43"/>
            <p:cNvSpPr/>
            <p:nvPr/>
          </p:nvSpPr>
          <p:spPr>
            <a:xfrm>
              <a:off x="1825805" y="2364800"/>
              <a:ext cx="6808540" cy="559789"/>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rgbClr val="002060"/>
                  </a:solidFill>
                  <a:latin typeface="Pattaya" panose="00000500000000000000" pitchFamily="2" charset="-34"/>
                  <a:cs typeface="Pattaya" panose="00000500000000000000" pitchFamily="2" charset="-34"/>
                </a:rPr>
                <a:t>Viết hoa chữ cái đầu mỗi câu văn.</a:t>
              </a:r>
              <a:endParaRPr lang="en-US" sz="3733" dirty="0">
                <a:solidFill>
                  <a:srgbClr val="002060"/>
                </a:solidFill>
                <a:latin typeface="Pattaya" panose="00000500000000000000" pitchFamily="2" charset="-34"/>
                <a:cs typeface="Pattaya" panose="00000500000000000000" pitchFamily="2" charset="-34"/>
              </a:endParaRPr>
            </a:p>
          </p:txBody>
        </p:sp>
        <p:pic>
          <p:nvPicPr>
            <p:cNvPr id="55" name="Picture 2" descr="F:\1-原创素材\1_mm1102\PPT\PPT_014\materaials\pageimg_g20h.png"/>
            <p:cNvPicPr>
              <a:picLocks noChangeAspect="1" noChangeArrowheads="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286986" y="2333485"/>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1214951" y="4257731"/>
            <a:ext cx="9796479" cy="770947"/>
            <a:chOff x="1305702" y="3127527"/>
            <a:chExt cx="7347359" cy="578210"/>
          </a:xfrm>
        </p:grpSpPr>
        <p:sp>
          <p:nvSpPr>
            <p:cNvPr id="41" name="Rounded Rectangle 40"/>
            <p:cNvSpPr/>
            <p:nvPr/>
          </p:nvSpPr>
          <p:spPr>
            <a:xfrm>
              <a:off x="1825804" y="3145949"/>
              <a:ext cx="6827257"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rgbClr val="002060"/>
                  </a:solidFill>
                  <a:latin typeface="Pattaya" panose="00000500000000000000" pitchFamily="2" charset="-34"/>
                  <a:cs typeface="Pattaya" panose="00000500000000000000" pitchFamily="2" charset="-34"/>
                </a:rPr>
                <a:t>Ghi dấu thanh đúng vị trí.</a:t>
              </a:r>
              <a:endParaRPr lang="en-US" sz="3733" dirty="0">
                <a:solidFill>
                  <a:srgbClr val="002060"/>
                </a:solidFill>
                <a:latin typeface="Pattaya" panose="00000500000000000000" pitchFamily="2" charset="-34"/>
                <a:cs typeface="Pattaya" panose="00000500000000000000" pitchFamily="2" charset="-34"/>
              </a:endParaRPr>
            </a:p>
          </p:txBody>
        </p:sp>
        <p:pic>
          <p:nvPicPr>
            <p:cNvPr id="56" name="Picture 2" descr="F:\1-原创素材\1_mm1102\PPT\PPT_014\materaials\pageimg_g20h.png"/>
            <p:cNvPicPr>
              <a:picLocks noChangeAspect="1" noChangeArrowheads="1"/>
            </p:cNvPicPr>
            <p:nvPr/>
          </p:nvPicPr>
          <p:blipFill>
            <a:blip r:embed="rId6"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305702" y="3127527"/>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1211717" y="5352562"/>
            <a:ext cx="9799713" cy="756868"/>
            <a:chOff x="1312708" y="3927097"/>
            <a:chExt cx="7349785" cy="567651"/>
          </a:xfrm>
        </p:grpSpPr>
        <p:sp>
          <p:nvSpPr>
            <p:cNvPr id="47" name="Rounded Rectangle 46"/>
            <p:cNvSpPr/>
            <p:nvPr/>
          </p:nvSpPr>
          <p:spPr>
            <a:xfrm>
              <a:off x="1825125" y="3927097"/>
              <a:ext cx="6837368"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rgbClr val="002060"/>
                  </a:solidFill>
                  <a:latin typeface="Pattaya" panose="00000500000000000000" pitchFamily="2" charset="-34"/>
                  <a:cs typeface="Pattaya" panose="00000500000000000000" pitchFamily="2" charset="-34"/>
                </a:rPr>
                <a:t>Đọc lại bài, kiểm tra lỗi chính tả.</a:t>
              </a:r>
              <a:endParaRPr lang="en-US" sz="3733" dirty="0">
                <a:solidFill>
                  <a:srgbClr val="002060"/>
                </a:solidFill>
                <a:latin typeface="Pattaya" panose="00000500000000000000" pitchFamily="2" charset="-34"/>
                <a:cs typeface="Pattaya" panose="00000500000000000000" pitchFamily="2" charset="-34"/>
              </a:endParaRPr>
            </a:p>
          </p:txBody>
        </p:sp>
        <p:pic>
          <p:nvPicPr>
            <p:cNvPr id="57" name="Picture 2" descr="F:\1-原创素材\1_mm1102\PPT\PPT_014\materaials\pageimg_g20h.png"/>
            <p:cNvPicPr>
              <a:picLocks noChangeAspect="1" noChangeArrowheads="1"/>
            </p:cNvPicPr>
            <p:nvPr/>
          </p:nvPicPr>
          <p:blipFill>
            <a:blip r:embed="rId6" cstate="print">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312708" y="3932224"/>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5"/>
                                        </p:tgtEl>
                                        <p:attrNameLst>
                                          <p:attrName>r</p:attrName>
                                        </p:attrNameLst>
                                      </p:cBhvr>
                                    </p:animRot>
                                    <p:animRot by="-240000">
                                      <p:cBhvr>
                                        <p:cTn id="26" dur="200" fill="hold">
                                          <p:stCondLst>
                                            <p:cond delay="200"/>
                                          </p:stCondLst>
                                        </p:cTn>
                                        <p:tgtEl>
                                          <p:spTgt spid="5"/>
                                        </p:tgtEl>
                                        <p:attrNameLst>
                                          <p:attrName>r</p:attrName>
                                        </p:attrNameLst>
                                      </p:cBhvr>
                                    </p:animRot>
                                    <p:animRot by="240000">
                                      <p:cBhvr>
                                        <p:cTn id="27" dur="200" fill="hold">
                                          <p:stCondLst>
                                            <p:cond delay="400"/>
                                          </p:stCondLst>
                                        </p:cTn>
                                        <p:tgtEl>
                                          <p:spTgt spid="5"/>
                                        </p:tgtEl>
                                        <p:attrNameLst>
                                          <p:attrName>r</p:attrName>
                                        </p:attrNameLst>
                                      </p:cBhvr>
                                    </p:animRot>
                                    <p:animRot by="-240000">
                                      <p:cBhvr>
                                        <p:cTn id="28" dur="200" fill="hold">
                                          <p:stCondLst>
                                            <p:cond delay="600"/>
                                          </p:stCondLst>
                                        </p:cTn>
                                        <p:tgtEl>
                                          <p:spTgt spid="5"/>
                                        </p:tgtEl>
                                        <p:attrNameLst>
                                          <p:attrName>r</p:attrName>
                                        </p:attrNameLst>
                                      </p:cBhvr>
                                    </p:animRot>
                                    <p:animRot by="120000">
                                      <p:cBhvr>
                                        <p:cTn id="29" dur="200" fill="hold">
                                          <p:stCondLst>
                                            <p:cond delay="800"/>
                                          </p:stCondLst>
                                        </p:cTn>
                                        <p:tgtEl>
                                          <p:spTgt spid="5"/>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par>
                                <p:cTn id="35" presetID="32" presetClass="emph" presetSubtype="0" fill="hold" nodeType="withEffect">
                                  <p:stCondLst>
                                    <p:cond delay="0"/>
                                  </p:stCondLst>
                                  <p:childTnLst>
                                    <p:animRot by="120000">
                                      <p:cBhvr>
                                        <p:cTn id="36" dur="100" fill="hold">
                                          <p:stCondLst>
                                            <p:cond delay="0"/>
                                          </p:stCondLst>
                                        </p:cTn>
                                        <p:tgtEl>
                                          <p:spTgt spid="6"/>
                                        </p:tgtEl>
                                        <p:attrNameLst>
                                          <p:attrName>r</p:attrName>
                                        </p:attrNameLst>
                                      </p:cBhvr>
                                    </p:animRot>
                                    <p:animRot by="-240000">
                                      <p:cBhvr>
                                        <p:cTn id="37" dur="200" fill="hold">
                                          <p:stCondLst>
                                            <p:cond delay="200"/>
                                          </p:stCondLst>
                                        </p:cTn>
                                        <p:tgtEl>
                                          <p:spTgt spid="6"/>
                                        </p:tgtEl>
                                        <p:attrNameLst>
                                          <p:attrName>r</p:attrName>
                                        </p:attrNameLst>
                                      </p:cBhvr>
                                    </p:animRot>
                                    <p:animRot by="240000">
                                      <p:cBhvr>
                                        <p:cTn id="38" dur="200" fill="hold">
                                          <p:stCondLst>
                                            <p:cond delay="400"/>
                                          </p:stCondLst>
                                        </p:cTn>
                                        <p:tgtEl>
                                          <p:spTgt spid="6"/>
                                        </p:tgtEl>
                                        <p:attrNameLst>
                                          <p:attrName>r</p:attrName>
                                        </p:attrNameLst>
                                      </p:cBhvr>
                                    </p:animRot>
                                    <p:animRot by="-240000">
                                      <p:cBhvr>
                                        <p:cTn id="39" dur="200" fill="hold">
                                          <p:stCondLst>
                                            <p:cond delay="600"/>
                                          </p:stCondLst>
                                        </p:cTn>
                                        <p:tgtEl>
                                          <p:spTgt spid="6"/>
                                        </p:tgtEl>
                                        <p:attrNameLst>
                                          <p:attrName>r</p:attrName>
                                        </p:attrNameLst>
                                      </p:cBhvr>
                                    </p:animRot>
                                    <p:animRot by="120000">
                                      <p:cBhvr>
                                        <p:cTn id="40" dur="200" fill="hold">
                                          <p:stCondLst>
                                            <p:cond delay="800"/>
                                          </p:stCondLst>
                                        </p:cTn>
                                        <p:tgtEl>
                                          <p:spTgt spid="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par>
                                <p:cTn id="46" presetID="32" presetClass="emph" presetSubtype="0" fill="hold" nodeType="withEffect">
                                  <p:stCondLst>
                                    <p:cond delay="0"/>
                                  </p:stCondLst>
                                  <p:childTnLst>
                                    <p:animRot by="120000">
                                      <p:cBhvr>
                                        <p:cTn id="47" dur="100" fill="hold">
                                          <p:stCondLst>
                                            <p:cond delay="0"/>
                                          </p:stCondLst>
                                        </p:cTn>
                                        <p:tgtEl>
                                          <p:spTgt spid="7"/>
                                        </p:tgtEl>
                                        <p:attrNameLst>
                                          <p:attrName>r</p:attrName>
                                        </p:attrNameLst>
                                      </p:cBhvr>
                                    </p:animRot>
                                    <p:animRot by="-240000">
                                      <p:cBhvr>
                                        <p:cTn id="48" dur="200" fill="hold">
                                          <p:stCondLst>
                                            <p:cond delay="200"/>
                                          </p:stCondLst>
                                        </p:cTn>
                                        <p:tgtEl>
                                          <p:spTgt spid="7"/>
                                        </p:tgtEl>
                                        <p:attrNameLst>
                                          <p:attrName>r</p:attrName>
                                        </p:attrNameLst>
                                      </p:cBhvr>
                                    </p:animRot>
                                    <p:animRot by="240000">
                                      <p:cBhvr>
                                        <p:cTn id="49" dur="200" fill="hold">
                                          <p:stCondLst>
                                            <p:cond delay="400"/>
                                          </p:stCondLst>
                                        </p:cTn>
                                        <p:tgtEl>
                                          <p:spTgt spid="7"/>
                                        </p:tgtEl>
                                        <p:attrNameLst>
                                          <p:attrName>r</p:attrName>
                                        </p:attrNameLst>
                                      </p:cBhvr>
                                    </p:animRot>
                                    <p:animRot by="-240000">
                                      <p:cBhvr>
                                        <p:cTn id="50" dur="200" fill="hold">
                                          <p:stCondLst>
                                            <p:cond delay="600"/>
                                          </p:stCondLst>
                                        </p:cTn>
                                        <p:tgtEl>
                                          <p:spTgt spid="7"/>
                                        </p:tgtEl>
                                        <p:attrNameLst>
                                          <p:attrName>r</p:attrName>
                                        </p:attrNameLst>
                                      </p:cBhvr>
                                    </p:animRot>
                                    <p:animRot by="120000">
                                      <p:cBhvr>
                                        <p:cTn id="51"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38306895"/>
</p:tagLst>
</file>

<file path=ppt/tags/tag10.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TIMING" val="|0.7|0.8"/>
</p:tagLst>
</file>

<file path=ppt/tags/tag12.xml><?xml version="1.0" encoding="utf-8"?>
<p:tagLst xmlns:a="http://schemas.openxmlformats.org/drawingml/2006/main" xmlns:r="http://schemas.openxmlformats.org/officeDocument/2006/relationships" xmlns:p="http://schemas.openxmlformats.org/presentationml/2006/main">
  <p:tag name="TIMING" val="|3.6|0.4"/>
</p:tagLst>
</file>

<file path=ppt/tags/tag13.xml><?xml version="1.0" encoding="utf-8"?>
<p:tagLst xmlns:a="http://schemas.openxmlformats.org/drawingml/2006/main" xmlns:r="http://schemas.openxmlformats.org/officeDocument/2006/relationships" xmlns:p="http://schemas.openxmlformats.org/presentationml/2006/main">
  <p:tag name="TIMING" val="|0.5|0.4"/>
</p:tagLst>
</file>

<file path=ppt/tags/tag14.xml><?xml version="1.0" encoding="utf-8"?>
<p:tagLst xmlns:a="http://schemas.openxmlformats.org/drawingml/2006/main" xmlns:r="http://schemas.openxmlformats.org/officeDocument/2006/relationships" xmlns:p="http://schemas.openxmlformats.org/presentationml/2006/main">
  <p:tag name="TIMING" val="|0.5|0.4"/>
</p:tagLst>
</file>

<file path=ppt/tags/tag15.xml><?xml version="1.0" encoding="utf-8"?>
<p:tagLst xmlns:a="http://schemas.openxmlformats.org/drawingml/2006/main" xmlns:r="http://schemas.openxmlformats.org/officeDocument/2006/relationships" xmlns:p="http://schemas.openxmlformats.org/presentationml/2006/main">
  <p:tag name="TIMING" val="|0.5|0.4"/>
</p:tagLst>
</file>

<file path=ppt/tags/tag16.xml><?xml version="1.0" encoding="utf-8"?>
<p:tagLst xmlns:a="http://schemas.openxmlformats.org/drawingml/2006/main" xmlns:r="http://schemas.openxmlformats.org/officeDocument/2006/relationships" xmlns:p="http://schemas.openxmlformats.org/presentationml/2006/main">
  <p:tag name="TIMING" val="|0.6|0.7"/>
</p:tagLst>
</file>

<file path=ppt/tags/tag17.xml><?xml version="1.0" encoding="utf-8"?>
<p:tagLst xmlns:a="http://schemas.openxmlformats.org/drawingml/2006/main" xmlns:r="http://schemas.openxmlformats.org/officeDocument/2006/relationships" xmlns:p="http://schemas.openxmlformats.org/presentationml/2006/main">
  <p:tag name="TIMING" val="|0.7|0.8"/>
</p:tagLst>
</file>

<file path=ppt/tags/tag2.xml><?xml version="1.0" encoding="utf-8"?>
<p:tagLst xmlns:a="http://schemas.openxmlformats.org/drawingml/2006/main" xmlns:r="http://schemas.openxmlformats.org/officeDocument/2006/relationships" xmlns:p="http://schemas.openxmlformats.org/presentationml/2006/main">
  <p:tag name="TIMING" val="|0.6|0.7"/>
</p:tagLst>
</file>

<file path=ppt/tags/tag3.xml><?xml version="1.0" encoding="utf-8"?>
<p:tagLst xmlns:a="http://schemas.openxmlformats.org/drawingml/2006/main" xmlns:r="http://schemas.openxmlformats.org/officeDocument/2006/relationships" xmlns:p="http://schemas.openxmlformats.org/presentationml/2006/main">
  <p:tag name="TIMING" val="|0.7|0.8"/>
</p:tagLst>
</file>

<file path=ppt/tags/tag4.xml><?xml version="1.0" encoding="utf-8"?>
<p:tagLst xmlns:a="http://schemas.openxmlformats.org/drawingml/2006/main" xmlns:r="http://schemas.openxmlformats.org/officeDocument/2006/relationships" xmlns:p="http://schemas.openxmlformats.org/presentationml/2006/main">
  <p:tag name="TIMING" val="|0.8|0.5|0.4|0.5"/>
</p:tagLst>
</file>

<file path=ppt/tags/tag5.xml><?xml version="1.0" encoding="utf-8"?>
<p:tagLst xmlns:a="http://schemas.openxmlformats.org/drawingml/2006/main" xmlns:r="http://schemas.openxmlformats.org/officeDocument/2006/relationships" xmlns:p="http://schemas.openxmlformats.org/presentationml/2006/main">
  <p:tag name="TIMING" val="|0.7|0.8|0.6|0.7|0.7|0.6|1"/>
</p:tagLst>
</file>

<file path=ppt/tags/tag6.xml><?xml version="1.0" encoding="utf-8"?>
<p:tagLst xmlns:a="http://schemas.openxmlformats.org/drawingml/2006/main" xmlns:r="http://schemas.openxmlformats.org/officeDocument/2006/relationships" xmlns:p="http://schemas.openxmlformats.org/presentationml/2006/main">
  <p:tag name="TIMING" val="|0.8|0.5|0.4|0.5"/>
</p:tagLst>
</file>

<file path=ppt/tags/tag7.xml><?xml version="1.0" encoding="utf-8"?>
<p:tagLst xmlns:a="http://schemas.openxmlformats.org/drawingml/2006/main" xmlns:r="http://schemas.openxmlformats.org/officeDocument/2006/relationships" xmlns:p="http://schemas.openxmlformats.org/presentationml/2006/main">
  <p:tag name="TIMING" val="|0.8|0.5|0.4|0.5"/>
</p:tagLst>
</file>

<file path=ppt/tags/tag8.xml><?xml version="1.0" encoding="utf-8"?>
<p:tagLst xmlns:a="http://schemas.openxmlformats.org/drawingml/2006/main" xmlns:r="http://schemas.openxmlformats.org/officeDocument/2006/relationships" xmlns:p="http://schemas.openxmlformats.org/presentationml/2006/main">
  <p:tag name="TIMING" val="|0.7|0.8"/>
</p:tagLst>
</file>

<file path=ppt/tags/tag9.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877</Words>
  <Application>Microsoft Office PowerPoint</Application>
  <PresentationFormat>Widescreen</PresentationFormat>
  <Paragraphs>59</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Pattaya</vt:lpstr>
      <vt:lpstr>Arial</vt:lpstr>
      <vt:lpstr>Nunito</vt:lpstr>
      <vt:lpstr>Wingdings</vt:lpstr>
      <vt:lpstr>汉仪夏日体W</vt:lpstr>
      <vt:lpstr>Calibri</vt:lpstr>
      <vt:lpstr>Fleur De Leah</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dc:creator>
  <cp:lastModifiedBy>Kim</cp:lastModifiedBy>
  <cp:revision>109</cp:revision>
  <dcterms:created xsi:type="dcterms:W3CDTF">2021-04-23T06:18:56Z</dcterms:created>
  <dcterms:modified xsi:type="dcterms:W3CDTF">2022-03-20T14:57:42Z</dcterms:modified>
</cp:coreProperties>
</file>