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4" r:id="rId2"/>
    <p:sldId id="297" r:id="rId3"/>
    <p:sldId id="295" r:id="rId4"/>
    <p:sldId id="277" r:id="rId5"/>
    <p:sldId id="290" r:id="rId6"/>
    <p:sldId id="315" r:id="rId7"/>
    <p:sldId id="260" r:id="rId8"/>
    <p:sldId id="261" r:id="rId9"/>
    <p:sldId id="262" r:id="rId10"/>
    <p:sldId id="264" r:id="rId11"/>
    <p:sldId id="265" r:id="rId12"/>
    <p:sldId id="266" r:id="rId13"/>
    <p:sldId id="316" r:id="rId14"/>
    <p:sldId id="267" r:id="rId15"/>
    <p:sldId id="273" r:id="rId16"/>
    <p:sldId id="296" r:id="rId17"/>
    <p:sldId id="268" r:id="rId18"/>
    <p:sldId id="269" r:id="rId19"/>
    <p:sldId id="270" r:id="rId20"/>
    <p:sldId id="281" r:id="rId21"/>
    <p:sldId id="282" r:id="rId22"/>
    <p:sldId id="283" r:id="rId23"/>
    <p:sldId id="284" r:id="rId24"/>
    <p:sldId id="288" r:id="rId25"/>
    <p:sldId id="289" r:id="rId26"/>
    <p:sldId id="298" r:id="rId27"/>
    <p:sldId id="299" r:id="rId28"/>
    <p:sldId id="314" r:id="rId29"/>
    <p:sldId id="303" r:id="rId30"/>
    <p:sldId id="27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3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D5C6-DA29-4424-8059-8574ED67F1D0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CFA5-E92D-4545-8548-F69E7CECD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65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83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67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6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3E61-ECD0-4BE4-9534-35560669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8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337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76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69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06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16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84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024C-3A24-4F2D-87A8-664719427D11}" type="datetimeFigureOut">
              <a:rPr lang="en-US" smtClean="0"/>
              <a:pPr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8115300" cy="1295400"/>
          </a:xfrm>
        </p:spPr>
        <p:txBody>
          <a:bodyPr>
            <a:normAutofit fontScale="90000"/>
          </a:bodyPr>
          <a:lstStyle/>
          <a:p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 VÀ CÂU</a:t>
            </a:r>
            <a:r>
              <a:rPr lang="en-US" altLang="en-US" sz="4000" b="1" u="sng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u="sng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353995"/>
            <a:ext cx="9144000" cy="488500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than.</a:t>
            </a: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24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vi-VN" sz="2800" b="1" dirty="0">
                <a:latin typeface="+mj-lt"/>
              </a:rPr>
              <a:t>Con phải đến bác thợ rèn để xem lại bộ móng</a:t>
            </a:r>
            <a:r>
              <a:rPr lang="en-US" sz="2800" b="1" dirty="0">
                <a:latin typeface="+mj-lt"/>
              </a:rPr>
              <a:t>.</a:t>
            </a:r>
          </a:p>
          <a:p>
            <a:pPr marL="514350" indent="-514350">
              <a:buAutoNum type="alphaLcParenR"/>
            </a:pPr>
            <a:endParaRPr lang="en-US" sz="2800" b="1" dirty="0">
              <a:solidFill>
                <a:srgbClr val="3405FB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4572000" y="1981200"/>
            <a:ext cx="2819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810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46634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2362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5240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latin typeface="Arial Unicode MS" pitchFamily="34" charset="-128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tưởng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761"/>
            <a:ext cx="9144000" cy="53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7620000" y="838200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1219200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2712" y="2362200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+mj-lt"/>
              </a:rPr>
              <a:t>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3048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c) Ngày mai, muông thú trong rừng mở hội thi chạy để chọn con vật nhanh nhất</a:t>
            </a:r>
            <a:r>
              <a:rPr lang="en-US" sz="2800" b="1" dirty="0">
                <a:latin typeface="+mj-lt"/>
              </a:rPr>
              <a:t>.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8001000" y="762000"/>
            <a:ext cx="381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152400" y="1144588"/>
            <a:ext cx="381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67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839200" cy="541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3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1239">
                <a:tc>
                  <a:txBody>
                    <a:bodyPr/>
                    <a:lstStyle/>
                    <a:p>
                      <a:pPr algn="ctr"/>
                      <a:endParaRPr lang="en-US" sz="3000" b="1" dirty="0" smtClean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="1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30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0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a)  Con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thợ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rèn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móng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vùng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sông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nô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nức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lễ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tưởng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nhớ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Ngày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muông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thú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rừng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chạy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chọn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nhanh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nhất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0050" y="1447800"/>
            <a:ext cx="328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xem lại bộ móng</a:t>
            </a:r>
            <a:endParaRPr lang="en-US" altLang="en-US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95925" y="2971800"/>
            <a:ext cx="288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tưởng nhớ ông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0050" y="4495800"/>
            <a:ext cx="3054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chọn con vật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nhất</a:t>
            </a:r>
          </a:p>
        </p:txBody>
      </p:sp>
    </p:spTree>
    <p:extLst>
      <p:ext uri="{BB962C8B-B14F-4D97-AF65-F5344CB8AC3E}">
        <p14:creationId xmlns:p14="http://schemas.microsoft.com/office/powerpoint/2010/main" val="4093885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52400"/>
            <a:ext cx="883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066800"/>
            <a:ext cx="91440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43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a) </a:t>
            </a:r>
            <a:r>
              <a:rPr lang="vi-VN" sz="2400" b="1" dirty="0">
                <a:latin typeface="+mj-lt"/>
              </a:rPr>
              <a:t> Con phải đến bác thợ rèn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để xem lại bộ móng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905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9718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819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Ngày mai, muông thú trong rừng mở hội thi chạy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chọn con vật nhanh nhất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3962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135F3-E8B5-5145-956B-77B7384DCADB}"/>
              </a:ext>
            </a:extLst>
          </p:cNvPr>
          <p:cNvSpPr txBox="1"/>
          <p:nvPr/>
        </p:nvSpPr>
        <p:spPr>
          <a:xfrm>
            <a:off x="685800" y="51054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latin typeface="Times" pitchFamily="2" charset="0"/>
              </a:rPr>
              <a:t>Bộ phận trả lời cho câu hỏi </a:t>
            </a:r>
            <a:r>
              <a:rPr lang="x-none" sz="2800" b="1" i="1" dirty="0">
                <a:solidFill>
                  <a:srgbClr val="FF0000"/>
                </a:solidFill>
                <a:latin typeface="Times" pitchFamily="2" charset="0"/>
              </a:rPr>
              <a:t>Để làm gì? </a:t>
            </a:r>
            <a:r>
              <a:rPr lang="x-none" sz="2800" b="1" dirty="0">
                <a:latin typeface="Times" pitchFamily="2" charset="0"/>
              </a:rPr>
              <a:t>có tác dụng chỉ </a:t>
            </a:r>
            <a:r>
              <a:rPr lang="x-none" sz="2800" b="1" i="1" dirty="0">
                <a:solidFill>
                  <a:srgbClr val="FF0000"/>
                </a:solidFill>
                <a:latin typeface="Times" pitchFamily="2" charset="0"/>
              </a:rPr>
              <a:t>mục đích </a:t>
            </a:r>
            <a:r>
              <a:rPr lang="x-none" sz="2800" b="1" dirty="0">
                <a:latin typeface="Times" pitchFamily="2" charset="0"/>
              </a:rPr>
              <a:t>của sự việc xảy ra trong câu.</a:t>
            </a:r>
          </a:p>
        </p:txBody>
      </p:sp>
    </p:spTree>
    <p:extLst>
      <p:ext uri="{BB962C8B-B14F-4D97-AF65-F5344CB8AC3E}">
        <p14:creationId xmlns:p14="http://schemas.microsoft.com/office/powerpoint/2010/main" val="1979021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10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13" y="1274618"/>
            <a:ext cx="894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7714" y="1968972"/>
            <a:ext cx="5200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758496"/>
            <a:ext cx="499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3914" y="3505200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 đầu câu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419600"/>
            <a:ext cx="83054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4117AA9-A8F2-7641-A819-453561D22AC9}"/>
              </a:ext>
            </a:extLst>
          </p:cNvPr>
          <p:cNvSpPr/>
          <p:nvPr/>
        </p:nvSpPr>
        <p:spPr>
          <a:xfrm>
            <a:off x="381000" y="4724400"/>
            <a:ext cx="695387" cy="25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09472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B50EEF-4FEF-1644-9356-4F09467627EF}"/>
              </a:ext>
            </a:extLst>
          </p:cNvPr>
          <p:cNvSpPr/>
          <p:nvPr/>
        </p:nvSpPr>
        <p:spPr>
          <a:xfrm>
            <a:off x="2743200" y="914400"/>
            <a:ext cx="4191000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Bộ phận trả lời cho câu hỏi Để làm gì?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E1FE48-91CB-194B-BC74-0FA09CB153D4}"/>
              </a:ext>
            </a:extLst>
          </p:cNvPr>
          <p:cNvCxnSpPr>
            <a:cxnSpLocks/>
          </p:cNvCxnSpPr>
          <p:nvPr/>
        </p:nvCxnSpPr>
        <p:spPr>
          <a:xfrm flipH="1">
            <a:off x="2057400" y="2743200"/>
            <a:ext cx="25908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D2DA72-9972-1848-AAD5-3EC7BED47098}"/>
              </a:ext>
            </a:extLst>
          </p:cNvPr>
          <p:cNvCxnSpPr/>
          <p:nvPr/>
        </p:nvCxnSpPr>
        <p:spPr>
          <a:xfrm>
            <a:off x="4724400" y="2743200"/>
            <a:ext cx="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72D9B8-9480-334F-9041-113CB3558DB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838700" y="2743200"/>
            <a:ext cx="26289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EEB07FC-7E24-074F-AD09-CE2DE71A8081}"/>
              </a:ext>
            </a:extLst>
          </p:cNvPr>
          <p:cNvSpPr/>
          <p:nvPr/>
        </p:nvSpPr>
        <p:spPr>
          <a:xfrm>
            <a:off x="838200" y="3962400"/>
            <a:ext cx="2438400" cy="990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Chỉ mục đích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FC56740-D637-A142-A2C8-514DB8B3B1EC}"/>
              </a:ext>
            </a:extLst>
          </p:cNvPr>
          <p:cNvSpPr/>
          <p:nvPr/>
        </p:nvSpPr>
        <p:spPr>
          <a:xfrm>
            <a:off x="3467099" y="3962400"/>
            <a:ext cx="25146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Bắt đầu bằng từ “để”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5C8FBE1-88C7-B042-90DC-A7B95C8E96A1}"/>
              </a:ext>
            </a:extLst>
          </p:cNvPr>
          <p:cNvSpPr/>
          <p:nvPr/>
        </p:nvSpPr>
        <p:spPr>
          <a:xfrm>
            <a:off x="6172199" y="3962400"/>
            <a:ext cx="2743202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Thường đứng ở cuối câu hoặc đầu câu (có dấu phẩy)</a:t>
            </a:r>
          </a:p>
        </p:txBody>
      </p:sp>
    </p:spTree>
    <p:extLst>
      <p:ext uri="{BB962C8B-B14F-4D97-AF65-F5344CB8AC3E}">
        <p14:creationId xmlns:p14="http://schemas.microsoft.com/office/powerpoint/2010/main" val="442344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031023" y="18669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14300" y="2208663"/>
            <a:ext cx="906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     </a:t>
            </a:r>
            <a:r>
              <a:rPr lang="en-US" sz="2400" b="1" dirty="0" err="1">
                <a:latin typeface="Times New Roman" pitchFamily="18" charset="0"/>
              </a:rPr>
              <a:t>Thấy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vui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</a:rPr>
              <a:t> :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Hôm</a:t>
            </a:r>
            <a:r>
              <a:rPr lang="en-US" sz="2400" b="1" dirty="0">
                <a:latin typeface="Times New Roman" pitchFamily="18" charset="0"/>
              </a:rPr>
              <a:t> nay con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tốt</a:t>
            </a:r>
            <a:r>
              <a:rPr lang="en-US" sz="2400" b="1" dirty="0">
                <a:latin typeface="Times New Roman" pitchFamily="18" charset="0"/>
              </a:rPr>
              <a:t> à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Vâng</a:t>
            </a:r>
            <a:r>
              <a:rPr lang="en-US" sz="2400" b="1" dirty="0">
                <a:latin typeface="Times New Roman" pitchFamily="18" charset="0"/>
              </a:rPr>
              <a:t>      Con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khen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Long          </a:t>
            </a:r>
            <a:r>
              <a:rPr lang="en-US" sz="2400" b="1" dirty="0" err="1">
                <a:latin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chắc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khen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.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</a:rPr>
              <a:t> :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Sao con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               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</a:rPr>
              <a:t> ! </a:t>
            </a:r>
            <a:r>
              <a:rPr lang="en-US" sz="2400" b="1" dirty="0" err="1">
                <a:latin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79679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81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EM THỰC HIỆN NHÉ</a:t>
            </a:r>
          </a:p>
          <a:p>
            <a:pPr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3: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than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điền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0" y="3037396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610600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005225" y="4911584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638780" y="2624781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17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286000" y="4572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52400" y="1447800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về</a:t>
            </a:r>
            <a:r>
              <a:rPr lang="en-US" sz="2800" b="1">
                <a:latin typeface="Times New Roman" pitchFamily="18" charset="0"/>
              </a:rPr>
              <a:t>       Thấy </a:t>
            </a:r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</a:rPr>
              <a:t> ,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 :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</a:t>
            </a:r>
            <a:r>
              <a:rPr lang="en-US" sz="2800" b="1" dirty="0" err="1">
                <a:latin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</a:rPr>
              <a:t> nay con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</a:rPr>
              <a:t> à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>
                <a:latin typeface="Times New Roman" pitchFamily="18" charset="0"/>
              </a:rPr>
              <a:t>- Vâng       </a:t>
            </a:r>
            <a:r>
              <a:rPr lang="en-US" sz="2800" b="1" dirty="0">
                <a:latin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khen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nhờ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con 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bạn Long       </a:t>
            </a:r>
            <a:r>
              <a:rPr lang="en-US" sz="2800" b="1" dirty="0" err="1">
                <a:latin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khen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</a:rPr>
              <a:t> .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</a:rPr>
              <a:t> :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Sao con </a:t>
            </a:r>
            <a:r>
              <a:rPr lang="en-US" sz="2800" b="1" dirty="0" err="1">
                <a:latin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               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</a:t>
            </a:r>
            <a:r>
              <a:rPr lang="en-US" sz="2800" b="1" dirty="0" err="1">
                <a:latin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cấm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</a:rPr>
              <a:t> ! </a:t>
            </a:r>
            <a:r>
              <a:rPr lang="en-US" sz="2800" b="1" dirty="0" err="1">
                <a:latin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048000" y="1810043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34000" y="2286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85424" y="2670517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 flipH="1">
            <a:off x="1785424" y="3137095"/>
            <a:ext cx="381001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648200" y="44196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513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38100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nhằm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hỏi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57200" y="685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vi-VN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luận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và sử dụng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căn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dung 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câu cụ thể để điền dấu câu cho chính xác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4953000" y="3886200"/>
            <a:ext cx="9906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629400" y="33528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457200" y="48768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latin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đáp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6629400" y="49530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>
                <a:latin typeface="Times New Roman" pitchFamily="18" charset="0"/>
              </a:rPr>
              <a:t>!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4953000" y="5410200"/>
            <a:ext cx="9906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762000" y="21336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4953000" y="2362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6629400" y="1905000"/>
            <a:ext cx="838200" cy="1143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04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build="p"/>
      <p:bldP spid="24593" grpId="0" build="p"/>
      <p:bldP spid="24595" grpId="0" animBg="1"/>
      <p:bldP spid="24594" grpId="0" animBg="1"/>
      <p:bldP spid="24596" grpId="0" build="p"/>
      <p:bldP spid="24597" grpId="0" animBg="1"/>
      <p:bldP spid="24598" grpId="0" animBg="1"/>
      <p:bldP spid="24599" grpId="0" build="p"/>
      <p:bldP spid="24601" grpId="0" animBg="1"/>
      <p:bldP spid="24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araoke Con Chim Vành Khuyên 00_00_07-00_01_3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914400"/>
            <a:ext cx="866986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45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62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</a:t>
            </a:r>
          </a:p>
          <a:p>
            <a:pPr marL="742950" indent="-742950">
              <a:buFont typeface="Arial" pitchFamily="34" charset="0"/>
              <a:buAutoNum type="alphaLcPeriod"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kể,em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657600" y="60960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Trò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: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05000" y="1524000"/>
            <a:ext cx="5715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Đảo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chữ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đoán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28600" y="2274626"/>
            <a:ext cx="137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b="1" i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 : 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638300" y="2320792"/>
            <a:ext cx="7360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Sắp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xếp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ngữ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990600" y="3657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ban mai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657600" y="3657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thiu thiu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791200" y="3581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dưới ánh nắng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581400" y="4648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chú Mèo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781800" y="4648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ngủ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143000" y="4648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đang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685800" y="3581400"/>
            <a:ext cx="17526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3505200" y="3581400"/>
            <a:ext cx="14478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3" name="Oval 17"/>
          <p:cNvSpPr>
            <a:spLocks noChangeArrowheads="1"/>
          </p:cNvSpPr>
          <p:nvPr/>
        </p:nvSpPr>
        <p:spPr bwMode="auto">
          <a:xfrm>
            <a:off x="5638800" y="3505200"/>
            <a:ext cx="2667000" cy="6858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4" name="Oval 18"/>
          <p:cNvSpPr>
            <a:spLocks noChangeArrowheads="1"/>
          </p:cNvSpPr>
          <p:nvPr/>
        </p:nvSpPr>
        <p:spPr bwMode="auto">
          <a:xfrm>
            <a:off x="914400" y="4648200"/>
            <a:ext cx="12954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5" name="Oval 19"/>
          <p:cNvSpPr>
            <a:spLocks noChangeArrowheads="1"/>
          </p:cNvSpPr>
          <p:nvPr/>
        </p:nvSpPr>
        <p:spPr bwMode="auto">
          <a:xfrm>
            <a:off x="6553200" y="4648200"/>
            <a:ext cx="10668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6" name="Oval 20"/>
          <p:cNvSpPr>
            <a:spLocks noChangeArrowheads="1"/>
          </p:cNvSpPr>
          <p:nvPr/>
        </p:nvSpPr>
        <p:spPr bwMode="auto">
          <a:xfrm>
            <a:off x="3429000" y="4572000"/>
            <a:ext cx="17526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152400" y="5791200"/>
            <a:ext cx="8991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Dưới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ánh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nắng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mai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Mèo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đang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thiu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thiu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ngủ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605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0" presetID="34" presetClass="emph" presetSubtype="0" fill="hold" grpId="3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2" grpId="1"/>
      <p:bldP spid="55302" grpId="2"/>
      <p:bldP spid="55302" grpId="3"/>
      <p:bldP spid="55303" grpId="0"/>
      <p:bldP spid="55304" grpId="0"/>
      <p:bldP spid="55305" grpId="0"/>
      <p:bldP spid="55306" grpId="0"/>
      <p:bldP spid="55307" grpId="0"/>
      <p:bldP spid="55308" grpId="0"/>
      <p:bldP spid="55309" grpId="0"/>
      <p:bldP spid="55310" grpId="0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543300" y="60960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Trò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: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133600" y="1447800"/>
            <a:ext cx="4952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Đảo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đoán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453788" y="2032575"/>
            <a:ext cx="137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b="1" i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 : 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1735540" y="2096362"/>
            <a:ext cx="74084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Sắp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xếp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ngữ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: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990600" y="3505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học tập</a:t>
            </a: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3124200" y="3657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ba mẹ</a:t>
            </a: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5334000" y="3581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vui lòng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3200400" y="441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thật giỏi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1066800" y="4495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</a:p>
        </p:txBody>
      </p:sp>
      <p:sp>
        <p:nvSpPr>
          <p:cNvPr id="181263" name="Oval 15"/>
          <p:cNvSpPr>
            <a:spLocks noChangeArrowheads="1"/>
          </p:cNvSpPr>
          <p:nvPr/>
        </p:nvSpPr>
        <p:spPr bwMode="auto">
          <a:xfrm>
            <a:off x="685800" y="3505200"/>
            <a:ext cx="1752600" cy="5334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2971800" y="3581400"/>
            <a:ext cx="1447800" cy="5334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5181600" y="3581400"/>
            <a:ext cx="1600200" cy="5334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6" name="Oval 18"/>
          <p:cNvSpPr>
            <a:spLocks noChangeArrowheads="1"/>
          </p:cNvSpPr>
          <p:nvPr/>
        </p:nvSpPr>
        <p:spPr bwMode="auto">
          <a:xfrm>
            <a:off x="838200" y="4495800"/>
            <a:ext cx="10668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8" name="Oval 20"/>
          <p:cNvSpPr>
            <a:spLocks noChangeArrowheads="1"/>
          </p:cNvSpPr>
          <p:nvPr/>
        </p:nvSpPr>
        <p:spPr bwMode="auto">
          <a:xfrm>
            <a:off x="3048000" y="4419600"/>
            <a:ext cx="16764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74" name="Text Box 26"/>
          <p:cNvSpPr txBox="1">
            <a:spLocks noChangeArrowheads="1"/>
          </p:cNvSpPr>
          <p:nvPr/>
        </p:nvSpPr>
        <p:spPr bwMode="auto">
          <a:xfrm>
            <a:off x="5334000" y="4495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77" name="Oval 29"/>
          <p:cNvSpPr>
            <a:spLocks noChangeArrowheads="1"/>
          </p:cNvSpPr>
          <p:nvPr/>
        </p:nvSpPr>
        <p:spPr bwMode="auto">
          <a:xfrm>
            <a:off x="5638800" y="4495800"/>
            <a:ext cx="12192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78" name="Text Box 30"/>
          <p:cNvSpPr txBox="1">
            <a:spLocks noChangeArrowheads="1"/>
          </p:cNvSpPr>
          <p:nvPr/>
        </p:nvSpPr>
        <p:spPr bwMode="auto">
          <a:xfrm>
            <a:off x="723900" y="5281684"/>
            <a:ext cx="739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giỏi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lòng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7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8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/>
      <p:bldP spid="181256" grpId="0"/>
      <p:bldP spid="181257" grpId="0"/>
      <p:bldP spid="181258" grpId="0"/>
      <p:bldP spid="181259" grpId="0"/>
      <p:bldP spid="181260" grpId="0"/>
      <p:bldP spid="181262" grpId="0"/>
      <p:bldP spid="181263" grpId="0" animBg="1"/>
      <p:bldP spid="181264" grpId="0" animBg="1"/>
      <p:bldP spid="181265" grpId="0" animBg="1"/>
      <p:bldP spid="181266" grpId="0" animBg="1"/>
      <p:bldP spid="181268" grpId="0" animBg="1"/>
      <p:bldP spid="181274" grpId="0"/>
      <p:bldP spid="181277" grpId="0" animBg="1"/>
      <p:bldP spid="1812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934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2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36" y="2590800"/>
            <a:ext cx="8229600" cy="335280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mượt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67286" y="1605281"/>
            <a:ext cx="8343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514600" y="3052689"/>
            <a:ext cx="1804182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Connector 10"/>
          <p:cNvCxnSpPr/>
          <p:nvPr/>
        </p:nvCxnSpPr>
        <p:spPr>
          <a:xfrm>
            <a:off x="2573753" y="3886200"/>
            <a:ext cx="151326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>
          <a:xfrm>
            <a:off x="7474634" y="3886200"/>
            <a:ext cx="1022253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>
            <a:off x="3886200" y="4343400"/>
            <a:ext cx="164623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Straight Connector 15"/>
          <p:cNvCxnSpPr/>
          <p:nvPr/>
        </p:nvCxnSpPr>
        <p:spPr>
          <a:xfrm>
            <a:off x="1066800" y="4733778"/>
            <a:ext cx="121717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Straight Connector 25"/>
          <p:cNvCxnSpPr/>
          <p:nvPr/>
        </p:nvCxnSpPr>
        <p:spPr>
          <a:xfrm>
            <a:off x="5532438" y="4724400"/>
            <a:ext cx="1942196" cy="93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304800" y="990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5334000" cy="2514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CÁM ƠN QUÝ THẦY CÔ VÀ CÁC EM HỌC SINH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65012"/>
            <a:ext cx="855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33954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33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4191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60ABA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?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b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</a:rPr>
              <a:t>THẢO LUẬN NHÓM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L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Oánh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14350" indent="-514350">
              <a:buAutoNum type="alphaLcPeriod" startAt="2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ctr">
              <a:buNone/>
            </a:pP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dirty="0"/>
          </a:p>
        </p:txBody>
      </p:sp>
      <p:pic>
        <p:nvPicPr>
          <p:cNvPr id="5" name="Picture 54" descr="be luc binh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1" y="1447799"/>
            <a:ext cx="2902188" cy="191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3" descr="Xe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1" y="3962400"/>
            <a:ext cx="3048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3687763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èo tây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còn được gọi là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 Nhật Bản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9" descr="be luc b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12825"/>
            <a:ext cx="2441575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3276600" y="3733800"/>
            <a:ext cx="1885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Sình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10" descr="D:\Ảnh 2016\lamduon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012825"/>
            <a:ext cx="23685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6124575" y="3717925"/>
            <a:ext cx="2808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4501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5663" y="2522538"/>
            <a:ext cx="542925" cy="204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18440" name="Picture 2" descr="Xe lu, xe lu rung, xe lu tỉnh, 5 tấn, 7 tấn, 9,10,11,12,15 tấn 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012825"/>
            <a:ext cx="30527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135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" y="15875"/>
            <a:ext cx="9144000" cy="7010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6563" name="Rectangle 3"/>
          <p:cNvSpPr>
            <a:spLocks noRot="1" noChangeArrowheads="1"/>
          </p:cNvSpPr>
          <p:nvPr/>
        </p:nvSpPr>
        <p:spPr bwMode="auto">
          <a:xfrm>
            <a:off x="0" y="1295400"/>
            <a:ext cx="571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FontTx/>
              <a:buAutoNum type="alphaLcParenR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Oánh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838200" indent="-838200" algn="ctr">
              <a:defRPr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Rectangle 4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590800" y="31242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66" name="Rectangle 6"/>
          <p:cNvSpPr>
            <a:spLocks noRot="1" noChangeArrowheads="1"/>
          </p:cNvSpPr>
          <p:nvPr/>
        </p:nvSpPr>
        <p:spPr bwMode="auto">
          <a:xfrm>
            <a:off x="0" y="3276600"/>
            <a:ext cx="571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AutoNum type="alphaLcParenR" startAt="2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838200" indent="-838200">
              <a:buAutoNum type="alphaLcParenR" startAt="2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590800" y="51054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78" name="AutoShape 18"/>
          <p:cNvSpPr>
            <a:spLocks/>
          </p:cNvSpPr>
          <p:nvPr/>
        </p:nvSpPr>
        <p:spPr bwMode="auto">
          <a:xfrm>
            <a:off x="4419600" y="1371600"/>
            <a:ext cx="76200" cy="11430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029200" y="1524000"/>
            <a:ext cx="3048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latin typeface="Times New Roman" pitchFamily="18" charset="0"/>
              </a:rPr>
              <a:t>Bèo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sz="2800" b="1" dirty="0" err="1">
                <a:latin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405FB"/>
                </a:solidFill>
                <a:latin typeface="Times New Roman" pitchFamily="18" charset="0"/>
              </a:rPr>
              <a:t>Tôi</a:t>
            </a:r>
            <a:endParaRPr lang="en-US" sz="2800" b="1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66583" name="AutoShape 23"/>
          <p:cNvSpPr>
            <a:spLocks/>
          </p:cNvSpPr>
          <p:nvPr/>
        </p:nvSpPr>
        <p:spPr bwMode="auto">
          <a:xfrm>
            <a:off x="4343400" y="3276600"/>
            <a:ext cx="76200" cy="12954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0" y="5181600"/>
            <a:ext cx="9144000" cy="138499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Cách xưng hô ấy có tác dụng làm cho ta có cảm giác bèo lục bình và xe lu giống như một người bạn gần gũi đang nói chuyện cùng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chúng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 ta.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5029200" y="3352800"/>
            <a:ext cx="3048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</a:rPr>
              <a:t>Chiếc xe lu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tự xưng là </a:t>
            </a:r>
            <a:r>
              <a:rPr lang="en-US" sz="2800" b="1" dirty="0" err="1">
                <a:solidFill>
                  <a:srgbClr val="3405FB"/>
                </a:solidFill>
                <a:latin typeface="Times New Roman" pitchFamily="18" charset="0"/>
              </a:rPr>
              <a:t>Tớ</a:t>
            </a:r>
            <a:endParaRPr lang="en-US" sz="2800" b="1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2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l" eaLnBrk="1" hangingPunct="1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?             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9095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6" grpId="0"/>
      <p:bldP spid="66578" grpId="0" animBg="1"/>
      <p:bldP spid="66580" grpId="0" animBg="1"/>
      <p:bldP spid="66583" grpId="0" animBg="1"/>
      <p:bldP spid="66601" grpId="0" animBg="1"/>
      <p:bldP spid="666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5334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3855" y="1979205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09600" y="228600"/>
            <a:ext cx="685800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45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1384111"/>
            <a:ext cx="9144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  <a:p>
            <a:pPr>
              <a:defRPr/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0782" y="2507116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>
                <a:latin typeface="Times New Roman" pitchFamily="18" charset="0"/>
              </a:rPr>
              <a:t> a)  Con </a:t>
            </a:r>
            <a:r>
              <a:rPr lang="en-US" sz="3200" b="1" dirty="0" err="1">
                <a:latin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rèn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móng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0" y="4348609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 b="1" dirty="0">
                <a:latin typeface="Times New Roman" pitchFamily="18" charset="0"/>
              </a:rPr>
              <a:t>  c) </a:t>
            </a:r>
            <a:r>
              <a:rPr lang="en-US" sz="3200" b="1" dirty="0" err="1">
                <a:latin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mai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muông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thú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0" y="3269116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Hồng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nô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nức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lễ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</a:rPr>
              <a:t>h</a:t>
            </a:r>
            <a:r>
              <a:rPr lang="en-US" sz="3200" b="1" dirty="0" err="1">
                <a:latin typeface="Times New Roman" pitchFamily="18" charset="0"/>
              </a:rPr>
              <a:t>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tưởng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2606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414835"/>
  <p:tag name="VIOLETTITLE" val="Tuần 28. Nhân hoá. Ôn tập cách đặt và trả lời câu hỏi Để làm gì? Dấu chấm, chấm hỏi, chấm than"/>
  <p:tag name="VIOLETLESSON" val="28"/>
  <p:tag name="VIOLETCATID" val="7840642"/>
  <p:tag name="VIOLETSUBJECT" val="Luyện từ và câu 3"/>
  <p:tag name="VIOLETAUTHORID" val="10145420"/>
  <p:tag name="VIOLETAUTHORNAME" val="nguyễn thị hoa"/>
  <p:tag name="VIOLETAUTHORAVATAR" val="no_avatar.jpg"/>
  <p:tag name="VIOLETAUTHORADDRESS" val="trường tiểu học tam kỳ - hải dương"/>
  <p:tag name="VIOLETDATE" val="2022-03-25 09:15:37"/>
  <p:tag name="VIOLETHIT" val="19"/>
  <p:tag name="VIOLETLIKE" val="0"/>
  <p:tag name="INKNOELEADERBOARD" val="494193541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1261</Words>
  <Application>Microsoft Office PowerPoint</Application>
  <PresentationFormat>On-screen Show (4:3)</PresentationFormat>
  <Paragraphs>144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Unicode MS</vt:lpstr>
      <vt:lpstr>Calibri</vt:lpstr>
      <vt:lpstr>Times</vt:lpstr>
      <vt:lpstr>Times New Roman</vt:lpstr>
      <vt:lpstr>Office Theme</vt:lpstr>
      <vt:lpstr>Thứ năm ngày 31 tháng 3 năm 2022  LUYỆN TỪ VÀ CÂU </vt:lpstr>
      <vt:lpstr>PowerPoint Presentation</vt:lpstr>
      <vt:lpstr>PowerPoint Presentation</vt:lpstr>
      <vt:lpstr>PowerPoint Presentation</vt:lpstr>
      <vt:lpstr> Bài 1: Trong những câu thơ sau, cây cối và sự vật tự xưng là gì ? Cách xưng hô ấy có tác dụng gì ? THẢO LUẬN NHÓM</vt:lpstr>
      <vt:lpstr>PowerPoint Presentation</vt:lpstr>
      <vt:lpstr>        Bài 1: Trong những câu thơ sau, cây cối và sự vật tự xưng là gì ?                        Cách xưng hô ấy có tác dụng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:  Để làm bố mẹ vui lòng ,em cố gắng học giỏi.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CÂU 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HT-0981 958 466</dc:creator>
  <cp:lastModifiedBy>Admin</cp:lastModifiedBy>
  <cp:revision>138</cp:revision>
  <dcterms:created xsi:type="dcterms:W3CDTF">2016-03-17T04:48:08Z</dcterms:created>
  <dcterms:modified xsi:type="dcterms:W3CDTF">2022-03-25T06:41:54Z</dcterms:modified>
</cp:coreProperties>
</file>