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0" r:id="rId2"/>
    <p:sldId id="271" r:id="rId3"/>
    <p:sldId id="258" r:id="rId4"/>
    <p:sldId id="273" r:id="rId5"/>
    <p:sldId id="272" r:id="rId6"/>
    <p:sldId id="274" r:id="rId7"/>
    <p:sldId id="261" r:id="rId8"/>
    <p:sldId id="267" r:id="rId9"/>
    <p:sldId id="262" r:id="rId10"/>
    <p:sldId id="263" r:id="rId11"/>
    <p:sldId id="275" r:id="rId12"/>
    <p:sldId id="276" r:id="rId13"/>
    <p:sldId id="277" r:id="rId14"/>
    <p:sldId id="278" r:id="rId15"/>
    <p:sldId id="279" r:id="rId16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4335DB-4D7E-412F-9F87-325EE9F5882F}" type="datetimeFigureOut">
              <a:rPr lang="en-US" smtClean="0"/>
              <a:t>21/3/2022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39338-8118-47EA-B669-27F0FF4DB7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574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FC1470E-7936-4CCD-8AF9-43191597F840}" type="slidenum">
              <a:rPr lang="en-US" altLang="en-US">
                <a:solidFill>
                  <a:srgbClr val="000000"/>
                </a:solidFill>
              </a:rPr>
              <a:pPr/>
              <a:t>4</a:t>
            </a:fld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1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vi-VN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3277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33400" y="228600"/>
            <a:ext cx="8382000" cy="6172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6629400" y="6548438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www.themegallery.com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4191000" y="6548438"/>
            <a:ext cx="838200" cy="261937"/>
          </a:xfrm>
        </p:spPr>
        <p:txBody>
          <a:bodyPr/>
          <a:lstStyle>
            <a:lvl1pPr>
              <a:defRPr/>
            </a:lvl1pPr>
          </a:lstStyle>
          <a:p>
            <a:fld id="{F5C7204F-47D7-4DF6-A838-142AC2A58B9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>
          <a:xfrm>
            <a:off x="381000" y="6548438"/>
            <a:ext cx="1905000" cy="261937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A993A-54A2-40DD-B6BF-D4EBB37F8937}" type="datetimeFigureOut">
              <a:rPr lang="en-US" smtClean="0"/>
              <a:pPr/>
              <a:t>21/3/2022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3541F9-D021-460E-BC32-496B910B19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slide" Target="slide1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11.xml"/><Relationship Id="rId5" Type="http://schemas.openxmlformats.org/officeDocument/2006/relationships/image" Target="../media/image5.jpeg"/><Relationship Id="rId4" Type="http://schemas.openxmlformats.org/officeDocument/2006/relationships/slide" Target="slide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slide" Target="slid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gif"/><Relationship Id="rId3" Type="http://schemas.openxmlformats.org/officeDocument/2006/relationships/image" Target="../media/image8.png"/><Relationship Id="rId7" Type="http://schemas.openxmlformats.org/officeDocument/2006/relationships/image" Target="../media/image12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gif"/><Relationship Id="rId5" Type="http://schemas.openxmlformats.org/officeDocument/2006/relationships/image" Target="../media/image10.gif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67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WordArt 7"/>
          <p:cNvSpPr>
            <a:spLocks noTextEdit="1"/>
          </p:cNvSpPr>
          <p:nvPr/>
        </p:nvSpPr>
        <p:spPr bwMode="auto">
          <a:xfrm>
            <a:off x="5562600" y="511792"/>
            <a:ext cx="2592288" cy="4962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854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C00000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854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3076" name="Text Box 12"/>
          <p:cNvSpPr txBox="1">
            <a:spLocks noChangeArrowheads="1"/>
          </p:cNvSpPr>
          <p:nvPr/>
        </p:nvSpPr>
        <p:spPr bwMode="auto">
          <a:xfrm>
            <a:off x="2784475" y="4445000"/>
            <a:ext cx="34972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Thu Lan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86000" y="1932982"/>
            <a:ext cx="5493060" cy="2114259"/>
          </a:xfrm>
          <a:prstGeom prst="rect">
            <a:avLst/>
          </a:prstGeom>
          <a:noFill/>
        </p:spPr>
        <p:txBody>
          <a:bodyPr spcFirstLastPara="1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vi-VN" sz="2279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Bài giảng trực tuyến lớp 3</a:t>
            </a:r>
            <a:endParaRPr lang="en-US" sz="2279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61828" y="2672916"/>
            <a:ext cx="5341404" cy="1512168"/>
          </a:xfrm>
          <a:prstGeom prst="rect">
            <a:avLst/>
          </a:prstGeom>
          <a:noFill/>
        </p:spPr>
        <p:txBody>
          <a:bodyPr>
            <a:prstTxWarp prst="textPlain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Môn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b="1" spc="21" dirty="0" err="1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defRPr/>
            </a:pPr>
            <a:r>
              <a:rPr lang="en-US" b="1" spc="21" dirty="0" err="1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spc="21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Số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100000.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Luyện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tập</a:t>
            </a:r>
            <a:endParaRPr lang="en-US" sz="1181" b="1" spc="21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7418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1424940" y="86283"/>
            <a:ext cx="7620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 err="1">
                <a:latin typeface="Times New Roman" pitchFamily="18" charset="0"/>
              </a:rPr>
              <a:t>Một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sân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vận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</a:rPr>
              <a:t> 7000 </a:t>
            </a:r>
            <a:r>
              <a:rPr lang="en-US" sz="3200" b="1" dirty="0" err="1">
                <a:latin typeface="Times New Roman" pitchFamily="18" charset="0"/>
              </a:rPr>
              <a:t>chỗ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ngồi</a:t>
            </a:r>
            <a:r>
              <a:rPr lang="en-US" sz="3200" b="1" dirty="0">
                <a:latin typeface="Times New Roman" pitchFamily="18" charset="0"/>
              </a:rPr>
              <a:t>, </a:t>
            </a:r>
            <a:r>
              <a:rPr lang="en-US" sz="3200" b="1" dirty="0" err="1">
                <a:latin typeface="Times New Roman" pitchFamily="18" charset="0"/>
              </a:rPr>
              <a:t>đã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</a:rPr>
              <a:t> 5000 </a:t>
            </a:r>
            <a:r>
              <a:rPr lang="en-US" sz="3200" b="1" dirty="0" err="1">
                <a:latin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đến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xem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</a:rPr>
              <a:t>bóng</a:t>
            </a:r>
            <a:r>
              <a:rPr lang="en-US" sz="3200" b="1" dirty="0" smtClean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đá</a:t>
            </a:r>
            <a:r>
              <a:rPr lang="en-US" sz="3200" b="1" dirty="0">
                <a:latin typeface="Times New Roman" pitchFamily="18" charset="0"/>
              </a:rPr>
              <a:t> . </a:t>
            </a:r>
            <a:r>
              <a:rPr lang="en-US" sz="3200" b="1" dirty="0" err="1">
                <a:latin typeface="Times New Roman" pitchFamily="18" charset="0"/>
              </a:rPr>
              <a:t>Hỏi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sân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vận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động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đó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còn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bao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nhiêu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chỗ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chưa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có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người</a:t>
            </a:r>
            <a:r>
              <a:rPr lang="en-US" sz="3200" b="1" dirty="0">
                <a:latin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</a:rPr>
              <a:t>ngồi</a:t>
            </a:r>
            <a:r>
              <a:rPr lang="en-US" sz="3200" b="1" dirty="0">
                <a:latin typeface="Times New Roman" pitchFamily="18" charset="0"/>
              </a:rPr>
              <a:t>?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33400" y="228600"/>
            <a:ext cx="685800" cy="749301"/>
            <a:chOff x="336" y="1122"/>
            <a:chExt cx="480" cy="472"/>
          </a:xfrm>
        </p:grpSpPr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336" y="1141"/>
              <a:ext cx="480" cy="453"/>
              <a:chOff x="999" y="3120"/>
              <a:chExt cx="768" cy="1104"/>
            </a:xfrm>
          </p:grpSpPr>
          <p:sp>
            <p:nvSpPr>
              <p:cNvPr id="57355" name="AutoShape 11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2000"/>
              </a:p>
            </p:txBody>
          </p:sp>
          <p:sp>
            <p:nvSpPr>
              <p:cNvPr id="57356" name="Freeform 12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 sz="2000"/>
              </a:p>
            </p:txBody>
          </p:sp>
          <p:sp>
            <p:nvSpPr>
              <p:cNvPr id="57357" name="Text Box 13"/>
              <p:cNvSpPr txBox="1">
                <a:spLocks noChangeArrowheads="1"/>
              </p:cNvSpPr>
              <p:nvPr/>
            </p:nvSpPr>
            <p:spPr bwMode="gray">
              <a:xfrm>
                <a:off x="1282" y="3327"/>
                <a:ext cx="186" cy="897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eaLnBrk="0" hangingPunct="0"/>
                <a:endParaRPr lang="en-US" sz="32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  <p:sp>
          <p:nvSpPr>
            <p:cNvPr id="57358" name="Text Box 14"/>
            <p:cNvSpPr txBox="1">
              <a:spLocks noChangeArrowheads="1"/>
            </p:cNvSpPr>
            <p:nvPr/>
          </p:nvSpPr>
          <p:spPr bwMode="auto">
            <a:xfrm>
              <a:off x="480" y="1122"/>
              <a:ext cx="192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200" b="1" dirty="0">
                  <a:solidFill>
                    <a:srgbClr val="800000"/>
                  </a:solidFill>
                  <a:latin typeface="Times New Roman" pitchFamily="18" charset="0"/>
                </a:rPr>
                <a:t>4</a:t>
              </a:r>
            </a:p>
          </p:txBody>
        </p:sp>
      </p:grpSp>
      <p:sp>
        <p:nvSpPr>
          <p:cNvPr id="57359" name="AutoShape 15"/>
          <p:cNvSpPr>
            <a:spLocks noChangeArrowheads="1"/>
          </p:cNvSpPr>
          <p:nvPr/>
        </p:nvSpPr>
        <p:spPr bwMode="gray">
          <a:xfrm>
            <a:off x="3787140" y="4001348"/>
            <a:ext cx="5257800" cy="27432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</a:rPr>
              <a:t>Bài</a:t>
            </a:r>
            <a:r>
              <a:rPr lang="en-US" sz="3200" b="1" i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00"/>
                </a:solidFill>
                <a:latin typeface="Times New Roman" pitchFamily="18" charset="0"/>
              </a:rPr>
              <a:t>giải</a:t>
            </a:r>
            <a:endParaRPr lang="en-US" sz="3200" b="1" i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chỗ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chưa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người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ngồi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là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:</a:t>
            </a:r>
          </a:p>
          <a:p>
            <a:pPr algn="ctr"/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7000 – 5000 = 2000 (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chỗ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)</a:t>
            </a:r>
          </a:p>
          <a:p>
            <a:pPr algn="ctr"/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           </a:t>
            </a:r>
            <a:r>
              <a:rPr lang="en-US" sz="3200" b="1" dirty="0" err="1" smtClean="0">
                <a:solidFill>
                  <a:srgbClr val="000000"/>
                </a:solidFill>
                <a:latin typeface="Times New Roman" pitchFamily="18" charset="0"/>
              </a:rPr>
              <a:t>Đáp</a:t>
            </a:r>
            <a:r>
              <a:rPr lang="en-US" sz="32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số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: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2000 </a:t>
            </a:r>
            <a:r>
              <a:rPr lang="en-US" sz="3200" b="1" dirty="0" err="1">
                <a:latin typeface="Times New Roman" pitchFamily="18" charset="0"/>
              </a:rPr>
              <a:t>c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hỗ</a:t>
            </a:r>
            <a:r>
              <a:rPr lang="en-US" sz="3200" b="1" dirty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00"/>
                </a:solidFill>
                <a:latin typeface="Times New Roman" pitchFamily="18" charset="0"/>
              </a:rPr>
              <a:t>ngồi</a:t>
            </a:r>
            <a:endParaRPr lang="en-US" sz="32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0" name="AutoShape 15"/>
          <p:cNvSpPr>
            <a:spLocks noChangeArrowheads="1"/>
          </p:cNvSpPr>
          <p:nvPr/>
        </p:nvSpPr>
        <p:spPr bwMode="gray">
          <a:xfrm>
            <a:off x="30707" y="2108152"/>
            <a:ext cx="4876800" cy="2743200"/>
          </a:xfrm>
          <a:prstGeom prst="roundRect">
            <a:avLst>
              <a:gd name="adj" fmla="val 10889"/>
            </a:avLst>
          </a:prstGeom>
          <a:gradFill rotWithShape="1">
            <a:gsLst>
              <a:gs pos="0">
                <a:srgbClr val="DDDDDD"/>
              </a:gs>
              <a:gs pos="50000">
                <a:srgbClr val="DDDDDD">
                  <a:gamma/>
                  <a:tint val="48627"/>
                  <a:invGamma/>
                </a:srgbClr>
              </a:gs>
              <a:gs pos="100000">
                <a:srgbClr val="DDDDDD"/>
              </a:gs>
            </a:gsLst>
            <a:lin ang="2700000" scaled="1"/>
          </a:gradFill>
          <a:ln w="38100">
            <a:solidFill>
              <a:srgbClr val="FFFFFF"/>
            </a:solidFill>
            <a:round/>
            <a:headEnd/>
            <a:tailEnd/>
          </a:ln>
          <a:effectLst>
            <a:outerShdw dist="135003" dir="2928844" algn="ctr" rotWithShape="0">
              <a:srgbClr val="000000">
                <a:alpha val="50000"/>
              </a:srgbClr>
            </a:outerShdw>
          </a:effectLst>
        </p:spPr>
        <p:txBody>
          <a:bodyPr wrap="none" anchor="ctr"/>
          <a:lstStyle/>
          <a:p>
            <a:pPr algn="ctr"/>
            <a:r>
              <a:rPr lang="en-US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Tóm</a:t>
            </a:r>
            <a:r>
              <a:rPr lang="en-US" sz="2800" b="1" i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000000"/>
                </a:solidFill>
                <a:latin typeface="Times New Roman" pitchFamily="18" charset="0"/>
              </a:rPr>
              <a:t>tắt</a:t>
            </a:r>
            <a:endParaRPr lang="en-US" sz="2800" b="1" i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Có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:     7000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chỗ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ngồi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Đã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ngồi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:     5000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chỗ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Còn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:    …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   </a:t>
            </a:r>
            <a:r>
              <a:rPr lang="en-US" sz="2800" b="1" dirty="0" err="1" smtClean="0">
                <a:latin typeface="Times New Roman" pitchFamily="18" charset="0"/>
              </a:rPr>
              <a:t>c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hỗ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Times New Roman" pitchFamily="18" charset="0"/>
              </a:rPr>
              <a:t>ngồi</a:t>
            </a:r>
            <a:r>
              <a:rPr lang="en-US" sz="2800" b="1" dirty="0" smtClean="0">
                <a:solidFill>
                  <a:srgbClr val="000000"/>
                </a:solidFill>
                <a:latin typeface="Times New Roman" pitchFamily="18" charset="0"/>
              </a:rPr>
              <a:t>?</a:t>
            </a:r>
            <a:endParaRPr lang="en-US" sz="28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7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57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73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73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73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573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2" grpId="0"/>
      <p:bldP spid="5735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762000" y="2514600"/>
            <a:ext cx="1752600" cy="366713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cs typeface="Arial" pitchFamily="34" charset="0"/>
              </a:defRPr>
            </a:lvl9pPr>
          </a:lstStyle>
          <a:p>
            <a:pPr eaLnBrk="1" fontAlgn="auto" hangingPunct="1">
              <a:spcBef>
                <a:spcPct val="50000"/>
              </a:spcBef>
              <a:spcAft>
                <a:spcPts val="0"/>
              </a:spcAft>
              <a:defRPr/>
            </a:pPr>
            <a:endParaRPr lang="vi-VN" kern="0">
              <a:solidFill>
                <a:srgbClr val="FFFFFF"/>
              </a:solidFill>
            </a:endParaRPr>
          </a:p>
        </p:txBody>
      </p:sp>
      <p:pic>
        <p:nvPicPr>
          <p:cNvPr id="9" name="Picture 6" descr="CAUYK58M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3048000"/>
            <a:ext cx="2752725" cy="34290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7" descr="HOA HỒNG ĐỎ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667000"/>
            <a:ext cx="25908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HOA HỒNG VÀNG">
            <a:hlinkClick r:id="rId6" action="ppaction://hlinksldjump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667000"/>
            <a:ext cx="25146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228600" y="381000"/>
            <a:ext cx="8458200" cy="1636713"/>
          </a:xfrm>
          <a:prstGeom prst="flowChartAlternateProcess">
            <a:avLst/>
          </a:prstGeom>
          <a:solidFill>
            <a:srgbClr val="CCFFFF"/>
          </a:solidFill>
          <a:ln w="76200" cmpd="tri">
            <a:solidFill>
              <a:srgbClr val="00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4000" b="1">
                <a:solidFill>
                  <a:srgbClr val="0000C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Bạn chọn bông hoa màu gì?</a:t>
            </a:r>
          </a:p>
        </p:txBody>
      </p:sp>
    </p:spTree>
    <p:extLst>
      <p:ext uri="{BB962C8B-B14F-4D97-AF65-F5344CB8AC3E}">
        <p14:creationId xmlns:p14="http://schemas.microsoft.com/office/powerpoint/2010/main" val="2134113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 nodeType="clickPar">
                      <p:stCondLst>
                        <p:cond delay="0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 nodeType="clickPar">
                      <p:stCondLst>
                        <p:cond delay="0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 nodeType="clickPar">
                      <p:stCondLst>
                        <p:cond delay="0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4"/>
          <p:cNvSpPr>
            <a:spLocks noChangeArrowheads="1"/>
          </p:cNvSpPr>
          <p:nvPr/>
        </p:nvSpPr>
        <p:spPr bwMode="auto">
          <a:xfrm>
            <a:off x="1588" y="6286500"/>
            <a:ext cx="547687" cy="547688"/>
          </a:xfrm>
          <a:prstGeom prst="sun">
            <a:avLst>
              <a:gd name="adj" fmla="val 32463"/>
            </a:avLst>
          </a:prstGeom>
          <a:solidFill>
            <a:srgbClr val="F4130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7411" name="AutoShape 5"/>
          <p:cNvSpPr>
            <a:spLocks noChangeArrowheads="1"/>
          </p:cNvSpPr>
          <p:nvPr/>
        </p:nvSpPr>
        <p:spPr bwMode="auto">
          <a:xfrm>
            <a:off x="8458200" y="6478588"/>
            <a:ext cx="395288" cy="354012"/>
          </a:xfrm>
          <a:prstGeom prst="sun">
            <a:avLst>
              <a:gd name="adj" fmla="val 31727"/>
            </a:avLst>
          </a:prstGeom>
          <a:solidFill>
            <a:srgbClr val="FFFF99"/>
          </a:solidFill>
          <a:ln w="9525">
            <a:solidFill>
              <a:srgbClr val="FFCC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7412" name="AutoShape 6"/>
          <p:cNvSpPr>
            <a:spLocks noChangeArrowheads="1"/>
          </p:cNvSpPr>
          <p:nvPr/>
        </p:nvSpPr>
        <p:spPr bwMode="auto">
          <a:xfrm>
            <a:off x="549275" y="6483350"/>
            <a:ext cx="365125" cy="365125"/>
          </a:xfrm>
          <a:prstGeom prst="sun">
            <a:avLst>
              <a:gd name="adj" fmla="val 31306"/>
            </a:avLst>
          </a:prstGeom>
          <a:solidFill>
            <a:srgbClr val="FFFF99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7413" name="AutoShape 7"/>
          <p:cNvSpPr>
            <a:spLocks noChangeArrowheads="1"/>
          </p:cNvSpPr>
          <p:nvPr/>
        </p:nvSpPr>
        <p:spPr bwMode="auto">
          <a:xfrm>
            <a:off x="-14288" y="5956300"/>
            <a:ext cx="365126" cy="365125"/>
          </a:xfrm>
          <a:prstGeom prst="sun">
            <a:avLst>
              <a:gd name="adj" fmla="val 32639"/>
            </a:avLst>
          </a:prstGeom>
          <a:solidFill>
            <a:srgbClr val="FFFF99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7414" name="AutoShape 8"/>
          <p:cNvSpPr>
            <a:spLocks noChangeArrowheads="1"/>
          </p:cNvSpPr>
          <p:nvPr/>
        </p:nvSpPr>
        <p:spPr bwMode="auto">
          <a:xfrm>
            <a:off x="8509000" y="17463"/>
            <a:ext cx="365125" cy="365125"/>
          </a:xfrm>
          <a:prstGeom prst="sun">
            <a:avLst>
              <a:gd name="adj" fmla="val 27394"/>
            </a:avLst>
          </a:prstGeom>
          <a:solidFill>
            <a:schemeClr val="accent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08553" name="AutoShape 9"/>
          <p:cNvSpPr>
            <a:spLocks noChangeArrowheads="1"/>
          </p:cNvSpPr>
          <p:nvPr/>
        </p:nvSpPr>
        <p:spPr bwMode="auto">
          <a:xfrm>
            <a:off x="0" y="0"/>
            <a:ext cx="457200" cy="457200"/>
          </a:xfrm>
          <a:prstGeom prst="sun">
            <a:avLst>
              <a:gd name="adj" fmla="val 32463"/>
            </a:avLst>
          </a:prstGeom>
          <a:solidFill>
            <a:srgbClr val="F41302"/>
          </a:solidFill>
          <a:ln w="9525">
            <a:solidFill>
              <a:schemeClr val="tx2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7416" name="Text Box 10"/>
          <p:cNvSpPr txBox="1">
            <a:spLocks noChangeArrowheads="1"/>
          </p:cNvSpPr>
          <p:nvPr/>
        </p:nvSpPr>
        <p:spPr bwMode="auto">
          <a:xfrm>
            <a:off x="914400" y="9906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800" b="1">
              <a:solidFill>
                <a:srgbClr val="000000"/>
              </a:solidFill>
            </a:endParaRPr>
          </a:p>
        </p:txBody>
      </p:sp>
      <p:sp>
        <p:nvSpPr>
          <p:cNvPr id="17417" name="AutoShape 13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143500"/>
            <a:ext cx="990600" cy="685800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35183" name="Text Box 15"/>
          <p:cNvSpPr txBox="1">
            <a:spLocks noChangeArrowheads="1"/>
          </p:cNvSpPr>
          <p:nvPr/>
        </p:nvSpPr>
        <p:spPr bwMode="auto">
          <a:xfrm>
            <a:off x="-30163" y="2216150"/>
            <a:ext cx="8991601" cy="584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Tám mươi sáu nghìn một trăm linh năm</a:t>
            </a:r>
          </a:p>
        </p:txBody>
      </p:sp>
      <p:sp>
        <p:nvSpPr>
          <p:cNvPr id="135184" name="Text Box 16"/>
          <p:cNvSpPr txBox="1">
            <a:spLocks noChangeArrowheads="1"/>
          </p:cNvSpPr>
          <p:nvPr/>
        </p:nvSpPr>
        <p:spPr bwMode="auto">
          <a:xfrm>
            <a:off x="-30163" y="3124200"/>
            <a:ext cx="8686801" cy="584200"/>
          </a:xfrm>
          <a:prstGeom prst="rect">
            <a:avLst/>
          </a:prstGeom>
          <a:solidFill>
            <a:schemeClr val="bg1"/>
          </a:solidFill>
          <a:ln w="38100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</a:rPr>
              <a:t>Mười bảy nghìn năm trăm</a:t>
            </a:r>
          </a:p>
        </p:txBody>
      </p:sp>
      <p:sp>
        <p:nvSpPr>
          <p:cNvPr id="17420" name="Text Box 17"/>
          <p:cNvSpPr txBox="1">
            <a:spLocks noChangeArrowheads="1"/>
          </p:cNvSpPr>
          <p:nvPr/>
        </p:nvSpPr>
        <p:spPr bwMode="auto">
          <a:xfrm>
            <a:off x="2895600" y="685800"/>
            <a:ext cx="1828800" cy="701675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</a:rPr>
              <a:t>Viết số</a:t>
            </a:r>
          </a:p>
        </p:txBody>
      </p:sp>
      <p:pic>
        <p:nvPicPr>
          <p:cNvPr id="17421" name="Picture 6" descr="CAUYK58M">
            <a:hlinkClick r:id="rId4" action="ppaction://hlinksldjump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33400"/>
            <a:ext cx="2752725" cy="1676400"/>
          </a:xfrm>
          <a:prstGeom prst="rect">
            <a:avLst/>
          </a:prstGeom>
          <a:noFill/>
          <a:ln w="190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7097713" y="2208213"/>
            <a:ext cx="2362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86 105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4759325" y="3094038"/>
            <a:ext cx="2362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17 500</a:t>
            </a:r>
          </a:p>
        </p:txBody>
      </p:sp>
    </p:spTree>
    <p:extLst>
      <p:ext uri="{BB962C8B-B14F-4D97-AF65-F5344CB8AC3E}">
        <p14:creationId xmlns:p14="http://schemas.microsoft.com/office/powerpoint/2010/main" val="1307796553"/>
      </p:ext>
    </p:extLst>
  </p:cSld>
  <p:clrMapOvr>
    <a:masterClrMapping/>
  </p:clrMapOvr>
  <p:transition spd="slow"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mph" presetSubtype="2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4130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8" presetClass="emph" presetSubtype="0" repeatCount="indefinite" accel="50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Rot by="3000000">
                                      <p:cBhvr>
                                        <p:cTn id="9" dur="1000" fill="hold"/>
                                        <p:tgtEl>
                                          <p:spTgt spid="1085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51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5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51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51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53" grpId="0" animBg="1"/>
      <p:bldP spid="135183" grpId="0" animBg="1"/>
      <p:bldP spid="135184" grpId="0" animBg="1"/>
      <p:bldP spid="2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5930900"/>
            <a:ext cx="914400" cy="762000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36210" name="Text Box 18"/>
          <p:cNvSpPr txBox="1">
            <a:spLocks noChangeArrowheads="1"/>
          </p:cNvSpPr>
          <p:nvPr/>
        </p:nvSpPr>
        <p:spPr bwMode="auto">
          <a:xfrm>
            <a:off x="962025" y="2625725"/>
            <a:ext cx="7315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 lớn nhất có 5 chữ số là số nào?</a:t>
            </a:r>
          </a:p>
        </p:txBody>
      </p:sp>
      <p:pic>
        <p:nvPicPr>
          <p:cNvPr id="18436" name="Picture 8" descr="HOA HỒNG VÀN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228600"/>
            <a:ext cx="2514600" cy="1905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437" name="Text Box 20"/>
          <p:cNvSpPr txBox="1">
            <a:spLocks noChangeArrowheads="1"/>
          </p:cNvSpPr>
          <p:nvPr/>
        </p:nvSpPr>
        <p:spPr bwMode="auto">
          <a:xfrm>
            <a:off x="1116013" y="1066800"/>
            <a:ext cx="310197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solidFill>
                  <a:srgbClr val="FF3300"/>
                </a:solidFill>
              </a:rPr>
              <a:t>Trả lời câu hỏi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3121025" y="3446463"/>
            <a:ext cx="1676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99 999</a:t>
            </a:r>
          </a:p>
        </p:txBody>
      </p:sp>
    </p:spTree>
    <p:extLst>
      <p:ext uri="{BB962C8B-B14F-4D97-AF65-F5344CB8AC3E}">
        <p14:creationId xmlns:p14="http://schemas.microsoft.com/office/powerpoint/2010/main" val="379920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6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210" grpId="0"/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13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0" y="4953000"/>
            <a:ext cx="990600" cy="914400"/>
          </a:xfrm>
          <a:prstGeom prst="actionButtonEnd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1800">
              <a:solidFill>
                <a:srgbClr val="000000"/>
              </a:solidFill>
            </a:endParaRPr>
          </a:p>
        </p:txBody>
      </p:sp>
      <p:sp>
        <p:nvSpPr>
          <p:cNvPr id="137230" name="Text Box 14"/>
          <p:cNvSpPr txBox="1">
            <a:spLocks noChangeArrowheads="1"/>
          </p:cNvSpPr>
          <p:nvPr/>
        </p:nvSpPr>
        <p:spPr bwMode="auto">
          <a:xfrm>
            <a:off x="3048000" y="31242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32 200</a:t>
            </a:r>
          </a:p>
        </p:txBody>
      </p:sp>
      <p:sp>
        <p:nvSpPr>
          <p:cNvPr id="137231" name="Text Box 15"/>
          <p:cNvSpPr txBox="1">
            <a:spLocks noChangeArrowheads="1"/>
          </p:cNvSpPr>
          <p:nvPr/>
        </p:nvSpPr>
        <p:spPr bwMode="auto">
          <a:xfrm>
            <a:off x="3048000" y="31242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61 301</a:t>
            </a:r>
          </a:p>
        </p:txBody>
      </p:sp>
      <p:sp>
        <p:nvSpPr>
          <p:cNvPr id="137232" name="Text Box 16"/>
          <p:cNvSpPr txBox="1">
            <a:spLocks noChangeArrowheads="1"/>
          </p:cNvSpPr>
          <p:nvPr/>
        </p:nvSpPr>
        <p:spPr bwMode="auto">
          <a:xfrm>
            <a:off x="3048000" y="31242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85 030</a:t>
            </a:r>
          </a:p>
        </p:txBody>
      </p:sp>
      <p:sp>
        <p:nvSpPr>
          <p:cNvPr id="137233" name="Text Box 17"/>
          <p:cNvSpPr txBox="1">
            <a:spLocks noChangeArrowheads="1"/>
          </p:cNvSpPr>
          <p:nvPr/>
        </p:nvSpPr>
        <p:spPr bwMode="auto">
          <a:xfrm>
            <a:off x="3048000" y="31242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14 350</a:t>
            </a:r>
          </a:p>
        </p:txBody>
      </p:sp>
      <p:sp>
        <p:nvSpPr>
          <p:cNvPr id="137234" name="Text Box 18"/>
          <p:cNvSpPr txBox="1">
            <a:spLocks noChangeArrowheads="1"/>
          </p:cNvSpPr>
          <p:nvPr/>
        </p:nvSpPr>
        <p:spPr bwMode="auto">
          <a:xfrm>
            <a:off x="3048000" y="31369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14 000</a:t>
            </a:r>
          </a:p>
        </p:txBody>
      </p:sp>
      <p:sp>
        <p:nvSpPr>
          <p:cNvPr id="137235" name="Text Box 19"/>
          <p:cNvSpPr txBox="1">
            <a:spLocks noChangeArrowheads="1"/>
          </p:cNvSpPr>
          <p:nvPr/>
        </p:nvSpPr>
        <p:spPr bwMode="auto">
          <a:xfrm>
            <a:off x="3048000" y="3136900"/>
            <a:ext cx="3124200" cy="771525"/>
          </a:xfrm>
          <a:prstGeom prst="rect">
            <a:avLst/>
          </a:prstGeom>
          <a:solidFill>
            <a:schemeClr val="accent1"/>
          </a:solidFill>
          <a:ln w="9525">
            <a:solidFill>
              <a:srgbClr val="8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4400" b="1">
                <a:solidFill>
                  <a:srgbClr val="0033CC"/>
                </a:solidFill>
              </a:rPr>
              <a:t>96 000</a:t>
            </a:r>
          </a:p>
        </p:txBody>
      </p:sp>
      <p:sp>
        <p:nvSpPr>
          <p:cNvPr id="19465" name="Text Box 20"/>
          <p:cNvSpPr txBox="1">
            <a:spLocks noChangeArrowheads="1"/>
          </p:cNvSpPr>
          <p:nvPr/>
        </p:nvSpPr>
        <p:spPr bwMode="auto">
          <a:xfrm>
            <a:off x="3276600" y="914400"/>
            <a:ext cx="2133600" cy="82391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4800" b="1">
                <a:solidFill>
                  <a:srgbClr val="FF0000"/>
                </a:solidFill>
                <a:latin typeface="Times New Roman" panose="02020603050405020304" pitchFamily="18" charset="0"/>
              </a:rPr>
              <a:t>Đọc số</a:t>
            </a:r>
          </a:p>
        </p:txBody>
      </p:sp>
      <p:pic>
        <p:nvPicPr>
          <p:cNvPr id="19466" name="Picture 7" descr="HOA HỒNG ĐỎ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52400"/>
            <a:ext cx="2133600" cy="1524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6296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7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7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37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7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72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72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37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37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30" grpId="0" animBg="1"/>
      <p:bldP spid="137231" grpId="0" animBg="1"/>
      <p:bldP spid="137232" grpId="0" animBg="1"/>
      <p:bldP spid="137233" grpId="0" animBg="1"/>
      <p:bldP spid="137234" grpId="0" animBg="1"/>
      <p:bldP spid="1372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DAISIE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0"/>
            <a:ext cx="1219200" cy="858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AutoShape 12"/>
          <p:cNvSpPr>
            <a:spLocks noChangeArrowheads="1"/>
          </p:cNvSpPr>
          <p:nvPr/>
        </p:nvSpPr>
        <p:spPr bwMode="auto">
          <a:xfrm>
            <a:off x="7391400" y="152400"/>
            <a:ext cx="574675" cy="685800"/>
          </a:xfrm>
          <a:prstGeom prst="star4">
            <a:avLst>
              <a:gd name="adj" fmla="val 12431"/>
            </a:avLst>
          </a:prstGeom>
          <a:solidFill>
            <a:srgbClr val="FF9900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000">
              <a:latin typeface="VNI-Tubes" pitchFamily="2" charset="0"/>
            </a:endParaRPr>
          </a:p>
        </p:txBody>
      </p:sp>
      <p:pic>
        <p:nvPicPr>
          <p:cNvPr id="20484" name="Picture 18" descr="barflow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0"/>
            <a:ext cx="5181600" cy="762000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rgbClr val="80808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6" name="AutoShape 15"/>
          <p:cNvSpPr>
            <a:spLocks noChangeArrowheads="1"/>
          </p:cNvSpPr>
          <p:nvPr/>
        </p:nvSpPr>
        <p:spPr bwMode="auto">
          <a:xfrm>
            <a:off x="304800" y="1524000"/>
            <a:ext cx="762000" cy="714375"/>
          </a:xfrm>
          <a:prstGeom prst="star4">
            <a:avLst>
              <a:gd name="adj" fmla="val 12500"/>
            </a:avLst>
          </a:prstGeom>
          <a:solidFill>
            <a:srgbClr val="66CCFF"/>
          </a:solidFill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vi-VN" altLang="en-US" sz="2000">
              <a:latin typeface="VNI-Tubes" pitchFamily="2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324134" y="-593109"/>
            <a:ext cx="8763000" cy="6629400"/>
            <a:chOff x="240" y="144"/>
            <a:chExt cx="5520" cy="4176"/>
          </a:xfrm>
        </p:grpSpPr>
        <p:pic>
          <p:nvPicPr>
            <p:cNvPr id="20489" name="Picture 4" descr="DAISIES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36" y="3168"/>
              <a:ext cx="524" cy="3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0" name="Picture 8" descr="bar01"/>
            <p:cNvPicPr>
              <a:picLocks noChangeAspect="1" noChangeArrowheads="1"/>
            </p:cNvPicPr>
            <p:nvPr/>
          </p:nvPicPr>
          <p:blipFill>
            <a:blip r:embed="rId4">
              <a:lum bright="-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2" y="3840"/>
              <a:ext cx="4272" cy="4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491" name="AutoShape 10"/>
            <p:cNvSpPr>
              <a:spLocks noChangeArrowheads="1"/>
            </p:cNvSpPr>
            <p:nvPr/>
          </p:nvSpPr>
          <p:spPr bwMode="auto">
            <a:xfrm>
              <a:off x="1056" y="2832"/>
              <a:ext cx="528" cy="576"/>
            </a:xfrm>
            <a:prstGeom prst="star4">
              <a:avLst>
                <a:gd name="adj" fmla="val 12431"/>
              </a:avLst>
            </a:prstGeom>
            <a:solidFill>
              <a:srgbClr val="FF3399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492" name="AutoShape 11"/>
            <p:cNvSpPr>
              <a:spLocks noChangeArrowheads="1"/>
            </p:cNvSpPr>
            <p:nvPr/>
          </p:nvSpPr>
          <p:spPr bwMode="auto">
            <a:xfrm>
              <a:off x="2352" y="2928"/>
              <a:ext cx="362" cy="306"/>
            </a:xfrm>
            <a:prstGeom prst="star4">
              <a:avLst>
                <a:gd name="adj" fmla="val 12500"/>
              </a:avLst>
            </a:prstGeom>
            <a:solidFill>
              <a:srgbClr val="CC33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493" name="AutoShape 13"/>
            <p:cNvSpPr>
              <a:spLocks noChangeArrowheads="1"/>
            </p:cNvSpPr>
            <p:nvPr/>
          </p:nvSpPr>
          <p:spPr bwMode="auto">
            <a:xfrm>
              <a:off x="3648" y="3456"/>
              <a:ext cx="527" cy="528"/>
            </a:xfrm>
            <a:prstGeom prst="star4">
              <a:avLst>
                <a:gd name="adj" fmla="val 12431"/>
              </a:avLst>
            </a:prstGeom>
            <a:solidFill>
              <a:srgbClr val="CC3300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494" name="AutoShape 14"/>
            <p:cNvSpPr>
              <a:spLocks noChangeArrowheads="1"/>
            </p:cNvSpPr>
            <p:nvPr/>
          </p:nvSpPr>
          <p:spPr bwMode="auto">
            <a:xfrm>
              <a:off x="1632" y="384"/>
              <a:ext cx="528" cy="480"/>
            </a:xfrm>
            <a:prstGeom prst="star4">
              <a:avLst>
                <a:gd name="adj" fmla="val 12384"/>
              </a:avLst>
            </a:prstGeom>
            <a:solidFill>
              <a:srgbClr val="FFFF66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495" name="AutoShape 15"/>
            <p:cNvSpPr>
              <a:spLocks noChangeArrowheads="1"/>
            </p:cNvSpPr>
            <p:nvPr/>
          </p:nvSpPr>
          <p:spPr bwMode="auto">
            <a:xfrm>
              <a:off x="4128" y="576"/>
              <a:ext cx="480" cy="450"/>
            </a:xfrm>
            <a:prstGeom prst="star4">
              <a:avLst>
                <a:gd name="adj" fmla="val 12500"/>
              </a:avLst>
            </a:prstGeom>
            <a:solidFill>
              <a:srgbClr val="66CCFF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496" name="AutoShape 16"/>
            <p:cNvSpPr>
              <a:spLocks noChangeArrowheads="1"/>
            </p:cNvSpPr>
            <p:nvPr/>
          </p:nvSpPr>
          <p:spPr bwMode="auto">
            <a:xfrm>
              <a:off x="5232" y="672"/>
              <a:ext cx="528" cy="498"/>
            </a:xfrm>
            <a:prstGeom prst="star4">
              <a:avLst>
                <a:gd name="adj" fmla="val 12431"/>
              </a:avLst>
            </a:prstGeom>
            <a:solidFill>
              <a:srgbClr val="99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pic>
          <p:nvPicPr>
            <p:cNvPr id="20497" name="Picture 4" descr="blumen-pflanzen05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36" y="3456"/>
              <a:ext cx="624" cy="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8" name="Picture 4" descr="blumen-pflanzen05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72" y="3216"/>
              <a:ext cx="624" cy="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9" name="Picture 4" descr="blumen-pflanzen05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48" y="3216"/>
              <a:ext cx="624" cy="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0" name="Picture 4" descr="blumen-pflanzen05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64" y="3072"/>
              <a:ext cx="624" cy="6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1" name="Picture 17" descr="tulips_yellow_md_clr"/>
            <p:cNvPicPr>
              <a:picLocks noChangeAspect="1" noChangeArrowheads="1" noCrop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44" y="2928"/>
              <a:ext cx="647" cy="8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2" name="Picture 18" descr="Butterfly-05-june"/>
            <p:cNvPicPr>
              <a:picLocks noChangeAspect="1" noChangeArrowheads="1" noCrop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92" y="2688"/>
              <a:ext cx="660" cy="5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03" name="Picture 19" descr="Butterfly-03-june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4" y="2400"/>
              <a:ext cx="1152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04" name="AutoShape 10"/>
            <p:cNvSpPr>
              <a:spLocks noChangeArrowheads="1"/>
            </p:cNvSpPr>
            <p:nvPr/>
          </p:nvSpPr>
          <p:spPr bwMode="auto">
            <a:xfrm>
              <a:off x="3072" y="528"/>
              <a:ext cx="384" cy="384"/>
            </a:xfrm>
            <a:prstGeom prst="star4">
              <a:avLst>
                <a:gd name="adj" fmla="val 12431"/>
              </a:avLst>
            </a:prstGeom>
            <a:solidFill>
              <a:srgbClr val="FF3399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505" name="WordArt 22"/>
            <p:cNvSpPr>
              <a:spLocks noChangeArrowheads="1" noChangeShapeType="1" noTextEdit="1"/>
            </p:cNvSpPr>
            <p:nvPr/>
          </p:nvSpPr>
          <p:spPr bwMode="auto">
            <a:xfrm>
              <a:off x="1200" y="816"/>
              <a:ext cx="4272" cy="1680"/>
            </a:xfrm>
            <a:prstGeom prst="rect">
              <a:avLst/>
            </a:prstGeom>
          </p:spPr>
          <p:txBody>
            <a:bodyPr wrap="none" fromWordArt="1">
              <a:prstTxWarp prst="textCanUp">
                <a:avLst>
                  <a:gd name="adj" fmla="val 85713"/>
                </a:avLst>
              </a:prstTxWarp>
            </a:bodyPr>
            <a:lstStyle/>
            <a:p>
              <a:pPr algn="ctr"/>
              <a:endParaRPr lang="en-US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3600" kern="10">
                  <a:ln w="12700">
                    <a:solidFill>
                      <a:srgbClr val="3333CC"/>
                    </a:solidFill>
                    <a:round/>
                    <a:headEnd/>
                    <a:tailEnd/>
                  </a:ln>
                  <a:solidFill>
                    <a:srgbClr val="FF33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Chúc các em chăm ngoan , học giỏi !</a:t>
              </a:r>
            </a:p>
          </p:txBody>
        </p:sp>
        <p:sp>
          <p:nvSpPr>
            <p:cNvPr id="20506" name="AutoShape 17"/>
            <p:cNvSpPr>
              <a:spLocks noChangeArrowheads="1"/>
            </p:cNvSpPr>
            <p:nvPr/>
          </p:nvSpPr>
          <p:spPr bwMode="auto">
            <a:xfrm flipV="1">
              <a:off x="1680" y="2592"/>
              <a:ext cx="528" cy="414"/>
            </a:xfrm>
            <a:prstGeom prst="star4">
              <a:avLst>
                <a:gd name="adj" fmla="val 12500"/>
              </a:avLst>
            </a:prstGeom>
            <a:solidFill>
              <a:srgbClr val="66FF33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rot="10800000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507" name="AutoShape 17"/>
            <p:cNvSpPr>
              <a:spLocks noChangeArrowheads="1"/>
            </p:cNvSpPr>
            <p:nvPr/>
          </p:nvSpPr>
          <p:spPr bwMode="auto">
            <a:xfrm flipV="1">
              <a:off x="4080" y="2880"/>
              <a:ext cx="528" cy="414"/>
            </a:xfrm>
            <a:prstGeom prst="star4">
              <a:avLst>
                <a:gd name="adj" fmla="val 12500"/>
              </a:avLst>
            </a:prstGeom>
            <a:solidFill>
              <a:srgbClr val="66FF33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rot="10800000"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sp>
          <p:nvSpPr>
            <p:cNvPr id="20508" name="AutoShape 10"/>
            <p:cNvSpPr>
              <a:spLocks noChangeArrowheads="1"/>
            </p:cNvSpPr>
            <p:nvPr/>
          </p:nvSpPr>
          <p:spPr bwMode="auto">
            <a:xfrm>
              <a:off x="240" y="144"/>
              <a:ext cx="528" cy="576"/>
            </a:xfrm>
            <a:prstGeom prst="star4">
              <a:avLst>
                <a:gd name="adj" fmla="val 12431"/>
              </a:avLst>
            </a:prstGeom>
            <a:solidFill>
              <a:srgbClr val="FF3399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vi-VN" altLang="en-US" sz="2000">
                <a:latin typeface="VNI-Tubes" pitchFamily="2" charset="0"/>
              </a:endParaRPr>
            </a:p>
          </p:txBody>
        </p:sp>
        <p:pic>
          <p:nvPicPr>
            <p:cNvPr id="20509" name="Picture 27" descr="Butterfly-03-june"/>
            <p:cNvPicPr>
              <a:picLocks noChangeAspect="1" noChangeArrowheads="1" noCrop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288"/>
              <a:ext cx="1152" cy="1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6195843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9144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899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660525" y="7223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grpSp>
        <p:nvGrpSpPr>
          <p:cNvPr id="2" name="Group 42"/>
          <p:cNvGrpSpPr>
            <a:grpSpLocks/>
          </p:cNvGrpSpPr>
          <p:nvPr/>
        </p:nvGrpSpPr>
        <p:grpSpPr bwMode="auto">
          <a:xfrm>
            <a:off x="381000" y="685800"/>
            <a:ext cx="3581400" cy="712788"/>
            <a:chOff x="384" y="2064"/>
            <a:chExt cx="2256" cy="563"/>
          </a:xfrm>
        </p:grpSpPr>
        <p:sp>
          <p:nvSpPr>
            <p:cNvPr id="44075" name="AutoShape 43"/>
            <p:cNvSpPr>
              <a:spLocks noChangeArrowheads="1"/>
            </p:cNvSpPr>
            <p:nvPr/>
          </p:nvSpPr>
          <p:spPr bwMode="gray">
            <a:xfrm>
              <a:off x="384" y="2064"/>
              <a:ext cx="2256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 dirty="0">
                  <a:latin typeface="Times New Roman" pitchFamily="18" charset="0"/>
                </a:rPr>
                <a:t>          </a:t>
              </a:r>
              <a:r>
                <a:rPr lang="en-US" sz="2800" b="1" dirty="0" err="1">
                  <a:latin typeface="Times New Roman" pitchFamily="18" charset="0"/>
                </a:rPr>
                <a:t>Viết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các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số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sau</a:t>
              </a:r>
              <a:r>
                <a:rPr lang="en-US" sz="2800" b="1" dirty="0">
                  <a:latin typeface="Times New Roman" pitchFamily="18" charset="0"/>
                </a:rPr>
                <a:t>:</a:t>
              </a:r>
            </a:p>
          </p:txBody>
        </p:sp>
        <p:grpSp>
          <p:nvGrpSpPr>
            <p:cNvPr id="3" name="Group 44"/>
            <p:cNvGrpSpPr>
              <a:grpSpLocks/>
            </p:cNvGrpSpPr>
            <p:nvPr/>
          </p:nvGrpSpPr>
          <p:grpSpPr bwMode="auto">
            <a:xfrm>
              <a:off x="480" y="2112"/>
              <a:ext cx="480" cy="515"/>
              <a:chOff x="999" y="3120"/>
              <a:chExt cx="768" cy="1001"/>
            </a:xfrm>
          </p:grpSpPr>
          <p:sp>
            <p:nvSpPr>
              <p:cNvPr id="44077" name="AutoShape 45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78" name="Freeform 46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79" name="Text Box 47"/>
              <p:cNvSpPr txBox="1">
                <a:spLocks noChangeArrowheads="1"/>
              </p:cNvSpPr>
              <p:nvPr/>
            </p:nvSpPr>
            <p:spPr bwMode="gray">
              <a:xfrm>
                <a:off x="1282" y="3327"/>
                <a:ext cx="186" cy="79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eaLnBrk="0" hangingPunct="0"/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44080" name="Text Box 48"/>
          <p:cNvSpPr txBox="1">
            <a:spLocks noChangeArrowheads="1"/>
          </p:cNvSpPr>
          <p:nvPr/>
        </p:nvSpPr>
        <p:spPr bwMode="auto">
          <a:xfrm>
            <a:off x="381000" y="38100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a) 89 013</a:t>
            </a:r>
            <a:r>
              <a:rPr lang="en-US" sz="2400" b="1">
                <a:latin typeface="Times New Roman" pitchFamily="18" charset="0"/>
              </a:rPr>
              <a:t> </a:t>
            </a:r>
          </a:p>
        </p:txBody>
      </p:sp>
      <p:sp>
        <p:nvSpPr>
          <p:cNvPr id="44081" name="Text Box 49"/>
          <p:cNvSpPr txBox="1">
            <a:spLocks noChangeArrowheads="1"/>
          </p:cNvSpPr>
          <p:nvPr/>
        </p:nvSpPr>
        <p:spPr bwMode="auto">
          <a:xfrm>
            <a:off x="304800" y="1600200"/>
            <a:ext cx="6781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a) </a:t>
            </a:r>
            <a:r>
              <a:rPr lang="en-US" sz="2800" b="1" dirty="0" err="1">
                <a:latin typeface="Times New Roman" pitchFamily="18" charset="0"/>
              </a:rPr>
              <a:t>Năm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mươi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nghìn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bốn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trăm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bảy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mươi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sp>
        <p:nvSpPr>
          <p:cNvPr id="44082" name="Text Box 50"/>
          <p:cNvSpPr txBox="1">
            <a:spLocks noChangeArrowheads="1"/>
          </p:cNvSpPr>
          <p:nvPr/>
        </p:nvSpPr>
        <p:spPr bwMode="auto">
          <a:xfrm>
            <a:off x="304800" y="2133600"/>
            <a:ext cx="6705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b) </a:t>
            </a:r>
            <a:r>
              <a:rPr lang="en-US" sz="2800" b="1" dirty="0" err="1">
                <a:latin typeface="Times New Roman" pitchFamily="18" charset="0"/>
              </a:rPr>
              <a:t>Chín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mươi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nghìn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không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trăm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linh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chín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533400" y="2819400"/>
            <a:ext cx="3581400" cy="712788"/>
            <a:chOff x="384" y="2064"/>
            <a:chExt cx="2256" cy="563"/>
          </a:xfrm>
        </p:grpSpPr>
        <p:sp>
          <p:nvSpPr>
            <p:cNvPr id="44084" name="AutoShape 52"/>
            <p:cNvSpPr>
              <a:spLocks noChangeArrowheads="1"/>
            </p:cNvSpPr>
            <p:nvPr/>
          </p:nvSpPr>
          <p:spPr bwMode="gray">
            <a:xfrm>
              <a:off x="384" y="2064"/>
              <a:ext cx="2256" cy="480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>
                  <a:latin typeface="Times New Roman" pitchFamily="18" charset="0"/>
                </a:rPr>
                <a:t>          Đọc các số sau:</a:t>
              </a:r>
            </a:p>
          </p:txBody>
        </p:sp>
        <p:grpSp>
          <p:nvGrpSpPr>
            <p:cNvPr id="5" name="Group 53"/>
            <p:cNvGrpSpPr>
              <a:grpSpLocks/>
            </p:cNvGrpSpPr>
            <p:nvPr/>
          </p:nvGrpSpPr>
          <p:grpSpPr bwMode="auto">
            <a:xfrm>
              <a:off x="480" y="2112"/>
              <a:ext cx="480" cy="515"/>
              <a:chOff x="999" y="3120"/>
              <a:chExt cx="768" cy="1001"/>
            </a:xfrm>
          </p:grpSpPr>
          <p:sp>
            <p:nvSpPr>
              <p:cNvPr id="44086" name="AutoShape 54"/>
              <p:cNvSpPr>
                <a:spLocks noChangeArrowheads="1"/>
              </p:cNvSpPr>
              <p:nvPr/>
            </p:nvSpPr>
            <p:spPr bwMode="gray">
              <a:xfrm>
                <a:off x="999" y="3120"/>
                <a:ext cx="768" cy="746"/>
              </a:xfrm>
              <a:prstGeom prst="roundRect">
                <a:avLst>
                  <a:gd name="adj" fmla="val 11921"/>
                </a:avLst>
              </a:prstGeom>
              <a:solidFill>
                <a:srgbClr val="669900"/>
              </a:solidFill>
              <a:ln w="38100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87" name="Freeform 55"/>
              <p:cNvSpPr>
                <a:spLocks/>
              </p:cNvSpPr>
              <p:nvPr/>
            </p:nvSpPr>
            <p:spPr bwMode="gray">
              <a:xfrm>
                <a:off x="1047" y="3168"/>
                <a:ext cx="383" cy="373"/>
              </a:xfrm>
              <a:custGeom>
                <a:avLst/>
                <a:gdLst/>
                <a:ahLst/>
                <a:cxnLst>
                  <a:cxn ang="0">
                    <a:pos x="118" y="0"/>
                  </a:cxn>
                  <a:cxn ang="0">
                    <a:pos x="0" y="118"/>
                  </a:cxn>
                  <a:cxn ang="0">
                    <a:pos x="0" y="589"/>
                  </a:cxn>
                  <a:cxn ang="0">
                    <a:pos x="161" y="174"/>
                  </a:cxn>
                  <a:cxn ang="0">
                    <a:pos x="589" y="0"/>
                  </a:cxn>
                  <a:cxn ang="0">
                    <a:pos x="118" y="0"/>
                  </a:cxn>
                </a:cxnLst>
                <a:rect l="0" t="0" r="r" b="b"/>
                <a:pathLst>
                  <a:path w="596" h="598">
                    <a:moveTo>
                      <a:pt x="118" y="0"/>
                    </a:moveTo>
                    <a:cubicBezTo>
                      <a:pt x="53" y="0"/>
                      <a:pt x="0" y="53"/>
                      <a:pt x="0" y="118"/>
                    </a:cubicBezTo>
                    <a:lnTo>
                      <a:pt x="0" y="589"/>
                    </a:lnTo>
                    <a:cubicBezTo>
                      <a:pt x="27" y="598"/>
                      <a:pt x="12" y="309"/>
                      <a:pt x="161" y="174"/>
                    </a:cubicBezTo>
                    <a:cubicBezTo>
                      <a:pt x="310" y="39"/>
                      <a:pt x="596" y="29"/>
                      <a:pt x="589" y="0"/>
                    </a:cubicBezTo>
                    <a:lnTo>
                      <a:pt x="118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2">
                      <a:gamma/>
                      <a:tint val="48627"/>
                      <a:invGamma/>
                    </a:schemeClr>
                  </a:gs>
                  <a:gs pos="100000">
                    <a:schemeClr val="accent2">
                      <a:alpha val="0"/>
                    </a:schemeClr>
                  </a:gs>
                </a:gsLst>
                <a:lin ang="2700000" scaled="1"/>
              </a:gradFill>
              <a:ln w="0">
                <a:noFill/>
                <a:prstDash val="solid"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088" name="Text Box 56"/>
              <p:cNvSpPr txBox="1">
                <a:spLocks noChangeArrowheads="1"/>
              </p:cNvSpPr>
              <p:nvPr/>
            </p:nvSpPr>
            <p:spPr bwMode="gray">
              <a:xfrm>
                <a:off x="1282" y="3327"/>
                <a:ext cx="186" cy="794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>
                <a:spAutoFit/>
              </a:bodyPr>
              <a:lstStyle/>
              <a:p>
                <a:pPr algn="ctr" eaLnBrk="0" hangingPunct="0"/>
                <a:endParaRPr lang="en-US" sz="280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</a:endParaRPr>
              </a:p>
            </p:txBody>
          </p:sp>
        </p:grpSp>
      </p:grpSp>
      <p:sp>
        <p:nvSpPr>
          <p:cNvPr id="44089" name="Text Box 57"/>
          <p:cNvSpPr txBox="1">
            <a:spLocks noChangeArrowheads="1"/>
          </p:cNvSpPr>
          <p:nvPr/>
        </p:nvSpPr>
        <p:spPr bwMode="auto">
          <a:xfrm>
            <a:off x="381000" y="4648200"/>
            <a:ext cx="1676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b) 27 408</a:t>
            </a:r>
            <a:r>
              <a:rPr lang="en-US" sz="2400" b="1">
                <a:latin typeface="Times New Roman" pitchFamily="18" charset="0"/>
              </a:rPr>
              <a:t> </a:t>
            </a:r>
          </a:p>
        </p:txBody>
      </p:sp>
      <p:sp>
        <p:nvSpPr>
          <p:cNvPr id="44090" name="AutoShape 58"/>
          <p:cNvSpPr>
            <a:spLocks noChangeArrowheads="1"/>
          </p:cNvSpPr>
          <p:nvPr/>
        </p:nvSpPr>
        <p:spPr bwMode="blackWhite">
          <a:xfrm>
            <a:off x="7010400" y="1600200"/>
            <a:ext cx="1371600" cy="5334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r>
              <a:rPr lang="en-US" sz="2800" b="1">
                <a:solidFill>
                  <a:srgbClr val="990033"/>
                </a:solidFill>
                <a:latin typeface="Times New Roman" pitchFamily="18" charset="0"/>
              </a:rPr>
              <a:t>53 470</a:t>
            </a:r>
          </a:p>
        </p:txBody>
      </p:sp>
      <p:sp>
        <p:nvSpPr>
          <p:cNvPr id="44091" name="AutoShape 59"/>
          <p:cNvSpPr>
            <a:spLocks noChangeArrowheads="1"/>
          </p:cNvSpPr>
          <p:nvPr/>
        </p:nvSpPr>
        <p:spPr bwMode="blackWhite">
          <a:xfrm>
            <a:off x="7010400" y="2209800"/>
            <a:ext cx="1371600" cy="5334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r>
              <a:rPr lang="en-US" sz="2800" b="1">
                <a:solidFill>
                  <a:srgbClr val="990033"/>
                </a:solidFill>
                <a:latin typeface="Times New Roman" pitchFamily="18" charset="0"/>
              </a:rPr>
              <a:t>90 009</a:t>
            </a:r>
          </a:p>
        </p:txBody>
      </p:sp>
      <p:sp>
        <p:nvSpPr>
          <p:cNvPr id="44092" name="AutoShape 60"/>
          <p:cNvSpPr>
            <a:spLocks noChangeArrowheads="1"/>
          </p:cNvSpPr>
          <p:nvPr/>
        </p:nvSpPr>
        <p:spPr bwMode="blackWhite">
          <a:xfrm>
            <a:off x="2057400" y="3810000"/>
            <a:ext cx="6781800" cy="5334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algn="ctr" defTabSz="957263" eaLnBrk="0" hangingPunct="0"/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Tám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mươi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chín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nghìn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không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trăm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mười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ba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44093" name="AutoShape 61"/>
          <p:cNvSpPr>
            <a:spLocks noChangeArrowheads="1"/>
          </p:cNvSpPr>
          <p:nvPr/>
        </p:nvSpPr>
        <p:spPr bwMode="blackWhite">
          <a:xfrm>
            <a:off x="2057400" y="4724400"/>
            <a:ext cx="6781800" cy="533400"/>
          </a:xfrm>
          <a:prstGeom prst="roundRect">
            <a:avLst>
              <a:gd name="adj" fmla="val 9106"/>
            </a:avLst>
          </a:prstGeom>
          <a:solidFill>
            <a:schemeClr val="bg1"/>
          </a:solidFill>
          <a:ln w="25400">
            <a:solidFill>
              <a:srgbClr val="000066"/>
            </a:solidFill>
            <a:round/>
            <a:headEnd/>
            <a:tailEnd/>
          </a:ln>
          <a:effectLst/>
        </p:spPr>
        <p:txBody>
          <a:bodyPr wrap="none" lIns="95782" tIns="47891" rIns="95782" bIns="47891" anchor="ctr"/>
          <a:lstStyle/>
          <a:p>
            <a:pPr defTabSz="957263" eaLnBrk="0" hangingPunct="0"/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Hai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mươi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bảy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nghìn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bốn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trăm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linh</a:t>
            </a:r>
            <a:r>
              <a:rPr lang="en-US" sz="2800" b="1" dirty="0">
                <a:solidFill>
                  <a:srgbClr val="990033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990033"/>
                </a:solidFill>
                <a:latin typeface="Times New Roman" pitchFamily="18" charset="0"/>
              </a:rPr>
              <a:t>tám</a:t>
            </a:r>
            <a:endParaRPr lang="en-US" sz="2800" b="1" dirty="0">
              <a:solidFill>
                <a:srgbClr val="990033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44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4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4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4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4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40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40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4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3" restart="whenNotActive" fill="hold" evtFilter="cancelBubble" nodeType="interactiveSeq">
                <p:stCondLst>
                  <p:cond evt="onClick" delay="0">
                    <p:tgtEl>
                      <p:spTgt spid="440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" fill="hold">
                      <p:stCondLst>
                        <p:cond delay="0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4409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81"/>
                  </p:tgtEl>
                </p:cond>
              </p:nextCondLst>
            </p:seq>
            <p:seq concurrent="1" nextAc="seek">
              <p:cTn id="39" restart="whenNotActive" fill="hold" evtFilter="cancelBubble" nodeType="interactiveSeq">
                <p:stCondLst>
                  <p:cond evt="onClick" delay="0">
                    <p:tgtEl>
                      <p:spTgt spid="440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" fill="hold">
                      <p:stCondLst>
                        <p:cond delay="0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4" dur="1" fill="hold"/>
                                        <p:tgtEl>
                                          <p:spTgt spid="440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82"/>
                  </p:tgtEl>
                </p:cond>
              </p:nextCondLst>
            </p:seq>
            <p:seq concurrent="1" nextAc="seek">
              <p:cTn id="45" restart="whenNotActive" fill="hold" evtFilter="cancelBubble" nodeType="interactiveSeq">
                <p:stCondLst>
                  <p:cond evt="onClick" delay="0">
                    <p:tgtEl>
                      <p:spTgt spid="440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" fill="hold">
                      <p:stCondLst>
                        <p:cond delay="0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0" dur="2000"/>
                                        <p:tgtEl>
                                          <p:spTgt spid="4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80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440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2000"/>
                                        <p:tgtEl>
                                          <p:spTgt spid="44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089"/>
                  </p:tgtEl>
                </p:cond>
              </p:nextCondLst>
            </p:seq>
          </p:childTnLst>
        </p:cTn>
      </p:par>
    </p:tnLst>
    <p:bldLst>
      <p:bldP spid="44080" grpId="0"/>
      <p:bldP spid="44081" grpId="0"/>
      <p:bldP spid="44082" grpId="0"/>
      <p:bldP spid="44089" grpId="0"/>
      <p:bldP spid="44090" grpId="0" animBg="1"/>
      <p:bldP spid="44091" grpId="0" animBg="1"/>
      <p:bldP spid="44092" grpId="0" animBg="1"/>
      <p:bldP spid="4409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ChangeArrowheads="1"/>
          </p:cNvSpPr>
          <p:nvPr/>
        </p:nvSpPr>
        <p:spPr bwMode="auto">
          <a:xfrm>
            <a:off x="4927600" y="4325938"/>
            <a:ext cx="4114800" cy="384175"/>
          </a:xfrm>
          <a:prstGeom prst="rect">
            <a:avLst/>
          </a:prstGeom>
          <a:noFill/>
          <a:ln>
            <a:noFill/>
          </a:ln>
          <a:effectLst/>
        </p:spPr>
        <p:txBody>
          <a:bodyPr>
            <a:spAutoFit/>
          </a:bodyPr>
          <a:lstStyle/>
          <a:p>
            <a:pPr defTabSz="620969" eaLnBrk="1" hangingPunct="1">
              <a:spcBef>
                <a:spcPct val="30000"/>
              </a:spcBef>
              <a:defRPr/>
            </a:pPr>
            <a:r>
              <a:rPr lang="en-US" altLang="en-US" sz="1901">
                <a:solidFill>
                  <a:srgbClr val="000000"/>
                </a:solidFill>
                <a:latin typeface="Times New Roman" panose="02020603050405020304" pitchFamily="18" charset="0"/>
                <a:cs typeface="+mn-cs"/>
              </a:rPr>
              <a:t>        </a:t>
            </a:r>
          </a:p>
        </p:txBody>
      </p:sp>
      <p:pic>
        <p:nvPicPr>
          <p:cNvPr id="4099" name="Picture 12" descr="cartoon1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606925"/>
            <a:ext cx="1133475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0" name="Picture 2" descr="Hinh nen 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8938" y="88900"/>
            <a:ext cx="9532938" cy="674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WordArt 3"/>
          <p:cNvSpPr>
            <a:spLocks noChangeArrowheads="1" noChangeShapeType="1" noTextEdit="1"/>
          </p:cNvSpPr>
          <p:nvPr/>
        </p:nvSpPr>
        <p:spPr bwMode="auto">
          <a:xfrm>
            <a:off x="-17585" y="457200"/>
            <a:ext cx="8529597" cy="1369188"/>
          </a:xfrm>
          <a:prstGeom prst="rect">
            <a:avLst/>
          </a:prstGeom>
        </p:spPr>
        <p:txBody>
          <a:bodyPr wrap="none" fromWordArt="1">
            <a:prstTxWarp prst="textCanUp">
              <a:avLst>
                <a:gd name="adj" fmla="val 98770"/>
              </a:avLst>
            </a:prstTxWarp>
          </a:bodyPr>
          <a:lstStyle/>
          <a:p>
            <a:pPr algn="ctr" defTabSz="620953" eaLnBrk="1" hangingPunct="1">
              <a:spcBef>
                <a:spcPct val="50000"/>
              </a:spcBef>
              <a:defRPr/>
            </a:pPr>
            <a:r>
              <a:rPr lang="en-US" sz="1901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Thứ</a:t>
            </a:r>
            <a:r>
              <a:rPr lang="en-US" sz="1901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1901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s</a:t>
            </a:r>
            <a:r>
              <a:rPr lang="en-US" sz="1901" b="1" i="1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áu</a:t>
            </a:r>
            <a:r>
              <a:rPr lang="en-US" sz="1901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1901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ngày</a:t>
            </a:r>
            <a:r>
              <a:rPr lang="en-US" sz="1901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</a:t>
            </a:r>
            <a:r>
              <a:rPr lang="en-US" sz="1901" b="1" i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25  </a:t>
            </a:r>
            <a:r>
              <a:rPr lang="en-US" sz="1901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tháng</a:t>
            </a:r>
            <a:r>
              <a:rPr lang="en-US" sz="1901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3 </a:t>
            </a:r>
            <a:r>
              <a:rPr lang="en-US" sz="1901" b="1" i="1" dirty="0" err="1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năm</a:t>
            </a:r>
            <a:r>
              <a:rPr lang="en-US" sz="1901" b="1" i="1" dirty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 2022</a:t>
            </a:r>
          </a:p>
          <a:p>
            <a:pPr algn="ctr" defTabSz="620953" eaLnBrk="1" hangingPunct="1">
              <a:spcBef>
                <a:spcPct val="50000"/>
              </a:spcBef>
              <a:defRPr/>
            </a:pPr>
            <a:r>
              <a:rPr lang="en-US" sz="1901" b="1" u="sng" dirty="0" err="1" smtClean="0"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Arial" panose="020B0604020202020204"/>
              </a:rPr>
              <a:t>Toán</a:t>
            </a:r>
            <a:endParaRPr lang="en-US" sz="1901" b="1" u="sng" dirty="0">
              <a:solidFill>
                <a:prstClr val="blac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Arial" panose="020B0604020202020204"/>
            </a:endParaRPr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261938" y="2025650"/>
            <a:ext cx="7970837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 smtClean="0">
                <a:solidFill>
                  <a:schemeClr val="accent4"/>
                </a:solidFill>
                <a:latin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</a:rPr>
              <a:t> 100 000 –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</a:rPr>
              <a:t>Luyện</a:t>
            </a:r>
            <a:r>
              <a:rPr lang="en-US" altLang="en-US" sz="40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4000" b="1" dirty="0" err="1">
                <a:solidFill>
                  <a:srgbClr val="FF0000"/>
                </a:solidFill>
                <a:latin typeface="Times New Roman" pitchFamily="18" charset="0"/>
              </a:rPr>
              <a:t>tập</a:t>
            </a:r>
            <a:endParaRPr lang="en-US" altLang="en-US" sz="40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6208713" y="2055813"/>
            <a:ext cx="185737" cy="646112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endParaRPr lang="en-US" altLang="en-US" sz="3600" b="1" dirty="0">
              <a:solidFill>
                <a:schemeClr val="accent4"/>
              </a:solidFill>
              <a:latin typeface="Times New Roman" pitchFamily="18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038600" y="3397955"/>
            <a:ext cx="381000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4000" b="1" dirty="0">
                <a:solidFill>
                  <a:schemeClr val="accent4"/>
                </a:solidFill>
                <a:latin typeface="Times New Roman" pitchFamily="18" charset="0"/>
              </a:rPr>
              <a:t>SGK( 146 )</a:t>
            </a:r>
          </a:p>
        </p:txBody>
      </p:sp>
    </p:spTree>
    <p:extLst>
      <p:ext uri="{BB962C8B-B14F-4D97-AF65-F5344CB8AC3E}">
        <p14:creationId xmlns:p14="http://schemas.microsoft.com/office/powerpoint/2010/main" val="3845991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repeatCount="5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9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9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6" name="Rectangle 16"/>
          <p:cNvSpPr>
            <a:spLocks noChangeArrowheads="1"/>
          </p:cNvSpPr>
          <p:nvPr/>
        </p:nvSpPr>
        <p:spPr bwMode="auto">
          <a:xfrm>
            <a:off x="533400" y="2057400"/>
            <a:ext cx="8153400" cy="4572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102417" name="Rectangle 17"/>
          <p:cNvSpPr>
            <a:spLocks noChangeArrowheads="1"/>
          </p:cNvSpPr>
          <p:nvPr/>
        </p:nvSpPr>
        <p:spPr bwMode="auto">
          <a:xfrm>
            <a:off x="3505200" y="2286000"/>
            <a:ext cx="2286000" cy="2743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102418" name="Rectangle 18"/>
          <p:cNvSpPr>
            <a:spLocks noChangeArrowheads="1"/>
          </p:cNvSpPr>
          <p:nvPr/>
        </p:nvSpPr>
        <p:spPr bwMode="auto">
          <a:xfrm>
            <a:off x="6172200" y="2286000"/>
            <a:ext cx="2286000" cy="2667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102419" name="Rectangle 19"/>
          <p:cNvSpPr>
            <a:spLocks noChangeArrowheads="1"/>
          </p:cNvSpPr>
          <p:nvPr/>
        </p:nvSpPr>
        <p:spPr bwMode="auto">
          <a:xfrm>
            <a:off x="838200" y="2286000"/>
            <a:ext cx="2286000" cy="2743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102420" name="Rectangle 20"/>
          <p:cNvSpPr>
            <a:spLocks noChangeArrowheads="1"/>
          </p:cNvSpPr>
          <p:nvPr/>
        </p:nvSpPr>
        <p:spPr bwMode="auto">
          <a:xfrm>
            <a:off x="914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2" name="Rectangle 22"/>
          <p:cNvSpPr>
            <a:spLocks noChangeArrowheads="1"/>
          </p:cNvSpPr>
          <p:nvPr/>
        </p:nvSpPr>
        <p:spPr bwMode="auto">
          <a:xfrm>
            <a:off x="4724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3" name="Rectangle 23"/>
          <p:cNvSpPr>
            <a:spLocks noChangeArrowheads="1"/>
          </p:cNvSpPr>
          <p:nvPr/>
        </p:nvSpPr>
        <p:spPr bwMode="auto">
          <a:xfrm>
            <a:off x="3581400" y="24384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4" name="Rectangle 24"/>
          <p:cNvSpPr>
            <a:spLocks noChangeArrowheads="1"/>
          </p:cNvSpPr>
          <p:nvPr/>
        </p:nvSpPr>
        <p:spPr bwMode="auto">
          <a:xfrm>
            <a:off x="3581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5" name="Rectangle 25"/>
          <p:cNvSpPr>
            <a:spLocks noChangeArrowheads="1"/>
          </p:cNvSpPr>
          <p:nvPr/>
        </p:nvSpPr>
        <p:spPr bwMode="auto">
          <a:xfrm>
            <a:off x="3581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6" name="Rectangle 26"/>
          <p:cNvSpPr>
            <a:spLocks noChangeArrowheads="1"/>
          </p:cNvSpPr>
          <p:nvPr/>
        </p:nvSpPr>
        <p:spPr bwMode="auto">
          <a:xfrm>
            <a:off x="3581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7" name="Rectangle 27"/>
          <p:cNvSpPr>
            <a:spLocks noChangeArrowheads="1"/>
          </p:cNvSpPr>
          <p:nvPr/>
        </p:nvSpPr>
        <p:spPr bwMode="auto">
          <a:xfrm>
            <a:off x="3581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8" name="Rectangle 28"/>
          <p:cNvSpPr>
            <a:spLocks noChangeArrowheads="1"/>
          </p:cNvSpPr>
          <p:nvPr/>
        </p:nvSpPr>
        <p:spPr bwMode="auto">
          <a:xfrm>
            <a:off x="4724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29" name="Rectangle 29"/>
          <p:cNvSpPr>
            <a:spLocks noChangeArrowheads="1"/>
          </p:cNvSpPr>
          <p:nvPr/>
        </p:nvSpPr>
        <p:spPr bwMode="auto">
          <a:xfrm>
            <a:off x="4724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0" name="Rectangle 30"/>
          <p:cNvSpPr>
            <a:spLocks noChangeArrowheads="1"/>
          </p:cNvSpPr>
          <p:nvPr/>
        </p:nvSpPr>
        <p:spPr bwMode="auto">
          <a:xfrm>
            <a:off x="2057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1" name="Rectangle 31"/>
          <p:cNvSpPr>
            <a:spLocks noChangeArrowheads="1"/>
          </p:cNvSpPr>
          <p:nvPr/>
        </p:nvSpPr>
        <p:spPr bwMode="auto">
          <a:xfrm>
            <a:off x="2057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2" name="Rectangle 32"/>
          <p:cNvSpPr>
            <a:spLocks noChangeArrowheads="1"/>
          </p:cNvSpPr>
          <p:nvPr/>
        </p:nvSpPr>
        <p:spPr bwMode="auto">
          <a:xfrm>
            <a:off x="2057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3" name="Rectangle 33"/>
          <p:cNvSpPr>
            <a:spLocks noChangeArrowheads="1"/>
          </p:cNvSpPr>
          <p:nvPr/>
        </p:nvSpPr>
        <p:spPr bwMode="auto">
          <a:xfrm>
            <a:off x="914400" y="24384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4" name="Rectangle 34"/>
          <p:cNvSpPr>
            <a:spLocks noChangeArrowheads="1"/>
          </p:cNvSpPr>
          <p:nvPr/>
        </p:nvSpPr>
        <p:spPr bwMode="auto">
          <a:xfrm>
            <a:off x="914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5" name="Rectangle 35"/>
          <p:cNvSpPr>
            <a:spLocks noChangeArrowheads="1"/>
          </p:cNvSpPr>
          <p:nvPr/>
        </p:nvSpPr>
        <p:spPr bwMode="auto">
          <a:xfrm>
            <a:off x="914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36" name="Rectangle 36"/>
          <p:cNvSpPr>
            <a:spLocks noChangeArrowheads="1"/>
          </p:cNvSpPr>
          <p:nvPr/>
        </p:nvSpPr>
        <p:spPr bwMode="auto">
          <a:xfrm>
            <a:off x="914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grpSp>
        <p:nvGrpSpPr>
          <p:cNvPr id="2" name="Group 37"/>
          <p:cNvGrpSpPr>
            <a:grpSpLocks/>
          </p:cNvGrpSpPr>
          <p:nvPr/>
        </p:nvGrpSpPr>
        <p:grpSpPr bwMode="auto">
          <a:xfrm>
            <a:off x="6172200" y="2362200"/>
            <a:ext cx="2209800" cy="2514600"/>
            <a:chOff x="3936" y="1536"/>
            <a:chExt cx="1392" cy="1584"/>
          </a:xfrm>
        </p:grpSpPr>
        <p:sp>
          <p:nvSpPr>
            <p:cNvPr id="7201" name="Rectangle 38"/>
            <p:cNvSpPr>
              <a:spLocks noChangeArrowheads="1"/>
            </p:cNvSpPr>
            <p:nvPr/>
          </p:nvSpPr>
          <p:spPr bwMode="auto">
            <a:xfrm>
              <a:off x="4656" y="2208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2" name="Rectangle 39"/>
            <p:cNvSpPr>
              <a:spLocks noChangeArrowheads="1"/>
            </p:cNvSpPr>
            <p:nvPr/>
          </p:nvSpPr>
          <p:spPr bwMode="auto">
            <a:xfrm>
              <a:off x="4656" y="2544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3" name="Rectangle 40"/>
            <p:cNvSpPr>
              <a:spLocks noChangeArrowheads="1"/>
            </p:cNvSpPr>
            <p:nvPr/>
          </p:nvSpPr>
          <p:spPr bwMode="auto">
            <a:xfrm>
              <a:off x="4656" y="2880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4" name="Rectangle 41"/>
            <p:cNvSpPr>
              <a:spLocks noChangeArrowheads="1"/>
            </p:cNvSpPr>
            <p:nvPr/>
          </p:nvSpPr>
          <p:spPr bwMode="auto">
            <a:xfrm>
              <a:off x="3936" y="1536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5" name="Rectangle 42"/>
            <p:cNvSpPr>
              <a:spLocks noChangeArrowheads="1"/>
            </p:cNvSpPr>
            <p:nvPr/>
          </p:nvSpPr>
          <p:spPr bwMode="auto">
            <a:xfrm>
              <a:off x="3936" y="1872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6" name="Rectangle 43"/>
            <p:cNvSpPr>
              <a:spLocks noChangeArrowheads="1"/>
            </p:cNvSpPr>
            <p:nvPr/>
          </p:nvSpPr>
          <p:spPr bwMode="auto">
            <a:xfrm>
              <a:off x="3936" y="2208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7" name="Rectangle 44"/>
            <p:cNvSpPr>
              <a:spLocks noChangeArrowheads="1"/>
            </p:cNvSpPr>
            <p:nvPr/>
          </p:nvSpPr>
          <p:spPr bwMode="auto">
            <a:xfrm>
              <a:off x="3936" y="2544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8" name="Rectangle 45"/>
            <p:cNvSpPr>
              <a:spLocks noChangeArrowheads="1"/>
            </p:cNvSpPr>
            <p:nvPr/>
          </p:nvSpPr>
          <p:spPr bwMode="auto">
            <a:xfrm>
              <a:off x="3936" y="2880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7209" name="Rectangle 46"/>
            <p:cNvSpPr>
              <a:spLocks noChangeArrowheads="1"/>
            </p:cNvSpPr>
            <p:nvPr/>
          </p:nvSpPr>
          <p:spPr bwMode="auto">
            <a:xfrm>
              <a:off x="4656" y="1872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</p:grpSp>
      <p:sp>
        <p:nvSpPr>
          <p:cNvPr id="102447" name="Rectangle 47"/>
          <p:cNvSpPr>
            <a:spLocks noChangeArrowheads="1"/>
          </p:cNvSpPr>
          <p:nvPr/>
        </p:nvSpPr>
        <p:spPr bwMode="auto">
          <a:xfrm>
            <a:off x="7315200" y="2362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48" name="Text Box 48"/>
          <p:cNvSpPr txBox="1">
            <a:spLocks noChangeArrowheads="1"/>
          </p:cNvSpPr>
          <p:nvPr/>
        </p:nvSpPr>
        <p:spPr bwMode="auto">
          <a:xfrm>
            <a:off x="1676400" y="51816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/>
              <a:t>80 000</a:t>
            </a:r>
          </a:p>
        </p:txBody>
      </p:sp>
      <p:sp>
        <p:nvSpPr>
          <p:cNvPr id="102449" name="Text Box 49"/>
          <p:cNvSpPr txBox="1">
            <a:spLocks noChangeArrowheads="1"/>
          </p:cNvSpPr>
          <p:nvPr/>
        </p:nvSpPr>
        <p:spPr bwMode="auto">
          <a:xfrm>
            <a:off x="4191000" y="51816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/>
              <a:t>90 000</a:t>
            </a:r>
          </a:p>
        </p:txBody>
      </p:sp>
      <p:sp>
        <p:nvSpPr>
          <p:cNvPr id="102450" name="Text Box 50"/>
          <p:cNvSpPr txBox="1">
            <a:spLocks noChangeArrowheads="1"/>
          </p:cNvSpPr>
          <p:nvPr/>
        </p:nvSpPr>
        <p:spPr bwMode="auto">
          <a:xfrm>
            <a:off x="6781800" y="51816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AB1C19"/>
                </a:solidFill>
              </a:rPr>
              <a:t>100 000</a:t>
            </a:r>
          </a:p>
        </p:txBody>
      </p:sp>
      <p:sp>
        <p:nvSpPr>
          <p:cNvPr id="102451" name="Text Box 51"/>
          <p:cNvSpPr txBox="1">
            <a:spLocks noChangeArrowheads="1"/>
          </p:cNvSpPr>
          <p:nvPr/>
        </p:nvSpPr>
        <p:spPr bwMode="auto">
          <a:xfrm>
            <a:off x="2895600" y="6019800"/>
            <a:ext cx="39624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 dirty="0">
                <a:solidFill>
                  <a:srgbClr val="AB1C19"/>
                </a:solidFill>
              </a:rPr>
              <a:t>100 000 </a:t>
            </a:r>
            <a:r>
              <a:rPr lang="en-US" altLang="en-US" sz="2000" b="1" dirty="0" err="1"/>
              <a:t>đọc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là</a:t>
            </a:r>
            <a:r>
              <a:rPr lang="en-US" altLang="en-US" sz="2000" b="1" dirty="0"/>
              <a:t>: </a:t>
            </a:r>
            <a:r>
              <a:rPr lang="en-US" altLang="en-US" sz="2000" b="1" dirty="0" err="1"/>
              <a:t>một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trăm</a:t>
            </a:r>
            <a:r>
              <a:rPr lang="en-US" altLang="en-US" sz="2000" b="1" dirty="0"/>
              <a:t> </a:t>
            </a:r>
            <a:r>
              <a:rPr lang="en-US" altLang="en-US" sz="2000" b="1" dirty="0" err="1"/>
              <a:t>nghìn</a:t>
            </a:r>
            <a:endParaRPr lang="en-US" altLang="en-US" sz="2000" b="1" dirty="0"/>
          </a:p>
        </p:txBody>
      </p:sp>
      <p:sp>
        <p:nvSpPr>
          <p:cNvPr id="102453" name="Rectangle 53"/>
          <p:cNvSpPr>
            <a:spLocks noChangeArrowheads="1"/>
          </p:cNvSpPr>
          <p:nvPr/>
        </p:nvSpPr>
        <p:spPr bwMode="auto">
          <a:xfrm>
            <a:off x="4724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02455" name="Text Box 55"/>
          <p:cNvSpPr txBox="1">
            <a:spLocks noChangeArrowheads="1"/>
          </p:cNvSpPr>
          <p:nvPr/>
        </p:nvSpPr>
        <p:spPr bwMode="auto">
          <a:xfrm>
            <a:off x="2438400" y="5586413"/>
            <a:ext cx="590738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Mười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chục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trăm</a:t>
            </a:r>
            <a:r>
              <a:rPr lang="en-US" altLang="en-US" sz="2400" b="1" dirty="0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solidFill>
                  <a:srgbClr val="0000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endParaRPr lang="en-US" altLang="en-US" sz="2400" b="1" dirty="0">
              <a:solidFill>
                <a:srgbClr val="0000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198" name="Text Box 10"/>
          <p:cNvSpPr txBox="1">
            <a:spLocks noChangeArrowheads="1"/>
          </p:cNvSpPr>
          <p:nvPr/>
        </p:nvSpPr>
        <p:spPr bwMode="auto">
          <a:xfrm>
            <a:off x="727075" y="812800"/>
            <a:ext cx="76200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100 000 –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99" name="Text Box 10"/>
          <p:cNvSpPr txBox="1">
            <a:spLocks noChangeArrowheads="1"/>
          </p:cNvSpPr>
          <p:nvPr/>
        </p:nvSpPr>
        <p:spPr bwMode="auto">
          <a:xfrm>
            <a:off x="5838825" y="690563"/>
            <a:ext cx="1841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b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200" name="Text Box 10"/>
          <p:cNvSpPr txBox="1">
            <a:spLocks noChangeArrowheads="1"/>
          </p:cNvSpPr>
          <p:nvPr/>
        </p:nvSpPr>
        <p:spPr bwMode="auto">
          <a:xfrm>
            <a:off x="3505200" y="228600"/>
            <a:ext cx="1981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3333CC"/>
                </a:solidFill>
                <a:latin typeface="Times New Roman" panose="02020603050405020304" pitchFamily="18" charset="0"/>
              </a:rPr>
              <a:t>Toán</a:t>
            </a:r>
          </a:p>
        </p:txBody>
      </p:sp>
    </p:spTree>
    <p:extLst>
      <p:ext uri="{BB962C8B-B14F-4D97-AF65-F5344CB8AC3E}">
        <p14:creationId xmlns:p14="http://schemas.microsoft.com/office/powerpoint/2010/main" val="33258263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02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024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/>
                                        <p:tgtEl>
                                          <p:spTgt spid="102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102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102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102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02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102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102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2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10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02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102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024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102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02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102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0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9" dur="500"/>
                                        <p:tgtEl>
                                          <p:spTgt spid="102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4" dur="2000"/>
                                        <p:tgtEl>
                                          <p:spTgt spid="102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9" dur="2000"/>
                                        <p:tgtEl>
                                          <p:spTgt spid="102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9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2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2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024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024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102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024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02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17" grpId="0" animBg="1"/>
      <p:bldP spid="102418" grpId="0" animBg="1"/>
      <p:bldP spid="102419" grpId="0" animBg="1"/>
      <p:bldP spid="102420" grpId="0" animBg="1"/>
      <p:bldP spid="102422" grpId="0" animBg="1"/>
      <p:bldP spid="102423" grpId="0" animBg="1"/>
      <p:bldP spid="102424" grpId="0" animBg="1"/>
      <p:bldP spid="102425" grpId="0" animBg="1"/>
      <p:bldP spid="102426" grpId="0" animBg="1"/>
      <p:bldP spid="102427" grpId="0" animBg="1"/>
      <p:bldP spid="102428" grpId="0" animBg="1"/>
      <p:bldP spid="102429" grpId="0" animBg="1"/>
      <p:bldP spid="102430" grpId="0" animBg="1"/>
      <p:bldP spid="102431" grpId="0" animBg="1"/>
      <p:bldP spid="102432" grpId="0" animBg="1"/>
      <p:bldP spid="102433" grpId="0" animBg="1"/>
      <p:bldP spid="102434" grpId="0" animBg="1"/>
      <p:bldP spid="102435" grpId="0" animBg="1"/>
      <p:bldP spid="102436" grpId="0" animBg="1"/>
      <p:bldP spid="102447" grpId="0" animBg="1"/>
      <p:bldP spid="102448" grpId="0"/>
      <p:bldP spid="102449" grpId="0"/>
      <p:bldP spid="102450" grpId="0"/>
      <p:bldP spid="102451" grpId="0"/>
      <p:bldP spid="102453" grpId="0" animBg="1"/>
      <p:bldP spid="10245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ChangeArrowheads="1"/>
          </p:cNvSpPr>
          <p:nvPr/>
        </p:nvSpPr>
        <p:spPr bwMode="auto">
          <a:xfrm>
            <a:off x="533400" y="1752600"/>
            <a:ext cx="8153400" cy="3810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vi-VN" altLang="en-US" sz="1800"/>
          </a:p>
        </p:txBody>
      </p:sp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3505200" y="2286000"/>
            <a:ext cx="2286000" cy="2743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8196" name="Rectangle 6"/>
          <p:cNvSpPr>
            <a:spLocks noChangeArrowheads="1"/>
          </p:cNvSpPr>
          <p:nvPr/>
        </p:nvSpPr>
        <p:spPr bwMode="auto">
          <a:xfrm>
            <a:off x="6172200" y="2286000"/>
            <a:ext cx="2286000" cy="26670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8197" name="Rectangle 7"/>
          <p:cNvSpPr>
            <a:spLocks noChangeArrowheads="1"/>
          </p:cNvSpPr>
          <p:nvPr/>
        </p:nvSpPr>
        <p:spPr bwMode="auto">
          <a:xfrm>
            <a:off x="838200" y="2286000"/>
            <a:ext cx="2286000" cy="2743200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AU" altLang="en-US" sz="1800"/>
          </a:p>
        </p:txBody>
      </p:sp>
      <p:sp>
        <p:nvSpPr>
          <p:cNvPr id="8198" name="Rectangle 8"/>
          <p:cNvSpPr>
            <a:spLocks noChangeArrowheads="1"/>
          </p:cNvSpPr>
          <p:nvPr/>
        </p:nvSpPr>
        <p:spPr bwMode="auto">
          <a:xfrm>
            <a:off x="914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199" name="Rectangle 9"/>
          <p:cNvSpPr>
            <a:spLocks noChangeArrowheads="1"/>
          </p:cNvSpPr>
          <p:nvPr/>
        </p:nvSpPr>
        <p:spPr bwMode="auto">
          <a:xfrm>
            <a:off x="533400" y="1244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0" name="Rectangle 10"/>
          <p:cNvSpPr>
            <a:spLocks noChangeArrowheads="1"/>
          </p:cNvSpPr>
          <p:nvPr/>
        </p:nvSpPr>
        <p:spPr bwMode="auto">
          <a:xfrm>
            <a:off x="4724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1" name="Rectangle 11"/>
          <p:cNvSpPr>
            <a:spLocks noChangeArrowheads="1"/>
          </p:cNvSpPr>
          <p:nvPr/>
        </p:nvSpPr>
        <p:spPr bwMode="auto">
          <a:xfrm>
            <a:off x="3581400" y="24384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2" name="Rectangle 12"/>
          <p:cNvSpPr>
            <a:spLocks noChangeArrowheads="1"/>
          </p:cNvSpPr>
          <p:nvPr/>
        </p:nvSpPr>
        <p:spPr bwMode="auto">
          <a:xfrm>
            <a:off x="3581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3" name="Rectangle 13"/>
          <p:cNvSpPr>
            <a:spLocks noChangeArrowheads="1"/>
          </p:cNvSpPr>
          <p:nvPr/>
        </p:nvSpPr>
        <p:spPr bwMode="auto">
          <a:xfrm>
            <a:off x="3581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4" name="Rectangle 14"/>
          <p:cNvSpPr>
            <a:spLocks noChangeArrowheads="1"/>
          </p:cNvSpPr>
          <p:nvPr/>
        </p:nvSpPr>
        <p:spPr bwMode="auto">
          <a:xfrm>
            <a:off x="3581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5" name="Rectangle 15"/>
          <p:cNvSpPr>
            <a:spLocks noChangeArrowheads="1"/>
          </p:cNvSpPr>
          <p:nvPr/>
        </p:nvSpPr>
        <p:spPr bwMode="auto">
          <a:xfrm>
            <a:off x="3581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6" name="Rectangle 16"/>
          <p:cNvSpPr>
            <a:spLocks noChangeArrowheads="1"/>
          </p:cNvSpPr>
          <p:nvPr/>
        </p:nvSpPr>
        <p:spPr bwMode="auto">
          <a:xfrm>
            <a:off x="4724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7" name="Rectangle 17"/>
          <p:cNvSpPr>
            <a:spLocks noChangeArrowheads="1"/>
          </p:cNvSpPr>
          <p:nvPr/>
        </p:nvSpPr>
        <p:spPr bwMode="auto">
          <a:xfrm>
            <a:off x="4724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8" name="Rectangle 18"/>
          <p:cNvSpPr>
            <a:spLocks noChangeArrowheads="1"/>
          </p:cNvSpPr>
          <p:nvPr/>
        </p:nvSpPr>
        <p:spPr bwMode="auto">
          <a:xfrm>
            <a:off x="2057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09" name="Rectangle 19"/>
          <p:cNvSpPr>
            <a:spLocks noChangeArrowheads="1"/>
          </p:cNvSpPr>
          <p:nvPr/>
        </p:nvSpPr>
        <p:spPr bwMode="auto">
          <a:xfrm>
            <a:off x="2057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0" name="Rectangle 20"/>
          <p:cNvSpPr>
            <a:spLocks noChangeArrowheads="1"/>
          </p:cNvSpPr>
          <p:nvPr/>
        </p:nvSpPr>
        <p:spPr bwMode="auto">
          <a:xfrm>
            <a:off x="2057400" y="45720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1" name="Rectangle 21"/>
          <p:cNvSpPr>
            <a:spLocks noChangeArrowheads="1"/>
          </p:cNvSpPr>
          <p:nvPr/>
        </p:nvSpPr>
        <p:spPr bwMode="auto">
          <a:xfrm>
            <a:off x="914400" y="24384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2" name="Rectangle 22"/>
          <p:cNvSpPr>
            <a:spLocks noChangeArrowheads="1"/>
          </p:cNvSpPr>
          <p:nvPr/>
        </p:nvSpPr>
        <p:spPr bwMode="auto">
          <a:xfrm>
            <a:off x="914400" y="29718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3" name="Rectangle 23"/>
          <p:cNvSpPr>
            <a:spLocks noChangeArrowheads="1"/>
          </p:cNvSpPr>
          <p:nvPr/>
        </p:nvSpPr>
        <p:spPr bwMode="auto">
          <a:xfrm>
            <a:off x="914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4" name="Rectangle 24"/>
          <p:cNvSpPr>
            <a:spLocks noChangeArrowheads="1"/>
          </p:cNvSpPr>
          <p:nvPr/>
        </p:nvSpPr>
        <p:spPr bwMode="auto">
          <a:xfrm>
            <a:off x="914400" y="40386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grpSp>
        <p:nvGrpSpPr>
          <p:cNvPr id="8215" name="Group 25"/>
          <p:cNvGrpSpPr>
            <a:grpSpLocks/>
          </p:cNvGrpSpPr>
          <p:nvPr/>
        </p:nvGrpSpPr>
        <p:grpSpPr bwMode="auto">
          <a:xfrm>
            <a:off x="6172200" y="2362200"/>
            <a:ext cx="2209800" cy="2514600"/>
            <a:chOff x="3936" y="1536"/>
            <a:chExt cx="1392" cy="1584"/>
          </a:xfrm>
        </p:grpSpPr>
        <p:sp>
          <p:nvSpPr>
            <p:cNvPr id="8227" name="Rectangle 26"/>
            <p:cNvSpPr>
              <a:spLocks noChangeArrowheads="1"/>
            </p:cNvSpPr>
            <p:nvPr/>
          </p:nvSpPr>
          <p:spPr bwMode="auto">
            <a:xfrm>
              <a:off x="4656" y="2208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28" name="Rectangle 27"/>
            <p:cNvSpPr>
              <a:spLocks noChangeArrowheads="1"/>
            </p:cNvSpPr>
            <p:nvPr/>
          </p:nvSpPr>
          <p:spPr bwMode="auto">
            <a:xfrm>
              <a:off x="4656" y="2544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29" name="Rectangle 28"/>
            <p:cNvSpPr>
              <a:spLocks noChangeArrowheads="1"/>
            </p:cNvSpPr>
            <p:nvPr/>
          </p:nvSpPr>
          <p:spPr bwMode="auto">
            <a:xfrm>
              <a:off x="4656" y="2880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0" name="Rectangle 29"/>
            <p:cNvSpPr>
              <a:spLocks noChangeArrowheads="1"/>
            </p:cNvSpPr>
            <p:nvPr/>
          </p:nvSpPr>
          <p:spPr bwMode="auto">
            <a:xfrm>
              <a:off x="3936" y="1536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1" name="Rectangle 30"/>
            <p:cNvSpPr>
              <a:spLocks noChangeArrowheads="1"/>
            </p:cNvSpPr>
            <p:nvPr/>
          </p:nvSpPr>
          <p:spPr bwMode="auto">
            <a:xfrm>
              <a:off x="3936" y="1872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2" name="Rectangle 31"/>
            <p:cNvSpPr>
              <a:spLocks noChangeArrowheads="1"/>
            </p:cNvSpPr>
            <p:nvPr/>
          </p:nvSpPr>
          <p:spPr bwMode="auto">
            <a:xfrm>
              <a:off x="3936" y="2208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3" name="Rectangle 32"/>
            <p:cNvSpPr>
              <a:spLocks noChangeArrowheads="1"/>
            </p:cNvSpPr>
            <p:nvPr/>
          </p:nvSpPr>
          <p:spPr bwMode="auto">
            <a:xfrm>
              <a:off x="3936" y="2544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4" name="Rectangle 33"/>
            <p:cNvSpPr>
              <a:spLocks noChangeArrowheads="1"/>
            </p:cNvSpPr>
            <p:nvPr/>
          </p:nvSpPr>
          <p:spPr bwMode="auto">
            <a:xfrm>
              <a:off x="3936" y="2880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  <p:sp>
          <p:nvSpPr>
            <p:cNvPr id="8235" name="Rectangle 34"/>
            <p:cNvSpPr>
              <a:spLocks noChangeArrowheads="1"/>
            </p:cNvSpPr>
            <p:nvPr/>
          </p:nvSpPr>
          <p:spPr bwMode="auto">
            <a:xfrm>
              <a:off x="4656" y="1872"/>
              <a:ext cx="672" cy="240"/>
            </a:xfrm>
            <a:prstGeom prst="rect">
              <a:avLst/>
            </a:prstGeom>
            <a:solidFill>
              <a:schemeClr val="accent1"/>
            </a:solidFill>
            <a:ln w="9525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/>
                <a:t>10 000</a:t>
              </a:r>
            </a:p>
          </p:txBody>
        </p:sp>
      </p:grpSp>
      <p:sp>
        <p:nvSpPr>
          <p:cNvPr id="8216" name="Rectangle 35"/>
          <p:cNvSpPr>
            <a:spLocks noChangeArrowheads="1"/>
          </p:cNvSpPr>
          <p:nvPr/>
        </p:nvSpPr>
        <p:spPr bwMode="auto">
          <a:xfrm>
            <a:off x="7315200" y="24384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8217" name="Text Box 36"/>
          <p:cNvSpPr txBox="1">
            <a:spLocks noChangeArrowheads="1"/>
          </p:cNvSpPr>
          <p:nvPr/>
        </p:nvSpPr>
        <p:spPr bwMode="auto">
          <a:xfrm>
            <a:off x="1676400" y="51816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/>
              <a:t>80 000</a:t>
            </a:r>
          </a:p>
        </p:txBody>
      </p:sp>
      <p:sp>
        <p:nvSpPr>
          <p:cNvPr id="8218" name="Text Box 37"/>
          <p:cNvSpPr txBox="1">
            <a:spLocks noChangeArrowheads="1"/>
          </p:cNvSpPr>
          <p:nvPr/>
        </p:nvSpPr>
        <p:spPr bwMode="auto">
          <a:xfrm>
            <a:off x="4191000" y="5181600"/>
            <a:ext cx="1066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1800" b="1"/>
              <a:t>90 000</a:t>
            </a:r>
          </a:p>
        </p:txBody>
      </p:sp>
      <p:sp>
        <p:nvSpPr>
          <p:cNvPr id="8219" name="Text Box 38"/>
          <p:cNvSpPr txBox="1">
            <a:spLocks noChangeArrowheads="1"/>
          </p:cNvSpPr>
          <p:nvPr/>
        </p:nvSpPr>
        <p:spPr bwMode="auto">
          <a:xfrm>
            <a:off x="6781800" y="5181600"/>
            <a:ext cx="1524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000099"/>
                </a:solidFill>
              </a:rPr>
              <a:t>100 000</a:t>
            </a:r>
          </a:p>
        </p:txBody>
      </p:sp>
      <p:sp>
        <p:nvSpPr>
          <p:cNvPr id="130087" name="Text Box 39"/>
          <p:cNvSpPr txBox="1">
            <a:spLocks noChangeArrowheads="1"/>
          </p:cNvSpPr>
          <p:nvPr/>
        </p:nvSpPr>
        <p:spPr bwMode="auto">
          <a:xfrm>
            <a:off x="1003300" y="5668963"/>
            <a:ext cx="74676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000" b="1">
                <a:solidFill>
                  <a:srgbClr val="AB1C19"/>
                </a:solidFill>
              </a:rPr>
              <a:t>Số 100 000 có mấy chữ số? Đó là những chữ số nào?</a:t>
            </a:r>
            <a:r>
              <a:rPr lang="en-US" altLang="en-US" sz="2000" b="1">
                <a:solidFill>
                  <a:srgbClr val="000099"/>
                </a:solidFill>
              </a:rPr>
              <a:t> </a:t>
            </a:r>
          </a:p>
        </p:txBody>
      </p:sp>
      <p:sp>
        <p:nvSpPr>
          <p:cNvPr id="8221" name="Rectangle 40"/>
          <p:cNvSpPr>
            <a:spLocks noChangeArrowheads="1"/>
          </p:cNvSpPr>
          <p:nvPr/>
        </p:nvSpPr>
        <p:spPr bwMode="auto">
          <a:xfrm>
            <a:off x="4724400" y="3505200"/>
            <a:ext cx="1066800" cy="381000"/>
          </a:xfrm>
          <a:prstGeom prst="rect">
            <a:avLst/>
          </a:prstGeom>
          <a:solidFill>
            <a:schemeClr val="accent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/>
              <a:t>10 000</a:t>
            </a:r>
          </a:p>
        </p:txBody>
      </p:sp>
      <p:sp>
        <p:nvSpPr>
          <p:cNvPr id="130089" name="Text Box 41"/>
          <p:cNvSpPr txBox="1">
            <a:spLocks noChangeArrowheads="1"/>
          </p:cNvSpPr>
          <p:nvPr/>
        </p:nvSpPr>
        <p:spPr bwMode="auto">
          <a:xfrm>
            <a:off x="942975" y="6156325"/>
            <a:ext cx="66135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dirty="0" err="1">
                <a:solidFill>
                  <a:srgbClr val="AB1C19"/>
                </a:solidFill>
              </a:rPr>
              <a:t>Hãy</a:t>
            </a:r>
            <a:r>
              <a:rPr lang="en-US" altLang="en-US" sz="2000" b="1" dirty="0">
                <a:solidFill>
                  <a:srgbClr val="AB1C19"/>
                </a:solidFill>
              </a:rPr>
              <a:t> </a:t>
            </a:r>
            <a:r>
              <a:rPr lang="en-US" altLang="en-US" sz="2000" b="1" dirty="0" err="1">
                <a:solidFill>
                  <a:srgbClr val="AB1C19"/>
                </a:solidFill>
              </a:rPr>
              <a:t>đọc</a:t>
            </a:r>
            <a:r>
              <a:rPr lang="en-US" altLang="en-US" sz="2000" b="1" dirty="0">
                <a:solidFill>
                  <a:srgbClr val="AB1C19"/>
                </a:solidFill>
              </a:rPr>
              <a:t> </a:t>
            </a:r>
            <a:r>
              <a:rPr lang="en-US" altLang="en-US" sz="2000" b="1" dirty="0" err="1">
                <a:solidFill>
                  <a:srgbClr val="AB1C19"/>
                </a:solidFill>
              </a:rPr>
              <a:t>các</a:t>
            </a:r>
            <a:r>
              <a:rPr lang="en-US" altLang="en-US" sz="2000" b="1" dirty="0">
                <a:solidFill>
                  <a:srgbClr val="AB1C19"/>
                </a:solidFill>
              </a:rPr>
              <a:t> </a:t>
            </a:r>
            <a:r>
              <a:rPr lang="en-US" altLang="en-US" sz="2000" b="1" dirty="0" err="1">
                <a:solidFill>
                  <a:srgbClr val="AB1C19"/>
                </a:solidFill>
              </a:rPr>
              <a:t>số</a:t>
            </a:r>
            <a:r>
              <a:rPr lang="en-US" altLang="en-US" sz="2000" b="1" dirty="0">
                <a:solidFill>
                  <a:srgbClr val="AB1C19"/>
                </a:solidFill>
              </a:rPr>
              <a:t> </a:t>
            </a:r>
            <a:r>
              <a:rPr lang="en-US" altLang="en-US" sz="2000" b="1" dirty="0" err="1">
                <a:solidFill>
                  <a:srgbClr val="AB1C19"/>
                </a:solidFill>
              </a:rPr>
              <a:t>sau</a:t>
            </a:r>
            <a:r>
              <a:rPr lang="en-US" altLang="en-US" sz="2000" b="1" dirty="0">
                <a:solidFill>
                  <a:srgbClr val="AB1C19"/>
                </a:solidFill>
              </a:rPr>
              <a:t>: 70 000;  80 000;  90 000;  100 000</a:t>
            </a:r>
          </a:p>
        </p:txBody>
      </p:sp>
      <p:sp>
        <p:nvSpPr>
          <p:cNvPr id="130090" name="Rectangle 42"/>
          <p:cNvSpPr>
            <a:spLocks noChangeArrowheads="1"/>
          </p:cNvSpPr>
          <p:nvPr/>
        </p:nvSpPr>
        <p:spPr bwMode="auto">
          <a:xfrm>
            <a:off x="3200400" y="5867400"/>
            <a:ext cx="2667000" cy="685800"/>
          </a:xfrm>
          <a:prstGeom prst="rect">
            <a:avLst/>
          </a:prstGeom>
          <a:solidFill>
            <a:schemeClr val="accent1"/>
          </a:solidFill>
          <a:ln w="57150" cmpd="thickThin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/>
              <a:t>Số: 100 000</a:t>
            </a:r>
          </a:p>
        </p:txBody>
      </p:sp>
      <p:sp>
        <p:nvSpPr>
          <p:cNvPr id="8224" name="Text Box 10"/>
          <p:cNvSpPr txBox="1">
            <a:spLocks noChangeArrowheads="1"/>
          </p:cNvSpPr>
          <p:nvPr/>
        </p:nvSpPr>
        <p:spPr bwMode="auto">
          <a:xfrm>
            <a:off x="3505200" y="228600"/>
            <a:ext cx="19812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3333CC"/>
                </a:solidFill>
                <a:latin typeface="Times New Roman" panose="02020603050405020304" pitchFamily="18" charset="0"/>
              </a:rPr>
              <a:t>Toán</a:t>
            </a:r>
          </a:p>
        </p:txBody>
      </p:sp>
      <p:sp>
        <p:nvSpPr>
          <p:cNvPr id="8225" name="Text Box 10"/>
          <p:cNvSpPr txBox="1">
            <a:spLocks noChangeArrowheads="1"/>
          </p:cNvSpPr>
          <p:nvPr/>
        </p:nvSpPr>
        <p:spPr bwMode="auto">
          <a:xfrm>
            <a:off x="2027830" y="711200"/>
            <a:ext cx="3657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100 000</a:t>
            </a:r>
          </a:p>
        </p:txBody>
      </p:sp>
      <p:sp>
        <p:nvSpPr>
          <p:cNvPr id="8226" name="Text Box 10"/>
          <p:cNvSpPr txBox="1">
            <a:spLocks noChangeArrowheads="1"/>
          </p:cNvSpPr>
          <p:nvPr/>
        </p:nvSpPr>
        <p:spPr bwMode="auto">
          <a:xfrm>
            <a:off x="4800600" y="690563"/>
            <a:ext cx="2260600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ckThin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–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Luyện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tập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8472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0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30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130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30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1000"/>
                                        <p:tgtEl>
                                          <p:spTgt spid="130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87" grpId="0"/>
      <p:bldP spid="130087" grpId="1"/>
      <p:bldP spid="130089" grpId="0"/>
      <p:bldP spid="130089" grpId="1"/>
      <p:bldP spid="13009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04800" y="228600"/>
            <a:ext cx="1905000" cy="727075"/>
            <a:chOff x="240" y="1104"/>
            <a:chExt cx="1200" cy="458"/>
          </a:xfrm>
        </p:grpSpPr>
        <p:sp>
          <p:nvSpPr>
            <p:cNvPr id="54279" name="AutoShape 7"/>
            <p:cNvSpPr>
              <a:spLocks noChangeArrowheads="1"/>
            </p:cNvSpPr>
            <p:nvPr/>
          </p:nvSpPr>
          <p:spPr bwMode="gray">
            <a:xfrm>
              <a:off x="240" y="1104"/>
              <a:ext cx="1200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 dirty="0">
                  <a:latin typeface="Times New Roman" pitchFamily="18" charset="0"/>
                </a:rPr>
                <a:t>          </a:t>
              </a:r>
              <a:r>
                <a:rPr lang="en-US" sz="2800" b="1" dirty="0" err="1">
                  <a:latin typeface="Times New Roman" pitchFamily="18" charset="0"/>
                </a:rPr>
                <a:t>Số</a:t>
              </a:r>
              <a:r>
                <a:rPr lang="en-US" sz="2800" b="1" dirty="0">
                  <a:latin typeface="Times New Roman" pitchFamily="18" charset="0"/>
                </a:rPr>
                <a:t> ?</a:t>
              </a: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318" y="1131"/>
              <a:ext cx="480" cy="431"/>
              <a:chOff x="336" y="1122"/>
              <a:chExt cx="480" cy="431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336" y="1142"/>
                <a:ext cx="480" cy="411"/>
                <a:chOff x="999" y="3120"/>
                <a:chExt cx="768" cy="1001"/>
              </a:xfrm>
            </p:grpSpPr>
            <p:sp>
              <p:nvSpPr>
                <p:cNvPr id="54281" name="AutoShape 9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282" name="Freeform 10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4283" name="Text Box 11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794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4284" name="Text Box 12"/>
              <p:cNvSpPr txBox="1">
                <a:spLocks noChangeArrowheads="1"/>
              </p:cNvSpPr>
              <p:nvPr/>
            </p:nvSpPr>
            <p:spPr bwMode="auto">
              <a:xfrm>
                <a:off x="480" y="1122"/>
                <a:ext cx="19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800000"/>
                    </a:solidFill>
                    <a:latin typeface="Times New Roman" pitchFamily="18" charset="0"/>
                  </a:rPr>
                  <a:t>1</a:t>
                </a:r>
              </a:p>
            </p:txBody>
          </p:sp>
        </p:grpSp>
      </p:grpSp>
      <p:sp>
        <p:nvSpPr>
          <p:cNvPr id="54295" name="Text Box 23"/>
          <p:cNvSpPr txBox="1">
            <a:spLocks noChangeArrowheads="1"/>
          </p:cNvSpPr>
          <p:nvPr/>
        </p:nvSpPr>
        <p:spPr bwMode="auto">
          <a:xfrm>
            <a:off x="304800" y="879475"/>
            <a:ext cx="85344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/>
            <a:r>
              <a:rPr lang="en-US" sz="2400" b="1" dirty="0">
                <a:latin typeface="Times New Roman" pitchFamily="18" charset="0"/>
              </a:rPr>
              <a:t>a) 10 000; 20 000;  … ; … ; 50 000; … ; … ; 80 000; …; 100 000</a:t>
            </a:r>
          </a:p>
          <a:p>
            <a:pPr marL="342900" indent="-342900"/>
            <a:r>
              <a:rPr lang="en-US" sz="2400" b="1" dirty="0">
                <a:latin typeface="Times New Roman" pitchFamily="18" charset="0"/>
              </a:rPr>
              <a:t>b) 10 000; 11 000; 12 000; …; …; …; 16 000; …; …; …; … .</a:t>
            </a:r>
          </a:p>
          <a:p>
            <a:pPr marL="342900" indent="-342900"/>
            <a:r>
              <a:rPr lang="en-US" sz="2400" b="1" dirty="0">
                <a:latin typeface="Times New Roman" pitchFamily="18" charset="0"/>
              </a:rPr>
              <a:t>c) 18 000; 18 100; 18 200; …; …; …; …; 18 700; …; …; … .</a:t>
            </a:r>
          </a:p>
          <a:p>
            <a:pPr marL="342900" indent="-342900"/>
            <a:r>
              <a:rPr lang="en-US" sz="2400" b="1" dirty="0">
                <a:latin typeface="Times New Roman" pitchFamily="18" charset="0"/>
              </a:rPr>
              <a:t>d) 18 235; 18 236; …; …; …; … .</a:t>
            </a:r>
          </a:p>
        </p:txBody>
      </p:sp>
      <p:sp>
        <p:nvSpPr>
          <p:cNvPr id="54297" name="Text Box 25"/>
          <p:cNvSpPr txBox="1">
            <a:spLocks noChangeArrowheads="1"/>
          </p:cNvSpPr>
          <p:nvPr/>
        </p:nvSpPr>
        <p:spPr bwMode="auto">
          <a:xfrm>
            <a:off x="76200" y="266700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a) 10 000; 20 000;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30 000; 40 000 </a:t>
            </a:r>
            <a:r>
              <a:rPr lang="en-US" sz="2800" b="1" dirty="0">
                <a:latin typeface="Times New Roman" pitchFamily="18" charset="0"/>
              </a:rPr>
              <a:t>; 50 000;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60 000 ;70 000 </a:t>
            </a:r>
            <a:r>
              <a:rPr lang="en-US" sz="2800" b="1" dirty="0">
                <a:latin typeface="Times New Roman" pitchFamily="18" charset="0"/>
              </a:rPr>
              <a:t>; 80 000;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90 000</a:t>
            </a:r>
            <a:r>
              <a:rPr lang="en-US" sz="2800" b="1" dirty="0">
                <a:latin typeface="Times New Roman" pitchFamily="18" charset="0"/>
              </a:rPr>
              <a:t>; 100 000</a:t>
            </a:r>
          </a:p>
        </p:txBody>
      </p:sp>
      <p:sp>
        <p:nvSpPr>
          <p:cNvPr id="54298" name="Text Box 26"/>
          <p:cNvSpPr txBox="1">
            <a:spLocks noChangeArrowheads="1"/>
          </p:cNvSpPr>
          <p:nvPr/>
        </p:nvSpPr>
        <p:spPr bwMode="auto">
          <a:xfrm>
            <a:off x="76200" y="3694093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 b) 10000; 11000;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12000;13000;14000; 15000</a:t>
            </a:r>
            <a:r>
              <a:rPr lang="en-US" sz="2800" b="1" dirty="0">
                <a:latin typeface="Times New Roman" pitchFamily="18" charset="0"/>
              </a:rPr>
              <a:t>; 16 000;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17000;18000;19000; 20000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4299" name="Text Box 27"/>
          <p:cNvSpPr txBox="1">
            <a:spLocks noChangeArrowheads="1"/>
          </p:cNvSpPr>
          <p:nvPr/>
        </p:nvSpPr>
        <p:spPr bwMode="auto">
          <a:xfrm>
            <a:off x="76200" y="4800600"/>
            <a:ext cx="9144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 c) 18000; 18100; 18200;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18300 ;18400 ;18500; 18 600; </a:t>
            </a:r>
            <a:r>
              <a:rPr lang="en-US" sz="2800" b="1" dirty="0">
                <a:latin typeface="Times New Roman" pitchFamily="18" charset="0"/>
              </a:rPr>
              <a:t>18700;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18 800; 18900;19000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4300" name="Text Box 28"/>
          <p:cNvSpPr txBox="1">
            <a:spLocks noChangeArrowheads="1"/>
          </p:cNvSpPr>
          <p:nvPr/>
        </p:nvSpPr>
        <p:spPr bwMode="auto">
          <a:xfrm>
            <a:off x="-76200" y="5895975"/>
            <a:ext cx="9067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  d) 18 235; 18 236;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18 237; 18 238; 18 239; 18 240 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4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54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4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4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54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54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95" grpId="0"/>
      <p:bldP spid="54297" grpId="0"/>
      <p:bldP spid="54298" grpId="0"/>
      <p:bldP spid="54299" grpId="0"/>
      <p:bldP spid="5430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381000" y="1419225"/>
            <a:ext cx="7467600" cy="703262"/>
            <a:chOff x="240" y="1344"/>
            <a:chExt cx="4704" cy="499"/>
          </a:xfrm>
        </p:grpSpPr>
        <p:sp>
          <p:nvSpPr>
            <p:cNvPr id="55301" name="AutoShape 5"/>
            <p:cNvSpPr>
              <a:spLocks noChangeArrowheads="1"/>
            </p:cNvSpPr>
            <p:nvPr/>
          </p:nvSpPr>
          <p:spPr bwMode="gray">
            <a:xfrm>
              <a:off x="240" y="1344"/>
              <a:ext cx="4704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 dirty="0">
                  <a:latin typeface="Times New Roman" pitchFamily="18" charset="0"/>
                </a:rPr>
                <a:t>           </a:t>
              </a:r>
              <a:r>
                <a:rPr lang="en-US" sz="2800" b="1" dirty="0" err="1">
                  <a:latin typeface="Times New Roman" pitchFamily="18" charset="0"/>
                </a:rPr>
                <a:t>Viết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tiếp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số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thích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hợp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vào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dưới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mỗi</a:t>
              </a:r>
              <a:r>
                <a:rPr lang="en-US" sz="2800" b="1" dirty="0">
                  <a:latin typeface="Times New Roman" pitchFamily="18" charset="0"/>
                </a:rPr>
                <a:t> </a:t>
              </a:r>
              <a:r>
                <a:rPr lang="en-US" sz="2800" b="1" dirty="0" err="1">
                  <a:latin typeface="Times New Roman" pitchFamily="18" charset="0"/>
                </a:rPr>
                <a:t>vạch</a:t>
              </a:r>
              <a:r>
                <a:rPr lang="en-US" sz="2800" b="1" dirty="0">
                  <a:latin typeface="Times New Roman" pitchFamily="18" charset="0"/>
                </a:rPr>
                <a:t>:</a:t>
              </a:r>
            </a:p>
          </p:txBody>
        </p:sp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318" y="1371"/>
              <a:ext cx="480" cy="472"/>
              <a:chOff x="336" y="1122"/>
              <a:chExt cx="480" cy="472"/>
            </a:xfrm>
          </p:grpSpPr>
          <p:grpSp>
            <p:nvGrpSpPr>
              <p:cNvPr id="4" name="Group 7"/>
              <p:cNvGrpSpPr>
                <a:grpSpLocks/>
              </p:cNvGrpSpPr>
              <p:nvPr/>
            </p:nvGrpSpPr>
            <p:grpSpPr bwMode="auto">
              <a:xfrm>
                <a:off x="336" y="1142"/>
                <a:ext cx="480" cy="452"/>
                <a:chOff x="999" y="3120"/>
                <a:chExt cx="768" cy="1102"/>
              </a:xfrm>
            </p:grpSpPr>
            <p:sp>
              <p:nvSpPr>
                <p:cNvPr id="55304" name="AutoShape 8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05" name="Freeform 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06" name="Text Box 10"/>
                <p:cNvSpPr txBox="1">
                  <a:spLocks noChangeArrowheads="1"/>
                </p:cNvSpPr>
                <p:nvPr/>
              </p:nvSpPr>
              <p:spPr bwMode="gray">
                <a:xfrm>
                  <a:off x="1282" y="3326"/>
                  <a:ext cx="186" cy="896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5307" name="Text Box 11"/>
              <p:cNvSpPr txBox="1">
                <a:spLocks noChangeArrowheads="1"/>
              </p:cNvSpPr>
              <p:nvPr/>
            </p:nvSpPr>
            <p:spPr bwMode="auto">
              <a:xfrm>
                <a:off x="480" y="1122"/>
                <a:ext cx="192" cy="3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800000"/>
                    </a:solidFill>
                    <a:latin typeface="Times New Roman" pitchFamily="18" charset="0"/>
                  </a:rPr>
                  <a:t>2</a:t>
                </a:r>
              </a:p>
            </p:txBody>
          </p:sp>
        </p:grpSp>
      </p:grp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1419225" y="2505075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50 000</a:t>
            </a:r>
          </a:p>
        </p:txBody>
      </p:sp>
      <p:sp>
        <p:nvSpPr>
          <p:cNvPr id="55321" name="Text Box 25"/>
          <p:cNvSpPr txBox="1">
            <a:spLocks noChangeArrowheads="1"/>
          </p:cNvSpPr>
          <p:nvPr/>
        </p:nvSpPr>
        <p:spPr bwMode="auto">
          <a:xfrm>
            <a:off x="2743200" y="2500312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60 000</a:t>
            </a: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3938588" y="2505075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70 000</a:t>
            </a: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5386388" y="2476500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80 000</a:t>
            </a:r>
          </a:p>
        </p:txBody>
      </p:sp>
      <p:sp>
        <p:nvSpPr>
          <p:cNvPr id="55324" name="Text Box 28"/>
          <p:cNvSpPr txBox="1">
            <a:spLocks noChangeArrowheads="1"/>
          </p:cNvSpPr>
          <p:nvPr/>
        </p:nvSpPr>
        <p:spPr bwMode="auto">
          <a:xfrm>
            <a:off x="6667500" y="2476500"/>
            <a:ext cx="11811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90 000</a:t>
            </a:r>
          </a:p>
        </p:txBody>
      </p:sp>
      <p:grpSp>
        <p:nvGrpSpPr>
          <p:cNvPr id="5" name="Group 43"/>
          <p:cNvGrpSpPr>
            <a:grpSpLocks/>
          </p:cNvGrpSpPr>
          <p:nvPr/>
        </p:nvGrpSpPr>
        <p:grpSpPr bwMode="auto">
          <a:xfrm>
            <a:off x="33338" y="2343150"/>
            <a:ext cx="9139237" cy="704850"/>
            <a:chOff x="30" y="2493"/>
            <a:chExt cx="5757" cy="444"/>
          </a:xfrm>
        </p:grpSpPr>
        <p:sp>
          <p:nvSpPr>
            <p:cNvPr id="55317" name="Line 21"/>
            <p:cNvSpPr>
              <a:spLocks noChangeShapeType="1"/>
            </p:cNvSpPr>
            <p:nvPr/>
          </p:nvSpPr>
          <p:spPr bwMode="auto">
            <a:xfrm>
              <a:off x="144" y="2544"/>
              <a:ext cx="556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18" name="Text Box 22"/>
            <p:cNvSpPr txBox="1">
              <a:spLocks noChangeArrowheads="1"/>
            </p:cNvSpPr>
            <p:nvPr/>
          </p:nvSpPr>
          <p:spPr bwMode="auto">
            <a:xfrm>
              <a:off x="30" y="2610"/>
              <a:ext cx="8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40 000</a:t>
              </a:r>
            </a:p>
          </p:txBody>
        </p:sp>
        <p:sp>
          <p:nvSpPr>
            <p:cNvPr id="55319" name="Text Box 23"/>
            <p:cNvSpPr txBox="1">
              <a:spLocks noChangeArrowheads="1"/>
            </p:cNvSpPr>
            <p:nvPr/>
          </p:nvSpPr>
          <p:spPr bwMode="auto">
            <a:xfrm>
              <a:off x="4923" y="2592"/>
              <a:ext cx="86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</a:rPr>
                <a:t>100 000</a:t>
              </a:r>
            </a:p>
          </p:txBody>
        </p:sp>
        <p:sp>
          <p:nvSpPr>
            <p:cNvPr id="55329" name="Line 33"/>
            <p:cNvSpPr>
              <a:spLocks noChangeShapeType="1"/>
            </p:cNvSpPr>
            <p:nvPr/>
          </p:nvSpPr>
          <p:spPr bwMode="auto">
            <a:xfrm>
              <a:off x="384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2" name="Line 36"/>
            <p:cNvSpPr>
              <a:spLocks noChangeShapeType="1"/>
            </p:cNvSpPr>
            <p:nvPr/>
          </p:nvSpPr>
          <p:spPr bwMode="auto">
            <a:xfrm>
              <a:off x="1200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4" name="Line 38"/>
            <p:cNvSpPr>
              <a:spLocks noChangeShapeType="1"/>
            </p:cNvSpPr>
            <p:nvPr/>
          </p:nvSpPr>
          <p:spPr bwMode="auto">
            <a:xfrm>
              <a:off x="4560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5" name="Line 39"/>
            <p:cNvSpPr>
              <a:spLocks noChangeShapeType="1"/>
            </p:cNvSpPr>
            <p:nvPr/>
          </p:nvSpPr>
          <p:spPr bwMode="auto">
            <a:xfrm>
              <a:off x="2064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6" name="Line 40"/>
            <p:cNvSpPr>
              <a:spLocks noChangeShapeType="1"/>
            </p:cNvSpPr>
            <p:nvPr/>
          </p:nvSpPr>
          <p:spPr bwMode="auto">
            <a:xfrm>
              <a:off x="2832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7" name="Line 41"/>
            <p:cNvSpPr>
              <a:spLocks noChangeShapeType="1"/>
            </p:cNvSpPr>
            <p:nvPr/>
          </p:nvSpPr>
          <p:spPr bwMode="auto">
            <a:xfrm>
              <a:off x="3744" y="2496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5338" name="Line 42"/>
            <p:cNvSpPr>
              <a:spLocks noChangeShapeType="1"/>
            </p:cNvSpPr>
            <p:nvPr/>
          </p:nvSpPr>
          <p:spPr bwMode="auto">
            <a:xfrm>
              <a:off x="5328" y="2493"/>
              <a:ext cx="0" cy="10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5404" name="Rectangle 108"/>
          <p:cNvSpPr>
            <a:spLocks noChangeArrowheads="1"/>
          </p:cNvSpPr>
          <p:nvPr/>
        </p:nvSpPr>
        <p:spPr bwMode="auto">
          <a:xfrm>
            <a:off x="3962400" y="2576512"/>
            <a:ext cx="11430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405" name="Rectangle 109"/>
          <p:cNvSpPr>
            <a:spLocks noChangeArrowheads="1"/>
          </p:cNvSpPr>
          <p:nvPr/>
        </p:nvSpPr>
        <p:spPr bwMode="auto">
          <a:xfrm>
            <a:off x="5334000" y="2576512"/>
            <a:ext cx="11430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406" name="Rectangle 110"/>
          <p:cNvSpPr>
            <a:spLocks noChangeArrowheads="1"/>
          </p:cNvSpPr>
          <p:nvPr/>
        </p:nvSpPr>
        <p:spPr bwMode="auto">
          <a:xfrm>
            <a:off x="6629400" y="2576512"/>
            <a:ext cx="11430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4086225" y="2519363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70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000</a:t>
            </a:r>
          </a:p>
        </p:txBody>
      </p:sp>
      <p:sp>
        <p:nvSpPr>
          <p:cNvPr id="31" name="Text Box 25"/>
          <p:cNvSpPr txBox="1">
            <a:spLocks noChangeArrowheads="1"/>
          </p:cNvSpPr>
          <p:nvPr/>
        </p:nvSpPr>
        <p:spPr bwMode="auto">
          <a:xfrm>
            <a:off x="5410200" y="25146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80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000</a:t>
            </a:r>
          </a:p>
        </p:txBody>
      </p:sp>
      <p:sp>
        <p:nvSpPr>
          <p:cNvPr id="32" name="Text Box 25"/>
          <p:cNvSpPr txBox="1">
            <a:spLocks noChangeArrowheads="1"/>
          </p:cNvSpPr>
          <p:nvPr/>
        </p:nvSpPr>
        <p:spPr bwMode="auto">
          <a:xfrm>
            <a:off x="6629400" y="25146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90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000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53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53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53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53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20" grpId="0"/>
      <p:bldP spid="55321" grpId="0"/>
      <p:bldP spid="30" grpId="0"/>
      <p:bldP spid="31" grpId="0"/>
      <p:bldP spid="3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44"/>
          <p:cNvGrpSpPr>
            <a:grpSpLocks/>
          </p:cNvGrpSpPr>
          <p:nvPr/>
        </p:nvGrpSpPr>
        <p:grpSpPr bwMode="auto">
          <a:xfrm>
            <a:off x="0" y="1295400"/>
            <a:ext cx="1905000" cy="706438"/>
            <a:chOff x="240" y="1104"/>
            <a:chExt cx="1200" cy="504"/>
          </a:xfrm>
        </p:grpSpPr>
        <p:sp>
          <p:nvSpPr>
            <p:cNvPr id="55341" name="AutoShape 45"/>
            <p:cNvSpPr>
              <a:spLocks noChangeArrowheads="1"/>
            </p:cNvSpPr>
            <p:nvPr/>
          </p:nvSpPr>
          <p:spPr bwMode="gray">
            <a:xfrm>
              <a:off x="240" y="1104"/>
              <a:ext cx="1200" cy="383"/>
            </a:xfrm>
            <a:prstGeom prst="roundRect">
              <a:avLst>
                <a:gd name="adj" fmla="val 10889"/>
              </a:avLst>
            </a:prstGeom>
            <a:gradFill rotWithShape="1">
              <a:gsLst>
                <a:gs pos="0">
                  <a:srgbClr val="DDDDDD"/>
                </a:gs>
                <a:gs pos="50000">
                  <a:srgbClr val="DDDDDD">
                    <a:gamma/>
                    <a:tint val="48627"/>
                    <a:invGamma/>
                  </a:srgbClr>
                </a:gs>
                <a:gs pos="100000">
                  <a:srgbClr val="DDDDDD"/>
                </a:gs>
              </a:gsLst>
              <a:lin ang="2700000" scaled="1"/>
            </a:gradFill>
            <a:ln w="38100">
              <a:solidFill>
                <a:srgbClr val="FFFFFF"/>
              </a:solidFill>
              <a:round/>
              <a:headEnd/>
              <a:tailEnd/>
            </a:ln>
            <a:effectLst>
              <a:outerShdw dist="135003" dir="2928844" algn="ctr" rotWithShape="0">
                <a:srgbClr val="000000">
                  <a:alpha val="50000"/>
                </a:srgbClr>
              </a:outerShdw>
            </a:effectLst>
          </p:spPr>
          <p:txBody>
            <a:bodyPr wrap="none" anchor="ctr"/>
            <a:lstStyle/>
            <a:p>
              <a:r>
                <a:rPr lang="en-US" sz="2800" b="1">
                  <a:latin typeface="Times New Roman" pitchFamily="18" charset="0"/>
                </a:rPr>
                <a:t>          Số ?</a:t>
              </a:r>
            </a:p>
          </p:txBody>
        </p:sp>
        <p:grpSp>
          <p:nvGrpSpPr>
            <p:cNvPr id="7" name="Group 46"/>
            <p:cNvGrpSpPr>
              <a:grpSpLocks/>
            </p:cNvGrpSpPr>
            <p:nvPr/>
          </p:nvGrpSpPr>
          <p:grpSpPr bwMode="auto">
            <a:xfrm>
              <a:off x="318" y="1131"/>
              <a:ext cx="480" cy="477"/>
              <a:chOff x="336" y="1122"/>
              <a:chExt cx="480" cy="477"/>
            </a:xfrm>
          </p:grpSpPr>
          <p:grpSp>
            <p:nvGrpSpPr>
              <p:cNvPr id="8" name="Group 47"/>
              <p:cNvGrpSpPr>
                <a:grpSpLocks/>
              </p:cNvGrpSpPr>
              <p:nvPr/>
            </p:nvGrpSpPr>
            <p:grpSpPr bwMode="auto">
              <a:xfrm>
                <a:off x="336" y="1142"/>
                <a:ext cx="480" cy="457"/>
                <a:chOff x="999" y="3120"/>
                <a:chExt cx="768" cy="1112"/>
              </a:xfrm>
            </p:grpSpPr>
            <p:sp>
              <p:nvSpPr>
                <p:cNvPr id="55344" name="AutoShape 48"/>
                <p:cNvSpPr>
                  <a:spLocks noChangeArrowheads="1"/>
                </p:cNvSpPr>
                <p:nvPr/>
              </p:nvSpPr>
              <p:spPr bwMode="gray">
                <a:xfrm>
                  <a:off x="999" y="3120"/>
                  <a:ext cx="768" cy="746"/>
                </a:xfrm>
                <a:prstGeom prst="roundRect">
                  <a:avLst>
                    <a:gd name="adj" fmla="val 11921"/>
                  </a:avLst>
                </a:prstGeom>
                <a:solidFill>
                  <a:srgbClr val="669900"/>
                </a:solidFill>
                <a:ln w="38100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5345" name="Freeform 49"/>
                <p:cNvSpPr>
                  <a:spLocks/>
                </p:cNvSpPr>
                <p:nvPr/>
              </p:nvSpPr>
              <p:spPr bwMode="gray">
                <a:xfrm>
                  <a:off x="1047" y="3168"/>
                  <a:ext cx="383" cy="373"/>
                </a:xfrm>
                <a:custGeom>
                  <a:avLst/>
                  <a:gdLst/>
                  <a:ahLst/>
                  <a:cxnLst>
                    <a:cxn ang="0">
                      <a:pos x="118" y="0"/>
                    </a:cxn>
                    <a:cxn ang="0">
                      <a:pos x="0" y="118"/>
                    </a:cxn>
                    <a:cxn ang="0">
                      <a:pos x="0" y="589"/>
                    </a:cxn>
                    <a:cxn ang="0">
                      <a:pos x="161" y="174"/>
                    </a:cxn>
                    <a:cxn ang="0">
                      <a:pos x="589" y="0"/>
                    </a:cxn>
                    <a:cxn ang="0">
                      <a:pos x="118" y="0"/>
                    </a:cxn>
                  </a:cxnLst>
                  <a:rect l="0" t="0" r="r" b="b"/>
                  <a:pathLst>
                    <a:path w="596" h="598">
                      <a:moveTo>
                        <a:pt x="118" y="0"/>
                      </a:moveTo>
                      <a:cubicBezTo>
                        <a:pt x="53" y="0"/>
                        <a:pt x="0" y="53"/>
                        <a:pt x="0" y="118"/>
                      </a:cubicBezTo>
                      <a:lnTo>
                        <a:pt x="0" y="589"/>
                      </a:lnTo>
                      <a:cubicBezTo>
                        <a:pt x="27" y="598"/>
                        <a:pt x="12" y="309"/>
                        <a:pt x="161" y="174"/>
                      </a:cubicBezTo>
                      <a:cubicBezTo>
                        <a:pt x="310" y="39"/>
                        <a:pt x="596" y="29"/>
                        <a:pt x="589" y="0"/>
                      </a:cubicBezTo>
                      <a:lnTo>
                        <a:pt x="118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chemeClr val="accent2">
                        <a:gamma/>
                        <a:tint val="48627"/>
                        <a:invGamma/>
                      </a:schemeClr>
                    </a:gs>
                    <a:gs pos="100000">
                      <a:schemeClr val="accent2">
                        <a:alpha val="0"/>
                      </a:schemeClr>
                    </a:gs>
                  </a:gsLst>
                  <a:lin ang="2700000" scaled="1"/>
                </a:gradFill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46" name="Text Box 50"/>
                <p:cNvSpPr txBox="1">
                  <a:spLocks noChangeArrowheads="1"/>
                </p:cNvSpPr>
                <p:nvPr/>
              </p:nvSpPr>
              <p:spPr bwMode="gray">
                <a:xfrm>
                  <a:off x="1282" y="3327"/>
                  <a:ext cx="186" cy="905"/>
                </a:xfrm>
                <a:prstGeom prst="rect">
                  <a:avLst/>
                </a:prstGeom>
                <a:noFill/>
                <a:ln w="9525" algn="ctr">
                  <a:noFill/>
                  <a:miter lim="800000"/>
                  <a:headEnd/>
                  <a:tailEnd/>
                </a:ln>
                <a:effectLst>
                  <a:outerShdw dist="35921" dir="2700000" algn="ctr" rotWithShape="0">
                    <a:schemeClr val="tx1"/>
                  </a:outerShdw>
                </a:effectLst>
              </p:spPr>
              <p:txBody>
                <a:bodyPr>
                  <a:spAutoFit/>
                </a:bodyPr>
                <a:lstStyle/>
                <a:p>
                  <a:pPr algn="ctr" eaLnBrk="0" hangingPunct="0"/>
                  <a:endParaRPr lang="en-US" sz="28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endParaRPr>
                </a:p>
              </p:txBody>
            </p:sp>
          </p:grpSp>
          <p:sp>
            <p:nvSpPr>
              <p:cNvPr id="55347" name="Text Box 51"/>
              <p:cNvSpPr txBox="1">
                <a:spLocks noChangeArrowheads="1"/>
              </p:cNvSpPr>
              <p:nvPr/>
            </p:nvSpPr>
            <p:spPr bwMode="auto">
              <a:xfrm>
                <a:off x="480" y="1122"/>
                <a:ext cx="192" cy="3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800" b="1">
                    <a:solidFill>
                      <a:srgbClr val="800000"/>
                    </a:solidFill>
                    <a:latin typeface="Times New Roman" pitchFamily="18" charset="0"/>
                  </a:rPr>
                  <a:t>3</a:t>
                </a:r>
              </a:p>
            </p:txBody>
          </p:sp>
        </p:grpSp>
      </p:grpSp>
      <p:graphicFrame>
        <p:nvGraphicFramePr>
          <p:cNvPr id="55379" name="Group 83"/>
          <p:cNvGraphicFramePr>
            <a:graphicFrameLocks noGrp="1"/>
          </p:cNvGraphicFramePr>
          <p:nvPr>
            <p:ph/>
          </p:nvPr>
        </p:nvGraphicFramePr>
        <p:xfrm>
          <a:off x="304800" y="2057400"/>
          <a:ext cx="8382000" cy="3093720"/>
        </p:xfrm>
        <a:graphic>
          <a:graphicData uri="http://schemas.openxmlformats.org/drawingml/2006/table">
            <a:tbl>
              <a:tblPr/>
              <a:tblGrid>
                <a:gridCol w="279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39 999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99 999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5381" name="Text Box 85"/>
          <p:cNvSpPr txBox="1">
            <a:spLocks noChangeArrowheads="1"/>
          </p:cNvSpPr>
          <p:nvPr/>
        </p:nvSpPr>
        <p:spPr bwMode="auto">
          <a:xfrm>
            <a:off x="685800" y="20574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liền</a:t>
            </a:r>
            <a:r>
              <a:rPr lang="en-US" sz="2800" b="1" dirty="0">
                <a:solidFill>
                  <a:srgbClr val="0070C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itchFamily="18" charset="0"/>
              </a:rPr>
              <a:t>trước</a:t>
            </a:r>
            <a:endParaRPr lang="en-US" sz="2800" b="1" dirty="0">
              <a:solidFill>
                <a:srgbClr val="0070C0"/>
              </a:solidFill>
              <a:latin typeface="Times New Roman" pitchFamily="18" charset="0"/>
            </a:endParaRPr>
          </a:p>
        </p:txBody>
      </p:sp>
      <p:sp>
        <p:nvSpPr>
          <p:cNvPr id="55382" name="Text Box 86"/>
          <p:cNvSpPr txBox="1">
            <a:spLocks noChangeArrowheads="1"/>
          </p:cNvSpPr>
          <p:nvPr/>
        </p:nvSpPr>
        <p:spPr bwMode="auto">
          <a:xfrm>
            <a:off x="3657600" y="2057400"/>
            <a:ext cx="1828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70C0"/>
                </a:solidFill>
                <a:latin typeface="Times New Roman" pitchFamily="18" charset="0"/>
              </a:rPr>
              <a:t>Số đã cho</a:t>
            </a:r>
          </a:p>
        </p:txBody>
      </p:sp>
      <p:sp>
        <p:nvSpPr>
          <p:cNvPr id="55383" name="Text Box 87"/>
          <p:cNvSpPr txBox="1">
            <a:spLocks noChangeArrowheads="1"/>
          </p:cNvSpPr>
          <p:nvPr/>
        </p:nvSpPr>
        <p:spPr bwMode="auto">
          <a:xfrm>
            <a:off x="6477000" y="2057400"/>
            <a:ext cx="1905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70C0"/>
                </a:solidFill>
                <a:latin typeface="Times New Roman" pitchFamily="18" charset="0"/>
              </a:rPr>
              <a:t>Số liền sau</a:t>
            </a:r>
          </a:p>
        </p:txBody>
      </p:sp>
      <p:sp>
        <p:nvSpPr>
          <p:cNvPr id="55384" name="Text Box 88"/>
          <p:cNvSpPr txBox="1">
            <a:spLocks noChangeArrowheads="1"/>
          </p:cNvSpPr>
          <p:nvPr/>
        </p:nvSpPr>
        <p:spPr bwMode="auto">
          <a:xfrm>
            <a:off x="3957638" y="2557463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12 534</a:t>
            </a:r>
          </a:p>
        </p:txBody>
      </p:sp>
      <p:sp>
        <p:nvSpPr>
          <p:cNvPr id="55385" name="Text Box 89"/>
          <p:cNvSpPr txBox="1">
            <a:spLocks noChangeArrowheads="1"/>
          </p:cNvSpPr>
          <p:nvPr/>
        </p:nvSpPr>
        <p:spPr bwMode="auto">
          <a:xfrm>
            <a:off x="4024313" y="35814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62 370</a:t>
            </a:r>
          </a:p>
        </p:txBody>
      </p:sp>
      <p:sp>
        <p:nvSpPr>
          <p:cNvPr id="55386" name="Text Box 90"/>
          <p:cNvSpPr txBox="1">
            <a:spLocks noChangeArrowheads="1"/>
          </p:cNvSpPr>
          <p:nvPr/>
        </p:nvSpPr>
        <p:spPr bwMode="auto">
          <a:xfrm>
            <a:off x="3971925" y="3081338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43 905</a:t>
            </a:r>
          </a:p>
        </p:txBody>
      </p:sp>
      <p:sp>
        <p:nvSpPr>
          <p:cNvPr id="55389" name="Text Box 93"/>
          <p:cNvSpPr txBox="1">
            <a:spLocks noChangeArrowheads="1"/>
          </p:cNvSpPr>
          <p:nvPr/>
        </p:nvSpPr>
        <p:spPr bwMode="auto">
          <a:xfrm>
            <a:off x="1143000" y="25908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12 533</a:t>
            </a:r>
          </a:p>
        </p:txBody>
      </p:sp>
      <p:sp>
        <p:nvSpPr>
          <p:cNvPr id="55390" name="Text Box 94"/>
          <p:cNvSpPr txBox="1">
            <a:spLocks noChangeArrowheads="1"/>
          </p:cNvSpPr>
          <p:nvPr/>
        </p:nvSpPr>
        <p:spPr bwMode="auto">
          <a:xfrm>
            <a:off x="1147763" y="30480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43 904</a:t>
            </a:r>
          </a:p>
        </p:txBody>
      </p:sp>
      <p:sp>
        <p:nvSpPr>
          <p:cNvPr id="55391" name="Text Box 95"/>
          <p:cNvSpPr txBox="1">
            <a:spLocks noChangeArrowheads="1"/>
          </p:cNvSpPr>
          <p:nvPr/>
        </p:nvSpPr>
        <p:spPr bwMode="auto">
          <a:xfrm>
            <a:off x="1133475" y="35814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62 369</a:t>
            </a:r>
          </a:p>
        </p:txBody>
      </p:sp>
      <p:sp>
        <p:nvSpPr>
          <p:cNvPr id="55392" name="Text Box 96"/>
          <p:cNvSpPr txBox="1">
            <a:spLocks noChangeArrowheads="1"/>
          </p:cNvSpPr>
          <p:nvPr/>
        </p:nvSpPr>
        <p:spPr bwMode="auto">
          <a:xfrm>
            <a:off x="6705600" y="35814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62 371</a:t>
            </a:r>
          </a:p>
        </p:txBody>
      </p:sp>
      <p:sp>
        <p:nvSpPr>
          <p:cNvPr id="55393" name="Text Box 97"/>
          <p:cNvSpPr txBox="1">
            <a:spLocks noChangeArrowheads="1"/>
          </p:cNvSpPr>
          <p:nvPr/>
        </p:nvSpPr>
        <p:spPr bwMode="auto">
          <a:xfrm>
            <a:off x="6705600" y="30480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43 906</a:t>
            </a:r>
          </a:p>
        </p:txBody>
      </p:sp>
      <p:sp>
        <p:nvSpPr>
          <p:cNvPr id="55394" name="Text Box 98"/>
          <p:cNvSpPr txBox="1">
            <a:spLocks noChangeArrowheads="1"/>
          </p:cNvSpPr>
          <p:nvPr/>
        </p:nvSpPr>
        <p:spPr bwMode="auto">
          <a:xfrm>
            <a:off x="6705600" y="2514600"/>
            <a:ext cx="1295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  <a:latin typeface="Times New Roman" pitchFamily="18" charset="0"/>
              </a:rPr>
              <a:t>12 535</a:t>
            </a:r>
          </a:p>
        </p:txBody>
      </p:sp>
      <p:sp>
        <p:nvSpPr>
          <p:cNvPr id="55395" name="Rectangle 99"/>
          <p:cNvSpPr>
            <a:spLocks noChangeArrowheads="1"/>
          </p:cNvSpPr>
          <p:nvPr/>
        </p:nvSpPr>
        <p:spPr bwMode="auto">
          <a:xfrm>
            <a:off x="1066800" y="25908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96" name="Rectangle 100"/>
          <p:cNvSpPr>
            <a:spLocks noChangeArrowheads="1"/>
          </p:cNvSpPr>
          <p:nvPr/>
        </p:nvSpPr>
        <p:spPr bwMode="auto">
          <a:xfrm>
            <a:off x="1066800" y="3157538"/>
            <a:ext cx="17526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97" name="Rectangle 101"/>
          <p:cNvSpPr>
            <a:spLocks noChangeArrowheads="1"/>
          </p:cNvSpPr>
          <p:nvPr/>
        </p:nvSpPr>
        <p:spPr bwMode="auto">
          <a:xfrm>
            <a:off x="1066800" y="3657600"/>
            <a:ext cx="17526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98" name="Rectangle 102"/>
          <p:cNvSpPr>
            <a:spLocks noChangeArrowheads="1"/>
          </p:cNvSpPr>
          <p:nvPr/>
        </p:nvSpPr>
        <p:spPr bwMode="auto">
          <a:xfrm>
            <a:off x="6400800" y="3657600"/>
            <a:ext cx="17526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99" name="Rectangle 103"/>
          <p:cNvSpPr>
            <a:spLocks noChangeArrowheads="1"/>
          </p:cNvSpPr>
          <p:nvPr/>
        </p:nvSpPr>
        <p:spPr bwMode="auto">
          <a:xfrm>
            <a:off x="6400800" y="31242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400" name="Rectangle 104"/>
          <p:cNvSpPr>
            <a:spLocks noChangeArrowheads="1"/>
          </p:cNvSpPr>
          <p:nvPr/>
        </p:nvSpPr>
        <p:spPr bwMode="auto">
          <a:xfrm>
            <a:off x="6400800" y="2590800"/>
            <a:ext cx="17526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" name="Text Box 88"/>
          <p:cNvSpPr txBox="1">
            <a:spLocks noChangeArrowheads="1"/>
          </p:cNvSpPr>
          <p:nvPr/>
        </p:nvSpPr>
        <p:spPr bwMode="auto">
          <a:xfrm>
            <a:off x="6705600" y="25908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12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535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1" name="Text Box 88"/>
          <p:cNvSpPr txBox="1">
            <a:spLocks noChangeArrowheads="1"/>
          </p:cNvSpPr>
          <p:nvPr/>
        </p:nvSpPr>
        <p:spPr bwMode="auto">
          <a:xfrm>
            <a:off x="990600" y="25908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12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533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2" name="Text Box 88"/>
          <p:cNvSpPr txBox="1">
            <a:spLocks noChangeArrowheads="1"/>
          </p:cNvSpPr>
          <p:nvPr/>
        </p:nvSpPr>
        <p:spPr bwMode="auto">
          <a:xfrm>
            <a:off x="6705600" y="31242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43 906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3" name="Text Box 88"/>
          <p:cNvSpPr txBox="1">
            <a:spLocks noChangeArrowheads="1"/>
          </p:cNvSpPr>
          <p:nvPr/>
        </p:nvSpPr>
        <p:spPr bwMode="auto">
          <a:xfrm>
            <a:off x="990600" y="31242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43 904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4" name="Text Box 88"/>
          <p:cNvSpPr txBox="1">
            <a:spLocks noChangeArrowheads="1"/>
          </p:cNvSpPr>
          <p:nvPr/>
        </p:nvSpPr>
        <p:spPr bwMode="auto">
          <a:xfrm>
            <a:off x="6705600" y="36576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62 371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5" name="Text Box 88"/>
          <p:cNvSpPr txBox="1">
            <a:spLocks noChangeArrowheads="1"/>
          </p:cNvSpPr>
          <p:nvPr/>
        </p:nvSpPr>
        <p:spPr bwMode="auto">
          <a:xfrm>
            <a:off x="990600" y="36576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62 369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6" name="Text Box 88"/>
          <p:cNvSpPr txBox="1">
            <a:spLocks noChangeArrowheads="1"/>
          </p:cNvSpPr>
          <p:nvPr/>
        </p:nvSpPr>
        <p:spPr bwMode="auto">
          <a:xfrm>
            <a:off x="6705600" y="41148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40 000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7" name="Text Box 88"/>
          <p:cNvSpPr txBox="1">
            <a:spLocks noChangeArrowheads="1"/>
          </p:cNvSpPr>
          <p:nvPr/>
        </p:nvSpPr>
        <p:spPr bwMode="auto">
          <a:xfrm>
            <a:off x="990600" y="41148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39 998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8" name="Text Box 88"/>
          <p:cNvSpPr txBox="1">
            <a:spLocks noChangeArrowheads="1"/>
          </p:cNvSpPr>
          <p:nvPr/>
        </p:nvSpPr>
        <p:spPr bwMode="auto">
          <a:xfrm>
            <a:off x="6629400" y="4648200"/>
            <a:ext cx="1371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100 000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9" name="Text Box 88"/>
          <p:cNvSpPr txBox="1">
            <a:spLocks noChangeArrowheads="1"/>
          </p:cNvSpPr>
          <p:nvPr/>
        </p:nvSpPr>
        <p:spPr bwMode="auto">
          <a:xfrm>
            <a:off x="990600" y="4648200"/>
            <a:ext cx="1295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99 998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5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53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5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5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5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5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5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53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5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53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5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5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5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5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5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5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5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5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5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5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5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5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55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55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5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5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5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55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5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5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55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5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55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5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81" grpId="0"/>
      <p:bldP spid="55382" grpId="0"/>
      <p:bldP spid="55383" grpId="0"/>
      <p:bldP spid="55384" grpId="0"/>
      <p:bldP spid="55385" grpId="0"/>
      <p:bldP spid="55386" grpId="0"/>
      <p:bldP spid="55389" grpId="0"/>
      <p:bldP spid="55390" grpId="0"/>
      <p:bldP spid="55391" grpId="0"/>
      <p:bldP spid="55392" grpId="0"/>
      <p:bldP spid="55393" grpId="0"/>
      <p:bldP spid="55394" grpId="0"/>
      <p:bldP spid="55395" grpId="0" animBg="1"/>
      <p:bldP spid="55396" grpId="0" animBg="1"/>
      <p:bldP spid="55397" grpId="0" animBg="1"/>
      <p:bldP spid="55398" grpId="0" animBg="1"/>
      <p:bldP spid="55399" grpId="0" animBg="1"/>
      <p:bldP spid="55400" grpId="0" animBg="1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3&quot;/&gt;&lt;property id=&quot;20307&quot; value=&quot;259&quot;/&gt;&lt;/object&gt;&lt;object type=&quot;3&quot; unique_id=&quot;10007&quot;&gt;&lt;property id=&quot;20148&quot; value=&quot;5&quot;/&gt;&lt;property id=&quot;20300&quot; value=&quot;Slide 4&quot;/&gt;&lt;property id=&quot;20307&quot; value=&quot;260&quot;/&gt;&lt;/object&gt;&lt;object type=&quot;3&quot; unique_id=&quot;10008&quot;&gt;&lt;property id=&quot;20148&quot; value=&quot;5&quot;/&gt;&lt;property id=&quot;20300&quot; value=&quot;Slide 5&quot;/&gt;&lt;property id=&quot;20307&quot; value=&quot;268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9&quot;/&gt;&lt;/object&gt;&lt;object type=&quot;3&quot; unique_id=&quot;10011&quot;&gt;&lt;property id=&quot;20148&quot; value=&quot;5&quot;/&gt;&lt;property id=&quot;20300&quot; value=&quot;Slide 8&quot;/&gt;&lt;property id=&quot;20307&quot; value=&quot;267&quot;/&gt;&lt;/object&gt;&lt;object type=&quot;3&quot; unique_id=&quot;10012&quot;&gt;&lt;property id=&quot;20148&quot; value=&quot;5&quot;/&gt;&lt;property id=&quot;20300&quot; value=&quot;Slide 9&quot;/&gt;&lt;property id=&quot;20307&quot; value=&quot;262&quot;/&gt;&lt;/object&gt;&lt;object type=&quot;3&quot; unique_id=&quot;10013&quot;&gt;&lt;property id=&quot;20148&quot; value=&quot;5&quot;/&gt;&lt;property id=&quot;20300&quot; value=&quot;Slide 10&quot;/&gt;&lt;property id=&quot;20307&quot; value=&quot;263&quot;/&gt;&lt;/object&gt;&lt;object type=&quot;3&quot; unique_id=&quot;10014&quot;&gt;&lt;property id=&quot;20148&quot; value=&quot;5&quot;/&gt;&lt;property id=&quot;20300&quot; value=&quot;Slide 11&quot;/&gt;&lt;property id=&quot;20307&quot; value=&quot;266&quot;/&gt;&lt;/object&gt;&lt;object type=&quot;3&quot; unique_id=&quot;10015&quot;&gt;&lt;property id=&quot;20148&quot; value=&quot;5&quot;/&gt;&lt;property id=&quot;20300&quot; value=&quot;Slide 12&quot;/&gt;&lt;property id=&quot;20307&quot; value=&quot;264&quot;/&gt;&lt;/object&gt;&lt;object type=&quot;3&quot; unique_id=&quot;10016&quot;&gt;&lt;property id=&quot;20148&quot; value=&quot;5&quot;/&gt;&lt;property id=&quot;20300&quot; value=&quot;Slide 13&quot;/&gt;&lt;property id=&quot;20307&quot; value=&quot;265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721</Words>
  <Application>Microsoft Office PowerPoint</Application>
  <PresentationFormat>On-screen Show (4:3)</PresentationFormat>
  <Paragraphs>170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Times New Roman</vt:lpstr>
      <vt:lpstr>Verdana</vt:lpstr>
      <vt:lpstr>VNI-Tubes</vt:lpstr>
      <vt:lpstr>Wingdings</vt:lpstr>
      <vt:lpstr>Office Theme</vt:lpstr>
      <vt:lpstr>PowerPoint Presentation</vt:lpstr>
      <vt:lpstr>KHỞI ĐỘNG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Admin</cp:lastModifiedBy>
  <cp:revision>13</cp:revision>
  <dcterms:created xsi:type="dcterms:W3CDTF">2015-03-18T03:25:56Z</dcterms:created>
  <dcterms:modified xsi:type="dcterms:W3CDTF">2022-03-21T03:35:12Z</dcterms:modified>
</cp:coreProperties>
</file>