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89" r:id="rId15"/>
    <p:sldId id="273" r:id="rId16"/>
    <p:sldId id="290" r:id="rId17"/>
    <p:sldId id="274" r:id="rId18"/>
    <p:sldId id="276" r:id="rId19"/>
    <p:sldId id="278" r:id="rId20"/>
    <p:sldId id="279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EA30-2ACD-4C71-BAE4-6906C92F45B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4C95-9346-474C-B2F2-6B16DD21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7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EA30-2ACD-4C71-BAE4-6906C92F45B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4C95-9346-474C-B2F2-6B16DD21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2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EA30-2ACD-4C71-BAE4-6906C92F45B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4C95-9346-474C-B2F2-6B16DD21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6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EA30-2ACD-4C71-BAE4-6906C92F45B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4C95-9346-474C-B2F2-6B16DD21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EA30-2ACD-4C71-BAE4-6906C92F45B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4C95-9346-474C-B2F2-6B16DD21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EA30-2ACD-4C71-BAE4-6906C92F45B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4C95-9346-474C-B2F2-6B16DD21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EA30-2ACD-4C71-BAE4-6906C92F45B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4C95-9346-474C-B2F2-6B16DD21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9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EA30-2ACD-4C71-BAE4-6906C92F45B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4C95-9346-474C-B2F2-6B16DD21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7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EA30-2ACD-4C71-BAE4-6906C92F45B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4C95-9346-474C-B2F2-6B16DD21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3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EA30-2ACD-4C71-BAE4-6906C92F45B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4C95-9346-474C-B2F2-6B16DD21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3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EA30-2ACD-4C71-BAE4-6906C92F45B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4C95-9346-474C-B2F2-6B16DD21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2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3EA30-2ACD-4C71-BAE4-6906C92F45B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C4C95-9346-474C-B2F2-6B16DD21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>
            <a:extLst>
              <a:ext uri="{FF2B5EF4-FFF2-40B4-BE49-F238E27FC236}">
                <a16:creationId xmlns:a16="http://schemas.microsoft.com/office/drawing/2014/main" id="{082BA76D-E3FC-4EE0-91E2-8657E5B99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214" y="1862138"/>
            <a:ext cx="90980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14 tháng3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6F320FAC-E0B0-416F-BC40-95987ECCC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13" y="3000374"/>
            <a:ext cx="9628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UTM Khuccamta" pitchFamily="18" charset="0"/>
                <a:cs typeface="Times New Roman" pitchFamily="18" charset="0"/>
              </a:rPr>
              <a:t>            CUỘC KHẨN HOANG Ở ĐÀNG TRONG</a:t>
            </a:r>
            <a:endParaRPr lang="en-US" sz="2400" dirty="0">
              <a:solidFill>
                <a:srgbClr val="FF0000"/>
              </a:solidFill>
              <a:latin typeface="UTM Khuccamt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9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uối t t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6"/>
          <a:stretch>
            <a:fillRect/>
          </a:stretch>
        </p:blipFill>
        <p:spPr bwMode="auto">
          <a:xfrm>
            <a:off x="0" y="0"/>
            <a:ext cx="12192000" cy="6839586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582992"/>
            <a:ext cx="12192000" cy="127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5743442"/>
            <a:ext cx="1219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962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py of 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582992"/>
            <a:ext cx="12192000" cy="127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657671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7614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py of 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582992"/>
            <a:ext cx="12192000" cy="127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1478" y="5688449"/>
            <a:ext cx="1195052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271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py of 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582992"/>
            <a:ext cx="12192000" cy="127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442" y="5582992"/>
            <a:ext cx="120911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623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546992" y="134337"/>
            <a:ext cx="9098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582088" y="657557"/>
            <a:ext cx="9052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UTM Khuccamta" pitchFamily="18" charset="0"/>
                <a:cs typeface="Times New Roman" pitchFamily="18" charset="0"/>
              </a:rPr>
              <a:t>CUỘC KHẨN HOANG Ở ĐÀNG TRONG</a:t>
            </a:r>
            <a:endParaRPr lang="en-US" sz="2800" dirty="0">
              <a:solidFill>
                <a:srgbClr val="FF0000"/>
              </a:solidFill>
              <a:latin typeface="UTM Khuccamta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35841" y="1213946"/>
            <a:ext cx="10126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8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altLang="en-US" sz="28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67114" y="2169580"/>
            <a:ext cx="11481981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lượng đi khai hoang chủ yếu 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quyền chúa Nguyễn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khích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khẩn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họ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546992" y="134337"/>
            <a:ext cx="9098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582088" y="657557"/>
            <a:ext cx="9052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UTM Khuccamta" pitchFamily="18" charset="0"/>
                <a:cs typeface="Times New Roman" pitchFamily="18" charset="0"/>
              </a:rPr>
              <a:t>CUỘC KHẨN HOANG Ở ĐÀNG TRONG</a:t>
            </a:r>
            <a:endParaRPr lang="en-US" sz="2800" dirty="0">
              <a:solidFill>
                <a:srgbClr val="FF0000"/>
              </a:solidFill>
              <a:latin typeface="UTM Khuccamta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35841" y="1213946"/>
            <a:ext cx="10126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8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altLang="en-US" sz="28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57108" y="1814111"/>
            <a:ext cx="11046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XVI: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89318" y="2340748"/>
            <a:ext cx="10637574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7108" y="3337604"/>
            <a:ext cx="114558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870" y="3799269"/>
            <a:ext cx="1141528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Lực lượng đi khai hoang chủ yếu là nông dân,quân lính. </a:t>
            </a:r>
          </a:p>
          <a:p>
            <a:pPr algn="just">
              <a:spcBef>
                <a:spcPts val="600"/>
              </a:spcBef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Chính quyền chúa Nguyễn cấp lương thực trong nửa năm và một số nông cụ cho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khẩn hoang.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đi đến vùng Phú Yên, Khánh Hòa, đến Nam Trung Bộ, Tây Nguyên, họ đến cả đồng bằng sông Cửu Long.</a:t>
            </a:r>
          </a:p>
          <a:p>
            <a:pPr algn="just">
              <a:spcBef>
                <a:spcPts val="600"/>
              </a:spcBef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 lập làng, lập ấp mới và vỡ đất để trồng trọt, chăn nuôi, buôn bán …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2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D:\HINH ANH\khunghinh\100.Powerpoint.Backgound_kythuatlaptop.com\natureblogtopxa2.jpg"/>
          <p:cNvPicPr>
            <a:picLocks noChangeAspect="1" noChangeArrowheads="1"/>
          </p:cNvPicPr>
          <p:nvPr/>
        </p:nvPicPr>
        <p:blipFill>
          <a:blip r:embed="rId2"/>
          <a:srcRect l="24919" t="28319" r="3580" b="7648"/>
          <a:stretch>
            <a:fillRect/>
          </a:stretch>
        </p:blipFill>
        <p:spPr bwMode="auto">
          <a:xfrm>
            <a:off x="1" y="1"/>
            <a:ext cx="12192000" cy="687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Nhóm 10"/>
          <p:cNvGrpSpPr>
            <a:grpSpLocks/>
          </p:cNvGrpSpPr>
          <p:nvPr/>
        </p:nvGrpSpPr>
        <p:grpSpPr bwMode="auto">
          <a:xfrm>
            <a:off x="1491342" y="1"/>
            <a:ext cx="6966409" cy="6857999"/>
            <a:chOff x="733061" y="2297383"/>
            <a:chExt cx="3714135" cy="4563072"/>
          </a:xfrm>
        </p:grpSpPr>
        <p:pic>
          <p:nvPicPr>
            <p:cNvPr id="4" name="Picture 2" descr="C:\Users\Tuyen.aptech01\Desktop\uy.png"/>
            <p:cNvPicPr>
              <a:picLocks noChangeAspect="1" noChangeArrowheads="1"/>
            </p:cNvPicPr>
            <p:nvPr/>
          </p:nvPicPr>
          <p:blipFill>
            <a:blip r:embed="rId3"/>
            <a:srcRect l="35715" t="32193" r="7143" b="7494"/>
            <a:stretch>
              <a:fillRect/>
            </a:stretch>
          </p:blipFill>
          <p:spPr bwMode="auto">
            <a:xfrm>
              <a:off x="733061" y="2297383"/>
              <a:ext cx="3105800" cy="456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Hộp_Văn_Bản 13"/>
            <p:cNvSpPr txBox="1">
              <a:spLocks noChangeArrowheads="1"/>
            </p:cNvSpPr>
            <p:nvPr/>
          </p:nvSpPr>
          <p:spPr bwMode="auto">
            <a:xfrm>
              <a:off x="3465138" y="4314041"/>
              <a:ext cx="762001" cy="43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cs typeface="Times New Roman" pitchFamily="18" charset="0"/>
                </a:rPr>
                <a:t>PHÚ</a:t>
              </a:r>
            </a:p>
            <a:p>
              <a:r>
                <a:rPr lang="en-US">
                  <a:solidFill>
                    <a:srgbClr val="FF0000"/>
                  </a:solidFill>
                  <a:cs typeface="Times New Roman" pitchFamily="18" charset="0"/>
                </a:rPr>
                <a:t> YÊN</a:t>
              </a:r>
            </a:p>
          </p:txBody>
        </p:sp>
        <p:sp>
          <p:nvSpPr>
            <p:cNvPr id="6" name="Hộp_Văn_Bản 14"/>
            <p:cNvSpPr txBox="1">
              <a:spLocks noChangeArrowheads="1"/>
            </p:cNvSpPr>
            <p:nvPr/>
          </p:nvSpPr>
          <p:spPr bwMode="auto">
            <a:xfrm>
              <a:off x="3465138" y="4958329"/>
              <a:ext cx="982058" cy="43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cs typeface="Times New Roman" pitchFamily="18" charset="0"/>
                </a:rPr>
                <a:t>KHÁNH</a:t>
              </a:r>
            </a:p>
            <a:p>
              <a:r>
                <a:rPr lang="en-US">
                  <a:solidFill>
                    <a:srgbClr val="FF0000"/>
                  </a:solidFill>
                  <a:cs typeface="Times New Roman" pitchFamily="18" charset="0"/>
                </a:rPr>
                <a:t> HÒA</a:t>
              </a:r>
            </a:p>
          </p:txBody>
        </p:sp>
        <p:sp>
          <p:nvSpPr>
            <p:cNvPr id="7" name="Hộp_Văn_Bản 15"/>
            <p:cNvSpPr txBox="1">
              <a:spLocks noChangeArrowheads="1"/>
            </p:cNvSpPr>
            <p:nvPr/>
          </p:nvSpPr>
          <p:spPr bwMode="auto">
            <a:xfrm rot="-2329676">
              <a:off x="2171411" y="5214308"/>
              <a:ext cx="1295400" cy="43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NAM </a:t>
              </a:r>
              <a:r>
                <a:rPr lang="en-US">
                  <a:solidFill>
                    <a:srgbClr val="FF0000"/>
                  </a:solidFill>
                  <a:cs typeface="Times New Roman" pitchFamily="18" charset="0"/>
                </a:rPr>
                <a:t>TRUNG</a:t>
              </a:r>
              <a:r>
                <a:rPr lang="en-US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 </a:t>
              </a:r>
            </a:p>
            <a:p>
              <a:pPr algn="ctr"/>
              <a:r>
                <a:rPr lang="en-US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BỘ</a:t>
              </a:r>
            </a:p>
          </p:txBody>
        </p:sp>
        <p:sp>
          <p:nvSpPr>
            <p:cNvPr id="8" name="Hộp_Văn_Bản 16"/>
            <p:cNvSpPr txBox="1">
              <a:spLocks noChangeArrowheads="1"/>
            </p:cNvSpPr>
            <p:nvPr/>
          </p:nvSpPr>
          <p:spPr bwMode="auto">
            <a:xfrm>
              <a:off x="2557773" y="4559791"/>
              <a:ext cx="914400" cy="43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cs typeface="Times New Roman" pitchFamily="18" charset="0"/>
                </a:rPr>
                <a:t>TÂY </a:t>
              </a:r>
            </a:p>
            <a:p>
              <a:r>
                <a:rPr lang="en-US">
                  <a:solidFill>
                    <a:srgbClr val="FF0000"/>
                  </a:solidFill>
                  <a:cs typeface="Times New Roman" pitchFamily="18" charset="0"/>
                </a:rPr>
                <a:t>NGUYÊN</a:t>
              </a:r>
            </a:p>
          </p:txBody>
        </p:sp>
        <p:sp>
          <p:nvSpPr>
            <p:cNvPr id="9" name="Hộp_Văn_Bản 17"/>
            <p:cNvSpPr txBox="1">
              <a:spLocks noChangeArrowheads="1"/>
            </p:cNvSpPr>
            <p:nvPr/>
          </p:nvSpPr>
          <p:spPr bwMode="auto">
            <a:xfrm rot="-2329676">
              <a:off x="1008631" y="5953662"/>
              <a:ext cx="1365316" cy="43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  <a:cs typeface="Times New Roman" pitchFamily="18" charset="0"/>
                </a:rPr>
                <a:t>ĐỒNG BẰNG     SÔNG CỬU LONG</a:t>
              </a:r>
            </a:p>
          </p:txBody>
        </p:sp>
      </p:grpSp>
      <p:sp>
        <p:nvSpPr>
          <p:cNvPr id="10" name="Freeform 9"/>
          <p:cNvSpPr/>
          <p:nvPr/>
        </p:nvSpPr>
        <p:spPr>
          <a:xfrm>
            <a:off x="5828851" y="2844625"/>
            <a:ext cx="739775" cy="933450"/>
          </a:xfrm>
          <a:custGeom>
            <a:avLst/>
            <a:gdLst>
              <a:gd name="connsiteX0" fmla="*/ 288917 w 739293"/>
              <a:gd name="connsiteY0" fmla="*/ 0 h 933131"/>
              <a:gd name="connsiteX1" fmla="*/ 275269 w 739293"/>
              <a:gd name="connsiteY1" fmla="*/ 109182 h 933131"/>
              <a:gd name="connsiteX2" fmla="*/ 261621 w 739293"/>
              <a:gd name="connsiteY2" fmla="*/ 218364 h 933131"/>
              <a:gd name="connsiteX3" fmla="*/ 316212 w 739293"/>
              <a:gd name="connsiteY3" fmla="*/ 245660 h 933131"/>
              <a:gd name="connsiteX4" fmla="*/ 384451 w 739293"/>
              <a:gd name="connsiteY4" fmla="*/ 259308 h 933131"/>
              <a:gd name="connsiteX5" fmla="*/ 425394 w 739293"/>
              <a:gd name="connsiteY5" fmla="*/ 272955 h 933131"/>
              <a:gd name="connsiteX6" fmla="*/ 398099 w 739293"/>
              <a:gd name="connsiteY6" fmla="*/ 354842 h 933131"/>
              <a:gd name="connsiteX7" fmla="*/ 316212 w 739293"/>
              <a:gd name="connsiteY7" fmla="*/ 382137 h 933131"/>
              <a:gd name="connsiteX8" fmla="*/ 43257 w 739293"/>
              <a:gd name="connsiteY8" fmla="*/ 409433 h 933131"/>
              <a:gd name="connsiteX9" fmla="*/ 2314 w 739293"/>
              <a:gd name="connsiteY9" fmla="*/ 423081 h 933131"/>
              <a:gd name="connsiteX10" fmla="*/ 70553 w 739293"/>
              <a:gd name="connsiteY10" fmla="*/ 518615 h 933131"/>
              <a:gd name="connsiteX11" fmla="*/ 138791 w 739293"/>
              <a:gd name="connsiteY11" fmla="*/ 573206 h 933131"/>
              <a:gd name="connsiteX12" fmla="*/ 166087 w 739293"/>
              <a:gd name="connsiteY12" fmla="*/ 627797 h 933131"/>
              <a:gd name="connsiteX13" fmla="*/ 193382 w 739293"/>
              <a:gd name="connsiteY13" fmla="*/ 668740 h 933131"/>
              <a:gd name="connsiteX14" fmla="*/ 207030 w 739293"/>
              <a:gd name="connsiteY14" fmla="*/ 709684 h 933131"/>
              <a:gd name="connsiteX15" fmla="*/ 288917 w 739293"/>
              <a:gd name="connsiteY15" fmla="*/ 777922 h 933131"/>
              <a:gd name="connsiteX16" fmla="*/ 357156 w 739293"/>
              <a:gd name="connsiteY16" fmla="*/ 846161 h 933131"/>
              <a:gd name="connsiteX17" fmla="*/ 439042 w 739293"/>
              <a:gd name="connsiteY17" fmla="*/ 832513 h 933131"/>
              <a:gd name="connsiteX18" fmla="*/ 479985 w 739293"/>
              <a:gd name="connsiteY18" fmla="*/ 805218 h 933131"/>
              <a:gd name="connsiteX19" fmla="*/ 507281 w 739293"/>
              <a:gd name="connsiteY19" fmla="*/ 846161 h 933131"/>
              <a:gd name="connsiteX20" fmla="*/ 548224 w 739293"/>
              <a:gd name="connsiteY20" fmla="*/ 887105 h 933131"/>
              <a:gd name="connsiteX21" fmla="*/ 575520 w 739293"/>
              <a:gd name="connsiteY21" fmla="*/ 928048 h 933131"/>
              <a:gd name="connsiteX22" fmla="*/ 739293 w 739293"/>
              <a:gd name="connsiteY22" fmla="*/ 928048 h 93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9293" h="933131">
                <a:moveTo>
                  <a:pt x="288917" y="0"/>
                </a:moveTo>
                <a:cubicBezTo>
                  <a:pt x="284368" y="36394"/>
                  <a:pt x="284919" y="73797"/>
                  <a:pt x="275269" y="109182"/>
                </a:cubicBezTo>
                <a:cubicBezTo>
                  <a:pt x="260754" y="162403"/>
                  <a:pt x="208486" y="143974"/>
                  <a:pt x="261621" y="218364"/>
                </a:cubicBezTo>
                <a:cubicBezTo>
                  <a:pt x="273446" y="234919"/>
                  <a:pt x="296911" y="239226"/>
                  <a:pt x="316212" y="245660"/>
                </a:cubicBezTo>
                <a:cubicBezTo>
                  <a:pt x="338218" y="252996"/>
                  <a:pt x="361947" y="253682"/>
                  <a:pt x="384451" y="259308"/>
                </a:cubicBezTo>
                <a:cubicBezTo>
                  <a:pt x="398407" y="262797"/>
                  <a:pt x="411746" y="268406"/>
                  <a:pt x="425394" y="272955"/>
                </a:cubicBezTo>
                <a:cubicBezTo>
                  <a:pt x="416296" y="300251"/>
                  <a:pt x="425395" y="345744"/>
                  <a:pt x="398099" y="354842"/>
                </a:cubicBezTo>
                <a:cubicBezTo>
                  <a:pt x="370803" y="363940"/>
                  <a:pt x="344885" y="379748"/>
                  <a:pt x="316212" y="382137"/>
                </a:cubicBezTo>
                <a:cubicBezTo>
                  <a:pt x="115888" y="398831"/>
                  <a:pt x="206796" y="388990"/>
                  <a:pt x="43257" y="409433"/>
                </a:cubicBezTo>
                <a:cubicBezTo>
                  <a:pt x="29609" y="413982"/>
                  <a:pt x="4349" y="408840"/>
                  <a:pt x="2314" y="423081"/>
                </a:cubicBezTo>
                <a:cubicBezTo>
                  <a:pt x="-9266" y="504140"/>
                  <a:pt x="24026" y="503106"/>
                  <a:pt x="70553" y="518615"/>
                </a:cubicBezTo>
                <a:cubicBezTo>
                  <a:pt x="104284" y="619814"/>
                  <a:pt x="51790" y="500705"/>
                  <a:pt x="138791" y="573206"/>
                </a:cubicBezTo>
                <a:cubicBezTo>
                  <a:pt x="154420" y="586230"/>
                  <a:pt x="155993" y="610133"/>
                  <a:pt x="166087" y="627797"/>
                </a:cubicBezTo>
                <a:cubicBezTo>
                  <a:pt x="174225" y="642038"/>
                  <a:pt x="186047" y="654069"/>
                  <a:pt x="193382" y="668740"/>
                </a:cubicBezTo>
                <a:cubicBezTo>
                  <a:pt x="199816" y="681607"/>
                  <a:pt x="199050" y="697714"/>
                  <a:pt x="207030" y="709684"/>
                </a:cubicBezTo>
                <a:cubicBezTo>
                  <a:pt x="228046" y="741208"/>
                  <a:pt x="258706" y="757782"/>
                  <a:pt x="288917" y="777922"/>
                </a:cubicBezTo>
                <a:cubicBezTo>
                  <a:pt x="303475" y="799760"/>
                  <a:pt x="324399" y="842522"/>
                  <a:pt x="357156" y="846161"/>
                </a:cubicBezTo>
                <a:cubicBezTo>
                  <a:pt x="384659" y="849217"/>
                  <a:pt x="411747" y="837062"/>
                  <a:pt x="439042" y="832513"/>
                </a:cubicBezTo>
                <a:cubicBezTo>
                  <a:pt x="452690" y="823415"/>
                  <a:pt x="463901" y="802001"/>
                  <a:pt x="479985" y="805218"/>
                </a:cubicBezTo>
                <a:cubicBezTo>
                  <a:pt x="496069" y="808435"/>
                  <a:pt x="496780" y="833560"/>
                  <a:pt x="507281" y="846161"/>
                </a:cubicBezTo>
                <a:cubicBezTo>
                  <a:pt x="519637" y="860988"/>
                  <a:pt x="535868" y="872278"/>
                  <a:pt x="548224" y="887105"/>
                </a:cubicBezTo>
                <a:cubicBezTo>
                  <a:pt x="558725" y="899706"/>
                  <a:pt x="559482" y="924611"/>
                  <a:pt x="575520" y="928048"/>
                </a:cubicBezTo>
                <a:cubicBezTo>
                  <a:pt x="628899" y="939486"/>
                  <a:pt x="684702" y="928048"/>
                  <a:pt x="739293" y="928048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035226" y="3678064"/>
            <a:ext cx="423863" cy="1131887"/>
          </a:xfrm>
          <a:custGeom>
            <a:avLst/>
            <a:gdLst>
              <a:gd name="connsiteX0" fmla="*/ 81887 w 423155"/>
              <a:gd name="connsiteY0" fmla="*/ 0 h 1132765"/>
              <a:gd name="connsiteX1" fmla="*/ 81887 w 423155"/>
              <a:gd name="connsiteY1" fmla="*/ 122830 h 1132765"/>
              <a:gd name="connsiteX2" fmla="*/ 40944 w 423155"/>
              <a:gd name="connsiteY2" fmla="*/ 163774 h 1132765"/>
              <a:gd name="connsiteX3" fmla="*/ 40944 w 423155"/>
              <a:gd name="connsiteY3" fmla="*/ 368490 h 1132765"/>
              <a:gd name="connsiteX4" fmla="*/ 68239 w 423155"/>
              <a:gd name="connsiteY4" fmla="*/ 518615 h 1132765"/>
              <a:gd name="connsiteX5" fmla="*/ 95535 w 423155"/>
              <a:gd name="connsiteY5" fmla="*/ 559559 h 1132765"/>
              <a:gd name="connsiteX6" fmla="*/ 95535 w 423155"/>
              <a:gd name="connsiteY6" fmla="*/ 723332 h 1132765"/>
              <a:gd name="connsiteX7" fmla="*/ 40944 w 423155"/>
              <a:gd name="connsiteY7" fmla="*/ 805218 h 1132765"/>
              <a:gd name="connsiteX8" fmla="*/ 27296 w 423155"/>
              <a:gd name="connsiteY8" fmla="*/ 900753 h 1132765"/>
              <a:gd name="connsiteX9" fmla="*/ 0 w 423155"/>
              <a:gd name="connsiteY9" fmla="*/ 982639 h 1132765"/>
              <a:gd name="connsiteX10" fmla="*/ 13648 w 423155"/>
              <a:gd name="connsiteY10" fmla="*/ 1050878 h 1132765"/>
              <a:gd name="connsiteX11" fmla="*/ 54591 w 423155"/>
              <a:gd name="connsiteY11" fmla="*/ 1091821 h 1132765"/>
              <a:gd name="connsiteX12" fmla="*/ 150126 w 423155"/>
              <a:gd name="connsiteY12" fmla="*/ 1132765 h 1132765"/>
              <a:gd name="connsiteX13" fmla="*/ 368490 w 423155"/>
              <a:gd name="connsiteY13" fmla="*/ 1119117 h 1132765"/>
              <a:gd name="connsiteX14" fmla="*/ 423081 w 423155"/>
              <a:gd name="connsiteY14" fmla="*/ 1091821 h 113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155" h="1132765">
                <a:moveTo>
                  <a:pt x="81887" y="0"/>
                </a:moveTo>
                <a:cubicBezTo>
                  <a:pt x="91268" y="46906"/>
                  <a:pt x="107586" y="77857"/>
                  <a:pt x="81887" y="122830"/>
                </a:cubicBezTo>
                <a:cubicBezTo>
                  <a:pt x="72311" y="139588"/>
                  <a:pt x="54592" y="150126"/>
                  <a:pt x="40944" y="163774"/>
                </a:cubicBezTo>
                <a:cubicBezTo>
                  <a:pt x="19575" y="270618"/>
                  <a:pt x="22533" y="221202"/>
                  <a:pt x="40944" y="368490"/>
                </a:cubicBezTo>
                <a:cubicBezTo>
                  <a:pt x="41903" y="376161"/>
                  <a:pt x="62996" y="504635"/>
                  <a:pt x="68239" y="518615"/>
                </a:cubicBezTo>
                <a:cubicBezTo>
                  <a:pt x="73999" y="533973"/>
                  <a:pt x="86436" y="545911"/>
                  <a:pt x="95535" y="559559"/>
                </a:cubicBezTo>
                <a:cubicBezTo>
                  <a:pt x="111830" y="624743"/>
                  <a:pt x="123724" y="644402"/>
                  <a:pt x="95535" y="723332"/>
                </a:cubicBezTo>
                <a:cubicBezTo>
                  <a:pt x="84502" y="754226"/>
                  <a:pt x="40944" y="805218"/>
                  <a:pt x="40944" y="805218"/>
                </a:cubicBezTo>
                <a:cubicBezTo>
                  <a:pt x="36395" y="837063"/>
                  <a:pt x="34529" y="869409"/>
                  <a:pt x="27296" y="900753"/>
                </a:cubicBezTo>
                <a:cubicBezTo>
                  <a:pt x="20826" y="928788"/>
                  <a:pt x="0" y="982639"/>
                  <a:pt x="0" y="982639"/>
                </a:cubicBezTo>
                <a:cubicBezTo>
                  <a:pt x="4549" y="1005385"/>
                  <a:pt x="3274" y="1030130"/>
                  <a:pt x="13648" y="1050878"/>
                </a:cubicBezTo>
                <a:cubicBezTo>
                  <a:pt x="22280" y="1068141"/>
                  <a:pt x="39764" y="1079465"/>
                  <a:pt x="54591" y="1091821"/>
                </a:cubicBezTo>
                <a:cubicBezTo>
                  <a:pt x="94984" y="1125482"/>
                  <a:pt x="98098" y="1119758"/>
                  <a:pt x="150126" y="1132765"/>
                </a:cubicBezTo>
                <a:cubicBezTo>
                  <a:pt x="222914" y="1128216"/>
                  <a:pt x="295922" y="1126374"/>
                  <a:pt x="368490" y="1119117"/>
                </a:cubicBezTo>
                <a:cubicBezTo>
                  <a:pt x="427494" y="1113216"/>
                  <a:pt x="423081" y="1122079"/>
                  <a:pt x="423081" y="1091821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616000" y="3568526"/>
            <a:ext cx="1460500" cy="873125"/>
          </a:xfrm>
          <a:custGeom>
            <a:avLst/>
            <a:gdLst>
              <a:gd name="connsiteX0" fmla="*/ 0 w 1460311"/>
              <a:gd name="connsiteY0" fmla="*/ 859809 h 873463"/>
              <a:gd name="connsiteX1" fmla="*/ 286603 w 1460311"/>
              <a:gd name="connsiteY1" fmla="*/ 873457 h 873463"/>
              <a:gd name="connsiteX2" fmla="*/ 382137 w 1460311"/>
              <a:gd name="connsiteY2" fmla="*/ 859809 h 873463"/>
              <a:gd name="connsiteX3" fmla="*/ 395785 w 1460311"/>
              <a:gd name="connsiteY3" fmla="*/ 818866 h 873463"/>
              <a:gd name="connsiteX4" fmla="*/ 436728 w 1460311"/>
              <a:gd name="connsiteY4" fmla="*/ 805218 h 873463"/>
              <a:gd name="connsiteX5" fmla="*/ 518615 w 1460311"/>
              <a:gd name="connsiteY5" fmla="*/ 750627 h 873463"/>
              <a:gd name="connsiteX6" fmla="*/ 559558 w 1460311"/>
              <a:gd name="connsiteY6" fmla="*/ 668741 h 873463"/>
              <a:gd name="connsiteX7" fmla="*/ 573206 w 1460311"/>
              <a:gd name="connsiteY7" fmla="*/ 627797 h 873463"/>
              <a:gd name="connsiteX8" fmla="*/ 655093 w 1460311"/>
              <a:gd name="connsiteY8" fmla="*/ 600502 h 873463"/>
              <a:gd name="connsiteX9" fmla="*/ 955343 w 1460311"/>
              <a:gd name="connsiteY9" fmla="*/ 586854 h 873463"/>
              <a:gd name="connsiteX10" fmla="*/ 996287 w 1460311"/>
              <a:gd name="connsiteY10" fmla="*/ 573206 h 873463"/>
              <a:gd name="connsiteX11" fmla="*/ 1091821 w 1460311"/>
              <a:gd name="connsiteY11" fmla="*/ 559559 h 873463"/>
              <a:gd name="connsiteX12" fmla="*/ 1132764 w 1460311"/>
              <a:gd name="connsiteY12" fmla="*/ 532263 h 873463"/>
              <a:gd name="connsiteX13" fmla="*/ 1214651 w 1460311"/>
              <a:gd name="connsiteY13" fmla="*/ 409433 h 873463"/>
              <a:gd name="connsiteX14" fmla="*/ 1241946 w 1460311"/>
              <a:gd name="connsiteY14" fmla="*/ 368490 h 873463"/>
              <a:gd name="connsiteX15" fmla="*/ 1269242 w 1460311"/>
              <a:gd name="connsiteY15" fmla="*/ 327547 h 873463"/>
              <a:gd name="connsiteX16" fmla="*/ 1323833 w 1460311"/>
              <a:gd name="connsiteY16" fmla="*/ 272956 h 873463"/>
              <a:gd name="connsiteX17" fmla="*/ 1364776 w 1460311"/>
              <a:gd name="connsiteY17" fmla="*/ 191069 h 873463"/>
              <a:gd name="connsiteX18" fmla="*/ 1392072 w 1460311"/>
              <a:gd name="connsiteY18" fmla="*/ 150126 h 873463"/>
              <a:gd name="connsiteX19" fmla="*/ 1405719 w 1460311"/>
              <a:gd name="connsiteY19" fmla="*/ 109182 h 873463"/>
              <a:gd name="connsiteX20" fmla="*/ 1433015 w 1460311"/>
              <a:gd name="connsiteY20" fmla="*/ 68239 h 873463"/>
              <a:gd name="connsiteX21" fmla="*/ 1460311 w 1460311"/>
              <a:gd name="connsiteY21" fmla="*/ 0 h 87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60311" h="873463">
                <a:moveTo>
                  <a:pt x="0" y="859809"/>
                </a:moveTo>
                <a:cubicBezTo>
                  <a:pt x="95534" y="864358"/>
                  <a:pt x="190960" y="873457"/>
                  <a:pt x="286603" y="873457"/>
                </a:cubicBezTo>
                <a:cubicBezTo>
                  <a:pt x="318771" y="873457"/>
                  <a:pt x="353365" y="874195"/>
                  <a:pt x="382137" y="859809"/>
                </a:cubicBezTo>
                <a:cubicBezTo>
                  <a:pt x="395004" y="853375"/>
                  <a:pt x="385613" y="829038"/>
                  <a:pt x="395785" y="818866"/>
                </a:cubicBezTo>
                <a:cubicBezTo>
                  <a:pt x="405957" y="808694"/>
                  <a:pt x="424152" y="812204"/>
                  <a:pt x="436728" y="805218"/>
                </a:cubicBezTo>
                <a:cubicBezTo>
                  <a:pt x="465405" y="789286"/>
                  <a:pt x="518615" y="750627"/>
                  <a:pt x="518615" y="750627"/>
                </a:cubicBezTo>
                <a:cubicBezTo>
                  <a:pt x="552921" y="647712"/>
                  <a:pt x="506644" y="774571"/>
                  <a:pt x="559558" y="668741"/>
                </a:cubicBezTo>
                <a:cubicBezTo>
                  <a:pt x="565992" y="655874"/>
                  <a:pt x="561499" y="636159"/>
                  <a:pt x="573206" y="627797"/>
                </a:cubicBezTo>
                <a:cubicBezTo>
                  <a:pt x="596619" y="611074"/>
                  <a:pt x="626351" y="601808"/>
                  <a:pt x="655093" y="600502"/>
                </a:cubicBezTo>
                <a:lnTo>
                  <a:pt x="955343" y="586854"/>
                </a:lnTo>
                <a:cubicBezTo>
                  <a:pt x="968991" y="582305"/>
                  <a:pt x="982180" y="576027"/>
                  <a:pt x="996287" y="573206"/>
                </a:cubicBezTo>
                <a:cubicBezTo>
                  <a:pt x="1027830" y="566897"/>
                  <a:pt x="1061010" y="568802"/>
                  <a:pt x="1091821" y="559559"/>
                </a:cubicBezTo>
                <a:cubicBezTo>
                  <a:pt x="1107532" y="554846"/>
                  <a:pt x="1119116" y="541362"/>
                  <a:pt x="1132764" y="532263"/>
                </a:cubicBezTo>
                <a:lnTo>
                  <a:pt x="1214651" y="409433"/>
                </a:lnTo>
                <a:lnTo>
                  <a:pt x="1241946" y="368490"/>
                </a:lnTo>
                <a:lnTo>
                  <a:pt x="1269242" y="327547"/>
                </a:lnTo>
                <a:cubicBezTo>
                  <a:pt x="1299020" y="238213"/>
                  <a:pt x="1257661" y="325894"/>
                  <a:pt x="1323833" y="272956"/>
                </a:cubicBezTo>
                <a:cubicBezTo>
                  <a:pt x="1356425" y="246882"/>
                  <a:pt x="1348294" y="224033"/>
                  <a:pt x="1364776" y="191069"/>
                </a:cubicBezTo>
                <a:cubicBezTo>
                  <a:pt x="1372112" y="176398"/>
                  <a:pt x="1382973" y="163774"/>
                  <a:pt x="1392072" y="150126"/>
                </a:cubicBezTo>
                <a:cubicBezTo>
                  <a:pt x="1396621" y="136478"/>
                  <a:pt x="1399285" y="122049"/>
                  <a:pt x="1405719" y="109182"/>
                </a:cubicBezTo>
                <a:cubicBezTo>
                  <a:pt x="1413054" y="94511"/>
                  <a:pt x="1426554" y="83315"/>
                  <a:pt x="1433015" y="68239"/>
                </a:cubicBezTo>
                <a:cubicBezTo>
                  <a:pt x="1467234" y="-11605"/>
                  <a:pt x="1426879" y="33432"/>
                  <a:pt x="1460311" y="0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3271388" y="550688"/>
            <a:ext cx="963612" cy="182562"/>
          </a:xfrm>
          <a:custGeom>
            <a:avLst/>
            <a:gdLst>
              <a:gd name="T0" fmla="*/ 0 w 332"/>
              <a:gd name="T1" fmla="*/ 67 h 87"/>
              <a:gd name="T2" fmla="*/ 36 w 332"/>
              <a:gd name="T3" fmla="*/ 71 h 87"/>
              <a:gd name="T4" fmla="*/ 44 w 332"/>
              <a:gd name="T5" fmla="*/ 47 h 87"/>
              <a:gd name="T6" fmla="*/ 48 w 332"/>
              <a:gd name="T7" fmla="*/ 35 h 87"/>
              <a:gd name="T8" fmla="*/ 52 w 332"/>
              <a:gd name="T9" fmla="*/ 7 h 87"/>
              <a:gd name="T10" fmla="*/ 128 w 332"/>
              <a:gd name="T11" fmla="*/ 19 h 87"/>
              <a:gd name="T12" fmla="*/ 168 w 332"/>
              <a:gd name="T13" fmla="*/ 27 h 87"/>
              <a:gd name="T14" fmla="*/ 232 w 332"/>
              <a:gd name="T15" fmla="*/ 55 h 87"/>
              <a:gd name="T16" fmla="*/ 268 w 332"/>
              <a:gd name="T17" fmla="*/ 75 h 87"/>
              <a:gd name="T18" fmla="*/ 316 w 332"/>
              <a:gd name="T19" fmla="*/ 79 h 87"/>
              <a:gd name="T20" fmla="*/ 332 w 332"/>
              <a:gd name="T21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2" h="87">
                <a:moveTo>
                  <a:pt x="0" y="67"/>
                </a:moveTo>
                <a:cubicBezTo>
                  <a:pt x="28" y="76"/>
                  <a:pt x="16" y="78"/>
                  <a:pt x="36" y="71"/>
                </a:cubicBezTo>
                <a:cubicBezTo>
                  <a:pt x="39" y="63"/>
                  <a:pt x="41" y="55"/>
                  <a:pt x="44" y="47"/>
                </a:cubicBezTo>
                <a:cubicBezTo>
                  <a:pt x="45" y="43"/>
                  <a:pt x="48" y="35"/>
                  <a:pt x="48" y="35"/>
                </a:cubicBezTo>
                <a:cubicBezTo>
                  <a:pt x="49" y="26"/>
                  <a:pt x="44" y="12"/>
                  <a:pt x="52" y="7"/>
                </a:cubicBezTo>
                <a:cubicBezTo>
                  <a:pt x="66" y="0"/>
                  <a:pt x="111" y="15"/>
                  <a:pt x="128" y="19"/>
                </a:cubicBezTo>
                <a:cubicBezTo>
                  <a:pt x="141" y="22"/>
                  <a:pt x="168" y="27"/>
                  <a:pt x="168" y="27"/>
                </a:cubicBezTo>
                <a:cubicBezTo>
                  <a:pt x="186" y="45"/>
                  <a:pt x="208" y="48"/>
                  <a:pt x="232" y="55"/>
                </a:cubicBezTo>
                <a:cubicBezTo>
                  <a:pt x="245" y="59"/>
                  <a:pt x="254" y="74"/>
                  <a:pt x="268" y="75"/>
                </a:cubicBezTo>
                <a:cubicBezTo>
                  <a:pt x="284" y="76"/>
                  <a:pt x="300" y="78"/>
                  <a:pt x="316" y="79"/>
                </a:cubicBezTo>
                <a:cubicBezTo>
                  <a:pt x="330" y="84"/>
                  <a:pt x="325" y="80"/>
                  <a:pt x="332" y="87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kern="0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4647750" y="315739"/>
            <a:ext cx="1568450" cy="327025"/>
          </a:xfrm>
          <a:prstGeom prst="borderCallout1">
            <a:avLst>
              <a:gd name="adj1" fmla="val 48708"/>
              <a:gd name="adj2" fmla="val -1393"/>
              <a:gd name="adj3" fmla="val 112500"/>
              <a:gd name="adj4" fmla="val -38333"/>
            </a:avLst>
          </a:prstGeom>
          <a:solidFill>
            <a:srgbClr val="FFFFF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kern="0" dirty="0" err="1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Sông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Gianh</a:t>
            </a:r>
            <a:endParaRPr lang="en-US" kern="0" dirty="0">
              <a:solidFill>
                <a:srgbClr val="000000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17" name="Hộp_Văn_Bản 14"/>
          <p:cNvSpPr txBox="1">
            <a:spLocks noChangeArrowheads="1"/>
          </p:cNvSpPr>
          <p:nvPr/>
        </p:nvSpPr>
        <p:spPr bwMode="auto">
          <a:xfrm>
            <a:off x="4876350" y="1277764"/>
            <a:ext cx="184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QUẢNG NAM</a:t>
            </a:r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4571550" y="1266651"/>
            <a:ext cx="412750" cy="371475"/>
            <a:chOff x="2199" y="1370"/>
            <a:chExt cx="480" cy="754"/>
          </a:xfrm>
          <a:solidFill>
            <a:srgbClr val="00FF00"/>
          </a:solidFill>
        </p:grpSpPr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 rot="5592122">
              <a:off x="2278" y="1812"/>
              <a:ext cx="336" cy="288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2199" y="1654"/>
              <a:ext cx="480" cy="288"/>
            </a:xfrm>
            <a:custGeom>
              <a:avLst/>
              <a:gdLst>
                <a:gd name="T0" fmla="*/ 240 w 21600"/>
                <a:gd name="T1" fmla="*/ 0 h 21600"/>
                <a:gd name="T2" fmla="*/ 22 w 21600"/>
                <a:gd name="T3" fmla="*/ 144 h 21600"/>
                <a:gd name="T4" fmla="*/ 240 w 21600"/>
                <a:gd name="T5" fmla="*/ 26 h 21600"/>
                <a:gd name="T6" fmla="*/ 458 w 21600"/>
                <a:gd name="T7" fmla="*/ 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80" y="10800"/>
                  </a:moveTo>
                  <a:cubicBezTo>
                    <a:pt x="1980" y="5928"/>
                    <a:pt x="5928" y="1980"/>
                    <a:pt x="10800" y="1980"/>
                  </a:cubicBezTo>
                  <a:cubicBezTo>
                    <a:pt x="15671" y="1979"/>
                    <a:pt x="19619" y="5928"/>
                    <a:pt x="196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980" y="108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>
              <a:off x="2352" y="1602"/>
              <a:ext cx="192" cy="288"/>
            </a:xfrm>
            <a:prstGeom prst="can">
              <a:avLst>
                <a:gd name="adj" fmla="val 375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2304" y="1370"/>
              <a:ext cx="288" cy="28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</p:grp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171750" y="2952576"/>
            <a:ext cx="412750" cy="371475"/>
            <a:chOff x="2199" y="1370"/>
            <a:chExt cx="480" cy="754"/>
          </a:xfrm>
          <a:solidFill>
            <a:srgbClr val="00FF00"/>
          </a:solidFill>
        </p:grpSpPr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 rot="5592122">
              <a:off x="2278" y="1812"/>
              <a:ext cx="336" cy="288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2199" y="1654"/>
              <a:ext cx="480" cy="288"/>
            </a:xfrm>
            <a:custGeom>
              <a:avLst/>
              <a:gdLst>
                <a:gd name="T0" fmla="*/ 240 w 21600"/>
                <a:gd name="T1" fmla="*/ 0 h 21600"/>
                <a:gd name="T2" fmla="*/ 22 w 21600"/>
                <a:gd name="T3" fmla="*/ 144 h 21600"/>
                <a:gd name="T4" fmla="*/ 240 w 21600"/>
                <a:gd name="T5" fmla="*/ 26 h 21600"/>
                <a:gd name="T6" fmla="*/ 458 w 21600"/>
                <a:gd name="T7" fmla="*/ 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80" y="10800"/>
                  </a:moveTo>
                  <a:cubicBezTo>
                    <a:pt x="1980" y="5928"/>
                    <a:pt x="5928" y="1980"/>
                    <a:pt x="10800" y="1980"/>
                  </a:cubicBezTo>
                  <a:cubicBezTo>
                    <a:pt x="15671" y="1979"/>
                    <a:pt x="19619" y="5928"/>
                    <a:pt x="196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980" y="108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auto">
            <a:xfrm>
              <a:off x="2352" y="1602"/>
              <a:ext cx="192" cy="288"/>
            </a:xfrm>
            <a:prstGeom prst="can">
              <a:avLst>
                <a:gd name="adj" fmla="val 375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2304" y="1370"/>
              <a:ext cx="288" cy="28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</p:grpSp>
      <p:grpSp>
        <p:nvGrpSpPr>
          <p:cNvPr id="28" name="Group 3"/>
          <p:cNvGrpSpPr>
            <a:grpSpLocks/>
          </p:cNvGrpSpPr>
          <p:nvPr/>
        </p:nvGrpSpPr>
        <p:grpSpPr bwMode="auto">
          <a:xfrm>
            <a:off x="6095550" y="3943176"/>
            <a:ext cx="412750" cy="371475"/>
            <a:chOff x="2199" y="1370"/>
            <a:chExt cx="480" cy="754"/>
          </a:xfrm>
          <a:solidFill>
            <a:srgbClr val="00FF00"/>
          </a:solidFill>
        </p:grpSpPr>
        <p:sp>
          <p:nvSpPr>
            <p:cNvPr id="29" name="AutoShape 4"/>
            <p:cNvSpPr>
              <a:spLocks noChangeArrowheads="1"/>
            </p:cNvSpPr>
            <p:nvPr/>
          </p:nvSpPr>
          <p:spPr bwMode="auto">
            <a:xfrm rot="5592122">
              <a:off x="2278" y="1812"/>
              <a:ext cx="336" cy="288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sp>
          <p:nvSpPr>
            <p:cNvPr id="30" name="AutoShape 5"/>
            <p:cNvSpPr>
              <a:spLocks noChangeArrowheads="1"/>
            </p:cNvSpPr>
            <p:nvPr/>
          </p:nvSpPr>
          <p:spPr bwMode="auto">
            <a:xfrm>
              <a:off x="2199" y="1654"/>
              <a:ext cx="480" cy="288"/>
            </a:xfrm>
            <a:custGeom>
              <a:avLst/>
              <a:gdLst>
                <a:gd name="T0" fmla="*/ 240 w 21600"/>
                <a:gd name="T1" fmla="*/ 0 h 21600"/>
                <a:gd name="T2" fmla="*/ 22 w 21600"/>
                <a:gd name="T3" fmla="*/ 144 h 21600"/>
                <a:gd name="T4" fmla="*/ 240 w 21600"/>
                <a:gd name="T5" fmla="*/ 26 h 21600"/>
                <a:gd name="T6" fmla="*/ 458 w 21600"/>
                <a:gd name="T7" fmla="*/ 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80" y="10800"/>
                  </a:moveTo>
                  <a:cubicBezTo>
                    <a:pt x="1980" y="5928"/>
                    <a:pt x="5928" y="1980"/>
                    <a:pt x="10800" y="1980"/>
                  </a:cubicBezTo>
                  <a:cubicBezTo>
                    <a:pt x="15671" y="1979"/>
                    <a:pt x="19619" y="5928"/>
                    <a:pt x="196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980" y="108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sp>
          <p:nvSpPr>
            <p:cNvPr id="31" name="AutoShape 6"/>
            <p:cNvSpPr>
              <a:spLocks noChangeArrowheads="1"/>
            </p:cNvSpPr>
            <p:nvPr/>
          </p:nvSpPr>
          <p:spPr bwMode="auto">
            <a:xfrm>
              <a:off x="2352" y="1602"/>
              <a:ext cx="192" cy="288"/>
            </a:xfrm>
            <a:prstGeom prst="can">
              <a:avLst>
                <a:gd name="adj" fmla="val 375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sp>
          <p:nvSpPr>
            <p:cNvPr id="32" name="AutoShape 7"/>
            <p:cNvSpPr>
              <a:spLocks noChangeArrowheads="1"/>
            </p:cNvSpPr>
            <p:nvPr/>
          </p:nvSpPr>
          <p:spPr bwMode="auto">
            <a:xfrm>
              <a:off x="2304" y="1370"/>
              <a:ext cx="288" cy="28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</p:grp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5530400" y="4695651"/>
            <a:ext cx="412750" cy="371475"/>
            <a:chOff x="2199" y="1370"/>
            <a:chExt cx="480" cy="754"/>
          </a:xfrm>
          <a:solidFill>
            <a:srgbClr val="00FF00"/>
          </a:solidFill>
        </p:grpSpPr>
        <p:sp>
          <p:nvSpPr>
            <p:cNvPr id="34" name="AutoShape 4"/>
            <p:cNvSpPr>
              <a:spLocks noChangeArrowheads="1"/>
            </p:cNvSpPr>
            <p:nvPr/>
          </p:nvSpPr>
          <p:spPr bwMode="auto">
            <a:xfrm rot="5592122">
              <a:off x="2278" y="1812"/>
              <a:ext cx="336" cy="288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sp>
          <p:nvSpPr>
            <p:cNvPr id="35" name="AutoShape 5"/>
            <p:cNvSpPr>
              <a:spLocks noChangeArrowheads="1"/>
            </p:cNvSpPr>
            <p:nvPr/>
          </p:nvSpPr>
          <p:spPr bwMode="auto">
            <a:xfrm>
              <a:off x="2199" y="1654"/>
              <a:ext cx="480" cy="288"/>
            </a:xfrm>
            <a:custGeom>
              <a:avLst/>
              <a:gdLst>
                <a:gd name="T0" fmla="*/ 240 w 21600"/>
                <a:gd name="T1" fmla="*/ 0 h 21600"/>
                <a:gd name="T2" fmla="*/ 22 w 21600"/>
                <a:gd name="T3" fmla="*/ 144 h 21600"/>
                <a:gd name="T4" fmla="*/ 240 w 21600"/>
                <a:gd name="T5" fmla="*/ 26 h 21600"/>
                <a:gd name="T6" fmla="*/ 458 w 21600"/>
                <a:gd name="T7" fmla="*/ 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80" y="10800"/>
                  </a:moveTo>
                  <a:cubicBezTo>
                    <a:pt x="1980" y="5928"/>
                    <a:pt x="5928" y="1980"/>
                    <a:pt x="10800" y="1980"/>
                  </a:cubicBezTo>
                  <a:cubicBezTo>
                    <a:pt x="15671" y="1979"/>
                    <a:pt x="19619" y="5928"/>
                    <a:pt x="196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980" y="108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sp>
          <p:nvSpPr>
            <p:cNvPr id="36" name="AutoShape 6"/>
            <p:cNvSpPr>
              <a:spLocks noChangeArrowheads="1"/>
            </p:cNvSpPr>
            <p:nvPr/>
          </p:nvSpPr>
          <p:spPr bwMode="auto">
            <a:xfrm>
              <a:off x="2352" y="1602"/>
              <a:ext cx="192" cy="288"/>
            </a:xfrm>
            <a:prstGeom prst="can">
              <a:avLst>
                <a:gd name="adj" fmla="val 375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2304" y="1370"/>
              <a:ext cx="288" cy="28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</p:grpSp>
      <p:grpSp>
        <p:nvGrpSpPr>
          <p:cNvPr id="38" name="Group 3"/>
          <p:cNvGrpSpPr>
            <a:grpSpLocks/>
          </p:cNvGrpSpPr>
          <p:nvPr/>
        </p:nvGrpSpPr>
        <p:grpSpPr bwMode="auto">
          <a:xfrm>
            <a:off x="4876350" y="3866976"/>
            <a:ext cx="412750" cy="371475"/>
            <a:chOff x="2199" y="1370"/>
            <a:chExt cx="480" cy="754"/>
          </a:xfrm>
          <a:solidFill>
            <a:srgbClr val="00FF00"/>
          </a:solidFill>
        </p:grpSpPr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 rot="5592122">
              <a:off x="2278" y="1812"/>
              <a:ext cx="336" cy="288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sp>
          <p:nvSpPr>
            <p:cNvPr id="40" name="AutoShape 5"/>
            <p:cNvSpPr>
              <a:spLocks noChangeArrowheads="1"/>
            </p:cNvSpPr>
            <p:nvPr/>
          </p:nvSpPr>
          <p:spPr bwMode="auto">
            <a:xfrm>
              <a:off x="2199" y="1654"/>
              <a:ext cx="480" cy="288"/>
            </a:xfrm>
            <a:custGeom>
              <a:avLst/>
              <a:gdLst>
                <a:gd name="T0" fmla="*/ 240 w 21600"/>
                <a:gd name="T1" fmla="*/ 0 h 21600"/>
                <a:gd name="T2" fmla="*/ 22 w 21600"/>
                <a:gd name="T3" fmla="*/ 144 h 21600"/>
                <a:gd name="T4" fmla="*/ 240 w 21600"/>
                <a:gd name="T5" fmla="*/ 26 h 21600"/>
                <a:gd name="T6" fmla="*/ 458 w 21600"/>
                <a:gd name="T7" fmla="*/ 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80" y="10800"/>
                  </a:moveTo>
                  <a:cubicBezTo>
                    <a:pt x="1980" y="5928"/>
                    <a:pt x="5928" y="1980"/>
                    <a:pt x="10800" y="1980"/>
                  </a:cubicBezTo>
                  <a:cubicBezTo>
                    <a:pt x="15671" y="1979"/>
                    <a:pt x="19619" y="5928"/>
                    <a:pt x="196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980" y="108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sp>
          <p:nvSpPr>
            <p:cNvPr id="41" name="AutoShape 6"/>
            <p:cNvSpPr>
              <a:spLocks noChangeArrowheads="1"/>
            </p:cNvSpPr>
            <p:nvPr/>
          </p:nvSpPr>
          <p:spPr bwMode="auto">
            <a:xfrm>
              <a:off x="2352" y="1602"/>
              <a:ext cx="192" cy="288"/>
            </a:xfrm>
            <a:prstGeom prst="can">
              <a:avLst>
                <a:gd name="adj" fmla="val 375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sp>
          <p:nvSpPr>
            <p:cNvPr id="42" name="AutoShape 7"/>
            <p:cNvSpPr>
              <a:spLocks noChangeArrowheads="1"/>
            </p:cNvSpPr>
            <p:nvPr/>
          </p:nvSpPr>
          <p:spPr bwMode="auto">
            <a:xfrm>
              <a:off x="2304" y="1370"/>
              <a:ext cx="288" cy="28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</p:grpSp>
      <p:grpSp>
        <p:nvGrpSpPr>
          <p:cNvPr id="43" name="Group 3"/>
          <p:cNvGrpSpPr>
            <a:grpSpLocks/>
          </p:cNvGrpSpPr>
          <p:nvPr/>
        </p:nvGrpSpPr>
        <p:grpSpPr bwMode="auto">
          <a:xfrm>
            <a:off x="4571550" y="1266651"/>
            <a:ext cx="412750" cy="371475"/>
            <a:chOff x="2199" y="1370"/>
            <a:chExt cx="480" cy="754"/>
          </a:xfrm>
          <a:solidFill>
            <a:srgbClr val="00FF00"/>
          </a:solidFill>
        </p:grpSpPr>
        <p:sp>
          <p:nvSpPr>
            <p:cNvPr id="44" name="AutoShape 4"/>
            <p:cNvSpPr>
              <a:spLocks noChangeArrowheads="1"/>
            </p:cNvSpPr>
            <p:nvPr/>
          </p:nvSpPr>
          <p:spPr bwMode="auto">
            <a:xfrm rot="5592122">
              <a:off x="2278" y="1812"/>
              <a:ext cx="336" cy="288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sp>
          <p:nvSpPr>
            <p:cNvPr id="45" name="AutoShape 5"/>
            <p:cNvSpPr>
              <a:spLocks noChangeArrowheads="1"/>
            </p:cNvSpPr>
            <p:nvPr/>
          </p:nvSpPr>
          <p:spPr bwMode="auto">
            <a:xfrm>
              <a:off x="2199" y="1654"/>
              <a:ext cx="480" cy="288"/>
            </a:xfrm>
            <a:custGeom>
              <a:avLst/>
              <a:gdLst>
                <a:gd name="T0" fmla="*/ 240 w 21600"/>
                <a:gd name="T1" fmla="*/ 0 h 21600"/>
                <a:gd name="T2" fmla="*/ 22 w 21600"/>
                <a:gd name="T3" fmla="*/ 144 h 21600"/>
                <a:gd name="T4" fmla="*/ 240 w 21600"/>
                <a:gd name="T5" fmla="*/ 26 h 21600"/>
                <a:gd name="T6" fmla="*/ 458 w 21600"/>
                <a:gd name="T7" fmla="*/ 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80" y="10800"/>
                  </a:moveTo>
                  <a:cubicBezTo>
                    <a:pt x="1980" y="5928"/>
                    <a:pt x="5928" y="1980"/>
                    <a:pt x="10800" y="1980"/>
                  </a:cubicBezTo>
                  <a:cubicBezTo>
                    <a:pt x="15671" y="1979"/>
                    <a:pt x="19619" y="5928"/>
                    <a:pt x="196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980" y="108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>
              <a:off x="2352" y="1602"/>
              <a:ext cx="192" cy="288"/>
            </a:xfrm>
            <a:prstGeom prst="can">
              <a:avLst>
                <a:gd name="adj" fmla="val 375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sp>
          <p:nvSpPr>
            <p:cNvPr id="47" name="AutoShape 7"/>
            <p:cNvSpPr>
              <a:spLocks noChangeArrowheads="1"/>
            </p:cNvSpPr>
            <p:nvPr/>
          </p:nvSpPr>
          <p:spPr bwMode="auto">
            <a:xfrm>
              <a:off x="2304" y="1370"/>
              <a:ext cx="288" cy="28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66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1549 L 0.175 0.254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11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96532E-6 L -0.00591 0.139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6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595 L -0.06423 0.1047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6821E-7 L -0.07257 -0.1375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-6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12986 0.1701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Tuyen.aptech01\Desktop\u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5"/>
          <a:stretch/>
        </p:blipFill>
        <p:spPr bwMode="auto">
          <a:xfrm>
            <a:off x="6096000" y="12799"/>
            <a:ext cx="4469130" cy="58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-66013" y="6006550"/>
            <a:ext cx="12324026" cy="107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</a:p>
        </p:txBody>
      </p:sp>
      <p:sp>
        <p:nvSpPr>
          <p:cNvPr id="2" name="Khung Chú Thích Chữ Nhật 1"/>
          <p:cNvSpPr/>
          <p:nvPr/>
        </p:nvSpPr>
        <p:spPr bwMode="auto">
          <a:xfrm>
            <a:off x="6705600" y="3886200"/>
            <a:ext cx="2133601" cy="378372"/>
          </a:xfrm>
          <a:prstGeom prst="wedgeRectCallout">
            <a:avLst>
              <a:gd name="adj1" fmla="val 80398"/>
              <a:gd name="adj2" fmla="val 58334"/>
            </a:avLst>
          </a:prstGeom>
          <a:solidFill>
            <a:srgbClr val="FFC000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noFill/>
              <a:latin typeface="Arial" charset="0"/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6742385" y="3883970"/>
            <a:ext cx="2133601" cy="3783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CUỐI THẾ KỈ XVII</a:t>
            </a:r>
          </a:p>
        </p:txBody>
      </p:sp>
      <p:sp>
        <p:nvSpPr>
          <p:cNvPr id="8" name="Khung Chú Thích Chữ Nhật 7"/>
          <p:cNvSpPr/>
          <p:nvPr/>
        </p:nvSpPr>
        <p:spPr bwMode="auto">
          <a:xfrm>
            <a:off x="8599004" y="5475892"/>
            <a:ext cx="2133601" cy="381000"/>
          </a:xfrm>
          <a:prstGeom prst="wedgeRectCallout">
            <a:avLst>
              <a:gd name="adj1" fmla="val -52607"/>
              <a:gd name="adj2" fmla="val -152700"/>
            </a:avLst>
          </a:prstGeom>
          <a:solidFill>
            <a:srgbClr val="FFC00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CUỐI THẾ KỈ XVIII</a:t>
            </a:r>
          </a:p>
        </p:txBody>
      </p:sp>
      <p:grpSp>
        <p:nvGrpSpPr>
          <p:cNvPr id="3" name="Nhóm 13"/>
          <p:cNvGrpSpPr/>
          <p:nvPr/>
        </p:nvGrpSpPr>
        <p:grpSpPr>
          <a:xfrm>
            <a:off x="1534510" y="12799"/>
            <a:ext cx="4561490" cy="5825701"/>
            <a:chOff x="1" y="115616"/>
            <a:chExt cx="4495800" cy="6364012"/>
          </a:xfrm>
        </p:grpSpPr>
        <p:pic>
          <p:nvPicPr>
            <p:cNvPr id="15" name="Picture 2" descr="C:\Users\Tuyen.aptech01\Desktop\2012-02-27_08335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95"/>
            <a:stretch/>
          </p:blipFill>
          <p:spPr bwMode="auto">
            <a:xfrm>
              <a:off x="1" y="115616"/>
              <a:ext cx="4495800" cy="6364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Hộp_Văn_Bản 15"/>
            <p:cNvSpPr txBox="1"/>
            <p:nvPr/>
          </p:nvSpPr>
          <p:spPr>
            <a:xfrm>
              <a:off x="2819400" y="2067906"/>
              <a:ext cx="1295400" cy="4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C00000"/>
                  </a:solidFill>
                </a:rPr>
                <a:t>SÔNG GIANH</a:t>
              </a:r>
            </a:p>
            <a:p>
              <a:pPr algn="ctr"/>
              <a:r>
                <a:rPr lang="en-US" sz="1000" b="1" dirty="0">
                  <a:solidFill>
                    <a:srgbClr val="C00000"/>
                  </a:solidFill>
                </a:rPr>
                <a:t>(QUẢNG BÌNH</a:t>
              </a:r>
              <a:r>
                <a:rPr lang="en-US" sz="1000" dirty="0">
                  <a:solidFill>
                    <a:srgbClr val="C00000"/>
                  </a:solidFill>
                </a:rPr>
                <a:t>)</a:t>
              </a:r>
              <a:r>
                <a:rPr lang="en-US" sz="1000" dirty="0"/>
                <a:t>Ô</a:t>
              </a:r>
            </a:p>
          </p:txBody>
        </p:sp>
        <p:sp>
          <p:nvSpPr>
            <p:cNvPr id="17" name="Khung Chú Thích Bầu Dục 16"/>
            <p:cNvSpPr/>
            <p:nvPr/>
          </p:nvSpPr>
          <p:spPr bwMode="auto">
            <a:xfrm>
              <a:off x="2895600" y="2001498"/>
              <a:ext cx="1143000" cy="552510"/>
            </a:xfrm>
            <a:prstGeom prst="wedgeEllipseCallout">
              <a:avLst>
                <a:gd name="adj1" fmla="val -74626"/>
                <a:gd name="adj2" fmla="val 20651"/>
              </a:avLst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5" name="Hộp_Văn_Bản 4"/>
          <p:cNvSpPr txBox="1"/>
          <p:nvPr/>
        </p:nvSpPr>
        <p:spPr>
          <a:xfrm>
            <a:off x="2133600" y="5489028"/>
            <a:ext cx="3962401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NƯỚC ĐẠI VIỆT CUỐI THẾ KỈ XVI</a:t>
            </a:r>
          </a:p>
        </p:txBody>
      </p:sp>
      <p:sp>
        <p:nvSpPr>
          <p:cNvPr id="19" name="Khung Chú Thích Hình Đám Mây 18"/>
          <p:cNvSpPr/>
          <p:nvPr/>
        </p:nvSpPr>
        <p:spPr bwMode="auto">
          <a:xfrm>
            <a:off x="7822893" y="5240790"/>
            <a:ext cx="127690" cy="260118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1" name="Hộp_Văn_Bản 20"/>
          <p:cNvSpPr txBox="1"/>
          <p:nvPr/>
        </p:nvSpPr>
        <p:spPr>
          <a:xfrm>
            <a:off x="9522371" y="3516869"/>
            <a:ext cx="626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2"/>
                </a:solidFill>
              </a:rPr>
              <a:t>PHÚ YÊN</a:t>
            </a:r>
          </a:p>
        </p:txBody>
      </p:sp>
      <p:sp>
        <p:nvSpPr>
          <p:cNvPr id="22" name="Hộp_Văn_Bản 21"/>
          <p:cNvSpPr txBox="1"/>
          <p:nvPr/>
        </p:nvSpPr>
        <p:spPr>
          <a:xfrm>
            <a:off x="9992316" y="4015179"/>
            <a:ext cx="7807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</a:rPr>
              <a:t>KHÁNH HÒA</a:t>
            </a:r>
          </a:p>
        </p:txBody>
      </p:sp>
      <p:sp>
        <p:nvSpPr>
          <p:cNvPr id="23" name="Hộp_Văn_Bản 22"/>
          <p:cNvSpPr txBox="1"/>
          <p:nvPr/>
        </p:nvSpPr>
        <p:spPr>
          <a:xfrm rot="19270324">
            <a:off x="8921457" y="4534870"/>
            <a:ext cx="1379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2"/>
                </a:solidFill>
              </a:rPr>
              <a:t>NAM TRUNG BỘ</a:t>
            </a:r>
          </a:p>
        </p:txBody>
      </p:sp>
      <p:sp>
        <p:nvSpPr>
          <p:cNvPr id="24" name="Hộp_Văn_Bản 23"/>
          <p:cNvSpPr txBox="1"/>
          <p:nvPr/>
        </p:nvSpPr>
        <p:spPr>
          <a:xfrm>
            <a:off x="9198488" y="3954972"/>
            <a:ext cx="8868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</a:rPr>
              <a:t>TÂY NGUYÊN</a:t>
            </a:r>
          </a:p>
        </p:txBody>
      </p:sp>
      <p:sp>
        <p:nvSpPr>
          <p:cNvPr id="25" name="Hộp_Văn_Bản 24"/>
          <p:cNvSpPr txBox="1"/>
          <p:nvPr/>
        </p:nvSpPr>
        <p:spPr>
          <a:xfrm rot="19270324">
            <a:off x="7852348" y="5001731"/>
            <a:ext cx="14902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2"/>
                </a:solidFill>
              </a:rPr>
              <a:t>ĐỒNG BẰNG     SÔNG CỬU LONG</a:t>
            </a:r>
          </a:p>
        </p:txBody>
      </p:sp>
      <p:sp>
        <p:nvSpPr>
          <p:cNvPr id="20" name="Khung Chú Thích Bầu Dục 16"/>
          <p:cNvSpPr/>
          <p:nvPr/>
        </p:nvSpPr>
        <p:spPr bwMode="auto">
          <a:xfrm>
            <a:off x="9190605" y="1957107"/>
            <a:ext cx="1181746" cy="508284"/>
          </a:xfrm>
          <a:prstGeom prst="wedgeEllipseCallout">
            <a:avLst>
              <a:gd name="adj1" fmla="val -74626"/>
              <a:gd name="adj2" fmla="val 20651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9167" y="2019815"/>
            <a:ext cx="13884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C00000"/>
                </a:solidFill>
              </a:rPr>
              <a:t>SÔNG GIANH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</a:rPr>
              <a:t>(QUẢNG BÌNH</a:t>
            </a:r>
            <a:r>
              <a:rPr lang="en-US" sz="1050" dirty="0">
                <a:solidFill>
                  <a:srgbClr val="C00000"/>
                </a:solidFill>
              </a:rPr>
              <a:t>)</a:t>
            </a:r>
            <a:r>
              <a:rPr lang="en-US" sz="1050" dirty="0"/>
              <a:t>Ô</a:t>
            </a:r>
          </a:p>
          <a:p>
            <a:endParaRPr lang="vi-VN" sz="1050" dirty="0"/>
          </a:p>
        </p:txBody>
      </p:sp>
    </p:spTree>
    <p:extLst>
      <p:ext uri="{BB962C8B-B14F-4D97-AF65-F5344CB8AC3E}">
        <p14:creationId xmlns:p14="http://schemas.microsoft.com/office/powerpoint/2010/main" val="97708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534113" y="-53113"/>
            <a:ext cx="9098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569209" y="470107"/>
            <a:ext cx="9052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UTM Khuccamta" pitchFamily="18" charset="0"/>
                <a:cs typeface="Times New Roman" pitchFamily="18" charset="0"/>
              </a:rPr>
              <a:t>CUỘC KHẨN HOANG Ở ĐÀNG TRONG</a:t>
            </a:r>
            <a:endParaRPr lang="en-US" sz="2800" dirty="0">
              <a:solidFill>
                <a:srgbClr val="FF0000"/>
              </a:solidFill>
              <a:latin typeface="UTM Khuccamta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1074136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2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32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0594" y="1562372"/>
            <a:ext cx="120514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alt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alt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alt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0787"/>
            <a:ext cx="12191999" cy="436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3850782" y="4250065"/>
            <a:ext cx="4197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4341399" y="5127177"/>
            <a:ext cx="40556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altLang="en-US" sz="2800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3657599" y="6006333"/>
            <a:ext cx="42997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endParaRPr lang="en-US" altLang="en-US" sz="2800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8048438" y="4113751"/>
            <a:ext cx="43367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8048438" y="4934904"/>
            <a:ext cx="42346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8048438" y="5910210"/>
            <a:ext cx="41435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endParaRPr lang="en-US" altLang="en-US" sz="2800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546992" y="134337"/>
            <a:ext cx="9098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582088" y="657557"/>
            <a:ext cx="9052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UTM Khuccamta" pitchFamily="18" charset="0"/>
                <a:cs typeface="Times New Roman" pitchFamily="18" charset="0"/>
              </a:rPr>
              <a:t>CUỘC KHẨN HOANG Ở ĐÀNG TRONG</a:t>
            </a:r>
            <a:endParaRPr lang="en-US" sz="2800" dirty="0">
              <a:solidFill>
                <a:srgbClr val="FF0000"/>
              </a:solidFill>
              <a:latin typeface="UTM Khuccamta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58651" y="1740671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2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32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93737" y="2525501"/>
            <a:ext cx="11232099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Chăm, người Khơ me và các dân tộc ở Tây Nguyên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6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_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9771" y="0"/>
            <a:ext cx="5638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76400" y="6353175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Nam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5780089" y="3438525"/>
            <a:ext cx="2606675" cy="2914650"/>
          </a:xfrm>
          <a:custGeom>
            <a:avLst/>
            <a:gdLst>
              <a:gd name="T0" fmla="*/ 0 w 1410"/>
              <a:gd name="T1" fmla="*/ 120967517 h 1836"/>
              <a:gd name="T2" fmla="*/ 143559398 w 1410"/>
              <a:gd name="T3" fmla="*/ 166330318 h 1836"/>
              <a:gd name="T4" fmla="*/ 328136015 w 1410"/>
              <a:gd name="T5" fmla="*/ 0 h 1836"/>
              <a:gd name="T6" fmla="*/ 1312547759 w 1410"/>
              <a:gd name="T7" fmla="*/ 241935035 h 1836"/>
              <a:gd name="T8" fmla="*/ 1415089881 w 1410"/>
              <a:gd name="T9" fmla="*/ 483870070 h 1836"/>
              <a:gd name="T10" fmla="*/ 1866277437 w 1410"/>
              <a:gd name="T11" fmla="*/ 756046872 h 1836"/>
              <a:gd name="T12" fmla="*/ 2147483647 w 1410"/>
              <a:gd name="T13" fmla="*/ 1164312275 h 1836"/>
              <a:gd name="T14" fmla="*/ 2147483647 w 1410"/>
              <a:gd name="T15" fmla="*/ 1542335612 h 1836"/>
              <a:gd name="T16" fmla="*/ 2147483647 w 1410"/>
              <a:gd name="T17" fmla="*/ 1542335612 h 1836"/>
              <a:gd name="T18" fmla="*/ 2147483647 w 1410"/>
              <a:gd name="T19" fmla="*/ 2056447747 h 1836"/>
              <a:gd name="T20" fmla="*/ 2147483647 w 1410"/>
              <a:gd name="T21" fmla="*/ 2147483647 h 1836"/>
              <a:gd name="T22" fmla="*/ 2147483647 w 1410"/>
              <a:gd name="T23" fmla="*/ 2147483647 h 1836"/>
              <a:gd name="T24" fmla="*/ 2147483647 w 1410"/>
              <a:gd name="T25" fmla="*/ 2147483647 h 1836"/>
              <a:gd name="T26" fmla="*/ 2147483647 w 1410"/>
              <a:gd name="T27" fmla="*/ 2147483647 h 1836"/>
              <a:gd name="T28" fmla="*/ 2147483647 w 1410"/>
              <a:gd name="T29" fmla="*/ 2147483647 h 1836"/>
              <a:gd name="T30" fmla="*/ 2147483647 w 1410"/>
              <a:gd name="T31" fmla="*/ 2147483647 h 1836"/>
              <a:gd name="T32" fmla="*/ 2147483647 w 1410"/>
              <a:gd name="T33" fmla="*/ 2147483647 h 1836"/>
              <a:gd name="T34" fmla="*/ 2147483647 w 1410"/>
              <a:gd name="T35" fmla="*/ 2147483647 h 1836"/>
              <a:gd name="T36" fmla="*/ 2147483647 w 1410"/>
              <a:gd name="T37" fmla="*/ 2147483647 h 1836"/>
              <a:gd name="T38" fmla="*/ 2147483647 w 1410"/>
              <a:gd name="T39" fmla="*/ 2147483647 h 1836"/>
              <a:gd name="T40" fmla="*/ 2147483647 w 1410"/>
              <a:gd name="T41" fmla="*/ 2147483647 h 1836"/>
              <a:gd name="T42" fmla="*/ 2147483647 w 1410"/>
              <a:gd name="T43" fmla="*/ 2147483647 h 1836"/>
              <a:gd name="T44" fmla="*/ 2147483647 w 1410"/>
              <a:gd name="T45" fmla="*/ 2147483647 h 1836"/>
              <a:gd name="T46" fmla="*/ 2147483647 w 1410"/>
              <a:gd name="T47" fmla="*/ 2147483647 h 1836"/>
              <a:gd name="T48" fmla="*/ 2147483647 w 1410"/>
              <a:gd name="T49" fmla="*/ 2011084946 h 1836"/>
              <a:gd name="T50" fmla="*/ 2147483647 w 1410"/>
              <a:gd name="T51" fmla="*/ 1965722146 h 1836"/>
              <a:gd name="T52" fmla="*/ 2147483647 w 1410"/>
              <a:gd name="T53" fmla="*/ 1738908144 h 1836"/>
              <a:gd name="T54" fmla="*/ 2147483647 w 1410"/>
              <a:gd name="T55" fmla="*/ 1723787210 h 1836"/>
              <a:gd name="T56" fmla="*/ 2132888896 w 1410"/>
              <a:gd name="T57" fmla="*/ 1693545343 h 1836"/>
              <a:gd name="T58" fmla="*/ 2009839089 w 1410"/>
              <a:gd name="T59" fmla="*/ 1557456545 h 1836"/>
              <a:gd name="T60" fmla="*/ 1763735315 w 1410"/>
              <a:gd name="T61" fmla="*/ 1496972811 h 1836"/>
              <a:gd name="T62" fmla="*/ 1661191344 w 1410"/>
              <a:gd name="T63" fmla="*/ 1360884410 h 1836"/>
              <a:gd name="T64" fmla="*/ 1435597566 w 1410"/>
              <a:gd name="T65" fmla="*/ 1406247210 h 1836"/>
              <a:gd name="T66" fmla="*/ 1312547759 w 1410"/>
              <a:gd name="T67" fmla="*/ 1330642543 h 1836"/>
              <a:gd name="T68" fmla="*/ 1210003789 w 1410"/>
              <a:gd name="T69" fmla="*/ 861893605 h 1836"/>
              <a:gd name="T70" fmla="*/ 1066444448 w 1410"/>
              <a:gd name="T71" fmla="*/ 877014539 h 1836"/>
              <a:gd name="T72" fmla="*/ 881867657 w 1410"/>
              <a:gd name="T73" fmla="*/ 589716604 h 1836"/>
              <a:gd name="T74" fmla="*/ 697291098 w 1410"/>
              <a:gd name="T75" fmla="*/ 604837538 h 1836"/>
              <a:gd name="T76" fmla="*/ 0 w 1410"/>
              <a:gd name="T77" fmla="*/ 120967517 h 18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10"/>
              <a:gd name="T118" fmla="*/ 0 h 1836"/>
              <a:gd name="T119" fmla="*/ 1410 w 1410"/>
              <a:gd name="T120" fmla="*/ 1836 h 18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10" h="1836">
                <a:moveTo>
                  <a:pt x="0" y="48"/>
                </a:moveTo>
                <a:lnTo>
                  <a:pt x="42" y="66"/>
                </a:lnTo>
                <a:lnTo>
                  <a:pt x="96" y="0"/>
                </a:lnTo>
                <a:lnTo>
                  <a:pt x="384" y="96"/>
                </a:lnTo>
                <a:lnTo>
                  <a:pt x="414" y="192"/>
                </a:lnTo>
                <a:lnTo>
                  <a:pt x="546" y="300"/>
                </a:lnTo>
                <a:lnTo>
                  <a:pt x="720" y="462"/>
                </a:lnTo>
                <a:lnTo>
                  <a:pt x="906" y="612"/>
                </a:lnTo>
                <a:lnTo>
                  <a:pt x="966" y="612"/>
                </a:lnTo>
                <a:lnTo>
                  <a:pt x="1152" y="816"/>
                </a:lnTo>
                <a:lnTo>
                  <a:pt x="1290" y="1002"/>
                </a:lnTo>
                <a:lnTo>
                  <a:pt x="1410" y="1344"/>
                </a:lnTo>
                <a:lnTo>
                  <a:pt x="1410" y="1836"/>
                </a:lnTo>
                <a:lnTo>
                  <a:pt x="720" y="1824"/>
                </a:lnTo>
                <a:lnTo>
                  <a:pt x="780" y="1740"/>
                </a:lnTo>
                <a:lnTo>
                  <a:pt x="780" y="1626"/>
                </a:lnTo>
                <a:lnTo>
                  <a:pt x="720" y="1542"/>
                </a:lnTo>
                <a:lnTo>
                  <a:pt x="672" y="1440"/>
                </a:lnTo>
                <a:lnTo>
                  <a:pt x="744" y="1290"/>
                </a:lnTo>
                <a:lnTo>
                  <a:pt x="762" y="1158"/>
                </a:lnTo>
                <a:lnTo>
                  <a:pt x="738" y="1092"/>
                </a:lnTo>
                <a:lnTo>
                  <a:pt x="780" y="1044"/>
                </a:lnTo>
                <a:lnTo>
                  <a:pt x="768" y="960"/>
                </a:lnTo>
                <a:lnTo>
                  <a:pt x="660" y="864"/>
                </a:lnTo>
                <a:lnTo>
                  <a:pt x="630" y="798"/>
                </a:lnTo>
                <a:lnTo>
                  <a:pt x="690" y="780"/>
                </a:lnTo>
                <a:lnTo>
                  <a:pt x="708" y="690"/>
                </a:lnTo>
                <a:lnTo>
                  <a:pt x="660" y="684"/>
                </a:lnTo>
                <a:lnTo>
                  <a:pt x="624" y="672"/>
                </a:lnTo>
                <a:lnTo>
                  <a:pt x="588" y="618"/>
                </a:lnTo>
                <a:lnTo>
                  <a:pt x="516" y="594"/>
                </a:lnTo>
                <a:lnTo>
                  <a:pt x="486" y="540"/>
                </a:lnTo>
                <a:lnTo>
                  <a:pt x="420" y="558"/>
                </a:lnTo>
                <a:lnTo>
                  <a:pt x="384" y="528"/>
                </a:lnTo>
                <a:lnTo>
                  <a:pt x="354" y="342"/>
                </a:lnTo>
                <a:lnTo>
                  <a:pt x="312" y="348"/>
                </a:lnTo>
                <a:lnTo>
                  <a:pt x="258" y="234"/>
                </a:lnTo>
                <a:lnTo>
                  <a:pt x="204" y="240"/>
                </a:lnTo>
                <a:lnTo>
                  <a:pt x="0" y="48"/>
                </a:lnTo>
                <a:close/>
              </a:path>
            </a:pathLst>
          </a:custGeom>
          <a:solidFill>
            <a:srgbClr val="99FF66">
              <a:alpha val="6117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5780088" y="3352801"/>
            <a:ext cx="711200" cy="258763"/>
          </a:xfrm>
          <a:custGeom>
            <a:avLst/>
            <a:gdLst>
              <a:gd name="T0" fmla="*/ 0 w 332"/>
              <a:gd name="T1" fmla="*/ 591755268 h 87"/>
              <a:gd name="T2" fmla="*/ 165199770 w 332"/>
              <a:gd name="T3" fmla="*/ 627083841 h 87"/>
              <a:gd name="T4" fmla="*/ 201910101 w 332"/>
              <a:gd name="T5" fmla="*/ 415112404 h 87"/>
              <a:gd name="T6" fmla="*/ 220266338 w 332"/>
              <a:gd name="T7" fmla="*/ 309126592 h 87"/>
              <a:gd name="T8" fmla="*/ 238622574 w 332"/>
              <a:gd name="T9" fmla="*/ 61826513 h 87"/>
              <a:gd name="T10" fmla="*/ 587378418 w 332"/>
              <a:gd name="T11" fmla="*/ 167812255 h 87"/>
              <a:gd name="T12" fmla="*/ 770932216 w 332"/>
              <a:gd name="T13" fmla="*/ 238469447 h 87"/>
              <a:gd name="T14" fmla="*/ 1064621291 w 332"/>
              <a:gd name="T15" fmla="*/ 485769549 h 87"/>
              <a:gd name="T16" fmla="*/ 1229821262 w 332"/>
              <a:gd name="T17" fmla="*/ 662412414 h 87"/>
              <a:gd name="T18" fmla="*/ 1450087532 w 332"/>
              <a:gd name="T19" fmla="*/ 697740986 h 87"/>
              <a:gd name="T20" fmla="*/ 1523510337 w 332"/>
              <a:gd name="T21" fmla="*/ 768398132 h 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2"/>
              <a:gd name="T34" fmla="*/ 0 h 87"/>
              <a:gd name="T35" fmla="*/ 332 w 332"/>
              <a:gd name="T36" fmla="*/ 87 h 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2" h="87">
                <a:moveTo>
                  <a:pt x="0" y="67"/>
                </a:moveTo>
                <a:cubicBezTo>
                  <a:pt x="28" y="76"/>
                  <a:pt x="16" y="78"/>
                  <a:pt x="36" y="71"/>
                </a:cubicBezTo>
                <a:cubicBezTo>
                  <a:pt x="39" y="63"/>
                  <a:pt x="41" y="55"/>
                  <a:pt x="44" y="47"/>
                </a:cubicBezTo>
                <a:cubicBezTo>
                  <a:pt x="45" y="43"/>
                  <a:pt x="48" y="35"/>
                  <a:pt x="48" y="35"/>
                </a:cubicBezTo>
                <a:cubicBezTo>
                  <a:pt x="49" y="26"/>
                  <a:pt x="44" y="12"/>
                  <a:pt x="52" y="7"/>
                </a:cubicBezTo>
                <a:cubicBezTo>
                  <a:pt x="66" y="0"/>
                  <a:pt x="111" y="15"/>
                  <a:pt x="128" y="19"/>
                </a:cubicBezTo>
                <a:cubicBezTo>
                  <a:pt x="141" y="22"/>
                  <a:pt x="168" y="27"/>
                  <a:pt x="168" y="27"/>
                </a:cubicBezTo>
                <a:cubicBezTo>
                  <a:pt x="186" y="45"/>
                  <a:pt x="208" y="48"/>
                  <a:pt x="232" y="55"/>
                </a:cubicBezTo>
                <a:cubicBezTo>
                  <a:pt x="245" y="59"/>
                  <a:pt x="254" y="74"/>
                  <a:pt x="268" y="75"/>
                </a:cubicBezTo>
                <a:cubicBezTo>
                  <a:pt x="284" y="76"/>
                  <a:pt x="300" y="78"/>
                  <a:pt x="316" y="79"/>
                </a:cubicBezTo>
                <a:cubicBezTo>
                  <a:pt x="330" y="84"/>
                  <a:pt x="325" y="80"/>
                  <a:pt x="332" y="87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1513" y="3346451"/>
            <a:ext cx="2286000" cy="460375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BBE0E3"/>
            </a:solidFill>
            <a:prstDash val="solid"/>
            <a:miter lim="800000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ĐÀNG TRONG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504113" y="3806825"/>
            <a:ext cx="787400" cy="46355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226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546992" y="134337"/>
            <a:ext cx="9098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582088" y="657557"/>
            <a:ext cx="9052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UTM Khuccamta" pitchFamily="18" charset="0"/>
                <a:cs typeface="Times New Roman" pitchFamily="18" charset="0"/>
              </a:rPr>
              <a:t>CUỘC KHẨN HOANG Ở ĐÀNG TRONG</a:t>
            </a:r>
            <a:endParaRPr lang="en-US" sz="2800" dirty="0">
              <a:solidFill>
                <a:srgbClr val="FF0000"/>
              </a:solidFill>
              <a:latin typeface="UTM Khuccamta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1215334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2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32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10" descr="Copy of 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5531" y="1180777"/>
            <a:ext cx="5519968" cy="5606218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87450" y="2216059"/>
            <a:ext cx="48261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kern="0" dirty="0">
                <a:solidFill>
                  <a:srgbClr val="0000FF"/>
                </a:solidFill>
              </a:rPr>
              <a:t>- </a:t>
            </a:r>
            <a:r>
              <a:rPr lang="en-US" altLang="en-US" sz="2800" kern="0" dirty="0" err="1">
                <a:solidFill>
                  <a:srgbClr val="0000FF"/>
                </a:solidFill>
              </a:rPr>
              <a:t>Cuộc</a:t>
            </a:r>
            <a:r>
              <a:rPr lang="en-US" altLang="en-US" sz="2800" kern="0" dirty="0">
                <a:solidFill>
                  <a:srgbClr val="0000FF"/>
                </a:solidFill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</a:rPr>
              <a:t>sống</a:t>
            </a:r>
            <a:r>
              <a:rPr lang="en-US" altLang="en-US" sz="2800" kern="0" dirty="0">
                <a:solidFill>
                  <a:srgbClr val="0000FF"/>
                </a:solidFill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</a:rPr>
              <a:t>chung</a:t>
            </a:r>
            <a:r>
              <a:rPr lang="en-US" altLang="en-US" sz="2800" kern="0" dirty="0">
                <a:solidFill>
                  <a:srgbClr val="0000FF"/>
                </a:solidFill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</a:rPr>
              <a:t>giữa</a:t>
            </a:r>
            <a:r>
              <a:rPr lang="en-US" altLang="en-US" sz="2800" kern="0" dirty="0">
                <a:solidFill>
                  <a:srgbClr val="0000FF"/>
                </a:solidFill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</a:rPr>
              <a:t>các</a:t>
            </a:r>
            <a:r>
              <a:rPr lang="en-US" altLang="en-US" sz="2800" kern="0" dirty="0">
                <a:solidFill>
                  <a:srgbClr val="0000FF"/>
                </a:solidFill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</a:rPr>
              <a:t>dân</a:t>
            </a:r>
            <a:r>
              <a:rPr lang="en-US" altLang="en-US" sz="2800" kern="0" dirty="0">
                <a:solidFill>
                  <a:srgbClr val="0000FF"/>
                </a:solidFill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</a:rPr>
              <a:t>tộc</a:t>
            </a:r>
            <a:r>
              <a:rPr lang="en-US" altLang="en-US" sz="2800" kern="0" dirty="0">
                <a:solidFill>
                  <a:srgbClr val="0000FF"/>
                </a:solidFill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</a:rPr>
              <a:t>phía</a:t>
            </a:r>
            <a:r>
              <a:rPr lang="en-US" altLang="en-US" sz="2800" kern="0" dirty="0">
                <a:solidFill>
                  <a:srgbClr val="0000FF"/>
                </a:solidFill>
              </a:rPr>
              <a:t> Nam </a:t>
            </a:r>
            <a:r>
              <a:rPr lang="en-US" altLang="en-US" sz="2800" kern="0" dirty="0" err="1">
                <a:solidFill>
                  <a:srgbClr val="0000FF"/>
                </a:solidFill>
              </a:rPr>
              <a:t>đã</a:t>
            </a:r>
            <a:r>
              <a:rPr lang="en-US" altLang="en-US" sz="2800" kern="0" dirty="0">
                <a:solidFill>
                  <a:srgbClr val="0000FF"/>
                </a:solidFill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</a:rPr>
              <a:t>đem</a:t>
            </a:r>
            <a:r>
              <a:rPr lang="en-US" altLang="en-US" sz="2800" kern="0" dirty="0">
                <a:solidFill>
                  <a:srgbClr val="0000FF"/>
                </a:solidFill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</a:rPr>
              <a:t>lại</a:t>
            </a:r>
            <a:r>
              <a:rPr lang="en-US" altLang="en-US" sz="2800" kern="0" dirty="0">
                <a:solidFill>
                  <a:srgbClr val="0000FF"/>
                </a:solidFill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</a:rPr>
              <a:t>kết</a:t>
            </a:r>
            <a:r>
              <a:rPr lang="en-US" altLang="en-US" sz="2800" kern="0" dirty="0">
                <a:solidFill>
                  <a:srgbClr val="0000FF"/>
                </a:solidFill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</a:rPr>
              <a:t>quả</a:t>
            </a:r>
            <a:r>
              <a:rPr lang="en-US" altLang="en-US" sz="2800" kern="0" dirty="0">
                <a:solidFill>
                  <a:srgbClr val="0000FF"/>
                </a:solidFill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</a:rPr>
              <a:t>gì</a:t>
            </a:r>
            <a:r>
              <a:rPr lang="en-US" altLang="en-US" sz="2800" kern="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63751" y="3861516"/>
            <a:ext cx="56991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kern="0" dirty="0">
                <a:solidFill>
                  <a:srgbClr val="FF0000"/>
                </a:solidFill>
              </a:rPr>
              <a:t> -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Cuộc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sống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hoà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hợp</a:t>
            </a:r>
            <a:r>
              <a:rPr lang="en-US" altLang="en-US" sz="2800" kern="0" dirty="0">
                <a:solidFill>
                  <a:srgbClr val="FF0000"/>
                </a:solidFill>
              </a:rPr>
              <a:t>,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nền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văn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hoá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của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các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dân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tộc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hoà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vào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nhau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tạo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nên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nền</a:t>
            </a:r>
            <a:r>
              <a:rPr lang="en-US" altLang="en-US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văn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hoá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chung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của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dân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tộc</a:t>
            </a:r>
            <a:r>
              <a:rPr lang="en-US" altLang="en-US" sz="2800" kern="0" dirty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>
                <a:solidFill>
                  <a:srgbClr val="FF0000"/>
                </a:solidFill>
              </a:rPr>
              <a:t>Việt</a:t>
            </a:r>
            <a:r>
              <a:rPr lang="en-US" altLang="en-US" sz="2800" kern="0" dirty="0">
                <a:solidFill>
                  <a:srgbClr val="FF0000"/>
                </a:solidFill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7016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546992" y="134337"/>
            <a:ext cx="9098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582088" y="657557"/>
            <a:ext cx="90520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UTM Khuccamta" pitchFamily="18" charset="0"/>
                <a:cs typeface="Times New Roman" pitchFamily="18" charset="0"/>
              </a:rPr>
              <a:t>CUỘC KHẨN HOANG Ở ĐÀNG TRONG</a:t>
            </a:r>
            <a:endParaRPr lang="en-US" sz="3600" dirty="0">
              <a:solidFill>
                <a:srgbClr val="FF0000"/>
              </a:solidFill>
              <a:latin typeface="UTM Khuccamt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6607" y="2342606"/>
            <a:ext cx="102429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XVI,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9349" y="1703997"/>
            <a:ext cx="19175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b="1" kern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166095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283883" y="1359631"/>
            <a:ext cx="10307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KHẨN HOANG Ở ĐÀNG TRONG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46327" y="2117731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altLang="en-US" sz="3200" b="1" u="sng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endParaRPr lang="en-US" altLang="en-US" sz="3200" b="1" u="sng" kern="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082BA76D-E3FC-4EE0-91E2-8657E5B99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992" y="355310"/>
            <a:ext cx="90980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14 tháng3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657341" y="3541691"/>
            <a:ext cx="6078828" cy="216365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55-56</a:t>
            </a:r>
          </a:p>
        </p:txBody>
      </p:sp>
    </p:spTree>
    <p:extLst>
      <p:ext uri="{BB962C8B-B14F-4D97-AF65-F5344CB8AC3E}">
        <p14:creationId xmlns:p14="http://schemas.microsoft.com/office/powerpoint/2010/main" val="423826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py of 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582992"/>
            <a:ext cx="12192000" cy="127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-103031" y="5582992"/>
            <a:ext cx="12192000" cy="147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428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py of 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" y="0"/>
            <a:ext cx="12169392" cy="6858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608" y="5582992"/>
            <a:ext cx="12192000" cy="127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633915"/>
            <a:ext cx="121920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" indent="-342900" algn="ctr">
              <a:spcBef>
                <a:spcPct val="2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740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py of 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582992"/>
            <a:ext cx="12192000" cy="127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464250"/>
            <a:ext cx="12192000" cy="15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692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uối t t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582992"/>
            <a:ext cx="12192000" cy="127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648996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861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uối t t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582992"/>
            <a:ext cx="12192000" cy="127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666705"/>
            <a:ext cx="1219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85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uối t t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18"/>
            <a:ext cx="12192000" cy="6838681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582992"/>
            <a:ext cx="12192000" cy="127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33306" y="5582991"/>
            <a:ext cx="12325305" cy="137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</a:p>
        </p:txBody>
      </p:sp>
    </p:spTree>
    <p:extLst>
      <p:ext uri="{BB962C8B-B14F-4D97-AF65-F5344CB8AC3E}">
        <p14:creationId xmlns:p14="http://schemas.microsoft.com/office/powerpoint/2010/main" val="98684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969</Words>
  <Application>Microsoft Office PowerPoint</Application>
  <PresentationFormat>Widescreen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Times New Roman</vt:lpstr>
      <vt:lpstr>UTM Khuccamta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Nguyễn Thu Hồng</cp:lastModifiedBy>
  <cp:revision>9</cp:revision>
  <dcterms:created xsi:type="dcterms:W3CDTF">2022-03-07T03:00:03Z</dcterms:created>
  <dcterms:modified xsi:type="dcterms:W3CDTF">2022-03-12T14:55:22Z</dcterms:modified>
</cp:coreProperties>
</file>