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5" r:id="rId2"/>
    <p:sldId id="318" r:id="rId3"/>
    <p:sldId id="320" r:id="rId4"/>
    <p:sldId id="319" r:id="rId5"/>
    <p:sldId id="306" r:id="rId6"/>
    <p:sldId id="315" r:id="rId7"/>
    <p:sldId id="265" r:id="rId8"/>
    <p:sldId id="266" r:id="rId9"/>
    <p:sldId id="267" r:id="rId10"/>
    <p:sldId id="297" r:id="rId11"/>
    <p:sldId id="289" r:id="rId12"/>
    <p:sldId id="290" r:id="rId13"/>
    <p:sldId id="268" r:id="rId14"/>
    <p:sldId id="283" r:id="rId15"/>
    <p:sldId id="321" r:id="rId16"/>
    <p:sldId id="307" r:id="rId17"/>
    <p:sldId id="269" r:id="rId18"/>
    <p:sldId id="310" r:id="rId19"/>
    <p:sldId id="278" r:id="rId20"/>
    <p:sldId id="311" r:id="rId21"/>
    <p:sldId id="308" r:id="rId22"/>
    <p:sldId id="281" r:id="rId23"/>
    <p:sldId id="277" r:id="rId24"/>
    <p:sldId id="309" r:id="rId25"/>
    <p:sldId id="298" r:id="rId26"/>
    <p:sldId id="299" r:id="rId27"/>
    <p:sldId id="300" r:id="rId28"/>
    <p:sldId id="312" r:id="rId29"/>
    <p:sldId id="301" r:id="rId30"/>
    <p:sldId id="302" r:id="rId31"/>
    <p:sldId id="303" r:id="rId32"/>
    <p:sldId id="316" r:id="rId33"/>
    <p:sldId id="313" r:id="rId34"/>
    <p:sldId id="314" r:id="rId35"/>
  </p:sldIdLst>
  <p:sldSz cx="9144000" cy="6858000" type="screen4x3"/>
  <p:notesSz cx="6858000" cy="9144000"/>
  <p:custDataLst>
    <p:tags r:id="rId3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DA56B-EFDE-4E78-9B03-E2175527E777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3FACB-3400-48FD-84F8-D46B2F6F79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4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0788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8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8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788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0789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9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9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789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0790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90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3D7F-32DF-4C2A-A56D-F587291DA7A8}" type="datetimeFigureOut">
              <a:rPr lang="vi-VN" smtClean="0"/>
              <a:pPr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3400"/>
            <a:ext cx="9839325" cy="79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-1" y="487025"/>
            <a:ext cx="9677401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25</a:t>
            </a:r>
            <a:endParaRPr lang="en-US" sz="5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Tiền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Nam.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Thúy</a:t>
            </a:r>
            <a:endParaRPr lang="en-US" sz="32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83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4"/>
    </mc:Choice>
    <mc:Fallback xmlns=""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133600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 sánh điểm giống và khác nhau giữa các tờ bạc mệnh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2 000đ, 5 000đ, 10 000đ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/>
          <a:stretch>
            <a:fillRect/>
          </a:stretch>
        </p:blipFill>
        <p:spPr bwMode="auto">
          <a:xfrm>
            <a:off x="0" y="0"/>
            <a:ext cx="4625810" cy="2141537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593" y="0"/>
            <a:ext cx="4658407" cy="2209800"/>
          </a:xfrm>
          <a:prstGeom prst="rect">
            <a:avLst/>
          </a:prstGeom>
          <a:noFill/>
        </p:spPr>
      </p:pic>
      <p:pic>
        <p:nvPicPr>
          <p:cNvPr id="4" name="Picture 7" descr="tien 2000 (truoc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1"/>
            <a:ext cx="4567081" cy="2133600"/>
          </a:xfrm>
          <a:prstGeom prst="rect">
            <a:avLst/>
          </a:prstGeom>
          <a:noFill/>
        </p:spPr>
      </p:pic>
      <p:pic>
        <p:nvPicPr>
          <p:cNvPr id="5" name="Picture 8" descr="tien 2000 (s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478" y="2057400"/>
            <a:ext cx="4634522" cy="22098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4572000" cy="234791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191000"/>
            <a:ext cx="4572000" cy="246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/>
          <a:stretch>
            <a:fillRect/>
          </a:stretch>
        </p:blipFill>
        <p:spPr bwMode="auto">
          <a:xfrm>
            <a:off x="1447800" y="304800"/>
            <a:ext cx="3127309" cy="1447800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3136494" cy="1487852"/>
          </a:xfrm>
          <a:prstGeom prst="rect">
            <a:avLst/>
          </a:prstGeom>
          <a:noFill/>
        </p:spPr>
      </p:pic>
      <p:pic>
        <p:nvPicPr>
          <p:cNvPr id="4" name="Picture 7" descr="tien 2000 (truoc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05000"/>
            <a:ext cx="3088379" cy="1442796"/>
          </a:xfrm>
          <a:prstGeom prst="rect">
            <a:avLst/>
          </a:prstGeom>
          <a:noFill/>
        </p:spPr>
      </p:pic>
      <p:pic>
        <p:nvPicPr>
          <p:cNvPr id="5" name="Picture 8" descr="tien 2000 (s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828800"/>
            <a:ext cx="3124200" cy="1489659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429000"/>
            <a:ext cx="2971800" cy="152614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429000"/>
            <a:ext cx="2967530" cy="16002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1143000" y="1066800"/>
            <a:ext cx="2514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143000" y="2438400"/>
            <a:ext cx="228600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143000" y="2438400"/>
            <a:ext cx="1905000" cy="15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76200" y="2630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trước đều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ảnh Bác Hồ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3600" y="304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1981200" y="1828800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1752600" y="34290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2286000" y="4572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1524000" y="6096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1828800" y="37338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1447800" y="1066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2133600" y="21336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3505200" y="4572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1752600" y="21336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1828800" y="4114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1981200" y="24384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2133600" y="12192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543800" y="1048726"/>
            <a:ext cx="521106" cy="1389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3800" y="2438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7239000" y="2971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01000" y="2057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thước mỗi tờ bạc khác nhau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62600" y="3352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5562600" y="17526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/>
          <p:cNvSpPr/>
          <p:nvPr/>
        </p:nvSpPr>
        <p:spPr>
          <a:xfrm>
            <a:off x="5486400" y="304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6" grpId="0"/>
      <p:bldP spid="38" grpId="2" animBg="1"/>
      <p:bldP spid="38" grpId="3" animBg="1"/>
      <p:bldP spid="39" grpId="2" animBg="1"/>
      <p:bldP spid="39" grpId="3" animBg="1"/>
      <p:bldP spid="40" grpId="2" animBg="1"/>
      <p:bldP spid="4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17240"/>
              </p:ext>
            </p:extLst>
          </p:nvPr>
        </p:nvGraphicFramePr>
        <p:xfrm>
          <a:off x="304800" y="228600"/>
          <a:ext cx="8534400" cy="656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 GIỐNG NHAU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 KHÁC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lang="vi-VN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02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-Mặt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trước đều có ảnh Bác Hồ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dòng chữ “Cộng hòa Xã hội chủ nghĩa Việt Nam”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số mệnh giá của tờ bạc.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số seri.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hình quốc huy nước Việt Nam.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-Mặt sau có dòng chữ “Ngân hàng nhà nước Việt Nam”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-Kích</a:t>
                      </a:r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thước mỗi tờ bạc khác nhau</a:t>
                      </a:r>
                      <a:endParaRPr lang="en-US" sz="3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-Tờ</a:t>
                      </a:r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hai nghìn đồng có màu xám trắng, có hình các cô gái công nhân trong nhà máy dệt.</a:t>
                      </a:r>
                    </a:p>
                    <a:p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-Tờ năm nghìn đồng có màu xanh dương, có hình nhà máy thủy điện.</a:t>
                      </a:r>
                    </a:p>
                    <a:p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-Tờ mười nghìn đồng có màu vàng nhạt, có hình gian khoan khai thác dầu khí.</a:t>
                      </a:r>
                      <a:endParaRPr lang="vi-VN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1" name="Picture 11" descr="tien 10000 (truoc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895350"/>
            <a:ext cx="4211638" cy="2181225"/>
          </a:xfrm>
          <a:prstGeom prst="rect">
            <a:avLst/>
          </a:prstGeom>
          <a:noFill/>
        </p:spPr>
      </p:pic>
      <p:pic>
        <p:nvPicPr>
          <p:cNvPr id="189452" name="Picture 12" descr="tien 10000 (sau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352800"/>
            <a:ext cx="4094163" cy="2128838"/>
          </a:xfrm>
          <a:prstGeom prst="rect">
            <a:avLst/>
          </a:prstGeom>
          <a:noFill/>
        </p:spPr>
      </p:pic>
      <p:pic>
        <p:nvPicPr>
          <p:cNvPr id="18945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863" y="927100"/>
            <a:ext cx="4433887" cy="2151063"/>
          </a:xfrm>
          <a:prstGeom prst="rect">
            <a:avLst/>
          </a:prstGeom>
          <a:noFill/>
        </p:spPr>
      </p:pic>
      <p:pic>
        <p:nvPicPr>
          <p:cNvPr id="18945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300" y="3363913"/>
            <a:ext cx="4394200" cy="20383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h-gia-tien-viet-nam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629400" cy="4994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33400"/>
            <a:ext cx="4343400" cy="2819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 VIỆT NAM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051175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04800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048000"/>
            <a:ext cx="1725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033713"/>
            <a:ext cx="1725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033713"/>
            <a:ext cx="17256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Âm thanh 4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440159"/>
      </p:ext>
    </p:extLst>
  </p:cSld>
  <p:clrMapOvr>
    <a:masterClrMapping/>
  </p:clrMapOvr>
  <p:transition spd="slow" advTm="3642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5000 kenh ma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69925"/>
            <a:ext cx="2687638" cy="2651125"/>
          </a:xfrm>
          <a:prstGeom prst="rect">
            <a:avLst/>
          </a:prstGeom>
          <a:noFill/>
        </p:spPr>
      </p:pic>
      <p:pic>
        <p:nvPicPr>
          <p:cNvPr id="3" name="Picture 13" descr="50000 kenh ma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533400"/>
            <a:ext cx="2705100" cy="2741613"/>
          </a:xfrm>
          <a:prstGeom prst="rect">
            <a:avLst/>
          </a:prstGeom>
          <a:noFill/>
        </p:spPr>
      </p:pic>
      <p:pic>
        <p:nvPicPr>
          <p:cNvPr id="4" name="Picture 14" descr="2000 kenh mat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62350"/>
            <a:ext cx="2674937" cy="2628900"/>
          </a:xfrm>
          <a:prstGeom prst="rect">
            <a:avLst/>
          </a:prstGeom>
          <a:noFill/>
        </p:spPr>
      </p:pic>
      <p:pic>
        <p:nvPicPr>
          <p:cNvPr id="5" name="Picture 15" descr="2000 kenh mat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40125"/>
            <a:ext cx="2781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lank Template Character Smiley Kid On The Yard . Stock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 Văn bản 1"/>
          <p:cNvSpPr txBox="1">
            <a:spLocks noChangeArrowheads="1"/>
          </p:cNvSpPr>
          <p:nvPr/>
        </p:nvSpPr>
        <p:spPr bwMode="auto">
          <a:xfrm>
            <a:off x="2819400" y="990600"/>
            <a:ext cx="480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7000" b="1">
                <a:solidFill>
                  <a:srgbClr val="FF0000"/>
                </a:solidFill>
              </a:rPr>
              <a:t>Thực hành</a:t>
            </a:r>
          </a:p>
        </p:txBody>
      </p:sp>
      <p:pic>
        <p:nvPicPr>
          <p:cNvPr id="8196" name="Âm thanh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118589"/>
      </p:ext>
    </p:extLst>
  </p:cSld>
  <p:clrMapOvr>
    <a:masterClrMapping/>
  </p:clrMapOvr>
  <p:transition spd="slow" advTm="6436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808038"/>
            <a:ext cx="4656137" cy="2828925"/>
          </a:xfrm>
          <a:prstGeom prst="rect">
            <a:avLst/>
          </a:prstGeom>
          <a:noFill/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3700463"/>
            <a:ext cx="4635500" cy="2924175"/>
          </a:xfrm>
          <a:prstGeom prst="rect">
            <a:avLst/>
          </a:prstGeom>
          <a:noFill/>
        </p:spPr>
      </p:pic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858000" y="10795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.....?... ®ång</a:t>
            </a: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5715000" y="1371600"/>
            <a:ext cx="10541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5626100" y="4483100"/>
            <a:ext cx="10541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6781800" y="43434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.....?... ®ång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165100" y="6604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a)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0" y="36957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b)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6832600" y="10922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6200 ®ång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6756400" y="43434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8400 ®ång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495300" y="95250"/>
            <a:ext cx="6697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1)</a:t>
            </a:r>
            <a:r>
              <a:rPr lang="en-US" sz="2800" dirty="0">
                <a:solidFill>
                  <a:srgbClr val="FF3300"/>
                </a:solidFill>
                <a:latin typeface=".VnTime" pitchFamily="34" charset="0"/>
              </a:rPr>
              <a:t> Trong mçi chó lîn cã bao nhiªu tiÒn?</a:t>
            </a:r>
            <a:endParaRPr lang="en-US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  <p:bldP spid="176135" grpId="0" animBg="1"/>
      <p:bldP spid="176136" grpId="0" animBg="1"/>
      <p:bldP spid="176137" grpId="0" animBg="1"/>
      <p:bldP spid="176138" grpId="0"/>
      <p:bldP spid="176139" grpId="0"/>
      <p:bldP spid="176140" grpId="0" animBg="1"/>
      <p:bldP spid="176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4800"/>
            <a:ext cx="4469181" cy="2438400"/>
          </a:xfrm>
          <a:prstGeom prst="rect">
            <a:avLst/>
          </a:prstGeom>
        </p:spPr>
      </p:pic>
      <p:pic>
        <p:nvPicPr>
          <p:cNvPr id="3" name="Picture 2" descr="tien-yen-nhat-tren-ban-gi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14" y="304800"/>
            <a:ext cx="4653886" cy="2438400"/>
          </a:xfrm>
          <a:prstGeom prst="rect">
            <a:avLst/>
          </a:prstGeom>
        </p:spPr>
      </p:pic>
      <p:pic>
        <p:nvPicPr>
          <p:cNvPr id="4" name="Picture 3" descr="dongbanganh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4419600" cy="2287143"/>
          </a:xfrm>
          <a:prstGeom prst="rect">
            <a:avLst/>
          </a:prstGeom>
        </p:spPr>
      </p:pic>
      <p:pic>
        <p:nvPicPr>
          <p:cNvPr id="5" name="Picture 4" descr="won-han-quo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581400"/>
            <a:ext cx="478657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84422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MỸ (ĐÔ LA)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8194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NHẬT (YÊN)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ANH (BẢNG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984557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HÀN QUỐC (WON)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371600"/>
            <a:ext cx="4635500" cy="2924175"/>
          </a:xfrm>
          <a:prstGeom prst="rect">
            <a:avLst/>
          </a:prstGeom>
          <a:noFill/>
        </p:spPr>
      </p:pic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5626100" y="2667000"/>
            <a:ext cx="10541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6781800" y="25146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.....?... ®</a:t>
            </a:r>
            <a:r>
              <a:rPr lang="en-US" sz="2400" dirty="0" err="1">
                <a:latin typeface=".VnTime" pitchFamily="34" charset="0"/>
              </a:rPr>
              <a:t>ång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0" y="16764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6756400" y="25146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.VnTime" pitchFamily="34" charset="0"/>
              </a:rPr>
              <a:t>4000 </a:t>
            </a:r>
            <a:r>
              <a:rPr lang="en-US" sz="2400" dirty="0">
                <a:latin typeface=".VnTime" pitchFamily="34" charset="0"/>
              </a:rPr>
              <a:t>®</a:t>
            </a:r>
            <a:r>
              <a:rPr lang="en-US" sz="2400" dirty="0" err="1">
                <a:latin typeface=".VnTime" pitchFamily="34" charset="0"/>
              </a:rPr>
              <a:t>ång</a:t>
            </a:r>
            <a:endParaRPr lang="en-US" sz="2400" dirty="0">
              <a:latin typeface=".VnTime" pitchFamily="34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6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38325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126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 animBg="1"/>
      <p:bldP spid="176137" grpId="0" animBg="1"/>
      <p:bldP spid="1761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8" descr="Frame Of Cute Frog And Dragonfly Illustration 9570296 - Megapi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b="4308"/>
          <a:stretch>
            <a:fillRect/>
          </a:stretch>
        </p:blipFill>
        <p:spPr bwMode="auto">
          <a:xfrm>
            <a:off x="76200" y="125413"/>
            <a:ext cx="90678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6781800" cy="5334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b="1" i="1" smtClean="0">
                <a:solidFill>
                  <a:srgbClr val="FF0000"/>
                </a:solidFill>
                <a:latin typeface="Times New Roman" pitchFamily="18" charset="0"/>
              </a:rPr>
              <a:t>3) Xem tranh rồi trả lời câu hỏi sau 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7613" y="2122488"/>
            <a:ext cx="3581400" cy="1939925"/>
            <a:chOff x="3060" y="1800"/>
            <a:chExt cx="3420" cy="1735"/>
          </a:xfrm>
        </p:grpSpPr>
        <p:grpSp>
          <p:nvGrpSpPr>
            <p:cNvPr id="10264" name="Group 7"/>
            <p:cNvGrpSpPr>
              <a:grpSpLocks/>
            </p:cNvGrpSpPr>
            <p:nvPr/>
          </p:nvGrpSpPr>
          <p:grpSpPr bwMode="auto">
            <a:xfrm>
              <a:off x="3240" y="1800"/>
              <a:ext cx="3240" cy="1144"/>
              <a:chOff x="3420" y="1440"/>
              <a:chExt cx="2932" cy="1258"/>
            </a:xfrm>
          </p:grpSpPr>
          <p:pic>
            <p:nvPicPr>
              <p:cNvPr id="10266" name="Picture 8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A69F8F"/>
                  </a:clrFrom>
                  <a:clrTo>
                    <a:srgbClr val="A69F8F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9" t="21616" r="36128" b="66103"/>
              <a:stretch>
                <a:fillRect/>
              </a:stretch>
            </p:blipFill>
            <p:spPr bwMode="auto">
              <a:xfrm>
                <a:off x="3420" y="1440"/>
                <a:ext cx="293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7" name="Line 9"/>
              <p:cNvSpPr>
                <a:spLocks noChangeShapeType="1"/>
              </p:cNvSpPr>
              <p:nvPr/>
            </p:nvSpPr>
            <p:spPr bwMode="auto">
              <a:xfrm flipH="1">
                <a:off x="3955" y="2041"/>
                <a:ext cx="203" cy="6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65" name="Rectangle 10"/>
            <p:cNvSpPr>
              <a:spLocks noChangeArrowheads="1"/>
            </p:cNvSpPr>
            <p:nvPr/>
          </p:nvSpPr>
          <p:spPr bwMode="auto">
            <a:xfrm>
              <a:off x="3060" y="2880"/>
              <a:ext cx="1260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LƯỢC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4000 đồng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  <a:endParaRPr lang="en-US" altLang="en-US" sz="200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2263" y="2289175"/>
            <a:ext cx="1828800" cy="3352800"/>
            <a:chOff x="1080" y="3060"/>
            <a:chExt cx="1440" cy="2880"/>
          </a:xfrm>
        </p:grpSpPr>
        <p:grpSp>
          <p:nvGrpSpPr>
            <p:cNvPr id="10260" name="Group 12"/>
            <p:cNvGrpSpPr>
              <a:grpSpLocks/>
            </p:cNvGrpSpPr>
            <p:nvPr/>
          </p:nvGrpSpPr>
          <p:grpSpPr bwMode="auto">
            <a:xfrm>
              <a:off x="1260" y="3060"/>
              <a:ext cx="1260" cy="2149"/>
              <a:chOff x="1260" y="1440"/>
              <a:chExt cx="1929" cy="3769"/>
            </a:xfrm>
          </p:grpSpPr>
          <p:pic>
            <p:nvPicPr>
              <p:cNvPr id="10262" name="Picture 13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8E8580"/>
                  </a:clrFrom>
                  <a:clrTo>
                    <a:srgbClr val="8E8580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8" t="21811" r="79164" b="37044"/>
              <a:stretch>
                <a:fillRect/>
              </a:stretch>
            </p:blipFill>
            <p:spPr bwMode="auto">
              <a:xfrm>
                <a:off x="1260" y="1440"/>
                <a:ext cx="1929" cy="3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3" name="Line 14"/>
              <p:cNvSpPr>
                <a:spLocks noChangeShapeType="1"/>
              </p:cNvSpPr>
              <p:nvPr/>
            </p:nvSpPr>
            <p:spPr bwMode="auto">
              <a:xfrm flipH="1">
                <a:off x="2116" y="4678"/>
                <a:ext cx="13" cy="5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>
              <a:off x="1080" y="5220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Lọ hoa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8700 đồng</a:t>
              </a:r>
              <a:endParaRPr lang="en-US" altLang="en-US" sz="2000" b="1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19400" y="4419600"/>
            <a:ext cx="3048000" cy="2209800"/>
            <a:chOff x="6226" y="2984"/>
            <a:chExt cx="2954" cy="1873"/>
          </a:xfrm>
        </p:grpSpPr>
        <p:pic>
          <p:nvPicPr>
            <p:cNvPr id="10258" name="Picture 17" descr="P11006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9B9690"/>
                </a:clrFrom>
                <a:clrTo>
                  <a:srgbClr val="9B9690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5" t="60460" r="31737" b="24129"/>
            <a:stretch>
              <a:fillRect/>
            </a:stretch>
          </p:blipFill>
          <p:spPr bwMode="auto">
            <a:xfrm>
              <a:off x="6480" y="2984"/>
              <a:ext cx="2700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6226" y="4140"/>
              <a:ext cx="1334" cy="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Truyện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5800 đồng</a:t>
              </a:r>
              <a:endParaRPr lang="en-US" altLang="en-US" sz="2000" b="1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903913" y="2465388"/>
            <a:ext cx="1574800" cy="2779712"/>
            <a:chOff x="9753" y="2021"/>
            <a:chExt cx="1444" cy="2510"/>
          </a:xfrm>
        </p:grpSpPr>
        <p:pic>
          <p:nvPicPr>
            <p:cNvPr id="10256" name="Picture 20" descr="P11006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19D92"/>
                </a:clrFrom>
                <a:clrTo>
                  <a:srgbClr val="A19D92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6" t="20210" r="24457" b="54097"/>
            <a:stretch>
              <a:fillRect/>
            </a:stretch>
          </p:blipFill>
          <p:spPr bwMode="auto">
            <a:xfrm>
              <a:off x="9753" y="2021"/>
              <a:ext cx="879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Rectangle 21"/>
            <p:cNvSpPr>
              <a:spLocks noChangeArrowheads="1"/>
            </p:cNvSpPr>
            <p:nvPr/>
          </p:nvSpPr>
          <p:spPr bwMode="auto">
            <a:xfrm>
              <a:off x="9814" y="3832"/>
              <a:ext cx="1383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Bút chì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1500 đồng</a:t>
              </a:r>
              <a:endParaRPr lang="en-US" altLang="en-US" sz="2000" b="1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292975" y="2070100"/>
            <a:ext cx="1600200" cy="4191000"/>
            <a:chOff x="4608" y="1488"/>
            <a:chExt cx="1008" cy="2640"/>
          </a:xfrm>
        </p:grpSpPr>
        <p:sp>
          <p:nvSpPr>
            <p:cNvPr id="10252" name="Rectangle 23"/>
            <p:cNvSpPr>
              <a:spLocks noChangeArrowheads="1"/>
            </p:cNvSpPr>
            <p:nvPr/>
          </p:nvSpPr>
          <p:spPr bwMode="auto">
            <a:xfrm>
              <a:off x="4656" y="3677"/>
              <a:ext cx="960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Bóng bay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1000 đồng</a:t>
              </a:r>
              <a:endParaRPr lang="en-US" altLang="en-US" sz="2000" b="1"/>
            </a:p>
          </p:txBody>
        </p:sp>
        <p:grpSp>
          <p:nvGrpSpPr>
            <p:cNvPr id="10253" name="Group 24"/>
            <p:cNvGrpSpPr>
              <a:grpSpLocks/>
            </p:cNvGrpSpPr>
            <p:nvPr/>
          </p:nvGrpSpPr>
          <p:grpSpPr bwMode="auto">
            <a:xfrm>
              <a:off x="4608" y="1488"/>
              <a:ext cx="791" cy="2189"/>
              <a:chOff x="4752" y="1488"/>
              <a:chExt cx="647" cy="2189"/>
            </a:xfrm>
          </p:grpSpPr>
          <p:pic>
            <p:nvPicPr>
              <p:cNvPr id="10254" name="Picture 25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978E85"/>
                  </a:clrFrom>
                  <a:clrTo>
                    <a:srgbClr val="978E85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38" t="23230" r="5013" b="36522"/>
              <a:stretch>
                <a:fillRect/>
              </a:stretch>
            </p:blipFill>
            <p:spPr bwMode="auto">
              <a:xfrm>
                <a:off x="4752" y="1488"/>
                <a:ext cx="647" cy="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255" name="AutoShape 26"/>
              <p:cNvCxnSpPr>
                <a:cxnSpLocks noChangeShapeType="1"/>
              </p:cNvCxnSpPr>
              <p:nvPr/>
            </p:nvCxnSpPr>
            <p:spPr bwMode="auto">
              <a:xfrm rot="5400000">
                <a:off x="4815" y="3201"/>
                <a:ext cx="797" cy="155"/>
              </a:xfrm>
              <a:prstGeom prst="curvedConnector3">
                <a:avLst>
                  <a:gd name="adj1" fmla="val 49935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0251" name="Âm thanh 2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"/>
    </mc:Choice>
    <mc:Fallback xmlns="">
      <p:transition spd="slow" advTm="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30200" y="4100512"/>
            <a:ext cx="8343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.VnTime" pitchFamily="34" charset="0"/>
              </a:rPr>
              <a:t>Trong c¸c ®å vËt trªn: ®å vËt cã gi¸ tiÒn Ýt nhÊt lµ: ..................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				     ®å vËt cã gi¸ nhiÒu nhÊt lµ: ..................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30200" y="52578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b) Mua mét qu¶ bãng vµ mét chiÕc bót ch× th× hÕt ............. ®ång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66700" y="6019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c) Gi¸ tiÒn mét lä hoa nhiÒu h¬n gi¸ tiÒn mét c¸i l­îc lµ .......... ®ång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845300" y="40386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bãng bay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908800" y="44958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lä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hoa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604000" y="5181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2500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7239000" y="59436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4700</a:t>
            </a:r>
          </a:p>
        </p:txBody>
      </p:sp>
      <p:pic>
        <p:nvPicPr>
          <p:cNvPr id="179211" name="Picture 11" descr="P1100693"/>
          <p:cNvPicPr>
            <a:picLocks noChangeAspect="1" noChangeArrowheads="1"/>
          </p:cNvPicPr>
          <p:nvPr/>
        </p:nvPicPr>
        <p:blipFill>
          <a:blip r:embed="rId2">
            <a:lum bright="6000" contrast="72000"/>
          </a:blip>
          <a:srcRect l="1938" t="17590" r="3572" b="14888"/>
          <a:stretch>
            <a:fillRect/>
          </a:stretch>
        </p:blipFill>
        <p:spPr bwMode="auto">
          <a:xfrm>
            <a:off x="838199" y="685800"/>
            <a:ext cx="722502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/>
      <p:bldP spid="179206" grpId="0"/>
      <p:bldP spid="179207" grpId="0"/>
      <p:bldP spid="179208" grpId="0"/>
      <p:bldP spid="179209" grpId="0"/>
      <p:bldP spid="1792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1100693"/>
          <p:cNvPicPr>
            <a:picLocks noChangeAspect="1" noChangeArrowheads="1"/>
          </p:cNvPicPr>
          <p:nvPr/>
        </p:nvPicPr>
        <p:blipFill>
          <a:blip r:embed="rId2">
            <a:lum bright="6000" contrast="72000"/>
          </a:blip>
          <a:srcRect l="1938" t="17590" r="3572" b="14888"/>
          <a:stretch>
            <a:fillRect/>
          </a:stretch>
        </p:blipFill>
        <p:spPr bwMode="auto">
          <a:xfrm>
            <a:off x="1295400" y="228600"/>
            <a:ext cx="6705600" cy="406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495800"/>
            <a:ext cx="93720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Hãy xắp sếp thứ tự giá tiền của các đồ vật theo thứ tự: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Từ bé đến lớn:.......................................................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2. Từ lớn đến bé</a:t>
            </a:r>
            <a:r>
              <a:rPr kumimoji="0" lang="vi-V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:......................................................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0" y="54102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000, 1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500đ, 4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000đ, 5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800đ, 8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700đ.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67824" y="5943600"/>
            <a:ext cx="584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700đ, 5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800đ, 4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000đ, 1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500đ, 1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Pictur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89418"/>
            <a:ext cx="1447800" cy="1316182"/>
          </a:xfrm>
          <a:prstGeom prst="rect">
            <a:avLst/>
          </a:prstGeom>
          <a:noFill/>
        </p:spPr>
      </p:pic>
      <p:pic>
        <p:nvPicPr>
          <p:cNvPr id="182276" name="Picture 4" descr="flower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66800" cy="933450"/>
          </a:xfrm>
          <a:prstGeom prst="rect">
            <a:avLst/>
          </a:prstGeom>
          <a:noFill/>
        </p:spPr>
      </p:pic>
      <p:pic>
        <p:nvPicPr>
          <p:cNvPr id="182277" name="Picture 5" descr="flower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62600"/>
            <a:ext cx="1066800" cy="933450"/>
          </a:xfrm>
          <a:prstGeom prst="rect">
            <a:avLst/>
          </a:prstGeom>
          <a:noFill/>
        </p:spPr>
      </p:pic>
      <p:pic>
        <p:nvPicPr>
          <p:cNvPr id="182278" name="Picture 6" descr="AT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4648">
            <a:off x="6858000" y="457200"/>
            <a:ext cx="1954213" cy="1466850"/>
          </a:xfrm>
          <a:prstGeom prst="rect">
            <a:avLst/>
          </a:prstGeom>
          <a:noFill/>
        </p:spPr>
      </p:pic>
      <p:sp>
        <p:nvSpPr>
          <p:cNvPr id="182279" name="WordArt 7"/>
          <p:cNvSpPr>
            <a:spLocks noChangeArrowheads="1" noChangeShapeType="1" noTextEdit="1"/>
          </p:cNvSpPr>
          <p:nvPr/>
        </p:nvSpPr>
        <p:spPr bwMode="auto">
          <a:xfrm rot="-515276">
            <a:off x="768350" y="1868488"/>
            <a:ext cx="7289800" cy="23590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tập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8002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6" y="222118"/>
            <a:ext cx="862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6777" y="1465833"/>
            <a:ext cx="7809023" cy="1471613"/>
            <a:chOff x="1718590" y="2585276"/>
            <a:chExt cx="8876385" cy="147161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18590" y="2585276"/>
              <a:ext cx="6587210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8305800" y="32766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748713" y="2819400"/>
              <a:ext cx="1846262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itchFamily="18" charset="0"/>
                </a:rPr>
                <a:t>3600 đồng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18591" y="2743200"/>
              <a:ext cx="163738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>
              <a:off x="2851151" y="3429000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200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3439906" y="2743200"/>
              <a:ext cx="15129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5076318" y="2743200"/>
              <a:ext cx="1534356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6712266" y="2743200"/>
              <a:ext cx="1557303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4562475" y="3429001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6238875" y="3429000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6777" y="3277106"/>
            <a:ext cx="8266819" cy="1471613"/>
            <a:chOff x="1607568" y="4774406"/>
            <a:chExt cx="8984233" cy="1471613"/>
          </a:xfrm>
        </p:grpSpPr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69823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830580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4215037" y="5053013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1000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6043837" y="5053013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3443512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21" name="Rectangle 56"/>
            <p:cNvSpPr>
              <a:spLocks noChangeArrowheads="1"/>
            </p:cNvSpPr>
            <p:nvPr/>
          </p:nvSpPr>
          <p:spPr bwMode="auto">
            <a:xfrm>
              <a:off x="1790924" y="5715001"/>
              <a:ext cx="1509712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200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2462436" y="5053013"/>
              <a:ext cx="1471612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5053236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6790944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5" name="Oval 49"/>
            <p:cNvSpPr>
              <a:spLocks noChangeArrowheads="1"/>
            </p:cNvSpPr>
            <p:nvPr/>
          </p:nvSpPr>
          <p:spPr bwMode="auto">
            <a:xfrm>
              <a:off x="8745538" y="5205413"/>
              <a:ext cx="1846263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Times New Roman" pitchFamily="18" charset="0"/>
                </a:rPr>
                <a:t>7500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0" y="1702081"/>
            <a:ext cx="818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a)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0" y="3657600"/>
            <a:ext cx="74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b)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6777" y="5079713"/>
            <a:ext cx="8418623" cy="1471613"/>
            <a:chOff x="1607568" y="4774406"/>
            <a:chExt cx="8984233" cy="1471613"/>
          </a:xfrm>
        </p:grpSpPr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69823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830580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3410406" y="4987498"/>
              <a:ext cx="154627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</a:rPr>
                <a:t>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6679366" y="4959844"/>
              <a:ext cx="15488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5000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2948496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5</a:t>
              </a:r>
              <a:r>
                <a:rPr lang="en-US" sz="2400" b="1" dirty="0" smtClean="0">
                  <a:latin typeface="Times New Roman" pitchFamily="18" charset="0"/>
                </a:rPr>
                <a:t>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1752029" y="4976813"/>
              <a:ext cx="1471612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4558220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6295928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>
              <a:off x="8745538" y="5205413"/>
              <a:ext cx="1846263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</a:rPr>
                <a:t>3100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3732252" y="5247926"/>
            <a:ext cx="144934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2" name="Text Box 60"/>
          <p:cNvSpPr txBox="1">
            <a:spLocks noChangeArrowheads="1"/>
          </p:cNvSpPr>
          <p:nvPr/>
        </p:nvSpPr>
        <p:spPr bwMode="auto">
          <a:xfrm>
            <a:off x="-76200" y="5525799"/>
            <a:ext cx="725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</a:rPr>
              <a:t>c)</a:t>
            </a:r>
            <a:endParaRPr lang="en-US" sz="32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84099" y="671780"/>
            <a:ext cx="8629650" cy="805190"/>
          </a:xfrm>
          <a:noFill/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3000" b="1" u="sng" dirty="0" err="1">
                <a:latin typeface="Times New Roman" pitchFamily="18" charset="0"/>
              </a:rPr>
              <a:t>Bài</a:t>
            </a:r>
            <a:r>
              <a:rPr lang="en-US" sz="3000" b="1" u="sng" dirty="0">
                <a:latin typeface="Times New Roman" pitchFamily="18" charset="0"/>
              </a:rPr>
              <a:t> </a:t>
            </a:r>
            <a:r>
              <a:rPr lang="en-US" sz="3000" b="1" u="sng" dirty="0" smtClean="0">
                <a:latin typeface="Times New Roman" pitchFamily="18" charset="0"/>
              </a:rPr>
              <a:t>2:</a:t>
            </a:r>
            <a:r>
              <a:rPr lang="en-US" sz="3000" b="1" dirty="0" smtClean="0">
                <a:latin typeface="Times New Roman" pitchFamily="18" charset="0"/>
              </a:rPr>
              <a:t>Phải </a:t>
            </a:r>
            <a:r>
              <a:rPr lang="en-US" sz="3000" b="1" dirty="0" err="1">
                <a:latin typeface="Times New Roman" pitchFamily="18" charset="0"/>
              </a:rPr>
              <a:t>lấy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tờ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giấy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bạc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tiền</a:t>
            </a:r>
            <a:r>
              <a:rPr lang="en-US" sz="3000" b="1" dirty="0">
                <a:latin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</a:rPr>
              <a:t>bên</a:t>
            </a:r>
            <a:r>
              <a:rPr lang="en-US" sz="3000" b="1" dirty="0" smtClean="0">
                <a:latin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</a:rPr>
              <a:t>phải</a:t>
            </a:r>
            <a:endParaRPr lang="en-US" sz="3000" b="1" dirty="0" smtClean="0">
              <a:latin typeface="Times New Roman" pitchFamily="18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6083" y="2030049"/>
            <a:ext cx="6227434" cy="1981200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533400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2000 đồng</a:t>
            </a:r>
            <a:r>
              <a:rPr lang="en-US" sz="2400" b="1"/>
              <a:t> </a:t>
            </a: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6703517" y="3020649"/>
            <a:ext cx="686166" cy="761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7315665" y="2356352"/>
            <a:ext cx="1825228" cy="1231036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3600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100662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3655684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5264878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347062" y="311828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2978878" y="311828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500 đồng</a:t>
            </a:r>
            <a:r>
              <a:rPr lang="en-US" sz="2400" b="1"/>
              <a:t> 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4615262" y="311828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2073408" y="2208271"/>
            <a:ext cx="1516391" cy="671409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3655684" y="2233612"/>
            <a:ext cx="1454847" cy="646069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5257800" y="2208272"/>
            <a:ext cx="1445431" cy="697963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2960382" y="3079812"/>
            <a:ext cx="1483097" cy="653988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500 đồng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4609738" y="3124200"/>
            <a:ext cx="1445431" cy="634754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100 đồng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476083" y="4299818"/>
            <a:ext cx="6227434" cy="1981200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602863" y="4430135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2000 đồng</a:t>
            </a:r>
            <a:r>
              <a:rPr lang="en-US" sz="2400" b="1"/>
              <a:t> 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6703518" y="5323979"/>
            <a:ext cx="3850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49"/>
          <p:cNvSpPr>
            <a:spLocks noChangeArrowheads="1"/>
          </p:cNvSpPr>
          <p:nvPr/>
        </p:nvSpPr>
        <p:spPr bwMode="auto">
          <a:xfrm>
            <a:off x="7088521" y="4708461"/>
            <a:ext cx="1825229" cy="1231036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3600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2164926" y="4430135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3653190" y="4415194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5215181" y="4431427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1050688" y="5231819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200 đồng</a:t>
            </a:r>
            <a:r>
              <a:rPr lang="en-US" sz="2400" b="1"/>
              <a:t> </a:t>
            </a: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2932633" y="5231819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500 đồng</a:t>
            </a:r>
            <a:r>
              <a:rPr lang="en-US" sz="2400" b="1"/>
              <a:t> </a:t>
            </a: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4731478" y="5257800"/>
            <a:ext cx="1324506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 đồng</a:t>
            </a:r>
            <a:r>
              <a:rPr lang="en-US" sz="2400" b="1"/>
              <a:t> </a:t>
            </a: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580897" y="4415194"/>
            <a:ext cx="1492512" cy="68377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auto">
          <a:xfrm>
            <a:off x="2164855" y="4431870"/>
            <a:ext cx="1454846" cy="615518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2911431" y="5231819"/>
            <a:ext cx="1483097" cy="688129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500 đồng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4639513" y="5262276"/>
            <a:ext cx="1532687" cy="634754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867966" y="1371599"/>
            <a:ext cx="602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06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uild="p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2883692"/>
            <a:ext cx="6092345" cy="1547813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199" y="3657600"/>
            <a:ext cx="134064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324600" y="34528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715411" y="2968752"/>
            <a:ext cx="1666589" cy="914400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7500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02506" y="2971800"/>
            <a:ext cx="14358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743200" y="2971800"/>
            <a:ext cx="151090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14850" y="2971800"/>
            <a:ext cx="143589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3657600"/>
            <a:ext cx="13977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498652" y="3657600"/>
            <a:ext cx="1301949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857750" y="3657600"/>
            <a:ext cx="131445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6156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085850" y="1219200"/>
            <a:ext cx="7086600" cy="533400"/>
          </a:xfrm>
          <a:noFill/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2.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30994" y="4855371"/>
            <a:ext cx="6012655" cy="1471612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381000" y="5638800"/>
            <a:ext cx="12453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6343649" y="5562600"/>
            <a:ext cx="742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7105651" y="5105400"/>
            <a:ext cx="1504949" cy="914400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7500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1143000" y="5029200"/>
            <a:ext cx="13215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832497" y="5029200"/>
            <a:ext cx="156924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514851" y="5029200"/>
            <a:ext cx="143589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1797842" y="5638800"/>
            <a:ext cx="117395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3200399" y="5638800"/>
            <a:ext cx="1314451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4953000" y="56388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1002506" y="2971800"/>
            <a:ext cx="1435894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4401741" y="2971800"/>
            <a:ext cx="1549003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3498652" y="3657600"/>
            <a:ext cx="1301949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1028700" y="5029200"/>
            <a:ext cx="1526383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4495801" y="5029200"/>
            <a:ext cx="1529952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381000" y="5638800"/>
            <a:ext cx="1295400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1720453" y="5638800"/>
            <a:ext cx="1327547" cy="504825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4953000" y="5638802"/>
            <a:ext cx="1219200" cy="519113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457200" y="2087563"/>
            <a:ext cx="102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9720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7" grpId="1" animBg="1"/>
      <p:bldP spid="8198" grpId="0" animBg="1"/>
      <p:bldP spid="8199" grpId="0" animBg="1"/>
      <p:bldP spid="8200" grpId="0" animBg="1"/>
      <p:bldP spid="8201" grpId="0" animBg="1"/>
      <p:bldP spid="8201" grpId="1" animBg="1"/>
      <p:bldP spid="8202" grpId="0" animBg="1"/>
      <p:bldP spid="8203" grpId="0" animBg="1"/>
      <p:bldP spid="8203" grpId="1" animBg="1"/>
      <p:bldP spid="8204" grpId="0" animBg="1"/>
      <p:bldP spid="8205" grpId="0" animBg="1"/>
      <p:bldP spid="8205" grpId="1" animBg="1"/>
      <p:bldP spid="8228" grpId="0" animBg="1"/>
      <p:bldP spid="8229" grpId="0" animBg="1"/>
      <p:bldP spid="8230" grpId="0" animBg="1"/>
      <p:bldP spid="8231" grpId="0" animBg="1"/>
      <p:bldP spid="8232" grpId="0" animBg="1"/>
      <p:bldP spid="8233" grpId="0" animBg="1"/>
      <p:bldP spid="8233" grpId="1" animBg="1"/>
      <p:bldP spid="8234" grpId="0" animBg="1"/>
      <p:bldP spid="8235" grpId="0" animBg="1"/>
      <p:bldP spid="8236" grpId="0" animBg="1"/>
      <p:bldP spid="8236" grpId="1" animBg="1"/>
      <p:bldP spid="8237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43526" y="1725674"/>
            <a:ext cx="818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c</a:t>
            </a:r>
            <a:r>
              <a:rPr lang="en-US" sz="3200" b="1" i="1" dirty="0" smtClean="0">
                <a:latin typeface="Times New Roman" pitchFamily="18" charset="0"/>
              </a:rPr>
              <a:t>)</a:t>
            </a:r>
            <a:endParaRPr lang="en-US" sz="3200" b="1" i="1" dirty="0">
              <a:latin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6777" y="1905000"/>
            <a:ext cx="8647223" cy="1471613"/>
            <a:chOff x="1607568" y="4774406"/>
            <a:chExt cx="9228192" cy="1471613"/>
          </a:xfrm>
        </p:grpSpPr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90064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850821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3410406" y="4987498"/>
              <a:ext cx="154627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</a:rPr>
                <a:t>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6928625" y="4959844"/>
              <a:ext cx="15488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5000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2134569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5</a:t>
              </a:r>
              <a:r>
                <a:rPr lang="en-US" sz="2400" b="1" dirty="0" smtClean="0">
                  <a:latin typeface="Times New Roman" pitchFamily="18" charset="0"/>
                </a:rPr>
                <a:t>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1752029" y="5003005"/>
              <a:ext cx="1471612" cy="431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4167557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6295928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>
              <a:off x="8884091" y="5205413"/>
              <a:ext cx="1951669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</a:rPr>
                <a:t>3100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3886200" y="2133600"/>
            <a:ext cx="144934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1000" y="3862387"/>
            <a:ext cx="8647223" cy="1471613"/>
            <a:chOff x="1607568" y="4774406"/>
            <a:chExt cx="9228192" cy="1471613"/>
          </a:xfrm>
        </p:grpSpPr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90064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850821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3410406" y="4987498"/>
              <a:ext cx="154627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</a:rPr>
                <a:t>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6928625" y="4959844"/>
              <a:ext cx="15488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5000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47" name="Rectangle 53"/>
            <p:cNvSpPr>
              <a:spLocks noChangeArrowheads="1"/>
            </p:cNvSpPr>
            <p:nvPr/>
          </p:nvSpPr>
          <p:spPr bwMode="auto">
            <a:xfrm>
              <a:off x="2134569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5</a:t>
              </a:r>
              <a:r>
                <a:rPr lang="en-US" sz="2400" b="1" dirty="0" smtClean="0">
                  <a:latin typeface="Times New Roman" pitchFamily="18" charset="0"/>
                </a:rPr>
                <a:t>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>
              <a:off x="1752029" y="4976813"/>
              <a:ext cx="1471612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4167557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50" name="Rectangle 59"/>
            <p:cNvSpPr>
              <a:spLocks noChangeArrowheads="1"/>
            </p:cNvSpPr>
            <p:nvPr/>
          </p:nvSpPr>
          <p:spPr bwMode="auto">
            <a:xfrm>
              <a:off x="6295928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884091" y="5205413"/>
              <a:ext cx="1951669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</a:rPr>
                <a:t>3100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733800" y="4038600"/>
            <a:ext cx="144934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609600" y="2020661"/>
            <a:ext cx="1460739" cy="5701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2133600" y="1994468"/>
            <a:ext cx="1596280" cy="596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" name="Rectangle 59"/>
          <p:cNvSpPr>
            <a:spLocks noChangeArrowheads="1"/>
          </p:cNvSpPr>
          <p:nvPr/>
        </p:nvSpPr>
        <p:spPr bwMode="auto">
          <a:xfrm>
            <a:off x="4774201" y="2769394"/>
            <a:ext cx="1638218" cy="583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1981200" y="4038600"/>
            <a:ext cx="1596280" cy="596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838200" y="4800600"/>
            <a:ext cx="1517978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2743200" y="4750594"/>
            <a:ext cx="1558142" cy="583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89788" y="400050"/>
            <a:ext cx="6496812" cy="5334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err="1">
                <a:latin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</a:rPr>
              <a:t>3: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pic>
        <p:nvPicPr>
          <p:cNvPr id="12299" name="Picture 11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 b="62260"/>
          <a:stretch>
            <a:fillRect/>
          </a:stretch>
        </p:blipFill>
        <p:spPr bwMode="auto">
          <a:xfrm>
            <a:off x="667940" y="1150429"/>
            <a:ext cx="1600200" cy="18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8" b="80652"/>
          <a:stretch>
            <a:fillRect/>
          </a:stretch>
        </p:blipFill>
        <p:spPr bwMode="auto">
          <a:xfrm>
            <a:off x="4452342" y="1152525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5543" r="28571" b="32631"/>
          <a:stretch>
            <a:fillRect/>
          </a:stretch>
        </p:blipFill>
        <p:spPr bwMode="auto">
          <a:xfrm>
            <a:off x="3789760" y="2390775"/>
            <a:ext cx="2686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6" r="58943"/>
          <a:stretch>
            <a:fillRect/>
          </a:stretch>
        </p:blipFill>
        <p:spPr bwMode="auto">
          <a:xfrm>
            <a:off x="1143000" y="2590800"/>
            <a:ext cx="2171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7086600" y="2571750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800100" y="4881562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3000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800100" y="5838825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57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  <p:bldP spid="12304" grpId="0"/>
      <p:bldP spid="123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h-gia-tien-viet-nam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629400" cy="4994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33400"/>
            <a:ext cx="4343400" cy="2819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 VIỆT NAM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89788" y="405003"/>
            <a:ext cx="6496812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 3: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5" name="Picture 11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 b="62260"/>
          <a:stretch>
            <a:fillRect/>
          </a:stretch>
        </p:blipFill>
        <p:spPr bwMode="auto">
          <a:xfrm>
            <a:off x="667940" y="1155382"/>
            <a:ext cx="1600200" cy="18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8" b="80652"/>
          <a:stretch>
            <a:fillRect/>
          </a:stretch>
        </p:blipFill>
        <p:spPr bwMode="auto">
          <a:xfrm>
            <a:off x="4452342" y="1157478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5543" r="28571" b="32631"/>
          <a:stretch>
            <a:fillRect/>
          </a:stretch>
        </p:blipFill>
        <p:spPr bwMode="auto">
          <a:xfrm>
            <a:off x="3789760" y="2395729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6" r="58943"/>
          <a:stretch>
            <a:fillRect/>
          </a:stretch>
        </p:blipFill>
        <p:spPr bwMode="auto">
          <a:xfrm>
            <a:off x="1056680" y="2805493"/>
            <a:ext cx="2171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7086600" y="2576703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30473" y="4714875"/>
            <a:ext cx="78706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) Mai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3000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, Mai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đủ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tiền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kéo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3886201" y="5257800"/>
            <a:ext cx="218628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30473" y="4772215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3000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17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57200" y="4114800"/>
            <a:ext cx="8286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tiền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457200" y="76200"/>
            <a:ext cx="6496812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 3: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13" name="Picture 11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 b="62260"/>
          <a:stretch>
            <a:fillRect/>
          </a:stretch>
        </p:blipFill>
        <p:spPr bwMode="auto">
          <a:xfrm>
            <a:off x="535352" y="826579"/>
            <a:ext cx="1600200" cy="18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8" b="80652"/>
          <a:stretch>
            <a:fillRect/>
          </a:stretch>
        </p:blipFill>
        <p:spPr bwMode="auto">
          <a:xfrm>
            <a:off x="4319754" y="828675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5543" r="28571" b="32631"/>
          <a:stretch>
            <a:fillRect/>
          </a:stretch>
        </p:blipFill>
        <p:spPr bwMode="auto">
          <a:xfrm>
            <a:off x="3657172" y="2066926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6" r="58943"/>
          <a:stretch>
            <a:fillRect/>
          </a:stretch>
        </p:blipFill>
        <p:spPr bwMode="auto">
          <a:xfrm>
            <a:off x="924092" y="2476690"/>
            <a:ext cx="2171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6954012" y="2247900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57250" y="4343400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" y="5410200"/>
            <a:ext cx="7886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tiền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5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8" grpId="0"/>
      <p:bldP spid="18" grpId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tiêu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763000" cy="693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dò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- </a:t>
            </a:r>
            <a:r>
              <a:rPr lang="en-US" sz="4000" b="1" dirty="0" err="1">
                <a:solidFill>
                  <a:schemeClr val="tx1"/>
                </a:solidFill>
              </a:rPr>
              <a:t>Ôn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tập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về</a:t>
            </a:r>
            <a:r>
              <a:rPr lang="en-US" sz="4000" b="1" dirty="0"/>
              <a:t> </a:t>
            </a:r>
            <a:r>
              <a:rPr lang="en-US" sz="4000" b="1" dirty="0" err="1" smtClean="0"/>
              <a:t>tiền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Việt</a:t>
            </a:r>
            <a:r>
              <a:rPr lang="en-US" sz="4000" b="1" dirty="0" smtClean="0"/>
              <a:t> Nam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- </a:t>
            </a:r>
            <a:r>
              <a:rPr lang="en-US" sz="4000" b="1" dirty="0" err="1">
                <a:solidFill>
                  <a:schemeClr val="tx1"/>
                </a:solidFill>
              </a:rPr>
              <a:t>Hoàn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thành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Vở</a:t>
            </a:r>
            <a:r>
              <a:rPr lang="en-US" sz="4000" b="1" dirty="0">
                <a:solidFill>
                  <a:schemeClr val="tx1"/>
                </a:solidFill>
              </a:rPr>
              <a:t> BT </a:t>
            </a:r>
            <a:r>
              <a:rPr lang="en-US" sz="4000" b="1" dirty="0" err="1" smtClean="0"/>
              <a:t>Toán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-</a:t>
            </a:r>
            <a:r>
              <a:rPr lang="en-US" sz="4000" b="1" dirty="0" err="1">
                <a:solidFill>
                  <a:schemeClr val="tx1"/>
                </a:solidFill>
              </a:rPr>
              <a:t>Chuẩn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bị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sau</a:t>
            </a:r>
            <a:r>
              <a:rPr lang="en-US" sz="4000" b="1" dirty="0">
                <a:solidFill>
                  <a:schemeClr val="tx1"/>
                </a:solidFill>
              </a:rPr>
              <a:t>: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thống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kê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liệu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65532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1455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/>
          <a:stretch>
            <a:fillRect/>
          </a:stretch>
        </p:blipFill>
        <p:spPr bwMode="auto">
          <a:xfrm>
            <a:off x="0" y="0"/>
            <a:ext cx="4625810" cy="2141537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593" y="0"/>
            <a:ext cx="4658407" cy="2209800"/>
          </a:xfrm>
          <a:prstGeom prst="rect">
            <a:avLst/>
          </a:prstGeom>
          <a:noFill/>
        </p:spPr>
      </p:pic>
      <p:pic>
        <p:nvPicPr>
          <p:cNvPr id="4" name="Picture 7" descr="tien 2000 (truoc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1"/>
            <a:ext cx="4567081" cy="2133600"/>
          </a:xfrm>
          <a:prstGeom prst="rect">
            <a:avLst/>
          </a:prstGeom>
          <a:noFill/>
        </p:spPr>
      </p:pic>
      <p:pic>
        <p:nvPicPr>
          <p:cNvPr id="5" name="Picture 8" descr="tien 2000 (s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478" y="2057400"/>
            <a:ext cx="4634522" cy="22098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4572000" cy="234791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191000"/>
            <a:ext cx="4572000" cy="2465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4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924800" cy="12954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Thứ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/>
              <a:t>năm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ngày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>10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tháng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3 </a:t>
            </a:r>
            <a:r>
              <a:rPr lang="en-US" sz="3600" dirty="0" err="1" smtClean="0">
                <a:solidFill>
                  <a:schemeClr val="tx1"/>
                </a:solidFill>
              </a:rPr>
              <a:t>năm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2022</a:t>
            </a:r>
            <a:endParaRPr lang="vi-VN" sz="3600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7848600" cy="2438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Toán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Nam.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charset="0"/>
              <a:buNone/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tiêu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en 2000 (truoc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333375"/>
            <a:ext cx="6463235" cy="3019425"/>
          </a:xfrm>
          <a:prstGeom prst="rect">
            <a:avLst/>
          </a:prstGeom>
          <a:noFill/>
        </p:spPr>
      </p:pic>
      <p:pic>
        <p:nvPicPr>
          <p:cNvPr id="3" name="Picture 8" descr="tien 2000 (sau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29013"/>
            <a:ext cx="6435725" cy="306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>
            <a:lum contrast="-24000"/>
          </a:blip>
          <a:srcRect/>
          <a:stretch>
            <a:fillRect/>
          </a:stretch>
        </p:blipFill>
        <p:spPr bwMode="auto">
          <a:xfrm>
            <a:off x="1101725" y="373063"/>
            <a:ext cx="6556375" cy="3035300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3563938"/>
            <a:ext cx="6596063" cy="312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547688"/>
            <a:ext cx="6743700" cy="2879725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3581400"/>
            <a:ext cx="6718300" cy="299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3a6df3cd98ae86112b6562bccb63d8629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973</Words>
  <Application>Microsoft Office PowerPoint</Application>
  <PresentationFormat>On-screen Show (4:3)</PresentationFormat>
  <Paragraphs>199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.VnTime</vt:lpstr>
      <vt:lpstr>Arial</vt:lpstr>
      <vt:lpstr>Calibri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Thứ năm ngày 10 tháng 3 năm 2022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</vt:vector>
  </TitlesOfParts>
  <Company>http://gostep.info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AutoBVT</cp:lastModifiedBy>
  <cp:revision>62</cp:revision>
  <dcterms:created xsi:type="dcterms:W3CDTF">2017-01-10T01:57:30Z</dcterms:created>
  <dcterms:modified xsi:type="dcterms:W3CDTF">2022-03-02T10:00:14Z</dcterms:modified>
</cp:coreProperties>
</file>