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7" r:id="rId2"/>
    <p:sldId id="288" r:id="rId3"/>
    <p:sldId id="259" r:id="rId4"/>
    <p:sldId id="260" r:id="rId5"/>
    <p:sldId id="281" r:id="rId6"/>
    <p:sldId id="261" r:id="rId7"/>
    <p:sldId id="262" r:id="rId8"/>
    <p:sldId id="263" r:id="rId9"/>
    <p:sldId id="266" r:id="rId10"/>
    <p:sldId id="289" r:id="rId11"/>
    <p:sldId id="27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DFC141"/>
    <a:srgbClr val="809CA0"/>
    <a:srgbClr val="FF0066"/>
    <a:srgbClr val="FFFF66"/>
    <a:srgbClr val="0033CC"/>
    <a:srgbClr val="190119"/>
    <a:srgbClr val="C81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52AC857-4179-4ED4-9085-6B43671B2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98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AD7F-7414-4D82-A6F7-FC742B85E9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72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7289-D28B-4DE3-8BCA-984BC29DCD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726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3E0F1-7EF1-4FA1-9E18-B974EB33C7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00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AA01-0DAD-420A-92F7-E309C89C7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25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8668-D280-48D4-AF31-AD12BD8BF6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48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BA711-3422-4866-ADDC-5ECCD086E3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17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DD9D5-78C3-476F-9178-F6633B2F3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7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EB973-1334-42E5-A0AD-005B56C5A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04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91185-A873-41E4-A7A7-EB4D30333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64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28505-F0FB-48AE-942C-2244F6C2A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13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45B24-D47E-4CB6-93B2-E3E0A335A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88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7F4C8-6A81-4A2B-A279-C201313ED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30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35B6BDAF-F441-4682-BEFC-E68AA528D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-1" y="487025"/>
            <a:ext cx="9677401" cy="701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25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128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algn="ctr" eaLnBrk="1" hangingPunct="1"/>
            <a:endParaRPr lang="en-US" sz="36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viên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Nguyễn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Thị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Thúy</a:t>
            </a:r>
            <a:endParaRPr lang="en-US" sz="3200" b="1" i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5642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34"/>
    </mc:Choice>
    <mc:Fallback xmlns="">
      <p:transition spd="slow" advTm="1353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Ôn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lại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các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bước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giải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liên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quan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đến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rút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về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đơn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vị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Hoàn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vở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Toán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bị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bài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sau</a:t>
            </a:r>
            <a:r>
              <a:rPr lang="en-US" sz="4000" dirty="0" smtClean="0">
                <a:solidFill>
                  <a:schemeClr val="tx1"/>
                </a:solidFill>
              </a:rPr>
              <a:t>: </a:t>
            </a:r>
            <a:r>
              <a:rPr lang="en-US" sz="4000" dirty="0" err="1" smtClean="0">
                <a:solidFill>
                  <a:schemeClr val="tx1"/>
                </a:solidFill>
              </a:rPr>
              <a:t>Luyện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tập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36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pic>
        <p:nvPicPr>
          <p:cNvPr id="30723" name="Picture 3" descr="nnnbn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62055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Chúc các em học </a:t>
            </a:r>
            <a:r>
              <a:rPr lang="vi-VN" sz="6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giỏi</a:t>
            </a:r>
            <a:endParaRPr lang="vi-VN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prstShdw prst="shdw11">
                  <a:srgbClr val="C0C0C0">
                    <a:alpha val="50000"/>
                  </a:srgbClr>
                </a:prst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Times New Roman"/>
                <a:cs typeface="Times New Roman"/>
              </a:rPr>
              <a:t> </a:t>
            </a:r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381000" y="304800"/>
            <a:ext cx="1633538" cy="1143000"/>
            <a:chOff x="2379" y="480"/>
            <a:chExt cx="1029" cy="720"/>
          </a:xfrm>
        </p:grpSpPr>
        <p:pic>
          <p:nvPicPr>
            <p:cNvPr id="16401" name="Picture 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Picture 7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3" name="Picture 8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0" name="Group 9"/>
          <p:cNvGrpSpPr>
            <a:grpSpLocks/>
          </p:cNvGrpSpPr>
          <p:nvPr/>
        </p:nvGrpSpPr>
        <p:grpSpPr bwMode="auto">
          <a:xfrm>
            <a:off x="7391400" y="228600"/>
            <a:ext cx="1633538" cy="1143000"/>
            <a:chOff x="2379" y="480"/>
            <a:chExt cx="1029" cy="720"/>
          </a:xfrm>
        </p:grpSpPr>
        <p:pic>
          <p:nvPicPr>
            <p:cNvPr id="16398" name="Picture 10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9" name="Picture 11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Picture 12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391" name="Group 13"/>
          <p:cNvGrpSpPr>
            <a:grpSpLocks/>
          </p:cNvGrpSpPr>
          <p:nvPr/>
        </p:nvGrpSpPr>
        <p:grpSpPr bwMode="auto">
          <a:xfrm>
            <a:off x="304800" y="4648200"/>
            <a:ext cx="1633538" cy="1143000"/>
            <a:chOff x="2379" y="480"/>
            <a:chExt cx="1029" cy="720"/>
          </a:xfrm>
        </p:grpSpPr>
        <p:pic>
          <p:nvPicPr>
            <p:cNvPr id="16395" name="Picture 14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1" y="795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15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Picture 16" descr="STAR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843"/>
              <a:ext cx="357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392" name="Picture 17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5" y="76200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8" descr="BELLS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4724400"/>
            <a:ext cx="13620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9" descr="GOLDSTA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505325"/>
            <a:ext cx="114776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ba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8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3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rút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128)</a:t>
            </a:r>
          </a:p>
          <a:p>
            <a:pPr>
              <a:buFont typeface="Arial" charset="0"/>
              <a:buNone/>
              <a:defRPr/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4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39712" y="304800"/>
            <a:ext cx="8828087" cy="1126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1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 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                     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2286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3048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96" name="Oval 28"/>
          <p:cNvSpPr>
            <a:spLocks noChangeArrowheads="1"/>
          </p:cNvSpPr>
          <p:nvPr/>
        </p:nvSpPr>
        <p:spPr bwMode="auto">
          <a:xfrm flipV="1">
            <a:off x="2286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3" name="AutoShape 35"/>
          <p:cNvSpPr>
            <a:spLocks noChangeArrowheads="1"/>
          </p:cNvSpPr>
          <p:nvPr/>
        </p:nvSpPr>
        <p:spPr bwMode="auto">
          <a:xfrm>
            <a:off x="8382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4" name="AutoShape 36"/>
          <p:cNvSpPr>
            <a:spLocks noChangeArrowheads="1"/>
          </p:cNvSpPr>
          <p:nvPr/>
        </p:nvSpPr>
        <p:spPr bwMode="auto">
          <a:xfrm>
            <a:off x="9144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5" name="Oval 37"/>
          <p:cNvSpPr>
            <a:spLocks noChangeArrowheads="1"/>
          </p:cNvSpPr>
          <p:nvPr/>
        </p:nvSpPr>
        <p:spPr bwMode="auto">
          <a:xfrm flipV="1">
            <a:off x="8382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6" name="AutoShape 38"/>
          <p:cNvSpPr>
            <a:spLocks noChangeArrowheads="1"/>
          </p:cNvSpPr>
          <p:nvPr/>
        </p:nvSpPr>
        <p:spPr bwMode="auto">
          <a:xfrm>
            <a:off x="14478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15240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8" name="Oval 40"/>
          <p:cNvSpPr>
            <a:spLocks noChangeArrowheads="1"/>
          </p:cNvSpPr>
          <p:nvPr/>
        </p:nvSpPr>
        <p:spPr bwMode="auto">
          <a:xfrm flipV="1">
            <a:off x="14478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>
            <a:off x="2057400" y="28956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2133600" y="30480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1" name="Oval 43"/>
          <p:cNvSpPr>
            <a:spLocks noChangeArrowheads="1"/>
          </p:cNvSpPr>
          <p:nvPr/>
        </p:nvSpPr>
        <p:spPr bwMode="auto">
          <a:xfrm flipV="1">
            <a:off x="2057400" y="28956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2" name="AutoShape 44"/>
          <p:cNvSpPr>
            <a:spLocks noChangeArrowheads="1"/>
          </p:cNvSpPr>
          <p:nvPr/>
        </p:nvSpPr>
        <p:spPr bwMode="auto">
          <a:xfrm>
            <a:off x="2286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3" name="AutoShape 45"/>
          <p:cNvSpPr>
            <a:spLocks noChangeArrowheads="1"/>
          </p:cNvSpPr>
          <p:nvPr/>
        </p:nvSpPr>
        <p:spPr bwMode="auto">
          <a:xfrm>
            <a:off x="3048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4" name="Oval 46"/>
          <p:cNvSpPr>
            <a:spLocks noChangeArrowheads="1"/>
          </p:cNvSpPr>
          <p:nvPr/>
        </p:nvSpPr>
        <p:spPr bwMode="auto">
          <a:xfrm flipV="1">
            <a:off x="2286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5" name="AutoShape 47"/>
          <p:cNvSpPr>
            <a:spLocks noChangeArrowheads="1"/>
          </p:cNvSpPr>
          <p:nvPr/>
        </p:nvSpPr>
        <p:spPr bwMode="auto">
          <a:xfrm>
            <a:off x="8382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6" name="AutoShape 48"/>
          <p:cNvSpPr>
            <a:spLocks noChangeArrowheads="1"/>
          </p:cNvSpPr>
          <p:nvPr/>
        </p:nvSpPr>
        <p:spPr bwMode="auto">
          <a:xfrm>
            <a:off x="9144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7" name="Oval 49"/>
          <p:cNvSpPr>
            <a:spLocks noChangeArrowheads="1"/>
          </p:cNvSpPr>
          <p:nvPr/>
        </p:nvSpPr>
        <p:spPr bwMode="auto">
          <a:xfrm flipV="1">
            <a:off x="8382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8" name="AutoShape 50"/>
          <p:cNvSpPr>
            <a:spLocks noChangeArrowheads="1"/>
          </p:cNvSpPr>
          <p:nvPr/>
        </p:nvSpPr>
        <p:spPr bwMode="auto">
          <a:xfrm>
            <a:off x="14478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19" name="AutoShape 51"/>
          <p:cNvSpPr>
            <a:spLocks noChangeArrowheads="1"/>
          </p:cNvSpPr>
          <p:nvPr/>
        </p:nvSpPr>
        <p:spPr bwMode="auto">
          <a:xfrm>
            <a:off x="15240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0" name="Oval 52"/>
          <p:cNvSpPr>
            <a:spLocks noChangeArrowheads="1"/>
          </p:cNvSpPr>
          <p:nvPr/>
        </p:nvSpPr>
        <p:spPr bwMode="auto">
          <a:xfrm flipV="1">
            <a:off x="14478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1" name="AutoShape 53"/>
          <p:cNvSpPr>
            <a:spLocks/>
          </p:cNvSpPr>
          <p:nvPr/>
        </p:nvSpPr>
        <p:spPr bwMode="auto">
          <a:xfrm>
            <a:off x="2590800" y="281940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895600" y="3276600"/>
            <a:ext cx="76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>
            <a:off x="3352800" y="8382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7696200" y="8382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V="1">
            <a:off x="3429000" y="1431262"/>
            <a:ext cx="4267200" cy="2318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7" name="AutoShape 59"/>
          <p:cNvSpPr>
            <a:spLocks noChangeArrowheads="1"/>
          </p:cNvSpPr>
          <p:nvPr/>
        </p:nvSpPr>
        <p:spPr bwMode="auto">
          <a:xfrm>
            <a:off x="1447800" y="37338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8" name="AutoShape 60"/>
          <p:cNvSpPr>
            <a:spLocks noChangeArrowheads="1"/>
          </p:cNvSpPr>
          <p:nvPr/>
        </p:nvSpPr>
        <p:spPr bwMode="auto">
          <a:xfrm>
            <a:off x="1524000" y="38862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1447800" y="37338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4876800" y="1981200"/>
            <a:ext cx="2286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giải</a:t>
            </a:r>
            <a:endParaRPr lang="en-US" sz="3200" b="1" u="sng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3886200" y="2514600"/>
            <a:ext cx="54102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4724400" y="3048000"/>
            <a:ext cx="2286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 :7 = 5 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5334000" y="3657600"/>
            <a:ext cx="3810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Đáp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5</a:t>
            </a:r>
            <a:r>
              <a:rPr lang="en-US" sz="32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657600" y="4602163"/>
            <a:ext cx="5059363" cy="8302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b="1" u="sng" dirty="0" err="1">
                <a:solidFill>
                  <a:srgbClr val="0000FF"/>
                </a:solidFill>
              </a:rPr>
              <a:t>Bước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rút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về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đơn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vị</a:t>
            </a:r>
            <a:r>
              <a:rPr lang="en-US" altLang="en-US" b="1" dirty="0">
                <a:solidFill>
                  <a:srgbClr val="0000FF"/>
                </a:solidFill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</a:rPr>
              <a:t>là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tìm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giá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trị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của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>
                <a:solidFill>
                  <a:srgbClr val="FF0000"/>
                </a:solidFill>
              </a:rPr>
              <a:t>1 </a:t>
            </a:r>
            <a:r>
              <a:rPr lang="en-US" altLang="en-US" b="1" dirty="0" err="1">
                <a:solidFill>
                  <a:srgbClr val="FF0000"/>
                </a:solidFill>
              </a:rPr>
              <a:t>phần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trong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các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bằng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nhau</a:t>
            </a:r>
            <a:r>
              <a:rPr lang="en-US" altLang="en-US" b="1" dirty="0">
                <a:solidFill>
                  <a:srgbClr val="0000FF"/>
                </a:solidFill>
              </a:rPr>
              <a:t> .</a:t>
            </a:r>
            <a:endParaRPr lang="vi-VN" altLang="en-US" b="1" dirty="0">
              <a:solidFill>
                <a:srgbClr val="0000FF"/>
              </a:solidFill>
            </a:endParaRPr>
          </a:p>
        </p:txBody>
      </p:sp>
      <p:sp>
        <p:nvSpPr>
          <p:cNvPr id="40" name="Text Box 64"/>
          <p:cNvSpPr txBox="1">
            <a:spLocks noChangeArrowheads="1"/>
          </p:cNvSpPr>
          <p:nvPr/>
        </p:nvSpPr>
        <p:spPr bwMode="auto">
          <a:xfrm>
            <a:off x="1142999" y="4572000"/>
            <a:ext cx="2252663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…..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46" name="Line 57"/>
          <p:cNvSpPr>
            <a:spLocks noChangeShapeType="1"/>
          </p:cNvSpPr>
          <p:nvPr/>
        </p:nvSpPr>
        <p:spPr bwMode="auto">
          <a:xfrm flipV="1">
            <a:off x="3395663" y="1371600"/>
            <a:ext cx="43005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998538" y="5638800"/>
            <a:ext cx="533400" cy="830263"/>
          </a:xfrm>
          <a:prstGeom prst="rightBrace">
            <a:avLst>
              <a:gd name="adj1" fmla="val 8333"/>
              <a:gd name="adj2" fmla="val 1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1538" y="3081338"/>
            <a:ext cx="261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 flipH="1">
            <a:off x="923925" y="3095625"/>
            <a:ext cx="4587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41313" y="3095625"/>
            <a:ext cx="2619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546225" y="3101975"/>
            <a:ext cx="263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17500" y="3906838"/>
            <a:ext cx="261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549400" y="3929063"/>
            <a:ext cx="2619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930275" y="3924300"/>
            <a:ext cx="2619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2" name="Text Box 64"/>
          <p:cNvSpPr txBox="1">
            <a:spLocks noChangeArrowheads="1"/>
          </p:cNvSpPr>
          <p:nvPr/>
        </p:nvSpPr>
        <p:spPr bwMode="auto">
          <a:xfrm>
            <a:off x="0" y="4576763"/>
            <a:ext cx="154622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86200" y="2759075"/>
            <a:ext cx="0" cy="152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886200" y="4343400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2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7194" grpId="0" animBg="1"/>
      <p:bldP spid="7195" grpId="0" animBg="1"/>
      <p:bldP spid="7196" grpId="0" animBg="1"/>
      <p:bldP spid="7203" grpId="0" animBg="1"/>
      <p:bldP spid="7204" grpId="0" animBg="1"/>
      <p:bldP spid="7205" grpId="0" animBg="1"/>
      <p:bldP spid="7206" grpId="0" animBg="1"/>
      <p:bldP spid="7207" grpId="0" animBg="1"/>
      <p:bldP spid="7208" grpId="0" animBg="1"/>
      <p:bldP spid="7209" grpId="0" animBg="1"/>
      <p:bldP spid="7210" grpId="0" animBg="1"/>
      <p:bldP spid="7211" grpId="0" animBg="1"/>
      <p:bldP spid="7212" grpId="0" animBg="1"/>
      <p:bldP spid="7213" grpId="0" animBg="1"/>
      <p:bldP spid="7214" grpId="0" animBg="1"/>
      <p:bldP spid="7215" grpId="0" animBg="1"/>
      <p:bldP spid="7216" grpId="0" animBg="1"/>
      <p:bldP spid="7217" grpId="0" animBg="1"/>
      <p:bldP spid="7218" grpId="0" animBg="1"/>
      <p:bldP spid="7218" grpId="1" animBg="1"/>
      <p:bldP spid="7219" grpId="0" animBg="1"/>
      <p:bldP spid="7219" grpId="1" animBg="1"/>
      <p:bldP spid="7220" grpId="0" animBg="1"/>
      <p:bldP spid="7220" grpId="1" animBg="1"/>
      <p:bldP spid="7221" grpId="0" animBg="1"/>
      <p:bldP spid="7222" grpId="0"/>
      <p:bldP spid="7227" grpId="0" animBg="1"/>
      <p:bldP spid="7228" grpId="0" animBg="1"/>
      <p:bldP spid="7229" grpId="0" animBg="1"/>
      <p:bldP spid="7230" grpId="0"/>
      <p:bldP spid="7231" grpId="0"/>
      <p:bldP spid="7232" grpId="0"/>
      <p:bldP spid="7233" grpId="0"/>
      <p:bldP spid="2" grpId="0" animBg="1"/>
      <p:bldP spid="40" grpId="0"/>
      <p:bldP spid="10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Line 22"/>
          <p:cNvSpPr>
            <a:spLocks noChangeShapeType="1"/>
          </p:cNvSpPr>
          <p:nvPr/>
        </p:nvSpPr>
        <p:spPr bwMode="auto">
          <a:xfrm>
            <a:off x="2971800" y="2895600"/>
            <a:ext cx="0" cy="26670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1" name="Text Box 23"/>
          <p:cNvSpPr txBox="1">
            <a:spLocks noChangeArrowheads="1"/>
          </p:cNvSpPr>
          <p:nvPr/>
        </p:nvSpPr>
        <p:spPr bwMode="auto">
          <a:xfrm>
            <a:off x="3505200" y="190500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04801" y="304800"/>
            <a:ext cx="8839200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b="1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2895600" y="7620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7467599" y="762000"/>
            <a:ext cx="804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 b="1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143000" y="1371600"/>
            <a:ext cx="4114800" cy="104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3314700" y="2667000"/>
            <a:ext cx="1447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Tóm</a:t>
            </a:r>
            <a:r>
              <a:rPr lang="en-US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tắt</a:t>
            </a:r>
            <a:r>
              <a:rPr lang="en-US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200400" y="3124200"/>
            <a:ext cx="990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7 can: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4038600" y="3124200"/>
            <a:ext cx="990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6019800" y="2514600"/>
            <a:ext cx="1838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giải</a:t>
            </a:r>
            <a:endParaRPr lang="en-US" b="1" u="sng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876800" y="2971800"/>
            <a:ext cx="4953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mỗi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can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6010275" y="3429000"/>
            <a:ext cx="18383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 :7 = 5 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400800" y="4876800"/>
            <a:ext cx="3352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Đáp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10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endParaRPr lang="en-US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876800" y="3886200"/>
            <a:ext cx="3962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Số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là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019800" y="4419600"/>
            <a:ext cx="2252663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5 x 2 = 10 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(l)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1143000" y="1295400"/>
            <a:ext cx="4191000" cy="104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206750" y="3505200"/>
            <a:ext cx="990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2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can: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4014788" y="3505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.…</a:t>
            </a:r>
            <a:r>
              <a:rPr lang="en-US" altLang="en-US" i="1" dirty="0">
                <a:solidFill>
                  <a:srgbClr val="0000FF"/>
                </a:solidFill>
              </a:rPr>
              <a:t>l ?</a:t>
            </a:r>
          </a:p>
        </p:txBody>
      </p:sp>
      <p:sp>
        <p:nvSpPr>
          <p:cNvPr id="29" name="AutoShape 26"/>
          <p:cNvSpPr>
            <a:spLocks noChangeArrowheads="1"/>
          </p:cNvSpPr>
          <p:nvPr/>
        </p:nvSpPr>
        <p:spPr bwMode="auto">
          <a:xfrm>
            <a:off x="2286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AutoShape 27"/>
          <p:cNvSpPr>
            <a:spLocks noChangeArrowheads="1"/>
          </p:cNvSpPr>
          <p:nvPr/>
        </p:nvSpPr>
        <p:spPr bwMode="auto">
          <a:xfrm>
            <a:off x="3048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Oval 28"/>
          <p:cNvSpPr>
            <a:spLocks noChangeArrowheads="1"/>
          </p:cNvSpPr>
          <p:nvPr/>
        </p:nvSpPr>
        <p:spPr bwMode="auto">
          <a:xfrm flipV="1">
            <a:off x="2286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8382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AutoShape 36"/>
          <p:cNvSpPr>
            <a:spLocks noChangeArrowheads="1"/>
          </p:cNvSpPr>
          <p:nvPr/>
        </p:nvSpPr>
        <p:spPr bwMode="auto">
          <a:xfrm>
            <a:off x="9144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Oval 37"/>
          <p:cNvSpPr>
            <a:spLocks noChangeArrowheads="1"/>
          </p:cNvSpPr>
          <p:nvPr/>
        </p:nvSpPr>
        <p:spPr bwMode="auto">
          <a:xfrm flipV="1">
            <a:off x="8382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AutoShape 38"/>
          <p:cNvSpPr>
            <a:spLocks noChangeArrowheads="1"/>
          </p:cNvSpPr>
          <p:nvPr/>
        </p:nvSpPr>
        <p:spPr bwMode="auto">
          <a:xfrm>
            <a:off x="14478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AutoShape 39"/>
          <p:cNvSpPr>
            <a:spLocks noChangeArrowheads="1"/>
          </p:cNvSpPr>
          <p:nvPr/>
        </p:nvSpPr>
        <p:spPr bwMode="auto">
          <a:xfrm>
            <a:off x="15240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Oval 40"/>
          <p:cNvSpPr>
            <a:spLocks noChangeArrowheads="1"/>
          </p:cNvSpPr>
          <p:nvPr/>
        </p:nvSpPr>
        <p:spPr bwMode="auto">
          <a:xfrm flipV="1">
            <a:off x="14478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AutoShape 41"/>
          <p:cNvSpPr>
            <a:spLocks noChangeArrowheads="1"/>
          </p:cNvSpPr>
          <p:nvPr/>
        </p:nvSpPr>
        <p:spPr bwMode="auto">
          <a:xfrm>
            <a:off x="2057400" y="19050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2133600" y="20574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Oval 43"/>
          <p:cNvSpPr>
            <a:spLocks noChangeArrowheads="1"/>
          </p:cNvSpPr>
          <p:nvPr/>
        </p:nvSpPr>
        <p:spPr bwMode="auto">
          <a:xfrm flipV="1">
            <a:off x="2057400" y="19050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AutoShape 44"/>
          <p:cNvSpPr>
            <a:spLocks noChangeArrowheads="1"/>
          </p:cNvSpPr>
          <p:nvPr/>
        </p:nvSpPr>
        <p:spPr bwMode="auto">
          <a:xfrm>
            <a:off x="2286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AutoShape 45"/>
          <p:cNvSpPr>
            <a:spLocks noChangeArrowheads="1"/>
          </p:cNvSpPr>
          <p:nvPr/>
        </p:nvSpPr>
        <p:spPr bwMode="auto">
          <a:xfrm>
            <a:off x="3048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Oval 46"/>
          <p:cNvSpPr>
            <a:spLocks noChangeArrowheads="1"/>
          </p:cNvSpPr>
          <p:nvPr/>
        </p:nvSpPr>
        <p:spPr bwMode="auto">
          <a:xfrm flipV="1">
            <a:off x="2286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AutoShape 47"/>
          <p:cNvSpPr>
            <a:spLocks noChangeArrowheads="1"/>
          </p:cNvSpPr>
          <p:nvPr/>
        </p:nvSpPr>
        <p:spPr bwMode="auto">
          <a:xfrm>
            <a:off x="8382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AutoShape 48"/>
          <p:cNvSpPr>
            <a:spLocks noChangeArrowheads="1"/>
          </p:cNvSpPr>
          <p:nvPr/>
        </p:nvSpPr>
        <p:spPr bwMode="auto">
          <a:xfrm>
            <a:off x="9144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Oval 49"/>
          <p:cNvSpPr>
            <a:spLocks noChangeArrowheads="1"/>
          </p:cNvSpPr>
          <p:nvPr/>
        </p:nvSpPr>
        <p:spPr bwMode="auto">
          <a:xfrm flipV="1">
            <a:off x="8382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7" name="AutoShape 50"/>
          <p:cNvSpPr>
            <a:spLocks noChangeArrowheads="1"/>
          </p:cNvSpPr>
          <p:nvPr/>
        </p:nvSpPr>
        <p:spPr bwMode="auto">
          <a:xfrm>
            <a:off x="14478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AutoShape 51"/>
          <p:cNvSpPr>
            <a:spLocks noChangeArrowheads="1"/>
          </p:cNvSpPr>
          <p:nvPr/>
        </p:nvSpPr>
        <p:spPr bwMode="auto">
          <a:xfrm>
            <a:off x="15240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Oval 52"/>
          <p:cNvSpPr>
            <a:spLocks noChangeArrowheads="1"/>
          </p:cNvSpPr>
          <p:nvPr/>
        </p:nvSpPr>
        <p:spPr bwMode="auto">
          <a:xfrm flipV="1">
            <a:off x="14478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AutoShape 53"/>
          <p:cNvSpPr>
            <a:spLocks/>
          </p:cNvSpPr>
          <p:nvPr/>
        </p:nvSpPr>
        <p:spPr bwMode="auto">
          <a:xfrm>
            <a:off x="2590800" y="182880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2895600" y="2286000"/>
            <a:ext cx="76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</a:t>
            </a:r>
          </a:p>
        </p:txBody>
      </p:sp>
      <p:sp>
        <p:nvSpPr>
          <p:cNvPr id="52" name="AutoShape 59"/>
          <p:cNvSpPr>
            <a:spLocks noChangeArrowheads="1"/>
          </p:cNvSpPr>
          <p:nvPr/>
        </p:nvSpPr>
        <p:spPr bwMode="auto">
          <a:xfrm>
            <a:off x="1447800" y="2743200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AutoShape 60"/>
          <p:cNvSpPr>
            <a:spLocks noChangeArrowheads="1"/>
          </p:cNvSpPr>
          <p:nvPr/>
        </p:nvSpPr>
        <p:spPr bwMode="auto">
          <a:xfrm>
            <a:off x="1524000" y="289560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4" name="Oval 61"/>
          <p:cNvSpPr>
            <a:spLocks noChangeArrowheads="1"/>
          </p:cNvSpPr>
          <p:nvPr/>
        </p:nvSpPr>
        <p:spPr bwMode="auto">
          <a:xfrm flipV="1">
            <a:off x="1447800" y="274320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vi-VN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Text Box 64"/>
          <p:cNvSpPr txBox="1">
            <a:spLocks noChangeArrowheads="1"/>
          </p:cNvSpPr>
          <p:nvPr/>
        </p:nvSpPr>
        <p:spPr bwMode="auto">
          <a:xfrm>
            <a:off x="930275" y="3581400"/>
            <a:ext cx="204152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8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…..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56" name="Right Brace 55"/>
          <p:cNvSpPr/>
          <p:nvPr/>
        </p:nvSpPr>
        <p:spPr>
          <a:xfrm rot="16200000" flipH="1">
            <a:off x="1257300" y="2979738"/>
            <a:ext cx="152400" cy="990600"/>
          </a:xfrm>
          <a:prstGeom prst="rightBrace">
            <a:avLst/>
          </a:prstGeom>
          <a:ln w="25400">
            <a:solidFill>
              <a:srgbClr val="1901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172" name="TextBox 56"/>
          <p:cNvSpPr txBox="1">
            <a:spLocks noChangeArrowheads="1"/>
          </p:cNvSpPr>
          <p:nvPr/>
        </p:nvSpPr>
        <p:spPr bwMode="auto">
          <a:xfrm>
            <a:off x="2141538" y="2090738"/>
            <a:ext cx="261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3" name="TextBox 57"/>
          <p:cNvSpPr txBox="1">
            <a:spLocks noChangeArrowheads="1"/>
          </p:cNvSpPr>
          <p:nvPr/>
        </p:nvSpPr>
        <p:spPr bwMode="auto">
          <a:xfrm flipH="1">
            <a:off x="923925" y="2105025"/>
            <a:ext cx="4587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4" name="TextBox 58"/>
          <p:cNvSpPr txBox="1">
            <a:spLocks noChangeArrowheads="1"/>
          </p:cNvSpPr>
          <p:nvPr/>
        </p:nvSpPr>
        <p:spPr bwMode="auto">
          <a:xfrm>
            <a:off x="341313" y="2105025"/>
            <a:ext cx="2619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 dirty="0"/>
              <a:t>5</a:t>
            </a:r>
          </a:p>
        </p:txBody>
      </p:sp>
      <p:sp>
        <p:nvSpPr>
          <p:cNvPr id="5175" name="TextBox 59"/>
          <p:cNvSpPr txBox="1">
            <a:spLocks noChangeArrowheads="1"/>
          </p:cNvSpPr>
          <p:nvPr/>
        </p:nvSpPr>
        <p:spPr bwMode="auto">
          <a:xfrm>
            <a:off x="1546225" y="2111375"/>
            <a:ext cx="2635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6" name="TextBox 60"/>
          <p:cNvSpPr txBox="1">
            <a:spLocks noChangeArrowheads="1"/>
          </p:cNvSpPr>
          <p:nvPr/>
        </p:nvSpPr>
        <p:spPr bwMode="auto">
          <a:xfrm>
            <a:off x="317500" y="2916238"/>
            <a:ext cx="261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7" name="TextBox 61"/>
          <p:cNvSpPr txBox="1">
            <a:spLocks noChangeArrowheads="1"/>
          </p:cNvSpPr>
          <p:nvPr/>
        </p:nvSpPr>
        <p:spPr bwMode="auto">
          <a:xfrm>
            <a:off x="1549400" y="2938463"/>
            <a:ext cx="2619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5178" name="TextBox 62"/>
          <p:cNvSpPr txBox="1">
            <a:spLocks noChangeArrowheads="1"/>
          </p:cNvSpPr>
          <p:nvPr/>
        </p:nvSpPr>
        <p:spPr bwMode="auto">
          <a:xfrm>
            <a:off x="930275" y="2933700"/>
            <a:ext cx="2619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600" b="1"/>
              <a:t>5</a:t>
            </a:r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52400" y="3597275"/>
            <a:ext cx="1455738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2 can: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0" y="3086100"/>
            <a:ext cx="38100" cy="2628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  <p:bldP spid="9240" grpId="0" animBg="1"/>
      <p:bldP spid="9241" grpId="0" animBg="1"/>
      <p:bldP spid="9242" grpId="0" animBg="1"/>
      <p:bldP spid="9243" grpId="0" animBg="1"/>
      <p:bldP spid="9244" grpId="0"/>
      <p:bldP spid="9245" grpId="0"/>
      <p:bldP spid="9246" grpId="0"/>
      <p:bldP spid="9249" grpId="0"/>
      <p:bldP spid="9250" grpId="0"/>
      <p:bldP spid="9251" grpId="0"/>
      <p:bldP spid="9252" grpId="0"/>
      <p:bldP spid="9253" grpId="0"/>
      <p:bldP spid="9254" grpId="0"/>
      <p:bldP spid="26" grpId="0" animBg="1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 animBg="1"/>
      <p:bldP spid="53" grpId="0" animBg="1"/>
      <p:bldP spid="54" grpId="0" animBg="1"/>
      <p:bldP spid="55" grpId="0"/>
      <p:bldP spid="56" grpId="0" animBg="1"/>
      <p:bldP spid="5172" grpId="0"/>
      <p:bldP spid="5173" grpId="0"/>
      <p:bldP spid="5174" grpId="0"/>
      <p:bldP spid="5175" grpId="0"/>
      <p:bldP spid="5176" grpId="0"/>
      <p:bldP spid="5177" grpId="0"/>
      <p:bldP spid="5178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8"/>
          <p:cNvSpPr txBox="1">
            <a:spLocks noChangeArrowheads="1"/>
          </p:cNvSpPr>
          <p:nvPr/>
        </p:nvSpPr>
        <p:spPr bwMode="auto">
          <a:xfrm>
            <a:off x="131763" y="1671935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0000CC"/>
                </a:solidFill>
                <a:cs typeface="Times New Roman" pitchFamily="18" charset="0"/>
              </a:rPr>
              <a:t>Tóm</a:t>
            </a:r>
            <a:r>
              <a:rPr lang="en-US" alt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cs typeface="Times New Roman" pitchFamily="18" charset="0"/>
              </a:rPr>
              <a:t>tắt</a:t>
            </a:r>
            <a:r>
              <a:rPr lang="en-US" altLang="en-US" b="1" dirty="0">
                <a:solidFill>
                  <a:srgbClr val="0000CC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6147" name="Text Box 29"/>
          <p:cNvSpPr txBox="1">
            <a:spLocks noChangeArrowheads="1"/>
          </p:cNvSpPr>
          <p:nvPr/>
        </p:nvSpPr>
        <p:spPr bwMode="auto">
          <a:xfrm>
            <a:off x="228599" y="2254704"/>
            <a:ext cx="13954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7 can:</a:t>
            </a:r>
          </a:p>
        </p:txBody>
      </p:sp>
      <p:sp>
        <p:nvSpPr>
          <p:cNvPr id="6148" name="Text Box 30"/>
          <p:cNvSpPr txBox="1">
            <a:spLocks noChangeArrowheads="1"/>
          </p:cNvSpPr>
          <p:nvPr/>
        </p:nvSpPr>
        <p:spPr bwMode="auto">
          <a:xfrm>
            <a:off x="1143000" y="22288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35</a:t>
            </a:r>
            <a:r>
              <a:rPr lang="en-US" altLang="en-US" i="1" dirty="0">
                <a:cs typeface="Times New Roman" pitchFamily="18" charset="0"/>
              </a:rPr>
              <a:t>l</a:t>
            </a:r>
          </a:p>
        </p:txBody>
      </p:sp>
      <p:sp>
        <p:nvSpPr>
          <p:cNvPr id="6149" name="Text Box 31"/>
          <p:cNvSpPr txBox="1">
            <a:spLocks noChangeArrowheads="1"/>
          </p:cNvSpPr>
          <p:nvPr/>
        </p:nvSpPr>
        <p:spPr bwMode="auto">
          <a:xfrm>
            <a:off x="228600" y="2743200"/>
            <a:ext cx="1693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2 can</a:t>
            </a:r>
            <a:r>
              <a:rPr lang="en-US" altLang="en-US" sz="2000" dirty="0">
                <a:cs typeface="Times New Roman" pitchFamily="18" charset="0"/>
              </a:rPr>
              <a:t>:</a:t>
            </a:r>
          </a:p>
        </p:txBody>
      </p:sp>
      <p:sp>
        <p:nvSpPr>
          <p:cNvPr id="6150" name="Text Box 32"/>
          <p:cNvSpPr txBox="1">
            <a:spLocks noChangeArrowheads="1"/>
          </p:cNvSpPr>
          <p:nvPr/>
        </p:nvSpPr>
        <p:spPr bwMode="auto">
          <a:xfrm>
            <a:off x="990600" y="27622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…</a:t>
            </a:r>
            <a:r>
              <a:rPr lang="en-US" altLang="en-US" i="1" dirty="0">
                <a:cs typeface="Times New Roman" pitchFamily="18" charset="0"/>
              </a:rPr>
              <a:t>l ?</a:t>
            </a:r>
          </a:p>
        </p:txBody>
      </p:sp>
      <p:sp>
        <p:nvSpPr>
          <p:cNvPr id="6151" name="Text Box 33"/>
          <p:cNvSpPr txBox="1">
            <a:spLocks noChangeArrowheads="1"/>
          </p:cNvSpPr>
          <p:nvPr/>
        </p:nvSpPr>
        <p:spPr bwMode="auto">
          <a:xfrm>
            <a:off x="3505200" y="1752600"/>
            <a:ext cx="1838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Times New Roman" pitchFamily="18" charset="0"/>
              </a:rPr>
              <a:t>Bài giải</a:t>
            </a:r>
          </a:p>
        </p:txBody>
      </p:sp>
      <p:sp>
        <p:nvSpPr>
          <p:cNvPr id="6152" name="Text Box 34"/>
          <p:cNvSpPr txBox="1">
            <a:spLocks noChangeArrowheads="1"/>
          </p:cNvSpPr>
          <p:nvPr/>
        </p:nvSpPr>
        <p:spPr bwMode="auto">
          <a:xfrm>
            <a:off x="2209800" y="2133600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lít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trong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mỗi</a:t>
            </a:r>
            <a:r>
              <a:rPr lang="en-US" altLang="en-US" dirty="0">
                <a:cs typeface="Times New Roman" pitchFamily="18" charset="0"/>
              </a:rPr>
              <a:t> can </a:t>
            </a:r>
            <a:r>
              <a:rPr lang="en-US" altLang="en-US" dirty="0" err="1">
                <a:cs typeface="Times New Roman" pitchFamily="18" charset="0"/>
              </a:rPr>
              <a:t>là</a:t>
            </a:r>
            <a:r>
              <a:rPr lang="en-US" altLang="en-US" sz="2000" dirty="0">
                <a:cs typeface="Times New Roman" pitchFamily="18" charset="0"/>
              </a:rPr>
              <a:t>:</a:t>
            </a:r>
          </a:p>
        </p:txBody>
      </p:sp>
      <p:sp>
        <p:nvSpPr>
          <p:cNvPr id="6153" name="Text Box 35"/>
          <p:cNvSpPr txBox="1">
            <a:spLocks noChangeArrowheads="1"/>
          </p:cNvSpPr>
          <p:nvPr/>
        </p:nvSpPr>
        <p:spPr bwMode="auto">
          <a:xfrm>
            <a:off x="2667000" y="2590800"/>
            <a:ext cx="3243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35 : 7 = 5 </a:t>
            </a:r>
            <a:r>
              <a:rPr lang="en-US" altLang="en-US" i="1" dirty="0">
                <a:cs typeface="Times New Roman" pitchFamily="18" charset="0"/>
              </a:rPr>
              <a:t>(l)</a:t>
            </a:r>
            <a:r>
              <a:rPr lang="en-US" altLang="en-US" dirty="0">
                <a:cs typeface="Times New Roman" pitchFamily="18" charset="0"/>
              </a:rPr>
              <a:t> </a:t>
            </a:r>
          </a:p>
        </p:txBody>
      </p:sp>
      <p:sp>
        <p:nvSpPr>
          <p:cNvPr id="6154" name="Text Box 36"/>
          <p:cNvSpPr txBox="1">
            <a:spLocks noChangeArrowheads="1"/>
          </p:cNvSpPr>
          <p:nvPr/>
        </p:nvSpPr>
        <p:spPr bwMode="auto">
          <a:xfrm>
            <a:off x="3124200" y="4038600"/>
            <a:ext cx="335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Đáp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: 10</a:t>
            </a:r>
            <a:r>
              <a:rPr lang="en-US" altLang="en-US" i="1" dirty="0">
                <a:cs typeface="Times New Roman" pitchFamily="18" charset="0"/>
              </a:rPr>
              <a:t>l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.</a:t>
            </a:r>
          </a:p>
        </p:txBody>
      </p:sp>
      <p:sp>
        <p:nvSpPr>
          <p:cNvPr id="6155" name="Text Box 37"/>
          <p:cNvSpPr txBox="1">
            <a:spLocks noChangeArrowheads="1"/>
          </p:cNvSpPr>
          <p:nvPr/>
        </p:nvSpPr>
        <p:spPr bwMode="auto">
          <a:xfrm>
            <a:off x="2133600" y="3048000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cs typeface="Times New Roman" pitchFamily="18" charset="0"/>
              </a:rPr>
              <a:t>Số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lít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mật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ong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err="1">
                <a:cs typeface="Times New Roman" pitchFamily="18" charset="0"/>
              </a:rPr>
              <a:t>trong</a:t>
            </a:r>
            <a:r>
              <a:rPr lang="en-US" altLang="en-US" dirty="0">
                <a:cs typeface="Times New Roman" pitchFamily="18" charset="0"/>
              </a:rPr>
              <a:t> 2 can </a:t>
            </a:r>
            <a:r>
              <a:rPr lang="en-US" altLang="en-US" dirty="0" err="1">
                <a:cs typeface="Times New Roman" pitchFamily="18" charset="0"/>
              </a:rPr>
              <a:t>là</a:t>
            </a:r>
            <a:r>
              <a:rPr lang="en-US" altLang="en-US" dirty="0">
                <a:cs typeface="Times New Roman" pitchFamily="18" charset="0"/>
              </a:rPr>
              <a:t>:</a:t>
            </a:r>
          </a:p>
        </p:txBody>
      </p: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2673350" y="3529013"/>
            <a:ext cx="3243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cs typeface="Times New Roman" pitchFamily="18" charset="0"/>
              </a:rPr>
              <a:t>5 x 2 = 10 </a:t>
            </a:r>
            <a:r>
              <a:rPr lang="en-US" altLang="en-US" i="1" dirty="0">
                <a:cs typeface="Times New Roman" pitchFamily="18" charset="0"/>
              </a:rPr>
              <a:t>(l)</a:t>
            </a:r>
            <a:r>
              <a:rPr lang="en-US" altLang="en-US" dirty="0">
                <a:cs typeface="Times New Roman" pitchFamily="18" charset="0"/>
              </a:rPr>
              <a:t> </a:t>
            </a:r>
          </a:p>
        </p:txBody>
      </p:sp>
      <p:cxnSp>
        <p:nvCxnSpPr>
          <p:cNvPr id="580" name="Straight Arrow Connector 579"/>
          <p:cNvCxnSpPr/>
          <p:nvPr/>
        </p:nvCxnSpPr>
        <p:spPr>
          <a:xfrm>
            <a:off x="4343400" y="2838450"/>
            <a:ext cx="13716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Straight Arrow Connector 580"/>
          <p:cNvCxnSpPr/>
          <p:nvPr/>
        </p:nvCxnSpPr>
        <p:spPr>
          <a:xfrm>
            <a:off x="4425950" y="3776663"/>
            <a:ext cx="1371600" cy="158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0" name="Rectangle 589"/>
          <p:cNvSpPr>
            <a:spLocks noChangeArrowheads="1"/>
          </p:cNvSpPr>
          <p:nvPr/>
        </p:nvSpPr>
        <p:spPr bwMode="auto">
          <a:xfrm>
            <a:off x="5889625" y="2574925"/>
            <a:ext cx="3335338" cy="8318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dirty="0" err="1">
                <a:solidFill>
                  <a:schemeClr val="bg1"/>
                </a:solidFill>
              </a:rPr>
              <a:t>Tìm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gia</a:t>
            </a:r>
            <a:r>
              <a:rPr lang="en-US" altLang="en-US" dirty="0">
                <a:solidFill>
                  <a:schemeClr val="bg1"/>
                </a:solidFill>
              </a:rPr>
              <a:t>́ trị </a:t>
            </a:r>
            <a:r>
              <a:rPr lang="en-US" altLang="en-US" dirty="0" err="1">
                <a:solidFill>
                  <a:schemeClr val="bg1"/>
                </a:solidFill>
              </a:rPr>
              <a:t>của</a:t>
            </a:r>
            <a:r>
              <a:rPr lang="en-US" altLang="en-US" dirty="0">
                <a:solidFill>
                  <a:schemeClr val="bg1"/>
                </a:solidFill>
              </a:rPr>
              <a:t> 1 </a:t>
            </a:r>
            <a:r>
              <a:rPr lang="en-US" altLang="en-US" dirty="0" err="1">
                <a:solidFill>
                  <a:schemeClr val="bg1"/>
                </a:solidFill>
              </a:rPr>
              <a:t>phần</a:t>
            </a:r>
            <a:r>
              <a:rPr lang="en-US" altLang="en-US" dirty="0">
                <a:solidFill>
                  <a:schemeClr val="bg1"/>
                </a:solidFill>
              </a:rPr>
              <a:t> (</a:t>
            </a:r>
            <a:r>
              <a:rPr lang="en-US" altLang="en-US" dirty="0" err="1">
                <a:solidFill>
                  <a:schemeClr val="bg1"/>
                </a:solidFill>
              </a:rPr>
              <a:t>Rút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về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đơn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vị</a:t>
            </a:r>
            <a:r>
              <a:rPr lang="en-US" alt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91" name="Rectangle 590"/>
          <p:cNvSpPr>
            <a:spLocks noChangeArrowheads="1"/>
          </p:cNvSpPr>
          <p:nvPr/>
        </p:nvSpPr>
        <p:spPr bwMode="auto">
          <a:xfrm>
            <a:off x="5889625" y="3576638"/>
            <a:ext cx="3429000" cy="461962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dirty="0" err="1">
                <a:solidFill>
                  <a:schemeClr val="bg1"/>
                </a:solidFill>
              </a:rPr>
              <a:t>Tìm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gia</a:t>
            </a:r>
            <a:r>
              <a:rPr lang="en-US" altLang="en-US" dirty="0">
                <a:solidFill>
                  <a:schemeClr val="bg1"/>
                </a:solidFill>
              </a:rPr>
              <a:t>́ trị </a:t>
            </a:r>
            <a:r>
              <a:rPr lang="en-US" altLang="en-US" dirty="0" err="1">
                <a:solidFill>
                  <a:schemeClr val="bg1"/>
                </a:solidFill>
              </a:rPr>
              <a:t>của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nhiều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phần</a:t>
            </a:r>
            <a:endParaRPr lang="en-US" altLang="en-US" dirty="0">
              <a:solidFill>
                <a:schemeClr val="bg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008188" y="2209800"/>
            <a:ext cx="0" cy="2228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04801" y="304800"/>
            <a:ext cx="8839200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Bài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3200" b="1" u="sng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35</a:t>
            </a:r>
            <a:r>
              <a:rPr lang="en-US" sz="3200" b="1" i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l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chia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7 can.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Hỏi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2 can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lít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mật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4">
                    <a:lumMod val="95000"/>
                    <a:lumOff val="5000"/>
                  </a:schemeClr>
                </a:solidFill>
              </a:rPr>
              <a:t>ong</a:t>
            </a:r>
            <a:r>
              <a:rPr lang="en-US" sz="3200" b="1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/>
      <p:bldP spid="6151" grpId="0"/>
      <p:bldP spid="6152" grpId="0"/>
      <p:bldP spid="6153" grpId="0"/>
      <p:bldP spid="6154" grpId="0"/>
      <p:bldP spid="6155" grpId="0"/>
      <p:bldP spid="6156" grpId="0"/>
      <p:bldP spid="590" grpId="0" animBg="1"/>
      <p:bldP spid="591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3505200" y="2133600"/>
            <a:ext cx="903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600" b="1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962400" y="25146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Khi giải “Bài toán có liên quan đến rút về đơn vị”thường tiến hành qua mấy bước?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5451475" y="3260725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Đó là những bước nào?</a:t>
            </a:r>
          </a:p>
        </p:txBody>
      </p:sp>
      <p:pic>
        <p:nvPicPr>
          <p:cNvPr id="11297" name="Picture 33" descr="13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4714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4" name="AutoShape 40"/>
          <p:cNvSpPr>
            <a:spLocks noChangeArrowheads="1"/>
          </p:cNvSpPr>
          <p:nvPr/>
        </p:nvSpPr>
        <p:spPr bwMode="auto">
          <a:xfrm>
            <a:off x="152400" y="1219200"/>
            <a:ext cx="8921751" cy="4222750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altLang="en-US"/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85800" y="1828800"/>
            <a:ext cx="83820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Khi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giải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“</a:t>
            </a: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toán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liên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đến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rút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“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thường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tiến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hành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theo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762000" y="2819400"/>
            <a:ext cx="85725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3200" b="1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1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Tìm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trị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một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phần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-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Rút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về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đơn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vị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(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hiện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phép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chia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)</a:t>
            </a:r>
            <a:endParaRPr lang="en-US" sz="3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762000" y="3810000"/>
            <a:ext cx="83058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* </a:t>
            </a:r>
            <a:r>
              <a:rPr lang="en-US" sz="3200" b="1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Bước</a:t>
            </a:r>
            <a:r>
              <a:rPr lang="en-US" sz="3200" b="1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u="sng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2</a:t>
            </a:r>
            <a:r>
              <a:rPr lang="en-US" sz="32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Tìm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giá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trị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nhiều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phần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(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thực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hiện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phép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3200" b="1" dirty="0" err="1">
                <a:solidFill>
                  <a:srgbClr val="FF0000"/>
                </a:solidFill>
              </a:rPr>
              <a:t>nhân</a:t>
            </a:r>
            <a:r>
              <a:rPr lang="en-US" sz="3200" b="1" dirty="0">
                <a:solidFill>
                  <a:srgbClr val="FF0000"/>
                </a:solidFill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" grpId="0"/>
      <p:bldP spid="11294" grpId="1"/>
      <p:bldP spid="11295" grpId="0"/>
      <p:bldP spid="11295" grpId="1"/>
      <p:bldP spid="11304" grpId="0" animBg="1"/>
      <p:bldP spid="11306" grpId="0"/>
      <p:bldP spid="11307" grpId="0"/>
      <p:bldP spid="113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3"/>
          <p:cNvSpPr>
            <a:spLocks noChangeArrowheads="1"/>
          </p:cNvSpPr>
          <p:nvPr/>
        </p:nvSpPr>
        <p:spPr bwMode="auto">
          <a:xfrm>
            <a:off x="76200" y="1752600"/>
            <a:ext cx="3429000" cy="2667000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altLang="en-US"/>
          </a:p>
        </p:txBody>
      </p:sp>
      <p:sp>
        <p:nvSpPr>
          <p:cNvPr id="7186" name="Text Box 24"/>
          <p:cNvSpPr txBox="1">
            <a:spLocks noChangeArrowheads="1"/>
          </p:cNvSpPr>
          <p:nvPr/>
        </p:nvSpPr>
        <p:spPr bwMode="auto">
          <a:xfrm>
            <a:off x="381000" y="2133600"/>
            <a:ext cx="28956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Khi giải “Bài toán liên quan đến rút về đơn vị “ thường tiến hành theo 2 bước:</a:t>
            </a:r>
          </a:p>
        </p:txBody>
      </p:sp>
      <p:sp>
        <p:nvSpPr>
          <p:cNvPr id="7187" name="Text Box 25"/>
          <p:cNvSpPr txBox="1">
            <a:spLocks noChangeArrowheads="1"/>
          </p:cNvSpPr>
          <p:nvPr/>
        </p:nvSpPr>
        <p:spPr bwMode="auto">
          <a:xfrm>
            <a:off x="381000" y="2895600"/>
            <a:ext cx="2717800" cy="581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Char char="•"/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Bước 1: Tìm giá trị một phần(thực hiện phép  chia)</a:t>
            </a:r>
            <a:endParaRPr lang="en-US" sz="160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88" name="Text Box 26"/>
          <p:cNvSpPr txBox="1">
            <a:spLocks noChangeArrowheads="1"/>
          </p:cNvSpPr>
          <p:nvPr/>
        </p:nvSpPr>
        <p:spPr bwMode="auto">
          <a:xfrm>
            <a:off x="457200" y="3429000"/>
            <a:ext cx="3200400" cy="581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Char char="•"/>
              <a:defRPr/>
            </a:pPr>
            <a:r>
              <a:rPr lang="en-US" sz="1600" b="1">
                <a:solidFill>
                  <a:schemeClr val="tx2">
                    <a:lumMod val="95000"/>
                    <a:lumOff val="5000"/>
                  </a:schemeClr>
                </a:solidFill>
              </a:rPr>
              <a:t>Bước 2: Tìm giá trị nhiều phần đó (thực hiện phép  nhân)</a:t>
            </a:r>
          </a:p>
        </p:txBody>
      </p:sp>
      <p:sp>
        <p:nvSpPr>
          <p:cNvPr id="7189" name="Line 27"/>
          <p:cNvSpPr>
            <a:spLocks noChangeShapeType="1"/>
          </p:cNvSpPr>
          <p:nvPr/>
        </p:nvSpPr>
        <p:spPr bwMode="auto">
          <a:xfrm flipH="1">
            <a:off x="3556000" y="1981200"/>
            <a:ext cx="25400" cy="463867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3569837" y="1108868"/>
            <a:ext cx="5943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Bài</a:t>
            </a:r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 1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chứa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Hỏi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3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nhiêu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thuốc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4876800" y="14478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8534400" y="14478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4191000" y="1828800"/>
            <a:ext cx="434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5334000" y="2133600"/>
            <a:ext cx="1371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Tóm</a:t>
            </a:r>
            <a:r>
              <a:rPr lang="en-US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tắt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5257800" y="26670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 24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endParaRPr lang="en-US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5334000" y="3733800"/>
            <a:ext cx="1250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rgbClr val="0000CC"/>
                </a:solidFill>
              </a:rPr>
              <a:t>Bài</a:t>
            </a:r>
            <a:r>
              <a:rPr lang="en-US" b="1" u="sng" dirty="0">
                <a:solidFill>
                  <a:srgbClr val="0000CC"/>
                </a:solidFill>
              </a:rPr>
              <a:t> </a:t>
            </a:r>
            <a:r>
              <a:rPr lang="en-US" b="1" u="sng" dirty="0" err="1">
                <a:solidFill>
                  <a:srgbClr val="0000CC"/>
                </a:solidFill>
              </a:rPr>
              <a:t>giải</a:t>
            </a:r>
            <a:endParaRPr lang="en-US" b="1" u="sng" dirty="0">
              <a:solidFill>
                <a:srgbClr val="0000CC"/>
              </a:solidFill>
            </a:endParaRP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4114800" y="42672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mỗi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vỉ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4648200" y="4735286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0000CC"/>
                </a:solidFill>
              </a:rPr>
              <a:t>24 : 4 = 6 (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4191000" y="51816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 3 </a:t>
            </a:r>
            <a:r>
              <a:rPr lang="en-US" b="1" dirty="0" err="1">
                <a:solidFill>
                  <a:srgbClr val="0000CC"/>
                </a:solidFill>
              </a:rPr>
              <a:t>vỉ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có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4724400" y="55626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rgbClr val="0000CC"/>
                </a:solidFill>
              </a:rPr>
              <a:t>6 x 3 = 18 (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334000" y="6019800"/>
            <a:ext cx="3276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Đáp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: 18 </a:t>
            </a:r>
            <a:r>
              <a:rPr lang="en-US" b="1" dirty="0" err="1">
                <a:solidFill>
                  <a:srgbClr val="0000CC"/>
                </a:solidFill>
              </a:rPr>
              <a:t>viên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thuốc</a:t>
            </a:r>
            <a:r>
              <a:rPr lang="en-US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4191000" y="1905000"/>
            <a:ext cx="434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5254625" y="31242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3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vỉ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: …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viên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  <p:bldP spid="12326" grpId="0"/>
      <p:bldP spid="12328" grpId="0"/>
      <p:bldP spid="12330" grpId="0"/>
      <p:bldP spid="12331" grpId="0"/>
      <p:bldP spid="12332" grpId="0"/>
      <p:bldP spid="12333" grpId="0"/>
      <p:bldP spid="12334" grpId="0"/>
      <p:bldP spid="123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42863" y="1143000"/>
            <a:ext cx="91440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u="sng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Bài</a:t>
            </a:r>
            <a:r>
              <a:rPr lang="en-US" u="sng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28kg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gạo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đựng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đều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trong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7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Hỏi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5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đó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có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bao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nhiêu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ki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-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lô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-gam </a:t>
            </a:r>
            <a:r>
              <a:rPr lang="en-US" dirty="0" err="1">
                <a:solidFill>
                  <a:schemeClr val="tx2">
                    <a:lumMod val="95000"/>
                    <a:lumOff val="5000"/>
                  </a:schemeClr>
                </a:solidFill>
              </a:rPr>
              <a:t>gạo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1338263" y="15240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4572000" y="15240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5867400" y="1524001"/>
            <a:ext cx="2590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22225" y="1905000"/>
            <a:ext cx="18113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52400" y="2362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 dirty="0" err="1">
                <a:solidFill>
                  <a:srgbClr val="190119"/>
                </a:solidFill>
              </a:rPr>
              <a:t>Tóm</a:t>
            </a:r>
            <a:r>
              <a:rPr lang="en-US" altLang="en-US" b="1" u="sng" dirty="0">
                <a:solidFill>
                  <a:srgbClr val="190119"/>
                </a:solidFill>
              </a:rPr>
              <a:t> </a:t>
            </a:r>
            <a:r>
              <a:rPr lang="en-US" altLang="en-US" b="1" u="sng" dirty="0" err="1">
                <a:solidFill>
                  <a:srgbClr val="190119"/>
                </a:solidFill>
              </a:rPr>
              <a:t>tắt</a:t>
            </a:r>
            <a:r>
              <a:rPr lang="en-US" altLang="en-US" b="1" dirty="0">
                <a:solidFill>
                  <a:srgbClr val="190119"/>
                </a:solidFill>
              </a:rPr>
              <a:t>: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52400" y="2895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190119"/>
                </a:solidFill>
              </a:rPr>
              <a:t>7 </a:t>
            </a:r>
            <a:r>
              <a:rPr lang="en-US" altLang="en-US" dirty="0" err="1">
                <a:solidFill>
                  <a:srgbClr val="190119"/>
                </a:solidFill>
              </a:rPr>
              <a:t>bao</a:t>
            </a:r>
            <a:r>
              <a:rPr lang="en-US" altLang="en-US" dirty="0">
                <a:solidFill>
                  <a:srgbClr val="190119"/>
                </a:solidFill>
              </a:rPr>
              <a:t> : 28kg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52400" y="3200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190119"/>
                </a:solidFill>
              </a:rPr>
              <a:t>5 </a:t>
            </a:r>
            <a:r>
              <a:rPr lang="en-US" altLang="en-US" dirty="0" err="1">
                <a:solidFill>
                  <a:srgbClr val="190119"/>
                </a:solidFill>
              </a:rPr>
              <a:t>bao</a:t>
            </a:r>
            <a:r>
              <a:rPr lang="en-US" altLang="en-US" dirty="0">
                <a:solidFill>
                  <a:srgbClr val="190119"/>
                </a:solidFill>
              </a:rPr>
              <a:t> : …kg ?</a:t>
            </a:r>
          </a:p>
        </p:txBody>
      </p:sp>
      <p:sp>
        <p:nvSpPr>
          <p:cNvPr id="21" name="Text Box 42"/>
          <p:cNvSpPr txBox="1">
            <a:spLocks noChangeArrowheads="1"/>
          </p:cNvSpPr>
          <p:nvPr/>
        </p:nvSpPr>
        <p:spPr bwMode="auto">
          <a:xfrm>
            <a:off x="3886200" y="2514600"/>
            <a:ext cx="1250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u="sng" dirty="0" err="1">
                <a:solidFill>
                  <a:srgbClr val="0000CC"/>
                </a:solidFill>
              </a:rPr>
              <a:t>Bài</a:t>
            </a:r>
            <a:r>
              <a:rPr lang="en-US" b="1" u="sng" dirty="0">
                <a:solidFill>
                  <a:srgbClr val="0000CC"/>
                </a:solidFill>
              </a:rPr>
              <a:t> </a:t>
            </a:r>
            <a:r>
              <a:rPr lang="en-US" b="1" u="sng" dirty="0" err="1">
                <a:solidFill>
                  <a:srgbClr val="0000CC"/>
                </a:solidFill>
              </a:rPr>
              <a:t>giải</a:t>
            </a:r>
            <a:endParaRPr lang="en-US" b="1" u="sng" dirty="0">
              <a:solidFill>
                <a:srgbClr val="0000CC"/>
              </a:solidFill>
            </a:endParaRP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2667000" y="30480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ki</a:t>
            </a:r>
            <a:r>
              <a:rPr lang="en-US" b="1" dirty="0" smtClean="0">
                <a:solidFill>
                  <a:srgbClr val="0000CC"/>
                </a:solidFill>
              </a:rPr>
              <a:t>-</a:t>
            </a:r>
            <a:r>
              <a:rPr lang="en-US" b="1" dirty="0" err="1" smtClean="0">
                <a:solidFill>
                  <a:srgbClr val="0000CC"/>
                </a:solidFill>
              </a:rPr>
              <a:t>lô</a:t>
            </a:r>
            <a:r>
              <a:rPr lang="en-US" b="1" dirty="0" smtClean="0">
                <a:solidFill>
                  <a:srgbClr val="0000CC"/>
                </a:solidFill>
              </a:rPr>
              <a:t>-gam 1 </a:t>
            </a:r>
            <a:r>
              <a:rPr lang="en-US" b="1" dirty="0" err="1" smtClean="0">
                <a:solidFill>
                  <a:srgbClr val="0000CC"/>
                </a:solidFill>
              </a:rPr>
              <a:t>bao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đựng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23" name="Text Box 44"/>
          <p:cNvSpPr txBox="1">
            <a:spLocks noChangeArrowheads="1"/>
          </p:cNvSpPr>
          <p:nvPr/>
        </p:nvSpPr>
        <p:spPr bwMode="auto">
          <a:xfrm>
            <a:off x="3200400" y="35814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0000CC"/>
                </a:solidFill>
              </a:rPr>
              <a:t>28 : 7 = 4 (kg)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5" name="Text Box 46"/>
          <p:cNvSpPr txBox="1">
            <a:spLocks noChangeArrowheads="1"/>
          </p:cNvSpPr>
          <p:nvPr/>
        </p:nvSpPr>
        <p:spPr bwMode="auto">
          <a:xfrm>
            <a:off x="3276600" y="4648200"/>
            <a:ext cx="2514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0000CC"/>
                </a:solidFill>
              </a:rPr>
              <a:t>4 x 5 = 20 (kg)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3886200" y="5230813"/>
            <a:ext cx="3276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Đáp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: </a:t>
            </a:r>
            <a:r>
              <a:rPr lang="en-US" b="1" dirty="0" smtClean="0">
                <a:solidFill>
                  <a:srgbClr val="0000CC"/>
                </a:solidFill>
              </a:rPr>
              <a:t>20 kg </a:t>
            </a:r>
            <a:r>
              <a:rPr lang="en-US" b="1" dirty="0" err="1" smtClean="0">
                <a:solidFill>
                  <a:srgbClr val="0000CC"/>
                </a:solidFill>
              </a:rPr>
              <a:t>gạo</a:t>
            </a:r>
            <a:r>
              <a:rPr lang="en-US" b="1" dirty="0" smtClean="0">
                <a:solidFill>
                  <a:srgbClr val="0000CC"/>
                </a:solidFill>
              </a:rPr>
              <a:t>.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27" name="Text Box 43"/>
          <p:cNvSpPr txBox="1">
            <a:spLocks noChangeArrowheads="1"/>
          </p:cNvSpPr>
          <p:nvPr/>
        </p:nvSpPr>
        <p:spPr bwMode="auto">
          <a:xfrm>
            <a:off x="2678113" y="4038600"/>
            <a:ext cx="4267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srgbClr val="0000CC"/>
                </a:solidFill>
              </a:rPr>
              <a:t>Số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ki</a:t>
            </a:r>
            <a:r>
              <a:rPr lang="en-US" b="1" dirty="0" smtClean="0">
                <a:solidFill>
                  <a:srgbClr val="0000CC"/>
                </a:solidFill>
              </a:rPr>
              <a:t>-</a:t>
            </a:r>
            <a:r>
              <a:rPr lang="en-US" b="1" dirty="0" err="1" smtClean="0">
                <a:solidFill>
                  <a:srgbClr val="0000CC"/>
                </a:solidFill>
              </a:rPr>
              <a:t>lô</a:t>
            </a:r>
            <a:r>
              <a:rPr lang="en-US" b="1" dirty="0" smtClean="0">
                <a:solidFill>
                  <a:srgbClr val="0000CC"/>
                </a:solidFill>
              </a:rPr>
              <a:t>-gam 5 </a:t>
            </a:r>
            <a:r>
              <a:rPr lang="en-US" b="1" dirty="0" err="1" smtClean="0">
                <a:solidFill>
                  <a:srgbClr val="0000CC"/>
                </a:solidFill>
              </a:rPr>
              <a:t>bao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đựng</a:t>
            </a: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</a:rPr>
              <a:t>là</a:t>
            </a:r>
            <a:r>
              <a:rPr lang="en-US" b="1" dirty="0">
                <a:solidFill>
                  <a:srgbClr val="0000CC"/>
                </a:solidFill>
              </a:rPr>
              <a:t>: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133600" y="28956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133600" y="6781800"/>
            <a:ext cx="5638800" cy="38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/>
      <p:bldP spid="13344" grpId="0" animBg="1"/>
      <p:bldP spid="13345" grpId="0" animBg="1"/>
      <p:bldP spid="13346" grpId="0" animBg="1"/>
      <p:bldP spid="28" grpId="0" animBg="1"/>
      <p:bldP spid="29" grpId="0"/>
      <p:bldP spid="30" grpId="0"/>
      <p:bldP spid="31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1"/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1676400" y="1905000"/>
            <a:ext cx="1168400" cy="3365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 sz="1600" b="1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5" name="AutoShape 28"/>
          <p:cNvSpPr>
            <a:spLocks noChangeArrowheads="1"/>
          </p:cNvSpPr>
          <p:nvPr/>
        </p:nvSpPr>
        <p:spPr bwMode="auto">
          <a:xfrm>
            <a:off x="304800" y="1692275"/>
            <a:ext cx="8382000" cy="3870325"/>
          </a:xfrm>
          <a:prstGeom prst="horizontalScroll">
            <a:avLst>
              <a:gd name="adj" fmla="val 12500"/>
            </a:avLst>
          </a:prstGeom>
          <a:solidFill>
            <a:srgbClr val="EEFBA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6" name="Text Box 29"/>
          <p:cNvSpPr txBox="1">
            <a:spLocks noChangeArrowheads="1"/>
          </p:cNvSpPr>
          <p:nvPr/>
        </p:nvSpPr>
        <p:spPr bwMode="auto">
          <a:xfrm>
            <a:off x="838200" y="2362200"/>
            <a:ext cx="670560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b="1">
                <a:solidFill>
                  <a:schemeClr val="tx2">
                    <a:lumMod val="95000"/>
                    <a:lumOff val="5000"/>
                  </a:schemeClr>
                </a:solidFill>
              </a:rPr>
              <a:t>Khi giải “</a:t>
            </a:r>
            <a:r>
              <a:rPr lang="en-US" b="1">
                <a:solidFill>
                  <a:srgbClr val="FF0000"/>
                </a:solidFill>
              </a:rPr>
              <a:t>Bài toán liên quan đến rút về đơn vị </a:t>
            </a:r>
            <a:r>
              <a:rPr lang="en-US" b="1">
                <a:solidFill>
                  <a:schemeClr val="tx2">
                    <a:lumMod val="95000"/>
                    <a:lumOff val="5000"/>
                  </a:schemeClr>
                </a:solidFill>
              </a:rPr>
              <a:t>“ thường tiến hành theo 2 bước:</a:t>
            </a:r>
          </a:p>
        </p:txBody>
      </p:sp>
      <p:sp>
        <p:nvSpPr>
          <p:cNvPr id="10247" name="Text Box 30"/>
          <p:cNvSpPr txBox="1">
            <a:spLocks noChangeArrowheads="1"/>
          </p:cNvSpPr>
          <p:nvPr/>
        </p:nvSpPr>
        <p:spPr bwMode="auto">
          <a:xfrm>
            <a:off x="609600" y="3397250"/>
            <a:ext cx="77724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>
                <a:solidFill>
                  <a:srgbClr val="0033CC"/>
                </a:solidFill>
              </a:rPr>
              <a:t> - Bước 1: Tìm giá trị một phần (thực hiện phép  chia)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>
                <a:solidFill>
                  <a:srgbClr val="0033CC"/>
                </a:solidFill>
              </a:rPr>
              <a:t>                    </a:t>
            </a:r>
            <a:r>
              <a:rPr lang="en-US" altLang="en-US" b="1">
                <a:solidFill>
                  <a:srgbClr val="0033CC"/>
                </a:solidFill>
              </a:rPr>
              <a:t>B</a:t>
            </a:r>
            <a:r>
              <a:rPr lang="vi-VN" altLang="en-US" b="1">
                <a:solidFill>
                  <a:srgbClr val="0033CC"/>
                </a:solidFill>
              </a:rPr>
              <a:t>ư</a:t>
            </a:r>
            <a:r>
              <a:rPr lang="en-US" altLang="en-US" b="1">
                <a:solidFill>
                  <a:srgbClr val="0033CC"/>
                </a:solidFill>
              </a:rPr>
              <a:t>ớc rút về đ</a:t>
            </a:r>
            <a:r>
              <a:rPr lang="vi-VN" altLang="en-US" b="1">
                <a:solidFill>
                  <a:srgbClr val="0033CC"/>
                </a:solidFill>
              </a:rPr>
              <a:t>ơ</a:t>
            </a:r>
            <a:r>
              <a:rPr lang="en-US" altLang="en-US" b="1">
                <a:solidFill>
                  <a:srgbClr val="0033CC"/>
                </a:solidFill>
              </a:rPr>
              <a:t>n vị</a:t>
            </a:r>
          </a:p>
        </p:txBody>
      </p:sp>
      <p:sp>
        <p:nvSpPr>
          <p:cNvPr id="10248" name="Text Box 31"/>
          <p:cNvSpPr txBox="1">
            <a:spLocks noChangeArrowheads="1"/>
          </p:cNvSpPr>
          <p:nvPr/>
        </p:nvSpPr>
        <p:spPr bwMode="auto">
          <a:xfrm>
            <a:off x="609600" y="4191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b="1">
                <a:solidFill>
                  <a:srgbClr val="0033CC"/>
                </a:solidFill>
              </a:rPr>
              <a:t> - Bước 2:Tìm giá trị nhiều phần đó (thực hiện phép  nhân)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2496</TotalTime>
  <Words>704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Default Design</vt:lpstr>
      <vt:lpstr>PowerPoint Presentation</vt:lpstr>
      <vt:lpstr>Thứ ba ngày 8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 bước giải bài toán liên quan đến rút về đơn vị.  - Hoàn thành  vở bài tập Toán. - Chuẩn bị bài sau: Luyện tập  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118</cp:revision>
  <dcterms:created xsi:type="dcterms:W3CDTF">2009-02-16T12:29:33Z</dcterms:created>
  <dcterms:modified xsi:type="dcterms:W3CDTF">2022-03-02T09:34:46Z</dcterms:modified>
</cp:coreProperties>
</file>