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4" r:id="rId2"/>
    <p:sldId id="256" r:id="rId3"/>
    <p:sldId id="258" r:id="rId4"/>
    <p:sldId id="257" r:id="rId5"/>
    <p:sldId id="263" r:id="rId6"/>
    <p:sldId id="327" r:id="rId7"/>
    <p:sldId id="328" r:id="rId8"/>
    <p:sldId id="329" r:id="rId9"/>
    <p:sldId id="330" r:id="rId10"/>
    <p:sldId id="266" r:id="rId11"/>
    <p:sldId id="331" r:id="rId12"/>
    <p:sldId id="320" r:id="rId13"/>
    <p:sldId id="332" r:id="rId14"/>
    <p:sldId id="324" r:id="rId15"/>
    <p:sldId id="325" r:id="rId16"/>
    <p:sldId id="333" r:id="rId17"/>
    <p:sldId id="265" r:id="rId18"/>
    <p:sldId id="260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109" d="100"/>
          <a:sy n="109" d="100"/>
        </p:scale>
        <p:origin x="17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B5261-C587-47F1-B9A6-935C7AF13EEA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81A51-87C2-4E19-A3DB-EA6C41BBB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A51-87C2-4E19-A3DB-EA6C41BBB4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2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81A51-87C2-4E19-A3DB-EA6C41BBB4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779A10-2BFC-4135-AB18-83D60B23F39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9F696F-13AD-48CA-B0BE-6C993351A274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244D5B-31F3-499C-BFE5-674E0FF095A9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66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5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6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1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0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5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E070-7FAD-4AF8-B76C-F1977030AA18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7D445-B2B1-4E4C-870C-2681C17D2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2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TextEdit="1"/>
          </p:cNvSpPr>
          <p:nvPr/>
        </p:nvSpPr>
        <p:spPr bwMode="auto">
          <a:xfrm>
            <a:off x="5562600" y="511792"/>
            <a:ext cx="2592288" cy="496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854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854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15364" name="Text Box 12"/>
          <p:cNvSpPr txBox="1">
            <a:spLocks noChangeArrowheads="1"/>
          </p:cNvSpPr>
          <p:nvPr/>
        </p:nvSpPr>
        <p:spPr bwMode="auto">
          <a:xfrm>
            <a:off x="2971800" y="4602329"/>
            <a:ext cx="3497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1932982"/>
            <a:ext cx="5493060" cy="211425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2279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2279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1828" y="2672916"/>
            <a:ext cx="5793060" cy="167048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b="1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spc="21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21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b="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b="1" spc="21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spc="2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khác</a:t>
            </a:r>
            <a:endParaRPr lang="en-US" sz="1181" b="1" spc="2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70557"/>
            <a:ext cx="861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arenR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…………..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…….......</a:t>
            </a: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………..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0152" y="50292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041" y="34290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4585157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00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0" y="1660525"/>
            <a:ext cx="792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/>
              <a:t>b. Xếp những cụm từ sau đây vào 2 cột </a:t>
            </a:r>
            <a:r>
              <a:rPr lang="en-US" sz="2000">
                <a:solidFill>
                  <a:srgbClr val="3333FF"/>
                </a:solidFill>
              </a:rPr>
              <a:t>“Nên làm” </a:t>
            </a:r>
            <a:r>
              <a:rPr lang="en-US" sz="2000"/>
              <a:t>hoặc </a:t>
            </a:r>
            <a:r>
              <a:rPr lang="en-US" sz="2000">
                <a:solidFill>
                  <a:srgbClr val="3333FF"/>
                </a:solidFill>
              </a:rPr>
              <a:t>“Không nên làm”</a:t>
            </a:r>
            <a:r>
              <a:rPr lang="en-US" sz="2000"/>
              <a:t> liên quan đến thư từ, tài sản của người khác.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810000"/>
            <a:ext cx="3733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600"/>
              <a:t> Hỏi mượn khi cần.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4800" y="4343400"/>
          <a:ext cx="8305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Nên</a:t>
                      </a:r>
                      <a:r>
                        <a:rPr lang="en-US" baseline="0" smtClean="0"/>
                        <a:t> làm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Không</a:t>
                      </a:r>
                      <a:r>
                        <a:rPr lang="en-US" baseline="0" smtClean="0"/>
                        <a:t> nên làm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72000" y="3886200"/>
            <a:ext cx="396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/>
              <a:t> Tự ý bóc thư nếu quan tâm.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4873625"/>
            <a:ext cx="419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400"/>
              <a:t> Giữ gìn, bảo quản khi người khác cho mượn.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0" y="4876800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400"/>
              <a:t> Tự ý sử dụng khi chưa được phép.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4800" y="5334000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400"/>
              <a:t> Hỏi mượn khi cần.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72000" y="5334000"/>
            <a:ext cx="1797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- Xem trộm nhật kí.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5788025"/>
            <a:ext cx="3602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- Nhận thư dùm khi hàng xóm vắng nhà.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572000" y="5788025"/>
            <a:ext cx="296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- Sử dụng trước, hỏi mượn sau.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572000" y="6245225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- Tự ý bóc thư nếu quan tâm.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57200" y="2862263"/>
            <a:ext cx="3744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/>
              <a:t> Tự ý sử dụng khi chưa được phép.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7200" y="3225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/>
              <a:t> Giữ gìn, bảo quản khi người khác cho mượn.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92638" y="2819400"/>
            <a:ext cx="203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/>
              <a:t> Xem trộm nhật kí.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78350" y="3243263"/>
            <a:ext cx="410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/>
              <a:t> Nhận thư dùm khi hàng xóm vắng nhà.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572000" y="3548063"/>
            <a:ext cx="3379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/>
              <a:t> Sử dụng trước, hỏi mượn sau.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7200" y="2862263"/>
            <a:ext cx="37449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Tự ý sử dụng khi chưa được phép.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57200" y="3228975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Giữ gìn, bảo quản khi người khác cho mượn.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7200" y="3810000"/>
            <a:ext cx="3733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Hỏi mượn khi cần.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587875" y="2819400"/>
            <a:ext cx="2035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Xem trộm nhật kí.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572000" y="3243263"/>
            <a:ext cx="410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Nhận thư dùm khi hàng xóm vắng nhà.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572000" y="3548063"/>
            <a:ext cx="3379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Sử dụng trước, hỏi mượn sau.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572000" y="3886200"/>
            <a:ext cx="396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1600">
                <a:solidFill>
                  <a:srgbClr val="C00000"/>
                </a:solidFill>
              </a:rPr>
              <a:t> Tự ý bóc thư nếu quan tâm.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53641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1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11" grpId="0"/>
      <p:bldP spid="11" grpId="1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pic>
        <p:nvPicPr>
          <p:cNvPr id="17411" name="Picture 5" descr="dividers_1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24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flower_daffodil_array_q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dividers_1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76800"/>
            <a:ext cx="548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3276600" y="457200"/>
            <a:ext cx="2743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800" b="1" i="1" u="sng" dirty="0" err="1">
                <a:solidFill>
                  <a:srgbClr val="FF0000"/>
                </a:solidFill>
              </a:rPr>
              <a:t>Ghi</a:t>
            </a:r>
            <a:r>
              <a:rPr lang="en-US" sz="4800" b="1" i="1" u="sng" dirty="0">
                <a:solidFill>
                  <a:srgbClr val="FF0000"/>
                </a:solidFill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</a:rPr>
              <a:t>nhớ</a:t>
            </a:r>
            <a:endParaRPr lang="en-US" sz="4800" b="1" i="1" u="sng" dirty="0">
              <a:solidFill>
                <a:srgbClr val="FF0000"/>
              </a:solidFill>
            </a:endParaRPr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>
            <a:off x="533400" y="1219200"/>
            <a:ext cx="7848600" cy="48768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i="1">
                <a:solidFill>
                  <a:srgbClr val="0000FF"/>
                </a:solidFill>
              </a:rPr>
              <a:t>Thư từ, tài sản của mỗi người thuộc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về riêng họ. Tự ý xem thư, sử dụng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 tài sản của người khác là thiếu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lòng tự trọng và vi phạm pháp luật</a:t>
            </a:r>
            <a:r>
              <a:rPr lang="en-US" sz="3600"/>
              <a:t>.</a:t>
            </a:r>
          </a:p>
          <a:p>
            <a:pPr algn="ctr"/>
            <a:endParaRPr lang="en-US" altLang="ko-KR" sz="2800">
              <a:solidFill>
                <a:srgbClr val="0000FF"/>
              </a:solidFill>
              <a:latin typeface="Arial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5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1"/>
            <a:ext cx="8458200" cy="2838450"/>
          </a:xfrm>
        </p:spPr>
        <p:txBody>
          <a:bodyPr/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733800"/>
            <a:ext cx="8305800" cy="19050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2286000" y="49530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2743200" y="56388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794" y="20380"/>
            <a:ext cx="9261607" cy="6826267"/>
            <a:chOff x="94" y="202"/>
            <a:chExt cx="5540" cy="3898"/>
          </a:xfrm>
        </p:grpSpPr>
        <p:sp>
          <p:nvSpPr>
            <p:cNvPr id="6153" name="Rectangle 13"/>
            <p:cNvSpPr>
              <a:spLocks noChangeArrowheads="1"/>
            </p:cNvSpPr>
            <p:nvPr/>
          </p:nvSpPr>
          <p:spPr bwMode="auto">
            <a:xfrm>
              <a:off x="2782" y="2228"/>
              <a:ext cx="2842" cy="1872"/>
            </a:xfrm>
            <a:prstGeom prst="rect">
              <a:avLst/>
            </a:prstGeom>
            <a:solidFill>
              <a:schemeClr val="bg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6154" name="Rectangle 14"/>
            <p:cNvSpPr>
              <a:spLocks noChangeArrowheads="1"/>
            </p:cNvSpPr>
            <p:nvPr/>
          </p:nvSpPr>
          <p:spPr bwMode="auto">
            <a:xfrm>
              <a:off x="112" y="2228"/>
              <a:ext cx="2688" cy="1872"/>
            </a:xfrm>
            <a:prstGeom prst="rect">
              <a:avLst/>
            </a:prstGeom>
            <a:solidFill>
              <a:schemeClr val="bg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6155" name="Rectangle 15"/>
            <p:cNvSpPr>
              <a:spLocks noChangeArrowheads="1"/>
            </p:cNvSpPr>
            <p:nvPr/>
          </p:nvSpPr>
          <p:spPr bwMode="auto">
            <a:xfrm>
              <a:off x="2782" y="220"/>
              <a:ext cx="2852" cy="1983"/>
            </a:xfrm>
            <a:prstGeom prst="rect">
              <a:avLst/>
            </a:prstGeom>
            <a:solidFill>
              <a:schemeClr val="bg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6156" name="Rectangle 16"/>
            <p:cNvSpPr>
              <a:spLocks noChangeArrowheads="1"/>
            </p:cNvSpPr>
            <p:nvPr/>
          </p:nvSpPr>
          <p:spPr bwMode="auto">
            <a:xfrm>
              <a:off x="94" y="220"/>
              <a:ext cx="2688" cy="1983"/>
            </a:xfrm>
            <a:prstGeom prst="rect">
              <a:avLst/>
            </a:prstGeom>
            <a:solidFill>
              <a:schemeClr val="bg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pic>
          <p:nvPicPr>
            <p:cNvPr id="6157" name="Picture 19" descr="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211"/>
              <a:ext cx="2679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20" descr="033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" y="202"/>
              <a:ext cx="2815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21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" y="2240"/>
              <a:ext cx="2634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22" descr="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2227"/>
              <a:ext cx="2763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itle 6"/>
          <p:cNvSpPr txBox="1">
            <a:spLocks/>
          </p:cNvSpPr>
          <p:nvPr/>
        </p:nvSpPr>
        <p:spPr bwMode="auto">
          <a:xfrm>
            <a:off x="0" y="2133600"/>
            <a:ext cx="441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a)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B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về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Thắng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liền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lục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túi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để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mua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quà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gì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mình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  <a:endParaRPr lang="en-US" sz="2400" b="1" kern="0" dirty="0">
              <a:solidFill>
                <a:srgbClr val="FF0000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30" name="Title 6"/>
          <p:cNvSpPr txBox="1">
            <a:spLocks/>
          </p:cNvSpPr>
          <p:nvPr/>
        </p:nvSpPr>
        <p:spPr bwMode="auto">
          <a:xfrm>
            <a:off x="4343400" y="1905000"/>
            <a:ext cx="480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b)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M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ỗi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lần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sang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hàng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xóm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tivi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Bình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đều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chào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hỏi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mọi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người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xin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phép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chủ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rồi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mới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ngồi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endParaRPr lang="en-US" sz="2400" b="1" kern="0" dirty="0">
              <a:solidFill>
                <a:srgbClr val="FF0000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31" name="Title 6"/>
          <p:cNvSpPr txBox="1">
            <a:spLocks/>
          </p:cNvSpPr>
          <p:nvPr/>
        </p:nvSpPr>
        <p:spPr bwMode="auto">
          <a:xfrm>
            <a:off x="0" y="5791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c)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B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ở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xa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Hải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thường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viết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. Một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lần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mấy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lấy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Hải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viết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gì</a:t>
            </a:r>
            <a:r>
              <a:rPr lang="en-US" sz="2400" b="1" kern="0" dirty="0">
                <a:ea typeface="+mj-ea"/>
                <a:cs typeface="Times New Roman" pitchFamily="18" charset="0"/>
              </a:rPr>
              <a:t>.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2" name="Title 6"/>
          <p:cNvSpPr txBox="1">
            <a:spLocks/>
          </p:cNvSpPr>
          <p:nvPr/>
        </p:nvSpPr>
        <p:spPr bwMode="auto">
          <a:xfrm>
            <a:off x="4419600" y="5486400"/>
            <a:ext cx="480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d) S</a:t>
            </a:r>
            <a:r>
              <a:rPr lang="en-US" sz="2400" b="1" kern="0" dirty="0">
                <a:ea typeface="+mj-ea"/>
                <a:cs typeface="Times New Roman" pitchFamily="18" charset="0"/>
              </a:rPr>
              <a:t>ang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thấy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có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đồ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chơi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đẹp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lạ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mắt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Phú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bảo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với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:”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Cậu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tớ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đồ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chơi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này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được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không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?”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8842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2286000" y="49530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2743200" y="563880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0" y="0"/>
            <a:ext cx="9175750" cy="6858000"/>
            <a:chOff x="94" y="220"/>
            <a:chExt cx="5540" cy="3880"/>
          </a:xfrm>
        </p:grpSpPr>
        <p:sp>
          <p:nvSpPr>
            <p:cNvPr id="18447" name="Rectangle 13"/>
            <p:cNvSpPr>
              <a:spLocks noChangeArrowheads="1"/>
            </p:cNvSpPr>
            <p:nvPr/>
          </p:nvSpPr>
          <p:spPr bwMode="auto">
            <a:xfrm>
              <a:off x="2782" y="2228"/>
              <a:ext cx="2842" cy="1872"/>
            </a:xfrm>
            <a:prstGeom prst="rect">
              <a:avLst/>
            </a:prstGeom>
            <a:solidFill>
              <a:schemeClr val="accent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48" name="Rectangle 14"/>
            <p:cNvSpPr>
              <a:spLocks noChangeArrowheads="1"/>
            </p:cNvSpPr>
            <p:nvPr/>
          </p:nvSpPr>
          <p:spPr bwMode="auto">
            <a:xfrm>
              <a:off x="112" y="2228"/>
              <a:ext cx="2688" cy="1872"/>
            </a:xfrm>
            <a:prstGeom prst="rect">
              <a:avLst/>
            </a:prstGeom>
            <a:solidFill>
              <a:schemeClr val="accent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49" name="Rectangle 15"/>
            <p:cNvSpPr>
              <a:spLocks noChangeArrowheads="1"/>
            </p:cNvSpPr>
            <p:nvPr/>
          </p:nvSpPr>
          <p:spPr bwMode="auto">
            <a:xfrm>
              <a:off x="2782" y="220"/>
              <a:ext cx="2852" cy="1983"/>
            </a:xfrm>
            <a:prstGeom prst="rect">
              <a:avLst/>
            </a:prstGeom>
            <a:solidFill>
              <a:schemeClr val="accent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50" name="Rectangle 16"/>
            <p:cNvSpPr>
              <a:spLocks noChangeArrowheads="1"/>
            </p:cNvSpPr>
            <p:nvPr/>
          </p:nvSpPr>
          <p:spPr bwMode="auto">
            <a:xfrm>
              <a:off x="94" y="220"/>
              <a:ext cx="2688" cy="1983"/>
            </a:xfrm>
            <a:prstGeom prst="rect">
              <a:avLst/>
            </a:prstGeom>
            <a:solidFill>
              <a:schemeClr val="accent1"/>
            </a:solidFill>
            <a:ln w="57150" cmpd="thinThick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pic>
          <p:nvPicPr>
            <p:cNvPr id="18451" name="Picture 19" descr="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322"/>
              <a:ext cx="182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20" descr="033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" y="314"/>
              <a:ext cx="177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21" descr="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" y="2298"/>
              <a:ext cx="1756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22" descr="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6" y="2298"/>
              <a:ext cx="172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5" name="Oval 23"/>
            <p:cNvSpPr>
              <a:spLocks noChangeArrowheads="1"/>
            </p:cNvSpPr>
            <p:nvPr/>
          </p:nvSpPr>
          <p:spPr bwMode="auto">
            <a:xfrm>
              <a:off x="156" y="768"/>
              <a:ext cx="624" cy="576"/>
            </a:xfrm>
            <a:prstGeom prst="ellipse">
              <a:avLst/>
            </a:prstGeom>
            <a:solidFill>
              <a:schemeClr val="bg1"/>
            </a:solidFill>
            <a:ln w="57150" cmpd="thinThick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56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324" y="928"/>
              <a:ext cx="24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Tifani HeavyH"/>
                </a:rPr>
                <a:t>1</a:t>
              </a:r>
            </a:p>
          </p:txBody>
        </p:sp>
        <p:sp>
          <p:nvSpPr>
            <p:cNvPr id="18457" name="Oval 31"/>
            <p:cNvSpPr>
              <a:spLocks noChangeArrowheads="1"/>
            </p:cNvSpPr>
            <p:nvPr/>
          </p:nvSpPr>
          <p:spPr bwMode="auto">
            <a:xfrm>
              <a:off x="156" y="2688"/>
              <a:ext cx="624" cy="576"/>
            </a:xfrm>
            <a:prstGeom prst="ellipse">
              <a:avLst/>
            </a:prstGeom>
            <a:solidFill>
              <a:schemeClr val="bg1"/>
            </a:solidFill>
            <a:ln w="57150" cmpd="thinThick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58" name="Oval 33"/>
            <p:cNvSpPr>
              <a:spLocks noChangeArrowheads="1"/>
            </p:cNvSpPr>
            <p:nvPr/>
          </p:nvSpPr>
          <p:spPr bwMode="auto">
            <a:xfrm>
              <a:off x="3038" y="2688"/>
              <a:ext cx="624" cy="576"/>
            </a:xfrm>
            <a:prstGeom prst="ellipse">
              <a:avLst/>
            </a:prstGeom>
            <a:solidFill>
              <a:schemeClr val="bg1"/>
            </a:solidFill>
            <a:ln w="57150" cmpd="thinThick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59" name="Oval 35"/>
            <p:cNvSpPr>
              <a:spLocks noChangeArrowheads="1"/>
            </p:cNvSpPr>
            <p:nvPr/>
          </p:nvSpPr>
          <p:spPr bwMode="auto">
            <a:xfrm>
              <a:off x="3072" y="720"/>
              <a:ext cx="624" cy="576"/>
            </a:xfrm>
            <a:prstGeom prst="ellipse">
              <a:avLst/>
            </a:prstGeom>
            <a:solidFill>
              <a:schemeClr val="bg1"/>
            </a:solidFill>
            <a:ln w="57150" cmpd="thinThick" algn="ctr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8460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268" y="867"/>
              <a:ext cx="24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Tifani HeavyH"/>
                </a:rPr>
                <a:t>2</a:t>
              </a:r>
            </a:p>
          </p:txBody>
        </p:sp>
        <p:sp>
          <p:nvSpPr>
            <p:cNvPr id="18461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336" y="2832"/>
              <a:ext cx="24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Tifani HeavyH"/>
                </a:rPr>
                <a:t>3</a:t>
              </a:r>
            </a:p>
          </p:txBody>
        </p:sp>
        <p:sp>
          <p:nvSpPr>
            <p:cNvPr id="18462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16" y="2832"/>
              <a:ext cx="240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Tifani HeavyH"/>
                </a:rPr>
                <a:t>4</a:t>
              </a:r>
            </a:p>
          </p:txBody>
        </p:sp>
      </p:grpSp>
      <p:sp>
        <p:nvSpPr>
          <p:cNvPr id="29" name="Title 6"/>
          <p:cNvSpPr txBox="1">
            <a:spLocks/>
          </p:cNvSpPr>
          <p:nvPr/>
        </p:nvSpPr>
        <p:spPr bwMode="auto">
          <a:xfrm>
            <a:off x="0" y="2133600"/>
            <a:ext cx="441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a)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B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về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Thắng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liền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lục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túi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để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mua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quà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gì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mình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0" name="Title 6"/>
          <p:cNvSpPr txBox="1">
            <a:spLocks/>
          </p:cNvSpPr>
          <p:nvPr/>
        </p:nvSpPr>
        <p:spPr bwMode="auto">
          <a:xfrm>
            <a:off x="4267200" y="1905000"/>
            <a:ext cx="502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b)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M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ỗi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lần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sang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hàng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xóm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tivi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Bình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đều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chào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hỏi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mọi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người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xin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phép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chủ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rồi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mới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ngồi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endParaRPr lang="en-US" sz="2400" b="1" kern="0" dirty="0">
              <a:solidFill>
                <a:srgbClr val="FF0000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31" name="Title 6"/>
          <p:cNvSpPr txBox="1">
            <a:spLocks/>
          </p:cNvSpPr>
          <p:nvPr/>
        </p:nvSpPr>
        <p:spPr bwMode="auto">
          <a:xfrm>
            <a:off x="0" y="57150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c)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Times New Roman" pitchFamily="18" charset="0"/>
              </a:rPr>
              <a:t>B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tác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ở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xa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Hải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thường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viết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bố</a:t>
            </a:r>
            <a:r>
              <a:rPr lang="en-US" sz="2400" b="1" kern="0" dirty="0">
                <a:ea typeface="+mj-ea"/>
                <a:cs typeface="Times New Roman" pitchFamily="18" charset="0"/>
              </a:rPr>
              <a:t>. Một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lần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mấy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 smtClean="0">
                <a:ea typeface="+mj-ea"/>
                <a:cs typeface="Times New Roman" pitchFamily="18" charset="0"/>
              </a:rPr>
              <a:t>lấy</a:t>
            </a:r>
            <a:r>
              <a:rPr lang="en-US" sz="2400" b="1" kern="0" dirty="0" smtClean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thư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Hải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viết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gì</a:t>
            </a:r>
            <a:r>
              <a:rPr lang="en-US" sz="2400" b="1" kern="0" dirty="0">
                <a:ea typeface="+mj-ea"/>
                <a:cs typeface="Times New Roman" pitchFamily="18" charset="0"/>
              </a:rPr>
              <a:t>.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32" name="Title 6"/>
          <p:cNvSpPr txBox="1">
            <a:spLocks/>
          </p:cNvSpPr>
          <p:nvPr/>
        </p:nvSpPr>
        <p:spPr bwMode="auto">
          <a:xfrm>
            <a:off x="4343400" y="5486400"/>
            <a:ext cx="487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d) S</a:t>
            </a:r>
            <a:r>
              <a:rPr lang="en-US" sz="2400" b="1" kern="0" dirty="0">
                <a:ea typeface="+mj-ea"/>
                <a:cs typeface="Times New Roman" pitchFamily="18" charset="0"/>
              </a:rPr>
              <a:t>ang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nhà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thấy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có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đồ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chơi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đẹp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và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lạ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mắt</a:t>
            </a:r>
            <a:r>
              <a:rPr lang="en-US" sz="2400" b="1" kern="0" dirty="0">
                <a:ea typeface="+mj-ea"/>
                <a:cs typeface="Times New Roman" pitchFamily="18" charset="0"/>
              </a:rPr>
              <a:t>,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Phú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bảo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với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bạn</a:t>
            </a:r>
            <a:r>
              <a:rPr lang="en-US" sz="2400" b="1" kern="0" dirty="0">
                <a:ea typeface="+mj-ea"/>
                <a:cs typeface="Times New Roman" pitchFamily="18" charset="0"/>
              </a:rPr>
              <a:t> :”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Cậu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cho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tớ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xem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đồ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chơi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này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được</a:t>
            </a:r>
            <a:r>
              <a:rPr lang="en-US" sz="2400" b="1" kern="0" dirty="0">
                <a:ea typeface="+mj-ea"/>
                <a:cs typeface="Times New Roman" pitchFamily="18" charset="0"/>
              </a:rPr>
              <a:t> </a:t>
            </a:r>
            <a:r>
              <a:rPr lang="en-US" sz="2400" b="1" kern="0" dirty="0" err="1">
                <a:ea typeface="+mj-ea"/>
                <a:cs typeface="Times New Roman" pitchFamily="18" charset="0"/>
              </a:rPr>
              <a:t>không</a:t>
            </a:r>
            <a:r>
              <a:rPr lang="en-US" sz="2400" b="1" kern="0" dirty="0">
                <a:ea typeface="+mj-ea"/>
                <a:cs typeface="Times New Roman" pitchFamily="18" charset="0"/>
              </a:rPr>
              <a:t> ?”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0" y="96838"/>
            <a:ext cx="4343400" cy="3332162"/>
            <a:chOff x="316" y="466"/>
            <a:chExt cx="2276" cy="1488"/>
          </a:xfrm>
        </p:grpSpPr>
        <p:sp>
          <p:nvSpPr>
            <p:cNvPr id="18445" name="Line 46"/>
            <p:cNvSpPr>
              <a:spLocks noChangeShapeType="1"/>
            </p:cNvSpPr>
            <p:nvPr/>
          </p:nvSpPr>
          <p:spPr bwMode="auto">
            <a:xfrm>
              <a:off x="336" y="466"/>
              <a:ext cx="2256" cy="1488"/>
            </a:xfrm>
            <a:prstGeom prst="line">
              <a:avLst/>
            </a:prstGeom>
            <a:noFill/>
            <a:ln w="142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47"/>
            <p:cNvSpPr>
              <a:spLocks noChangeShapeType="1"/>
            </p:cNvSpPr>
            <p:nvPr/>
          </p:nvSpPr>
          <p:spPr bwMode="auto">
            <a:xfrm flipH="1">
              <a:off x="316" y="466"/>
              <a:ext cx="2256" cy="1488"/>
            </a:xfrm>
            <a:prstGeom prst="line">
              <a:avLst/>
            </a:prstGeom>
            <a:noFill/>
            <a:ln w="149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0" y="3657600"/>
            <a:ext cx="4419600" cy="3048000"/>
            <a:chOff x="288" y="432"/>
            <a:chExt cx="2304" cy="1488"/>
          </a:xfrm>
        </p:grpSpPr>
        <p:sp>
          <p:nvSpPr>
            <p:cNvPr id="18443" name="Line 46"/>
            <p:cNvSpPr>
              <a:spLocks noChangeShapeType="1"/>
            </p:cNvSpPr>
            <p:nvPr/>
          </p:nvSpPr>
          <p:spPr bwMode="auto">
            <a:xfrm>
              <a:off x="336" y="432"/>
              <a:ext cx="2256" cy="1488"/>
            </a:xfrm>
            <a:prstGeom prst="line">
              <a:avLst/>
            </a:prstGeom>
            <a:noFill/>
            <a:ln w="142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47"/>
            <p:cNvSpPr>
              <a:spLocks noChangeShapeType="1"/>
            </p:cNvSpPr>
            <p:nvPr/>
          </p:nvSpPr>
          <p:spPr bwMode="auto">
            <a:xfrm flipH="1">
              <a:off x="288" y="432"/>
              <a:ext cx="2256" cy="1488"/>
            </a:xfrm>
            <a:prstGeom prst="line">
              <a:avLst/>
            </a:prstGeom>
            <a:noFill/>
            <a:ln w="149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56890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pic>
        <p:nvPicPr>
          <p:cNvPr id="17411" name="Picture 5" descr="dividers_1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24400"/>
            <a:ext cx="525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flower_daffodil_array_q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dividers_1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76800"/>
            <a:ext cx="548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3276600" y="457200"/>
            <a:ext cx="2743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800" b="1" i="1" u="sng" dirty="0" err="1">
                <a:solidFill>
                  <a:srgbClr val="FF0000"/>
                </a:solidFill>
              </a:rPr>
              <a:t>Ghi</a:t>
            </a:r>
            <a:r>
              <a:rPr lang="en-US" sz="4800" b="1" i="1" u="sng" dirty="0">
                <a:solidFill>
                  <a:srgbClr val="FF0000"/>
                </a:solidFill>
              </a:rPr>
              <a:t> </a:t>
            </a:r>
            <a:r>
              <a:rPr lang="en-US" sz="4800" b="1" i="1" u="sng" dirty="0" err="1">
                <a:solidFill>
                  <a:srgbClr val="FF0000"/>
                </a:solidFill>
              </a:rPr>
              <a:t>nhớ</a:t>
            </a:r>
            <a:endParaRPr lang="en-US" sz="4800" b="1" i="1" u="sng" dirty="0">
              <a:solidFill>
                <a:srgbClr val="FF0000"/>
              </a:solidFill>
            </a:endParaRPr>
          </a:p>
        </p:txBody>
      </p:sp>
      <p:sp>
        <p:nvSpPr>
          <p:cNvPr id="70667" name="AutoShape 11"/>
          <p:cNvSpPr>
            <a:spLocks noChangeArrowheads="1"/>
          </p:cNvSpPr>
          <p:nvPr/>
        </p:nvSpPr>
        <p:spPr bwMode="auto">
          <a:xfrm>
            <a:off x="533400" y="1219200"/>
            <a:ext cx="7848600" cy="48768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i="1">
                <a:solidFill>
                  <a:srgbClr val="0000FF"/>
                </a:solidFill>
              </a:rPr>
              <a:t>Thư từ, tài sản của mỗi người thuộc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về riêng họ. Tự ý xem thư, sử dụng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 tài sản của người khác là thiếu</a:t>
            </a:r>
          </a:p>
          <a:p>
            <a:pPr algn="ctr"/>
            <a:r>
              <a:rPr lang="en-US" sz="3600" b="1" i="1">
                <a:solidFill>
                  <a:srgbClr val="0000FF"/>
                </a:solidFill>
              </a:rPr>
              <a:t>lòng tự trọng và vi phạm pháp luật</a:t>
            </a:r>
            <a:r>
              <a:rPr lang="en-US" sz="3600"/>
              <a:t>.</a:t>
            </a:r>
          </a:p>
          <a:p>
            <a:pPr algn="ctr"/>
            <a:endParaRPr lang="en-US" altLang="ko-KR" sz="2800">
              <a:solidFill>
                <a:srgbClr val="0000FF"/>
              </a:solidFill>
              <a:latin typeface="Arial" charset="0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8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06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0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0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61665"/>
            <a:ext cx="8915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buFontTx/>
              <a:buChar char="-"/>
            </a:pP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7924800" cy="431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838200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 THÀNH CẢM ƠN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 dua thu vui tinh (HÌNH MINH HỌA THEO LỜI BÀI HÁ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6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914400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4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 TRỌNG THƯ TỪ, TÀI SẢN CỦA NGƯỜI KHÁC (T1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75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-152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467600" cy="284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430012"/>
            <a:ext cx="86036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74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098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	Minh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84540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88" y="33997"/>
            <a:ext cx="1203476" cy="20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144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Minh </a:t>
            </a:r>
            <a:r>
              <a:rPr lang="en-US" dirty="0" err="1" smtClean="0"/>
              <a:t>khuyên</a:t>
            </a:r>
            <a:r>
              <a:rPr lang="en-US" dirty="0" smtClean="0"/>
              <a:t> Nam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bóc</a:t>
            </a:r>
            <a:r>
              <a:rPr lang="en-US" dirty="0" smtClean="0"/>
              <a:t> </a:t>
            </a:r>
            <a:r>
              <a:rPr lang="en-US" dirty="0" err="1" smtClean="0"/>
              <a:t>thư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mò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1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8458200" cy="146685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739bf6a742e3f59d286db1cc24cf49961ef3e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914</Words>
  <Application>Microsoft Office PowerPoint</Application>
  <PresentationFormat>On-screen Show (4:3)</PresentationFormat>
  <Paragraphs>95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굴림</vt:lpstr>
      <vt:lpstr>.VnTifani HeavyH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Minh khuyên Nam không được bóc thư ra xem là phù hợp nhất?</vt:lpstr>
      <vt:lpstr>Em thử nghĩ xem ông Tư sẽ nghĩ gì về Nam và Minh nếu thư bị bóc?</vt:lpstr>
      <vt:lpstr>Đối với thư từ, tài sản của người khác chúng ta phải làm gì?</vt:lpstr>
      <vt:lpstr>Hoạt động 2: Vì sao phải tôn trọng thư từ, tài sản của người khác.</vt:lpstr>
      <vt:lpstr>PowerPoint Presentation</vt:lpstr>
      <vt:lpstr>PowerPoint Presentation</vt:lpstr>
      <vt:lpstr>PowerPoint Presentation</vt:lpstr>
      <vt:lpstr>Hoạt động 3: Nhận xét hành vi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65</cp:revision>
  <dcterms:created xsi:type="dcterms:W3CDTF">2019-02-01T06:57:21Z</dcterms:created>
  <dcterms:modified xsi:type="dcterms:W3CDTF">2022-03-06T02:44:53Z</dcterms:modified>
</cp:coreProperties>
</file>