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83" r:id="rId2"/>
    <p:sldId id="282" r:id="rId3"/>
    <p:sldId id="258" r:id="rId4"/>
    <p:sldId id="261" r:id="rId5"/>
    <p:sldId id="276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8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2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58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3FAA3-065E-4D0C-84C2-AC8D770577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199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6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1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6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3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2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9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692FE-F5DB-4E4E-AB4A-27CC0872B99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8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file:///D:\Documents%20and%20Settings\T.H%20Le%20Loi\My%20Documents\HOI%20%20GIANG8\Luungay1-11\truong%20lang%20toi.wma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Relationship Id="rId9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7"/>
          <p:cNvSpPr>
            <a:spLocks noTextEdit="1"/>
          </p:cNvSpPr>
          <p:nvPr/>
        </p:nvSpPr>
        <p:spPr bwMode="auto">
          <a:xfrm>
            <a:off x="5562600" y="511792"/>
            <a:ext cx="2592288" cy="496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854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PHÒNG GIÁO DỤC VÀ ĐÀO TẠO </a:t>
            </a:r>
            <a:r>
              <a:rPr lang="en-US" sz="854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QUẬN LONG BIÊN</a:t>
            </a:r>
            <a:endParaRPr lang="vi-VN" sz="854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vi-VN" sz="854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854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ÁI MỘ A</a:t>
            </a:r>
          </a:p>
        </p:txBody>
      </p:sp>
      <p:sp>
        <p:nvSpPr>
          <p:cNvPr id="6148" name="Text Box 12"/>
          <p:cNvSpPr txBox="1">
            <a:spLocks noChangeArrowheads="1"/>
          </p:cNvSpPr>
          <p:nvPr/>
        </p:nvSpPr>
        <p:spPr bwMode="auto">
          <a:xfrm>
            <a:off x="2667002" y="5013811"/>
            <a:ext cx="3497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Lan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1932984"/>
            <a:ext cx="5493060" cy="211425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vi-VN" sz="2279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giảng trực tuyến lớp 3</a:t>
            </a:r>
            <a:endParaRPr lang="en-US" sz="2279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1828" y="2672916"/>
            <a:ext cx="5417232" cy="212768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pc="2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pc="2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pc="2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pc="2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2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pc="2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pc="2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pc="2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vật</a:t>
            </a:r>
            <a:endParaRPr lang="en-US" sz="1181" spc="2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92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478963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0" y="984251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b)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Chứa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tiếng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vần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ut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hoặc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ưc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nghĩa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sau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" y="2408590"/>
            <a:ext cx="8763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dõi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, 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đôn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đốc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gìn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trật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33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102393" y="4168072"/>
            <a:ext cx="876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33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288" y="4819478"/>
            <a:ext cx="8558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Quẳng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33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935414" y="3454402"/>
            <a:ext cx="4637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763421" y="4101046"/>
            <a:ext cx="2233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619023" y="4757566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vứt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2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8" descr="dreamsky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4953000" y="4648200"/>
            <a:ext cx="584200" cy="533400"/>
            <a:chOff x="2256" y="672"/>
            <a:chExt cx="525" cy="480"/>
          </a:xfrm>
        </p:grpSpPr>
        <p:sp>
          <p:nvSpPr>
            <p:cNvPr id="43093" name="Freeform 1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4" name="Freeform 1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5" name="Freeform 1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6" name="Freeform 1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27" name="Group 15"/>
          <p:cNvGrpSpPr>
            <a:grpSpLocks/>
          </p:cNvGrpSpPr>
          <p:nvPr/>
        </p:nvGrpSpPr>
        <p:grpSpPr bwMode="auto">
          <a:xfrm>
            <a:off x="7848600" y="1143000"/>
            <a:ext cx="584200" cy="533400"/>
            <a:chOff x="2256" y="672"/>
            <a:chExt cx="525" cy="480"/>
          </a:xfrm>
        </p:grpSpPr>
        <p:sp>
          <p:nvSpPr>
            <p:cNvPr id="43089" name="Freeform 1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0" name="Freeform 1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1" name="Freeform 1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2" name="Freeform 1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32" name="Group 20"/>
          <p:cNvGrpSpPr>
            <a:grpSpLocks/>
          </p:cNvGrpSpPr>
          <p:nvPr/>
        </p:nvGrpSpPr>
        <p:grpSpPr bwMode="auto">
          <a:xfrm>
            <a:off x="6172200" y="838200"/>
            <a:ext cx="584200" cy="533400"/>
            <a:chOff x="2256" y="672"/>
            <a:chExt cx="525" cy="480"/>
          </a:xfrm>
        </p:grpSpPr>
        <p:sp>
          <p:nvSpPr>
            <p:cNvPr id="43085" name="Freeform 2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6" name="Freeform 2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7" name="Freeform 2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8" name="Freeform 2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37" name="Group 25"/>
          <p:cNvGrpSpPr>
            <a:grpSpLocks/>
          </p:cNvGrpSpPr>
          <p:nvPr/>
        </p:nvGrpSpPr>
        <p:grpSpPr bwMode="auto">
          <a:xfrm>
            <a:off x="4876800" y="685800"/>
            <a:ext cx="584200" cy="533400"/>
            <a:chOff x="2256" y="672"/>
            <a:chExt cx="525" cy="480"/>
          </a:xfrm>
        </p:grpSpPr>
        <p:sp>
          <p:nvSpPr>
            <p:cNvPr id="43081" name="Freeform 2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2" name="Freeform 2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3" name="Freeform 2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4" name="Freeform 2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2" name="Group 30"/>
          <p:cNvGrpSpPr>
            <a:grpSpLocks/>
          </p:cNvGrpSpPr>
          <p:nvPr/>
        </p:nvGrpSpPr>
        <p:grpSpPr bwMode="auto">
          <a:xfrm>
            <a:off x="3124200" y="685800"/>
            <a:ext cx="584200" cy="533400"/>
            <a:chOff x="2256" y="672"/>
            <a:chExt cx="525" cy="480"/>
          </a:xfrm>
        </p:grpSpPr>
        <p:sp>
          <p:nvSpPr>
            <p:cNvPr id="43077" name="Freeform 3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8" name="Freeform 3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9" name="Freeform 3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0" name="Freeform 3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7" name="Group 35"/>
          <p:cNvGrpSpPr>
            <a:grpSpLocks/>
          </p:cNvGrpSpPr>
          <p:nvPr/>
        </p:nvGrpSpPr>
        <p:grpSpPr bwMode="auto">
          <a:xfrm>
            <a:off x="685800" y="2057400"/>
            <a:ext cx="584200" cy="533400"/>
            <a:chOff x="2256" y="672"/>
            <a:chExt cx="525" cy="480"/>
          </a:xfrm>
        </p:grpSpPr>
        <p:sp>
          <p:nvSpPr>
            <p:cNvPr id="43073" name="Freeform 3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4" name="Freeform 3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5" name="Freeform 3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6" name="Freeform 3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52" name="Group 40"/>
          <p:cNvGrpSpPr>
            <a:grpSpLocks/>
          </p:cNvGrpSpPr>
          <p:nvPr/>
        </p:nvGrpSpPr>
        <p:grpSpPr bwMode="auto">
          <a:xfrm>
            <a:off x="7848600" y="3200400"/>
            <a:ext cx="584200" cy="533400"/>
            <a:chOff x="2256" y="672"/>
            <a:chExt cx="525" cy="480"/>
          </a:xfrm>
        </p:grpSpPr>
        <p:sp>
          <p:nvSpPr>
            <p:cNvPr id="43069" name="Freeform 4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0" name="Freeform 4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1" name="Freeform 4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2" name="Freeform 4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57" name="Group 45"/>
          <p:cNvGrpSpPr>
            <a:grpSpLocks/>
          </p:cNvGrpSpPr>
          <p:nvPr/>
        </p:nvGrpSpPr>
        <p:grpSpPr bwMode="auto">
          <a:xfrm>
            <a:off x="6781800" y="4572000"/>
            <a:ext cx="584200" cy="533400"/>
            <a:chOff x="2256" y="672"/>
            <a:chExt cx="525" cy="480"/>
          </a:xfrm>
        </p:grpSpPr>
        <p:sp>
          <p:nvSpPr>
            <p:cNvPr id="43065" name="Freeform 4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Freeform 4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7" name="Freeform 4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8" name="Freeform 4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62" name="Group 50"/>
          <p:cNvGrpSpPr>
            <a:grpSpLocks/>
          </p:cNvGrpSpPr>
          <p:nvPr/>
        </p:nvGrpSpPr>
        <p:grpSpPr bwMode="auto">
          <a:xfrm>
            <a:off x="7543800" y="5181600"/>
            <a:ext cx="584200" cy="533400"/>
            <a:chOff x="2256" y="672"/>
            <a:chExt cx="525" cy="480"/>
          </a:xfrm>
        </p:grpSpPr>
        <p:sp>
          <p:nvSpPr>
            <p:cNvPr id="43061" name="Freeform 5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Freeform 5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Freeform 5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Freeform 5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67" name="Group 55"/>
          <p:cNvGrpSpPr>
            <a:grpSpLocks/>
          </p:cNvGrpSpPr>
          <p:nvPr/>
        </p:nvGrpSpPr>
        <p:grpSpPr bwMode="auto">
          <a:xfrm>
            <a:off x="4953000" y="2438400"/>
            <a:ext cx="584200" cy="533400"/>
            <a:chOff x="2256" y="672"/>
            <a:chExt cx="525" cy="480"/>
          </a:xfrm>
        </p:grpSpPr>
        <p:sp>
          <p:nvSpPr>
            <p:cNvPr id="43057" name="Freeform 5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8" name="Freeform 5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9" name="Freeform 5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0" name="Freeform 5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72" name="Group 60"/>
          <p:cNvGrpSpPr>
            <a:grpSpLocks/>
          </p:cNvGrpSpPr>
          <p:nvPr/>
        </p:nvGrpSpPr>
        <p:grpSpPr bwMode="auto">
          <a:xfrm>
            <a:off x="762000" y="3429000"/>
            <a:ext cx="584200" cy="533400"/>
            <a:chOff x="2256" y="672"/>
            <a:chExt cx="525" cy="480"/>
          </a:xfrm>
        </p:grpSpPr>
        <p:sp>
          <p:nvSpPr>
            <p:cNvPr id="43053" name="Freeform 6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4" name="Freeform 6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5" name="Freeform 6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6" name="Freeform 6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77" name="Group 65"/>
          <p:cNvGrpSpPr>
            <a:grpSpLocks/>
          </p:cNvGrpSpPr>
          <p:nvPr/>
        </p:nvGrpSpPr>
        <p:grpSpPr bwMode="auto">
          <a:xfrm>
            <a:off x="1828800" y="4191000"/>
            <a:ext cx="584200" cy="533400"/>
            <a:chOff x="2256" y="672"/>
            <a:chExt cx="525" cy="480"/>
          </a:xfrm>
        </p:grpSpPr>
        <p:sp>
          <p:nvSpPr>
            <p:cNvPr id="43049" name="Freeform 6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0" name="Freeform 6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1" name="Freeform 6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2" name="Freeform 6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82" name="Group 70"/>
          <p:cNvGrpSpPr>
            <a:grpSpLocks/>
          </p:cNvGrpSpPr>
          <p:nvPr/>
        </p:nvGrpSpPr>
        <p:grpSpPr bwMode="auto">
          <a:xfrm>
            <a:off x="2895600" y="5105400"/>
            <a:ext cx="584200" cy="533400"/>
            <a:chOff x="2256" y="672"/>
            <a:chExt cx="525" cy="480"/>
          </a:xfrm>
        </p:grpSpPr>
        <p:sp>
          <p:nvSpPr>
            <p:cNvPr id="43045" name="Freeform 7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6" name="Freeform 7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7" name="Freeform 7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8" name="Freeform 7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87" name="Group 75"/>
          <p:cNvGrpSpPr>
            <a:grpSpLocks/>
          </p:cNvGrpSpPr>
          <p:nvPr/>
        </p:nvGrpSpPr>
        <p:grpSpPr bwMode="auto">
          <a:xfrm>
            <a:off x="685800" y="5257800"/>
            <a:ext cx="584200" cy="533400"/>
            <a:chOff x="2256" y="672"/>
            <a:chExt cx="525" cy="480"/>
          </a:xfrm>
        </p:grpSpPr>
        <p:sp>
          <p:nvSpPr>
            <p:cNvPr id="43041" name="Freeform 7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2" name="Freeform 7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3" name="Freeform 7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4" name="Freeform 7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92" name="Group 80"/>
          <p:cNvGrpSpPr>
            <a:grpSpLocks/>
          </p:cNvGrpSpPr>
          <p:nvPr/>
        </p:nvGrpSpPr>
        <p:grpSpPr bwMode="auto">
          <a:xfrm>
            <a:off x="1828800" y="5791200"/>
            <a:ext cx="584200" cy="533400"/>
            <a:chOff x="2256" y="672"/>
            <a:chExt cx="525" cy="480"/>
          </a:xfrm>
        </p:grpSpPr>
        <p:sp>
          <p:nvSpPr>
            <p:cNvPr id="43037" name="Freeform 8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8" name="Freeform 8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9" name="Freeform 8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0" name="Freeform 8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97" name="Group 85"/>
          <p:cNvGrpSpPr>
            <a:grpSpLocks/>
          </p:cNvGrpSpPr>
          <p:nvPr/>
        </p:nvGrpSpPr>
        <p:grpSpPr bwMode="auto">
          <a:xfrm>
            <a:off x="533400" y="533400"/>
            <a:ext cx="584200" cy="533400"/>
            <a:chOff x="2256" y="672"/>
            <a:chExt cx="525" cy="480"/>
          </a:xfrm>
        </p:grpSpPr>
        <p:sp>
          <p:nvSpPr>
            <p:cNvPr id="43033" name="Freeform 8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Freeform 8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5" name="Freeform 8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6" name="Freeform 8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27" name="Rectangle 115"/>
          <p:cNvSpPr>
            <a:spLocks noGrp="1" noChangeArrowheads="1"/>
          </p:cNvSpPr>
          <p:nvPr>
            <p:ph type="title" sz="quarter"/>
          </p:nvPr>
        </p:nvSpPr>
        <p:spPr>
          <a:xfrm>
            <a:off x="8001000" y="6019800"/>
            <a:ext cx="381000" cy="304800"/>
          </a:xfrm>
        </p:spPr>
        <p:txBody>
          <a:bodyPr>
            <a:normAutofit fontScale="90000"/>
          </a:bodyPr>
          <a:lstStyle/>
          <a:p>
            <a:pPr eaLnBrk="1" hangingPunct="1"/>
            <a:endParaRPr lang="vi-VN" altLang="vi-VN" sz="4000"/>
          </a:p>
        </p:txBody>
      </p:sp>
      <p:graphicFrame>
        <p:nvGraphicFramePr>
          <p:cNvPr id="43028" name="Object 10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874838" y="2452688"/>
          <a:ext cx="120332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Package" r:id="rId5" imgW="1203158" imgH="481263" progId="Package">
                  <p:embed/>
                </p:oleObj>
              </mc:Choice>
              <mc:Fallback>
                <p:oleObj name="Package" r:id="rId5" imgW="1203158" imgH="481263" progId="Package">
                  <p:embed/>
                  <p:pic>
                    <p:nvPicPr>
                      <p:cNvPr id="43028" name="Object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4838" y="2452688"/>
                        <a:ext cx="1203325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16" name="truong lang toi.wma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389188"/>
            <a:ext cx="609600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9" name="truong lang toi.wma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4727575"/>
            <a:ext cx="609600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3031" name="Object 114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065838" y="4792663"/>
          <a:ext cx="120332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Package" r:id="rId8" imgW="1203158" imgH="481263" progId="Package">
                  <p:embed/>
                </p:oleObj>
              </mc:Choice>
              <mc:Fallback>
                <p:oleObj name="Package" r:id="rId8" imgW="1203158" imgH="481263" progId="Package">
                  <p:embed/>
                  <p:pic>
                    <p:nvPicPr>
                      <p:cNvPr id="43031" name="Object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5838" y="4792663"/>
                        <a:ext cx="1203325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32" name="WordArt 118"/>
          <p:cNvSpPr>
            <a:spLocks noChangeArrowheads="1" noChangeShapeType="1" noTextEdit="1"/>
          </p:cNvSpPr>
          <p:nvPr/>
        </p:nvSpPr>
        <p:spPr bwMode="auto">
          <a:xfrm>
            <a:off x="685800" y="685800"/>
            <a:ext cx="7239000" cy="4876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283387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16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>
            <a:extLst>
              <a:ext uri="{FF2B5EF4-FFF2-40B4-BE49-F238E27FC236}">
                <a16:creationId xmlns:a16="http://schemas.microsoft.com/office/drawing/2014/main" id="{F100B2FF-393F-459D-8261-DF5BF7C4A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1123950"/>
            <a:ext cx="7124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CHÍNH TẢ (NGHE – VIẾT</a:t>
            </a:r>
            <a:r>
              <a:rPr lang="vi-VN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4400" b="1">
              <a:latin typeface="VNI-Time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DC626D-D784-4DC1-B241-5138D3B23EDA}"/>
              </a:ext>
            </a:extLst>
          </p:cNvPr>
          <p:cNvSpPr/>
          <p:nvPr/>
        </p:nvSpPr>
        <p:spPr>
          <a:xfrm>
            <a:off x="1867636" y="2193943"/>
            <a:ext cx="5519854" cy="878725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+mj-lt"/>
              </a:rPr>
              <a:t>HỘI VẬT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60000" endA="900" endPos="58000" dir="5400000" sy="-100000" algn="bl" rotWithShape="0"/>
              </a:effectLst>
              <a:latin typeface="+mj-lt"/>
            </a:endParaRPr>
          </a:p>
        </p:txBody>
      </p:sp>
      <p:sp>
        <p:nvSpPr>
          <p:cNvPr id="16389" name="Rectangle 8">
            <a:extLst>
              <a:ext uri="{FF2B5EF4-FFF2-40B4-BE49-F238E27FC236}">
                <a16:creationId xmlns:a16="http://schemas.microsoft.com/office/drawing/2014/main" id="{BDE790BF-4097-4D34-83FD-2DFB8B875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460375"/>
            <a:ext cx="8305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2022.</a:t>
            </a:r>
            <a:endParaRPr lang="en-US" altLang="en-US" b="1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85802"/>
            <a:ext cx="8763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sới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Quắm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loay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hoay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Quắm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nhễ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nhại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222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409700" y="1931990"/>
            <a:ext cx="6477000" cy="3044825"/>
          </a:xfrm>
          <a:prstGeom prst="cloudCallout">
            <a:avLst>
              <a:gd name="adj1" fmla="val -33869"/>
              <a:gd name="adj2" fmla="val 73871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000" b="1" dirty="0">
                <a:solidFill>
                  <a:srgbClr val="000000"/>
                </a:solidFill>
              </a:rPr>
              <a:t>Đoạn văn có mấy câu ?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" y="1565277"/>
            <a:ext cx="457200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533400" y="4787902"/>
            <a:ext cx="457200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187325" y="2798765"/>
            <a:ext cx="457200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523038" y="1301750"/>
            <a:ext cx="609600" cy="350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2609850" y="1928815"/>
            <a:ext cx="457200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415925" y="1301751"/>
            <a:ext cx="8382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Quắm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loay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hoay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Quắm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nhễ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563" y="5715002"/>
            <a:ext cx="457200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32779" name="Text Box 34"/>
          <p:cNvSpPr txBox="1">
            <a:spLocks noChangeArrowheads="1"/>
          </p:cNvSpPr>
          <p:nvPr/>
        </p:nvSpPr>
        <p:spPr bwMode="auto">
          <a:xfrm>
            <a:off x="3565527" y="2"/>
            <a:ext cx="2530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415925" y="718643"/>
            <a:ext cx="8168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5089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6" grpId="0" animBg="1"/>
      <p:bldP spid="7" grpId="0" animBg="1"/>
      <p:bldP spid="8" grpId="0" animBg="1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395288" y="685800"/>
            <a:ext cx="83820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trống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dồn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gấp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rút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giục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giã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Cản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Ngũ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chưa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ngã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đứng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trồng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sới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. 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Còn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Quắm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Đen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đang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loay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hoay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gò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lưng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bê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nổi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tựa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cột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sắt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chứ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nữa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Cản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Ngũ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đứng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nghiêng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mình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nhìn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Quắm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Đen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mồ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hôi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mồ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kê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nhễ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nhại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chân</a:t>
            </a:r>
            <a:r>
              <a:rPr lang="en-US" altLang="en-US" sz="2800" b="1" dirty="0"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44500" y="5791200"/>
            <a:ext cx="16652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12000" y="1349022"/>
            <a:ext cx="16652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35933" y="5198533"/>
            <a:ext cx="2305579" cy="16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01333" y="2619023"/>
            <a:ext cx="2578278" cy="56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2090" y="2015067"/>
            <a:ext cx="6773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03112" y="1349022"/>
            <a:ext cx="9256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4501" y="2015067"/>
            <a:ext cx="7408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91023" y="3273779"/>
            <a:ext cx="66604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7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WordArt 5" descr="1"/>
          <p:cNvSpPr>
            <a:spLocks noChangeArrowheads="1" noChangeShapeType="1" noTextEdit="1"/>
          </p:cNvSpPr>
          <p:nvPr/>
        </p:nvSpPr>
        <p:spPr bwMode="auto">
          <a:xfrm>
            <a:off x="914400" y="2286000"/>
            <a:ext cx="7086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35844" name="Picture 54" descr="GARDA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4600" y="4267202"/>
            <a:ext cx="54864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1470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" y="381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WordArt 5" descr="1"/>
          <p:cNvSpPr>
            <a:spLocks noChangeArrowheads="1" noChangeShapeType="1" noTextEdit="1"/>
          </p:cNvSpPr>
          <p:nvPr/>
        </p:nvSpPr>
        <p:spPr bwMode="auto">
          <a:xfrm>
            <a:off x="1295400" y="2667000"/>
            <a:ext cx="6553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97"/>
              </a:avLst>
            </a:prstTxWarp>
          </a:bodyPr>
          <a:lstStyle/>
          <a:p>
            <a:pPr algn="ctr"/>
            <a:r>
              <a:rPr lang="en-US" sz="10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  <p:pic>
        <p:nvPicPr>
          <p:cNvPr id="38916" name="Picture 54" descr="GARDA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2800" y="4191000"/>
            <a:ext cx="4876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0359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2" y="2286000"/>
            <a:ext cx="6938963" cy="6096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2" y="3581400"/>
            <a:ext cx="7848601" cy="137160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 ĐÚNG AI NHANH”</a:t>
            </a:r>
          </a:p>
        </p:txBody>
      </p:sp>
    </p:spTree>
    <p:extLst>
      <p:ext uri="{BB962C8B-B14F-4D97-AF65-F5344CB8AC3E}">
        <p14:creationId xmlns:p14="http://schemas.microsoft.com/office/powerpoint/2010/main" val="6030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4" y="2"/>
            <a:ext cx="9129713" cy="70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3336925" y="-571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498725" y="4000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593725" y="11620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822325" y="2093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40968" name="Text Box 11"/>
          <p:cNvSpPr txBox="1">
            <a:spLocks noChangeArrowheads="1"/>
          </p:cNvSpPr>
          <p:nvPr/>
        </p:nvSpPr>
        <p:spPr bwMode="auto">
          <a:xfrm>
            <a:off x="974725" y="1819277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800">
              <a:latin typeface="Times New Roman" panose="02020603050405020304" pitchFamily="18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76202" y="2079627"/>
            <a:ext cx="9159875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a)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Gồm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hai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tiếng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đó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tiếng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cũng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bắt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đầu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bằng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hoặc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nghĩa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sau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4288" y="3074988"/>
            <a:ext cx="914400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- Màu hơi trắng: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- Cùng nghĩa với “siêng năng”: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- Đồ chơi mà cánh quạt của nó quay được nhờ gió:</a:t>
            </a:r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1279525" y="4989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810000" y="3074990"/>
            <a:ext cx="320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trăng trắng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858002" y="3708402"/>
            <a:ext cx="2378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chăm chỉ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521077" y="4937127"/>
            <a:ext cx="3946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chong chóng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2269501"/>
            <a:ext cx="9144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94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456</Words>
  <Application>Microsoft Office PowerPoint</Application>
  <PresentationFormat>On-screen Show (4:3)</PresentationFormat>
  <Paragraphs>43</Paragraphs>
  <Slides>11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VNI-Times</vt:lpstr>
      <vt:lpstr>Wingdings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2022-02-25T09:06:14Z</dcterms:created>
  <dcterms:modified xsi:type="dcterms:W3CDTF">2022-03-06T03:14:11Z</dcterms:modified>
</cp:coreProperties>
</file>