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 id="2147483690" r:id="rId4"/>
  </p:sldMasterIdLst>
  <p:notesMasterIdLst>
    <p:notesMasterId r:id="rId43"/>
  </p:notesMasterIdLst>
  <p:sldIdLst>
    <p:sldId id="362" r:id="rId5"/>
    <p:sldId id="337" r:id="rId6"/>
    <p:sldId id="338" r:id="rId7"/>
    <p:sldId id="339" r:id="rId8"/>
    <p:sldId id="340" r:id="rId9"/>
    <p:sldId id="361" r:id="rId10"/>
    <p:sldId id="336" r:id="rId11"/>
    <p:sldId id="279" r:id="rId12"/>
    <p:sldId id="305" r:id="rId13"/>
    <p:sldId id="282" r:id="rId14"/>
    <p:sldId id="283" r:id="rId15"/>
    <p:sldId id="290" r:id="rId16"/>
    <p:sldId id="291" r:id="rId17"/>
    <p:sldId id="294" r:id="rId18"/>
    <p:sldId id="316" r:id="rId19"/>
    <p:sldId id="334" r:id="rId20"/>
    <p:sldId id="342" r:id="rId21"/>
    <p:sldId id="356" r:id="rId22"/>
    <p:sldId id="343" r:id="rId23"/>
    <p:sldId id="344" r:id="rId24"/>
    <p:sldId id="357" r:id="rId25"/>
    <p:sldId id="345" r:id="rId26"/>
    <p:sldId id="346" r:id="rId27"/>
    <p:sldId id="347" r:id="rId28"/>
    <p:sldId id="348" r:id="rId29"/>
    <p:sldId id="349" r:id="rId30"/>
    <p:sldId id="350" r:id="rId31"/>
    <p:sldId id="351" r:id="rId32"/>
    <p:sldId id="358" r:id="rId33"/>
    <p:sldId id="352" r:id="rId34"/>
    <p:sldId id="295" r:id="rId35"/>
    <p:sldId id="310" r:id="rId36"/>
    <p:sldId id="311" r:id="rId37"/>
    <p:sldId id="360" r:id="rId38"/>
    <p:sldId id="318" r:id="rId39"/>
    <p:sldId id="320" r:id="rId40"/>
    <p:sldId id="322" r:id="rId41"/>
    <p:sldId id="323"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3" autoAdjust="0"/>
    <p:restoredTop sz="94660"/>
  </p:normalViewPr>
  <p:slideViewPr>
    <p:cSldViewPr>
      <p:cViewPr varScale="1">
        <p:scale>
          <a:sx n="93" d="100"/>
          <a:sy n="93" d="100"/>
        </p:scale>
        <p:origin x="348" y="-66"/>
      </p:cViewPr>
      <p:guideLst>
        <p:guide orient="horz" pos="1620"/>
        <p:guide pos="287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C6594-8249-46DA-8EF3-40FAA6A6B190}" type="datetimeFigureOut">
              <a:rPr lang="vi-VN" smtClean="0"/>
              <a:t>28/02/2022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A06CD-5BC3-4CF1-9516-FFDBF6B2AA86}" type="slidenum">
              <a:rPr lang="vi-VN" smtClean="0"/>
              <a:t>‹#›</a:t>
            </a:fld>
            <a:endParaRPr lang="vi-VN"/>
          </a:p>
        </p:txBody>
      </p:sp>
    </p:spTree>
    <p:extLst>
      <p:ext uri="{BB962C8B-B14F-4D97-AF65-F5344CB8AC3E}">
        <p14:creationId xmlns:p14="http://schemas.microsoft.com/office/powerpoint/2010/main" val="200919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313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Bvmt</a:t>
            </a:r>
            <a:r>
              <a:rPr lang="en-US" dirty="0"/>
              <a:t> : k </a:t>
            </a:r>
            <a:r>
              <a:rPr lang="en-US" dirty="0" err="1"/>
              <a:t>xả</a:t>
            </a:r>
            <a:r>
              <a:rPr lang="en-US" dirty="0"/>
              <a:t> </a:t>
            </a:r>
            <a:r>
              <a:rPr lang="en-US" dirty="0" err="1"/>
              <a:t>rác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38D6-D16F-4FED-8E2F-22724FCEC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67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Gạch</a:t>
            </a:r>
            <a:r>
              <a:rPr lang="en-US" dirty="0" smtClean="0"/>
              <a:t> </a:t>
            </a:r>
            <a:r>
              <a:rPr lang="en-US" dirty="0" err="1" smtClean="0"/>
              <a:t>chân</a:t>
            </a:r>
            <a:r>
              <a:rPr lang="en-US" baseline="0" dirty="0" smtClean="0"/>
              <a:t> </a:t>
            </a:r>
            <a:r>
              <a:rPr lang="en-US" baseline="0" dirty="0" err="1" smtClean="0"/>
              <a:t>trên</a:t>
            </a:r>
            <a:r>
              <a:rPr lang="en-US" baseline="0" dirty="0" smtClean="0"/>
              <a:t> </a:t>
            </a:r>
            <a:r>
              <a:rPr lang="en-US" baseline="0" dirty="0" err="1" smtClean="0"/>
              <a:t>bài</a:t>
            </a:r>
            <a:r>
              <a:rPr lang="en-US" baseline="0" dirty="0" smtClean="0"/>
              <a:t> </a:t>
            </a:r>
            <a:r>
              <a:rPr lang="en-US" baseline="0" dirty="0" err="1" smtClean="0"/>
              <a:t>văn</a:t>
            </a:r>
            <a:r>
              <a:rPr lang="en-US" baseline="0" dirty="0" smtClean="0"/>
              <a:t> 6 </a:t>
            </a:r>
            <a:r>
              <a:rPr lang="en-US" baseline="0" dirty="0" err="1" smtClean="0"/>
              <a:t>từ</a:t>
            </a:r>
            <a:r>
              <a:rPr lang="en-US" baseline="0" dirty="0" smtClean="0"/>
              <a:t> </a:t>
            </a:r>
            <a:r>
              <a:rPr lang="en-US" baseline="0" dirty="0" err="1" smtClean="0"/>
              <a:t>khó</a:t>
            </a:r>
            <a:r>
              <a:rPr lang="en-US" baseline="0" dirty="0" smtClean="0"/>
              <a:t> </a:t>
            </a:r>
            <a:r>
              <a:rPr lang="en-US" baseline="0" dirty="0" err="1" smtClean="0"/>
              <a:t>đọc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0EA06CD-5BC3-4CF1-9516-FFDBF6B2AA86}" type="slidenum">
              <a:rPr lang="vi-VN" smtClean="0"/>
              <a:t>6</a:t>
            </a:fld>
            <a:endParaRPr lang="vi-VN"/>
          </a:p>
        </p:txBody>
      </p:sp>
    </p:spTree>
    <p:extLst>
      <p:ext uri="{BB962C8B-B14F-4D97-AF65-F5344CB8AC3E}">
        <p14:creationId xmlns:p14="http://schemas.microsoft.com/office/powerpoint/2010/main" val="202984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1791 </a:t>
            </a:r>
            <a:r>
              <a:rPr lang="en-US" sz="1200" kern="1200" dirty="0" err="1">
                <a:solidFill>
                  <a:schemeClr val="tx1"/>
                </a:solidFill>
                <a:effectLst/>
                <a:latin typeface="+mn-lt"/>
                <a:ea typeface="+mn-ea"/>
                <a:cs typeface="+mn-cs"/>
              </a:rPr>
              <a:t>mất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1840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Nguyễn</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8</a:t>
            </a:fld>
            <a:endParaRPr lang="vi-VN"/>
          </a:p>
        </p:txBody>
      </p:sp>
    </p:spTree>
    <p:extLst>
      <p:ext uri="{BB962C8B-B14F-4D97-AF65-F5344CB8AC3E}">
        <p14:creationId xmlns:p14="http://schemas.microsoft.com/office/powerpoint/2010/main" val="260718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11</a:t>
            </a:fld>
            <a:endParaRPr lang="vi-VN"/>
          </a:p>
        </p:txBody>
      </p:sp>
    </p:spTree>
    <p:extLst>
      <p:ext uri="{BB962C8B-B14F-4D97-AF65-F5344CB8AC3E}">
        <p14:creationId xmlns:p14="http://schemas.microsoft.com/office/powerpoint/2010/main" val="2257679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13</a:t>
            </a:fld>
            <a:endParaRPr lang="vi-VN"/>
          </a:p>
        </p:txBody>
      </p:sp>
    </p:spTree>
    <p:extLst>
      <p:ext uri="{BB962C8B-B14F-4D97-AF65-F5344CB8AC3E}">
        <p14:creationId xmlns:p14="http://schemas.microsoft.com/office/powerpoint/2010/main" val="3640711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14</a:t>
            </a:fld>
            <a:endParaRPr lang="vi-VN"/>
          </a:p>
        </p:txBody>
      </p:sp>
    </p:spTree>
    <p:extLst>
      <p:ext uri="{BB962C8B-B14F-4D97-AF65-F5344CB8AC3E}">
        <p14:creationId xmlns:p14="http://schemas.microsoft.com/office/powerpoint/2010/main" val="1543590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D2D7ABA-4893-400E-A0AB-B6E88A736D9C}" type="slidenum">
              <a:rPr lang="en-US" altLang="en-US" smtClean="0"/>
              <a:pPr eaLnBrk="1" hangingPunct="1"/>
              <a:t>16</a:t>
            </a:fld>
            <a:endParaRPr lang="en-US" altLang="en-US"/>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5106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177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013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a:lstStyle>
            <a:lvl1pPr>
              <a:defRPr/>
            </a:lvl1pPr>
          </a:lstStyle>
          <a:p>
            <a:pPr>
              <a:defRPr/>
            </a:pPr>
            <a:fld id="{9FB1C01B-6E68-403B-95A4-A5A99F060003}" type="slidenum">
              <a:rPr lang="en-US" altLang="vi-VN"/>
              <a:t>‹#›</a:t>
            </a:fld>
            <a:endParaRPr lang="en-US" alt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055F9A08-C42D-47BA-9387-D3DF1E6FD599}" type="slidenum">
              <a:rPr lang="en-US" altLang="vi-VN"/>
              <a:pPr>
                <a:defRPr/>
              </a:pPr>
              <a:t>‹#›</a:t>
            </a:fld>
            <a:endParaRPr lang="en-US" altLang="vi-VN"/>
          </a:p>
        </p:txBody>
      </p:sp>
    </p:spTree>
    <p:extLst>
      <p:ext uri="{BB962C8B-B14F-4D97-AF65-F5344CB8AC3E}">
        <p14:creationId xmlns:p14="http://schemas.microsoft.com/office/powerpoint/2010/main" val="357966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C1927B-512A-42EB-95A0-8E6021E9797A}"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0DEB9C-210A-42DA-B7F6-AC68E28B2363}"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B12A9-F2F7-4C70-8412-5F52BF290ED3}"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DE976B-A95E-4F70-9283-B85AE6203824}"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EF9EAB-95EA-45EC-8656-AC8F209E0003}"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4C16D-B2AC-48DB-929B-CCA1CFDCBB58}"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A60C42-0D34-4649-9A28-CCD608479A1A}"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64BB29-84F2-4774-AC5E-A3355212FE32}"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7412D0-EBD7-45D1-9C16-C9AC178E9335}"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4CD262-FEE0-48DF-B030-D31814CEBA3C}"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C2938F-AED2-49FF-8F24-AD875B0246F9}"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435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2669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3690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41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1632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7327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498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5922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7947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758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9973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535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316189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8670"/>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43870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85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20258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21590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386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 xmlns:a16="http://schemas.microsoft.com/office/drawing/2014/main"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808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 xmlns:a16="http://schemas.microsoft.com/office/drawing/2014/main"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6352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0470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47560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735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9328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193811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54715"/>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825F94F9-1371-4EFF-B40B-6AEE93B55BD4}" type="slidenum">
              <a:rPr lang="en-US" altLang="en-US">
                <a:latin typeface=".VnTime" panose="020B7200000000000000" pitchFamily="34" charset="0"/>
              </a:rPr>
              <a:t>‹#›</a:t>
            </a:fld>
            <a:endParaRPr lang="en-US" altLang="en-US">
              <a:latin typeface=".VnTime" panose="020B7200000000000000"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0474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00791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0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7379494"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3"/>
          <p:cNvSpPr txBox="1">
            <a:spLocks noChangeArrowheads="1"/>
          </p:cNvSpPr>
          <p:nvPr/>
        </p:nvSpPr>
        <p:spPr bwMode="auto">
          <a:xfrm>
            <a:off x="1423988" y="66675"/>
            <a:ext cx="6947297"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300" dirty="0" err="1">
                <a:latin typeface="Times New Roman" pitchFamily="18" charset="0"/>
                <a:cs typeface="Times New Roman" pitchFamily="18" charset="0"/>
                <a:sym typeface="Wingdings" pitchFamily="2" charset="2"/>
              </a:rPr>
              <a:t>Trường</a:t>
            </a:r>
            <a:r>
              <a:rPr lang="en-US" sz="3300" dirty="0">
                <a:latin typeface="Times New Roman" pitchFamily="18" charset="0"/>
                <a:cs typeface="Times New Roman" pitchFamily="18" charset="0"/>
                <a:sym typeface="Wingdings" pitchFamily="2" charset="2"/>
              </a:rPr>
              <a:t> </a:t>
            </a:r>
            <a:r>
              <a:rPr lang="en-US" sz="3300" dirty="0" err="1">
                <a:latin typeface="Times New Roman" pitchFamily="18" charset="0"/>
                <a:cs typeface="Times New Roman" pitchFamily="18" charset="0"/>
                <a:sym typeface="Wingdings" pitchFamily="2" charset="2"/>
              </a:rPr>
              <a:t>Tiểu</a:t>
            </a:r>
            <a:r>
              <a:rPr lang="en-US" sz="3300" dirty="0">
                <a:latin typeface="Times New Roman" pitchFamily="18" charset="0"/>
                <a:cs typeface="Times New Roman" pitchFamily="18" charset="0"/>
                <a:sym typeface="Wingdings" pitchFamily="2" charset="2"/>
              </a:rPr>
              <a:t> </a:t>
            </a:r>
            <a:r>
              <a:rPr lang="en-US" sz="3300" dirty="0" err="1">
                <a:latin typeface="Times New Roman" pitchFamily="18" charset="0"/>
                <a:cs typeface="Times New Roman" pitchFamily="18" charset="0"/>
                <a:sym typeface="Wingdings" pitchFamily="2" charset="2"/>
              </a:rPr>
              <a:t>học</a:t>
            </a:r>
            <a:r>
              <a:rPr lang="en-US" sz="3300" dirty="0">
                <a:latin typeface="Times New Roman" pitchFamily="18" charset="0"/>
                <a:cs typeface="Times New Roman" pitchFamily="18" charset="0"/>
                <a:sym typeface="Wingdings" pitchFamily="2" charset="2"/>
              </a:rPr>
              <a:t> </a:t>
            </a:r>
            <a:r>
              <a:rPr lang="en-US" sz="3300" dirty="0" err="1">
                <a:latin typeface="Times New Roman" pitchFamily="18" charset="0"/>
                <a:cs typeface="Times New Roman" pitchFamily="18" charset="0"/>
                <a:sym typeface="Wingdings" pitchFamily="2" charset="2"/>
              </a:rPr>
              <a:t>Ái</a:t>
            </a:r>
            <a:r>
              <a:rPr lang="en-US" sz="3300" dirty="0">
                <a:latin typeface="Times New Roman" pitchFamily="18" charset="0"/>
                <a:cs typeface="Times New Roman" pitchFamily="18" charset="0"/>
                <a:sym typeface="Wingdings" pitchFamily="2" charset="2"/>
              </a:rPr>
              <a:t> </a:t>
            </a:r>
            <a:r>
              <a:rPr lang="en-US" sz="3300" dirty="0" err="1">
                <a:latin typeface="Times New Roman" pitchFamily="18" charset="0"/>
                <a:cs typeface="Times New Roman" pitchFamily="18" charset="0"/>
                <a:sym typeface="Wingdings" pitchFamily="2" charset="2"/>
              </a:rPr>
              <a:t>Mộ</a:t>
            </a:r>
            <a:r>
              <a:rPr lang="en-US" sz="3300" dirty="0">
                <a:latin typeface="Times New Roman" pitchFamily="18" charset="0"/>
                <a:cs typeface="Times New Roman" pitchFamily="18" charset="0"/>
                <a:sym typeface="Wingdings" pitchFamily="2" charset="2"/>
              </a:rPr>
              <a:t> A</a:t>
            </a:r>
          </a:p>
          <a:p>
            <a:pPr algn="ctr" eaLnBrk="1" hangingPunct="1"/>
            <a:r>
              <a:rPr lang="en-US" sz="4050" b="1" dirty="0" err="1">
                <a:latin typeface="Times New Roman" pitchFamily="18" charset="0"/>
                <a:cs typeface="Times New Roman" pitchFamily="18" charset="0"/>
                <a:sym typeface="Wingdings" pitchFamily="2" charset="2"/>
              </a:rPr>
              <a:t>Bài</a:t>
            </a:r>
            <a:r>
              <a:rPr lang="en-US" sz="4050" b="1" dirty="0">
                <a:latin typeface="Times New Roman" pitchFamily="18" charset="0"/>
                <a:cs typeface="Times New Roman" pitchFamily="18" charset="0"/>
                <a:sym typeface="Wingdings" pitchFamily="2" charset="2"/>
              </a:rPr>
              <a:t> </a:t>
            </a:r>
            <a:r>
              <a:rPr lang="en-US" sz="4050" b="1" dirty="0" err="1">
                <a:latin typeface="Times New Roman" pitchFamily="18" charset="0"/>
                <a:cs typeface="Times New Roman" pitchFamily="18" charset="0"/>
                <a:sym typeface="Wingdings" pitchFamily="2" charset="2"/>
              </a:rPr>
              <a:t>giảng</a:t>
            </a:r>
            <a:r>
              <a:rPr lang="en-US" sz="4050" b="1" dirty="0">
                <a:latin typeface="Times New Roman" pitchFamily="18" charset="0"/>
                <a:cs typeface="Times New Roman" pitchFamily="18" charset="0"/>
                <a:sym typeface="Wingdings" pitchFamily="2" charset="2"/>
              </a:rPr>
              <a:t> </a:t>
            </a:r>
            <a:r>
              <a:rPr lang="en-US" sz="4050" b="1" dirty="0" err="1">
                <a:latin typeface="Times New Roman" pitchFamily="18" charset="0"/>
                <a:cs typeface="Times New Roman" pitchFamily="18" charset="0"/>
                <a:sym typeface="Wingdings" pitchFamily="2" charset="2"/>
              </a:rPr>
              <a:t>Lớp</a:t>
            </a:r>
            <a:r>
              <a:rPr lang="en-US" sz="4050" b="1" dirty="0">
                <a:latin typeface="Times New Roman" pitchFamily="18" charset="0"/>
                <a:cs typeface="Times New Roman" pitchFamily="18" charset="0"/>
                <a:sym typeface="Wingdings" pitchFamily="2" charset="2"/>
              </a:rPr>
              <a:t> 3</a:t>
            </a:r>
          </a:p>
          <a:p>
            <a:pPr algn="ctr" eaLnBrk="1" hangingPunct="1"/>
            <a:r>
              <a:rPr lang="en-US" sz="4050" b="1" dirty="0">
                <a:latin typeface="Times New Roman" pitchFamily="18" charset="0"/>
                <a:cs typeface="Times New Roman" pitchFamily="18" charset="0"/>
                <a:sym typeface="Wingdings" pitchFamily="2" charset="2"/>
              </a:rPr>
              <a:t>   </a:t>
            </a:r>
            <a:r>
              <a:rPr lang="en-US" sz="3600" b="1" dirty="0" err="1" smtClean="0">
                <a:latin typeface="Times New Roman" pitchFamily="18" charset="0"/>
                <a:cs typeface="Times New Roman" pitchFamily="18" charset="0"/>
                <a:sym typeface="Wingdings" pitchFamily="2" charset="2"/>
              </a:rPr>
              <a:t>P.Môn</a:t>
            </a:r>
            <a:r>
              <a:rPr lang="en-US" sz="3600" dirty="0" smtClean="0">
                <a:latin typeface="Times New Roman" pitchFamily="18" charset="0"/>
                <a:cs typeface="Times New Roman" pitchFamily="18" charset="0"/>
                <a:sym typeface="Wingdings" pitchFamily="2" charset="2"/>
              </a:rPr>
              <a:t>:</a:t>
            </a:r>
            <a:r>
              <a:rPr lang="en-US" sz="3600" b="1" dirty="0">
                <a:latin typeface="Times New Roman" pitchFamily="18" charset="0"/>
                <a:cs typeface="Times New Roman" pitchFamily="18" charset="0"/>
                <a:sym typeface="Wingdings" pitchFamily="2" charset="2"/>
              </a:rPr>
              <a:t> </a:t>
            </a:r>
            <a:r>
              <a:rPr lang="en-US" sz="3600" b="1" dirty="0" err="1" smtClean="0">
                <a:latin typeface="Times New Roman" pitchFamily="18" charset="0"/>
                <a:cs typeface="Times New Roman" pitchFamily="18" charset="0"/>
                <a:sym typeface="Wingdings" pitchFamily="2" charset="2"/>
              </a:rPr>
              <a:t>Tập</a:t>
            </a:r>
            <a:r>
              <a:rPr lang="en-US" sz="3600" b="1" dirty="0" smtClean="0">
                <a:latin typeface="Times New Roman" pitchFamily="18" charset="0"/>
                <a:cs typeface="Times New Roman" pitchFamily="18" charset="0"/>
                <a:sym typeface="Wingdings" pitchFamily="2" charset="2"/>
              </a:rPr>
              <a:t> </a:t>
            </a:r>
            <a:r>
              <a:rPr lang="en-US" sz="3600" b="1" dirty="0" err="1" smtClean="0">
                <a:latin typeface="Times New Roman" pitchFamily="18" charset="0"/>
                <a:cs typeface="Times New Roman" pitchFamily="18" charset="0"/>
                <a:sym typeface="Wingdings" pitchFamily="2" charset="2"/>
              </a:rPr>
              <a:t>đọc</a:t>
            </a:r>
            <a:r>
              <a:rPr lang="en-US" sz="3600" b="1" dirty="0" smtClean="0">
                <a:latin typeface="Times New Roman" pitchFamily="18" charset="0"/>
                <a:cs typeface="Times New Roman" pitchFamily="18" charset="0"/>
                <a:sym typeface="Wingdings" pitchFamily="2" charset="2"/>
              </a:rPr>
              <a:t> – </a:t>
            </a:r>
            <a:r>
              <a:rPr lang="en-US" sz="3600" b="1" dirty="0" err="1" smtClean="0">
                <a:latin typeface="Times New Roman" pitchFamily="18" charset="0"/>
                <a:cs typeface="Times New Roman" pitchFamily="18" charset="0"/>
                <a:sym typeface="Wingdings" pitchFamily="2" charset="2"/>
              </a:rPr>
              <a:t>Kể</a:t>
            </a:r>
            <a:r>
              <a:rPr lang="en-US" sz="3600" b="1" dirty="0" smtClean="0">
                <a:latin typeface="Times New Roman" pitchFamily="18" charset="0"/>
                <a:cs typeface="Times New Roman" pitchFamily="18" charset="0"/>
                <a:sym typeface="Wingdings" pitchFamily="2" charset="2"/>
              </a:rPr>
              <a:t> </a:t>
            </a:r>
            <a:r>
              <a:rPr lang="en-US" sz="3600" b="1" dirty="0" err="1" smtClean="0">
                <a:latin typeface="Times New Roman" pitchFamily="18" charset="0"/>
                <a:cs typeface="Times New Roman" pitchFamily="18" charset="0"/>
                <a:sym typeface="Wingdings" pitchFamily="2" charset="2"/>
              </a:rPr>
              <a:t>chuyện</a:t>
            </a:r>
            <a:r>
              <a:rPr lang="en-US" sz="3600" b="1" dirty="0" smtClean="0">
                <a:latin typeface="Times New Roman" pitchFamily="18" charset="0"/>
                <a:cs typeface="Times New Roman" pitchFamily="18" charset="0"/>
                <a:sym typeface="Wingdings" pitchFamily="2" charset="2"/>
              </a:rPr>
              <a:t> </a:t>
            </a:r>
            <a:endParaRPr lang="en-US" sz="3600" b="1" dirty="0">
              <a:latin typeface="Times New Roman" pitchFamily="18" charset="0"/>
              <a:cs typeface="Times New Roman" pitchFamily="18" charset="0"/>
              <a:sym typeface="Wingdings" pitchFamily="2" charset="2"/>
            </a:endParaRPr>
          </a:p>
          <a:p>
            <a:pPr algn="ctr" eaLnBrk="1" hangingPunct="1"/>
            <a:r>
              <a:rPr lang="en-US" sz="4050" dirty="0" err="1">
                <a:latin typeface="Times New Roman" pitchFamily="18" charset="0"/>
                <a:cs typeface="Times New Roman" pitchFamily="18" charset="0"/>
                <a:sym typeface="Wingdings" pitchFamily="2" charset="2"/>
              </a:rPr>
              <a:t>Tuần</a:t>
            </a:r>
            <a:r>
              <a:rPr lang="en-US" sz="4050" dirty="0">
                <a:latin typeface="Times New Roman" pitchFamily="18" charset="0"/>
                <a:cs typeface="Times New Roman" pitchFamily="18" charset="0"/>
                <a:sym typeface="Wingdings" pitchFamily="2" charset="2"/>
              </a:rPr>
              <a:t>:    </a:t>
            </a:r>
            <a:r>
              <a:rPr lang="en-US" sz="4050" dirty="0">
                <a:latin typeface="Times New Roman" pitchFamily="18" charset="0"/>
                <a:cs typeface="Times New Roman" pitchFamily="18" charset="0"/>
                <a:sym typeface="Wingdings" pitchFamily="2" charset="2"/>
              </a:rPr>
              <a:t>24</a:t>
            </a:r>
            <a:endParaRPr lang="en-US" sz="4050" dirty="0">
              <a:latin typeface="Times New Roman" pitchFamily="18" charset="0"/>
              <a:cs typeface="Times New Roman" pitchFamily="18" charset="0"/>
              <a:sym typeface="Wingdings" pitchFamily="2" charset="2"/>
            </a:endParaRPr>
          </a:p>
          <a:p>
            <a:pPr algn="ctr" eaLnBrk="1" hangingPunct="1"/>
            <a:endParaRPr lang="en-US" sz="2700" b="1" dirty="0">
              <a:solidFill>
                <a:srgbClr val="FF00FF"/>
              </a:solidFill>
              <a:latin typeface="Times New Roman" pitchFamily="18" charset="0"/>
              <a:cs typeface="Times New Roman" pitchFamily="18" charset="0"/>
              <a:sym typeface="Wingdings" pitchFamily="2" charset="2"/>
            </a:endParaRPr>
          </a:p>
          <a:p>
            <a:pPr eaLnBrk="1" hangingPunct="1"/>
            <a:r>
              <a:rPr lang="en-US" sz="3300" b="1" dirty="0">
                <a:solidFill>
                  <a:srgbClr val="FF0000"/>
                </a:solidFill>
                <a:latin typeface="Times New Roman" pitchFamily="18" charset="0"/>
                <a:cs typeface="Times New Roman" pitchFamily="18" charset="0"/>
                <a:sym typeface="Wingdings" pitchFamily="2" charset="2"/>
              </a:rPr>
              <a:t>  </a:t>
            </a:r>
            <a:r>
              <a:rPr lang="en-US" sz="3300" b="1" dirty="0" smtClean="0">
                <a:solidFill>
                  <a:srgbClr val="FF0000"/>
                </a:solidFill>
                <a:latin typeface="Times New Roman" pitchFamily="18" charset="0"/>
                <a:cs typeface="Times New Roman" pitchFamily="18" charset="0"/>
                <a:sym typeface="Wingdings" pitchFamily="2" charset="2"/>
              </a:rPr>
              <a:t>        </a:t>
            </a:r>
            <a:r>
              <a:rPr lang="en-US" sz="3300" b="1" dirty="0" err="1" smtClean="0">
                <a:solidFill>
                  <a:srgbClr val="FF0000"/>
                </a:solidFill>
                <a:latin typeface="Times New Roman" pitchFamily="18" charset="0"/>
                <a:cs typeface="Times New Roman" pitchFamily="18" charset="0"/>
                <a:sym typeface="Wingdings" pitchFamily="2" charset="2"/>
              </a:rPr>
              <a:t>Bài</a:t>
            </a:r>
            <a:r>
              <a:rPr lang="en-US" sz="3300" b="1" dirty="0" smtClean="0">
                <a:solidFill>
                  <a:srgbClr val="FF0000"/>
                </a:solidFill>
                <a:latin typeface="Times New Roman" pitchFamily="18" charset="0"/>
                <a:cs typeface="Times New Roman" pitchFamily="18" charset="0"/>
                <a:sym typeface="Wingdings" pitchFamily="2" charset="2"/>
              </a:rPr>
              <a:t> :</a:t>
            </a:r>
            <a:r>
              <a:rPr lang="en-US" sz="3300" b="1" dirty="0">
                <a:solidFill>
                  <a:srgbClr val="FF0000"/>
                </a:solidFill>
                <a:latin typeface="Times New Roman" pitchFamily="18" charset="0"/>
                <a:cs typeface="Times New Roman" pitchFamily="18" charset="0"/>
                <a:sym typeface="Wingdings" pitchFamily="2" charset="2"/>
              </a:rPr>
              <a:t> </a:t>
            </a:r>
            <a:r>
              <a:rPr lang="en-US" sz="3300" b="1" dirty="0" smtClean="0">
                <a:solidFill>
                  <a:srgbClr val="FF0000"/>
                </a:solidFill>
                <a:latin typeface="Times New Roman" pitchFamily="18" charset="0"/>
                <a:cs typeface="Times New Roman" pitchFamily="18" charset="0"/>
                <a:sym typeface="Wingdings" pitchFamily="2" charset="2"/>
              </a:rPr>
              <a:t>ĐỐI ĐÁP VỚI VUA</a:t>
            </a:r>
            <a:endParaRPr lang="en-US" sz="3300" b="1" dirty="0">
              <a:solidFill>
                <a:srgbClr val="FF0000"/>
              </a:solidFill>
              <a:latin typeface="Times New Roman" pitchFamily="18" charset="0"/>
              <a:cs typeface="Times New Roman" pitchFamily="18" charset="0"/>
              <a:sym typeface="Wingdings" pitchFamily="2" charset="2"/>
            </a:endParaRPr>
          </a:p>
          <a:p>
            <a:pPr eaLnBrk="1" hangingPunct="1"/>
            <a:r>
              <a:rPr lang="en-US" sz="3300" b="1" dirty="0">
                <a:solidFill>
                  <a:srgbClr val="FF0000"/>
                </a:solidFill>
                <a:latin typeface="Times New Roman" pitchFamily="18" charset="0"/>
                <a:cs typeface="Times New Roman" pitchFamily="18" charset="0"/>
                <a:sym typeface="Wingdings" pitchFamily="2" charset="2"/>
              </a:rPr>
              <a:t>                       </a:t>
            </a:r>
            <a:r>
              <a:rPr lang="en-US" sz="3300" b="1" dirty="0">
                <a:solidFill>
                  <a:srgbClr val="FF0000"/>
                </a:solidFill>
                <a:latin typeface="Times New Roman" pitchFamily="18" charset="0"/>
                <a:cs typeface="Times New Roman" pitchFamily="18" charset="0"/>
                <a:sym typeface="Wingdings" pitchFamily="2" charset="2"/>
              </a:rPr>
              <a:t>   </a:t>
            </a:r>
            <a:r>
              <a:rPr lang="en-US" sz="4050" b="1" dirty="0">
                <a:solidFill>
                  <a:srgbClr val="FF0000"/>
                </a:solidFill>
                <a:latin typeface="Times New Roman" pitchFamily="18" charset="0"/>
                <a:cs typeface="Times New Roman" pitchFamily="18" charset="0"/>
                <a:sym typeface="Wingdings" pitchFamily="2" charset="2"/>
              </a:rPr>
              <a:t> </a:t>
            </a:r>
            <a:endParaRPr lang="en-US" sz="3300" b="1" dirty="0">
              <a:latin typeface="Times New Roman" pitchFamily="18" charset="0"/>
              <a:cs typeface="Times New Roman" pitchFamily="18" charset="0"/>
              <a:sym typeface="Wingdings" pitchFamily="2" charset="2"/>
            </a:endParaRPr>
          </a:p>
          <a:p>
            <a:pPr eaLnBrk="1" hangingPunct="1"/>
            <a:r>
              <a:rPr lang="en-US" sz="2700" b="1" i="1" dirty="0">
                <a:latin typeface="Times New Roman" pitchFamily="18" charset="0"/>
                <a:cs typeface="Times New Roman" pitchFamily="18" charset="0"/>
                <a:sym typeface="Wingdings" pitchFamily="2" charset="2"/>
              </a:rPr>
              <a:t>                 </a:t>
            </a:r>
            <a:r>
              <a:rPr lang="en-US" sz="2700" b="1" i="1" dirty="0" err="1">
                <a:latin typeface="Times New Roman" pitchFamily="18" charset="0"/>
                <a:cs typeface="Times New Roman" pitchFamily="18" charset="0"/>
                <a:sym typeface="Wingdings" pitchFamily="2" charset="2"/>
              </a:rPr>
              <a:t>Giáo</a:t>
            </a:r>
            <a:r>
              <a:rPr lang="en-US" sz="2700" b="1" i="1" dirty="0">
                <a:latin typeface="Times New Roman" pitchFamily="18" charset="0"/>
                <a:cs typeface="Times New Roman" pitchFamily="18" charset="0"/>
                <a:sym typeface="Wingdings" pitchFamily="2" charset="2"/>
              </a:rPr>
              <a:t> </a:t>
            </a:r>
            <a:r>
              <a:rPr lang="en-US" sz="2700" b="1" i="1" dirty="0" err="1">
                <a:latin typeface="Times New Roman" pitchFamily="18" charset="0"/>
                <a:cs typeface="Times New Roman" pitchFamily="18" charset="0"/>
                <a:sym typeface="Wingdings" pitchFamily="2" charset="2"/>
              </a:rPr>
              <a:t>viên</a:t>
            </a:r>
            <a:r>
              <a:rPr lang="en-US" sz="2700" b="1" i="1" dirty="0">
                <a:latin typeface="Times New Roman" pitchFamily="18" charset="0"/>
                <a:cs typeface="Times New Roman" pitchFamily="18" charset="0"/>
                <a:sym typeface="Wingdings" pitchFamily="2" charset="2"/>
              </a:rPr>
              <a:t> : </a:t>
            </a:r>
            <a:r>
              <a:rPr lang="en-US" sz="2700" b="1" i="1" dirty="0" err="1">
                <a:latin typeface="Times New Roman" pitchFamily="18" charset="0"/>
                <a:cs typeface="Times New Roman" pitchFamily="18" charset="0"/>
                <a:sym typeface="Wingdings" pitchFamily="2" charset="2"/>
              </a:rPr>
              <a:t>Nguyễn</a:t>
            </a:r>
            <a:r>
              <a:rPr lang="en-US" sz="2700" b="1" i="1" dirty="0">
                <a:latin typeface="Times New Roman" pitchFamily="18" charset="0"/>
                <a:cs typeface="Times New Roman" pitchFamily="18" charset="0"/>
                <a:sym typeface="Wingdings" pitchFamily="2" charset="2"/>
              </a:rPr>
              <a:t> </a:t>
            </a:r>
            <a:r>
              <a:rPr lang="en-US" sz="2700" b="1" i="1" dirty="0" err="1">
                <a:latin typeface="Times New Roman" pitchFamily="18" charset="0"/>
                <a:cs typeface="Times New Roman" pitchFamily="18" charset="0"/>
                <a:sym typeface="Wingdings" pitchFamily="2" charset="2"/>
              </a:rPr>
              <a:t>Thị</a:t>
            </a:r>
            <a:r>
              <a:rPr lang="en-US" sz="2700" b="1" i="1" dirty="0">
                <a:latin typeface="Times New Roman" pitchFamily="18" charset="0"/>
                <a:cs typeface="Times New Roman" pitchFamily="18" charset="0"/>
                <a:sym typeface="Wingdings" pitchFamily="2" charset="2"/>
              </a:rPr>
              <a:t> </a:t>
            </a:r>
            <a:r>
              <a:rPr lang="en-US" sz="2700" b="1" i="1" dirty="0" err="1">
                <a:latin typeface="Times New Roman" pitchFamily="18" charset="0"/>
                <a:cs typeface="Times New Roman" pitchFamily="18" charset="0"/>
                <a:sym typeface="Wingdings" pitchFamily="2" charset="2"/>
              </a:rPr>
              <a:t>Thúy</a:t>
            </a:r>
            <a:endParaRPr lang="en-US" sz="2700" b="1" i="1" dirty="0">
              <a:latin typeface="Times New Roman" pitchFamily="18" charset="0"/>
              <a:cs typeface="Times New Roman" pitchFamily="18" charset="0"/>
              <a:sym typeface="Wingdings" pitchFamily="2" charset="2"/>
            </a:endParaRPr>
          </a:p>
          <a:p>
            <a:pPr eaLnBrk="1" hangingPunct="1"/>
            <a:endParaRPr lang="en-US" sz="3300" b="1" dirty="0">
              <a:solidFill>
                <a:srgbClr val="FF0000"/>
              </a:solidFill>
              <a:latin typeface="Times New Roman" pitchFamily="18" charset="0"/>
              <a:cs typeface="Times New Roman" pitchFamily="18" charset="0"/>
              <a:sym typeface="Wingdings" pitchFamily="2" charset="2"/>
            </a:endParaRPr>
          </a:p>
          <a:p>
            <a:pPr eaLnBrk="1" hangingPunct="1"/>
            <a:endParaRPr lang="en-US" dirty="0">
              <a:solidFill>
                <a:srgbClr val="FF0000"/>
              </a:solidFill>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1096291135"/>
      </p:ext>
    </p:extLst>
  </p:cSld>
  <p:clrMapOvr>
    <a:masterClrMapping/>
  </p:clrMapOvr>
  <p:transition spd="slow" advTm="1353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07604" y="441314"/>
            <a:ext cx="18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Ngự</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143498" y="2344111"/>
            <a:ext cx="1440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Xa</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78" y="0"/>
            <a:ext cx="517202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9177" y="996284"/>
            <a:ext cx="3832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tx2">
                    <a:lumMod val="50000"/>
                  </a:schemeClr>
                </a:solidFill>
                <a:latin typeface="Times New Roman" panose="02020603050405020304" pitchFamily="18" charset="0"/>
              </a:rPr>
              <a:t>  </a:t>
            </a:r>
            <a:r>
              <a:rPr lang="vi-VN" altLang="vi-VN" b="1" dirty="0">
                <a:solidFill>
                  <a:schemeClr val="tx2">
                    <a:lumMod val="50000"/>
                  </a:schemeClr>
                </a:solidFill>
                <a:latin typeface="Times New Roman" panose="02020603050405020304" pitchFamily="18" charset="0"/>
              </a:rPr>
              <a:t>(</a:t>
            </a:r>
            <a:r>
              <a:rPr lang="en-US" altLang="vi-VN" b="1" dirty="0" err="1">
                <a:solidFill>
                  <a:schemeClr val="tx2">
                    <a:lumMod val="50000"/>
                  </a:schemeClr>
                </a:solidFill>
                <a:latin typeface="Times New Roman" panose="02020603050405020304" pitchFamily="18" charset="0"/>
              </a:rPr>
              <a:t>Vua</a:t>
            </a:r>
            <a:r>
              <a:rPr lang="vi-VN" altLang="vi-VN" b="1" dirty="0">
                <a:solidFill>
                  <a:schemeClr val="tx2">
                    <a:lumMod val="50000"/>
                  </a:schemeClr>
                </a:solidFill>
                <a:latin typeface="Times New Roman" panose="02020603050405020304" pitchFamily="18" charset="0"/>
              </a:rPr>
              <a:t>)</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ngồi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trên</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xe</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hoặc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kiệu</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để</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các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nơi</a:t>
            </a:r>
            <a:r>
              <a:rPr lang="en-US" altLang="vi-VN"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729161" y="2928886"/>
            <a:ext cx="21366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b="1" dirty="0" err="1">
                <a:latin typeface="Times New Roman" panose="02020603050405020304" pitchFamily="18" charset="0"/>
              </a:rPr>
              <a:t>Xe</a:t>
            </a:r>
            <a:r>
              <a:rPr lang="en-US" altLang="vi-VN" b="1" dirty="0">
                <a:latin typeface="Times New Roman" panose="02020603050405020304" pitchFamily="18" charset="0"/>
              </a:rPr>
              <a:t> </a:t>
            </a:r>
            <a:r>
              <a:rPr lang="en-US" altLang="vi-VN" b="1" dirty="0" err="1">
                <a:latin typeface="Times New Roman" panose="02020603050405020304" pitchFamily="18" charset="0"/>
              </a:rPr>
              <a:t>của</a:t>
            </a:r>
            <a:r>
              <a:rPr lang="en-US" altLang="vi-VN" b="1" dirty="0">
                <a:latin typeface="Times New Roman" panose="02020603050405020304" pitchFamily="18" charset="0"/>
              </a:rPr>
              <a:t> </a:t>
            </a:r>
            <a:r>
              <a:rPr lang="en-US" altLang="vi-VN" b="1" dirty="0" err="1">
                <a:latin typeface="Times New Roman" panose="02020603050405020304" pitchFamily="18" charset="0"/>
              </a:rPr>
              <a:t>vua</a:t>
            </a:r>
            <a:endParaRPr lang="en-US" altLang="vi-VN"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39952" cy="4299942"/>
          </a:xfrm>
          <a:prstGeom prst="rect">
            <a:avLst/>
          </a:prstGeom>
        </p:spPr>
      </p:pic>
      <p:sp>
        <p:nvSpPr>
          <p:cNvPr id="6" name="TextBox 5"/>
          <p:cNvSpPr txBox="1"/>
          <p:nvPr/>
        </p:nvSpPr>
        <p:spPr>
          <a:xfrm>
            <a:off x="3491880" y="4458272"/>
            <a:ext cx="2376264" cy="646331"/>
          </a:xfrm>
          <a:prstGeom prst="rect">
            <a:avLst/>
          </a:prstGeom>
          <a:noFill/>
        </p:spPr>
        <p:txBody>
          <a:bodyPr wrap="square" rtlCol="0">
            <a:spAutoFit/>
          </a:bodyPr>
          <a:lstStyle/>
          <a:p>
            <a:r>
              <a:rPr lang="vi-VN" sz="36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8897"/>
            <a:ext cx="4608512" cy="42211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743908" y="483518"/>
            <a:ext cx="1186046"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vi-VN" sz="4000" b="1" dirty="0">
                <a:solidFill>
                  <a:srgbClr val="FF0000"/>
                </a:solidFill>
                <a:latin typeface="Times New Roman" panose="02020603050405020304" pitchFamily="18" charset="0"/>
              </a:rPr>
              <a:t>Đối</a:t>
            </a:r>
            <a:endParaRPr lang="en-US" altLang="vi-VN" sz="4000" b="1" dirty="0">
              <a:solidFill>
                <a:srgbClr val="FF0000"/>
              </a:solidFill>
              <a:latin typeface="Times New Roman" panose="02020603050405020304" pitchFamily="18" charset="0"/>
            </a:endParaRPr>
          </a:p>
        </p:txBody>
      </p:sp>
      <p:sp>
        <p:nvSpPr>
          <p:cNvPr id="3" name="Text Box 6"/>
          <p:cNvSpPr txBox="1">
            <a:spLocks noChangeArrowheads="1"/>
          </p:cNvSpPr>
          <p:nvPr/>
        </p:nvSpPr>
        <p:spPr bwMode="auto">
          <a:xfrm>
            <a:off x="287524" y="1460511"/>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Thể văn cũ gồm hai vế (hai câu) có số tiếng bằng nhau, đối chọi nhau về ý và lời.</a:t>
            </a:r>
            <a:endParaRPr lang="en-US" altLang="vi-VN" sz="3600" b="1" dirty="0">
              <a:solidFill>
                <a:schemeClr val="tx2">
                  <a:lumMod val="50000"/>
                </a:schemeClr>
              </a:solidFill>
              <a:latin typeface="Times New Roman" panose="02020603050405020304" pitchFamily="18" charset="0"/>
            </a:endParaRPr>
          </a:p>
        </p:txBody>
      </p:sp>
      <p:sp>
        <p:nvSpPr>
          <p:cNvPr id="4" name="Text Box 6"/>
          <p:cNvSpPr txBox="1">
            <a:spLocks noChangeArrowheads="1"/>
          </p:cNvSpPr>
          <p:nvPr/>
        </p:nvSpPr>
        <p:spPr bwMode="auto">
          <a:xfrm>
            <a:off x="287524" y="2787774"/>
            <a:ext cx="34563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làm vế đối lại.</a:t>
            </a:r>
            <a:endParaRPr lang="en-US" altLang="vi-VN" sz="3600" b="1" dirty="0">
              <a:solidFill>
                <a:schemeClr val="tx2">
                  <a:lumMod val="50000"/>
                </a:schemeClr>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ppt_w*0.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500" fill="hold"/>
                                        <p:tgtEl>
                                          <p:spTgt spid="4"/>
                                        </p:tgtEl>
                                        <p:attrNameLst>
                                          <p:attrName>ppt_x</p:attrName>
                                        </p:attrNameLst>
                                      </p:cBhvr>
                                      <p:tavLst>
                                        <p:tav tm="0">
                                          <p:val>
                                            <p:strVal val="#ppt_x-.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3744416" cy="44439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6815"/>
            <a:ext cx="4824535" cy="4427143"/>
          </a:xfrm>
          <a:prstGeom prst="rect">
            <a:avLst/>
          </a:prstGeom>
        </p:spPr>
      </p:pic>
      <p:sp>
        <p:nvSpPr>
          <p:cNvPr id="6" name="Rectangle 5"/>
          <p:cNvSpPr/>
          <p:nvPr/>
        </p:nvSpPr>
        <p:spPr>
          <a:xfrm>
            <a:off x="3203848" y="4443958"/>
            <a:ext cx="1948306" cy="646331"/>
          </a:xfrm>
          <a:prstGeom prst="rect">
            <a:avLst/>
          </a:prstGeom>
        </p:spPr>
        <p:txBody>
          <a:bodyPr wrap="square">
            <a:spAutoFit/>
          </a:bodyPr>
          <a:lstStyle/>
          <a:p>
            <a:pPr algn="just">
              <a:spcBef>
                <a:spcPct val="0"/>
              </a:spcBef>
              <a:buFontTx/>
              <a:buNone/>
            </a:pPr>
            <a:r>
              <a:rPr lang="vi-VN" altLang="vi-VN" sz="3600" b="1" dirty="0">
                <a:solidFill>
                  <a:srgbClr val="FF0000"/>
                </a:solidFill>
                <a:latin typeface="Times New Roman" panose="02020603050405020304" pitchFamily="18" charset="0"/>
              </a:rPr>
              <a:t>Câu đối</a:t>
            </a:r>
            <a:endParaRPr lang="en-US" altLang="vi-VN" sz="3600" b="1" dirty="0">
              <a:solidFill>
                <a:srgbClr val="FF0000"/>
              </a:solidFill>
              <a:latin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6" y="20461"/>
            <a:ext cx="4152165" cy="4386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0"/>
            <a:ext cx="4732784" cy="4386264"/>
          </a:xfrm>
          <a:prstGeom prst="rect">
            <a:avLst/>
          </a:prstGeom>
        </p:spPr>
      </p:pic>
      <p:sp>
        <p:nvSpPr>
          <p:cNvPr id="8" name="Rectangle 7"/>
          <p:cNvSpPr/>
          <p:nvPr/>
        </p:nvSpPr>
        <p:spPr>
          <a:xfrm>
            <a:off x="2063869" y="4386264"/>
            <a:ext cx="5168403" cy="584775"/>
          </a:xfrm>
          <a:prstGeom prst="rect">
            <a:avLst/>
          </a:prstGeom>
        </p:spPr>
        <p:txBody>
          <a:bodyPr wrap="none">
            <a:spAutoFit/>
          </a:bodyPr>
          <a:lstStyle/>
          <a:p>
            <a:r>
              <a:rPr lang="nl-NL" sz="32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3200"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46869" y="667881"/>
            <a:ext cx="87550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Ngắt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cxnSp>
        <p:nvCxnSpPr>
          <p:cNvPr id="20" name="Straight Connector 19"/>
          <p:cNvCxnSpPr/>
          <p:nvPr/>
        </p:nvCxnSpPr>
        <p:spPr>
          <a:xfrm flipH="1">
            <a:off x="4652392"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211960"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156176"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8184"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884368"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12360"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16386" name="WordArt 4"/>
          <p:cNvSpPr>
            <a:spLocks noChangeArrowheads="1" noChangeShapeType="1" noTextEdit="1"/>
          </p:cNvSpPr>
          <p:nvPr/>
        </p:nvSpPr>
        <p:spPr bwMode="auto">
          <a:xfrm>
            <a:off x="1828800" y="1943100"/>
            <a:ext cx="5867400" cy="1085850"/>
          </a:xfrm>
          <a:prstGeom prst="rect">
            <a:avLst/>
          </a:prstGeom>
        </p:spPr>
        <p:txBody>
          <a:bodyPr wrap="none" fromWordArt="1">
            <a:prstTxWarp prst="textPlain">
              <a:avLst>
                <a:gd name="adj" fmla="val 50000"/>
              </a:avLst>
            </a:prstTxWarp>
          </a:bodyPr>
          <a:lstStyle/>
          <a:p>
            <a:pPr algn="ctr"/>
            <a:r>
              <a:rPr lang="vi-VN"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rPr>
              <a:t>Luyện đọc nhóm</a:t>
            </a:r>
            <a:endParaRPr lang="en-US"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1640002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descr="Trellis"/>
          <p:cNvSpPr>
            <a:spLocks noChangeArrowheads="1" noChangeShapeType="1" noTextEdit="1"/>
          </p:cNvSpPr>
          <p:nvPr/>
        </p:nvSpPr>
        <p:spPr bwMode="auto">
          <a:xfrm>
            <a:off x="1763688" y="1203598"/>
            <a:ext cx="5943600" cy="1314450"/>
          </a:xfrm>
          <a:prstGeom prst="rect">
            <a:avLst/>
          </a:prstGeom>
        </p:spPr>
        <p:txBody>
          <a:bodyPr wrap="none" fromWordArt="1">
            <a:prstTxWarp prst="textCanUp">
              <a:avLst>
                <a:gd name="adj" fmla="val 85713"/>
              </a:avLst>
            </a:prstTxWarp>
          </a:bodyPr>
          <a:lstStyle/>
          <a:p>
            <a:pPr algn="ct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Tìm</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hiểu</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bài</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p>
        </p:txBody>
      </p:sp>
    </p:spTree>
    <p:extLst>
      <p:ext uri="{BB962C8B-B14F-4D97-AF65-F5344CB8AC3E}">
        <p14:creationId xmlns:p14="http://schemas.microsoft.com/office/powerpoint/2010/main" val="38639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704106"/>
            <a:ext cx="856895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 Một lần, </a:t>
            </a:r>
            <a:r>
              <a:rPr kumimoji="0" lang="vi-VN" sz="3000" b="1" i="0" u="none" strike="noStrike" kern="1200" cap="none" spc="0" normalizeH="0" baseline="0" noProof="0" dirty="0">
                <a:ln>
                  <a:noFill/>
                </a:ln>
                <a:effectLst/>
                <a:uLnTx/>
                <a:uFillTx/>
                <a:latin typeface="Times New Roman" panose="02020603050405020304" pitchFamily="18" charset="0"/>
                <a:ea typeface="+mn-ea"/>
                <a:cs typeface="+mn-cs"/>
              </a:rPr>
              <a:t>vua Minh Mạng từ kinh đô Huế ngự giá ra Thăng Long (Hà Nội).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cho xa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Hồ Tây ngắm cảnh. Xa giá đi đến đâu, quân lính cũng thét đuổi tất cả mọi người, không cho ai đến gần.</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hought Bubble: Cloud 3"/>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Minh Mạng ngắm cảnh ở đâu? </a:t>
            </a:r>
          </a:p>
        </p:txBody>
      </p:sp>
      <p:sp>
        <p:nvSpPr>
          <p:cNvPr id="5" name="Thought Bubble: Cloud 4"/>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Vua Minh Mạng ngắm cảnh ở Hồ Tây</a:t>
            </a:r>
          </a:p>
        </p:txBody>
      </p:sp>
    </p:spTree>
    <p:extLst>
      <p:ext uri="{BB962C8B-B14F-4D97-AF65-F5344CB8AC3E}">
        <p14:creationId xmlns:p14="http://schemas.microsoft.com/office/powerpoint/2010/main" val="5592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D872DAC-95C0-4927-81FC-F1E53D525A82}"/>
              </a:ext>
            </a:extLst>
          </p:cNvPr>
          <p:cNvPicPr>
            <a:picLocks noChangeAspect="1"/>
          </p:cNvPicPr>
          <p:nvPr/>
        </p:nvPicPr>
        <p:blipFill>
          <a:blip r:embed="rId2" cstate="print"/>
          <a:stretch>
            <a:fillRect/>
          </a:stretch>
        </p:blipFill>
        <p:spPr>
          <a:xfrm>
            <a:off x="5720" y="1754815"/>
            <a:ext cx="4702781" cy="3094430"/>
          </a:xfrm>
          <a:prstGeom prst="rect">
            <a:avLst/>
          </a:prstGeom>
        </p:spPr>
      </p:pic>
      <p:pic>
        <p:nvPicPr>
          <p:cNvPr id="6" name="Picture 5">
            <a:extLst>
              <a:ext uri="{FF2B5EF4-FFF2-40B4-BE49-F238E27FC236}">
                <a16:creationId xmlns="" xmlns:a16="http://schemas.microsoft.com/office/drawing/2014/main" id="{8C759021-B7B1-4091-93FF-7B55D89759CE}"/>
              </a:ext>
            </a:extLst>
          </p:cNvPr>
          <p:cNvPicPr>
            <a:picLocks noChangeAspect="1"/>
          </p:cNvPicPr>
          <p:nvPr/>
        </p:nvPicPr>
        <p:blipFill>
          <a:blip r:embed="rId3" cstate="print"/>
          <a:stretch>
            <a:fillRect/>
          </a:stretch>
        </p:blipFill>
        <p:spPr>
          <a:xfrm>
            <a:off x="4885448" y="1754815"/>
            <a:ext cx="4125906" cy="3094430"/>
          </a:xfrm>
          <a:prstGeom prst="rect">
            <a:avLst/>
          </a:prstGeom>
        </p:spPr>
      </p:pic>
      <p:sp>
        <p:nvSpPr>
          <p:cNvPr id="7" name="Rectangle 6">
            <a:extLst>
              <a:ext uri="{FF2B5EF4-FFF2-40B4-BE49-F238E27FC236}">
                <a16:creationId xmlns="" xmlns:a16="http://schemas.microsoft.com/office/drawing/2014/main" id="{A73752AD-201A-4828-BE52-D264125174FF}"/>
              </a:ext>
            </a:extLst>
          </p:cNvPr>
          <p:cNvSpPr/>
          <p:nvPr/>
        </p:nvSpPr>
        <p:spPr>
          <a:xfrm>
            <a:off x="1736114" y="4384090"/>
            <a:ext cx="1544012"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a:t>
            </a:r>
            <a:r>
              <a:rPr lang="en-US" sz="2100" b="1" kern="0" dirty="0" err="1">
                <a:solidFill>
                  <a:srgbClr val="FF0000"/>
                </a:solidFill>
                <a:latin typeface="Times New Roman" panose="02020603050405020304" pitchFamily="18" charset="0"/>
              </a:rPr>
              <a:t>xưa</a:t>
            </a:r>
            <a:endParaRPr lang="vi-VN" sz="2100" b="1" kern="0" dirty="0">
              <a:solidFill>
                <a:srgbClr val="FF0000"/>
              </a:solidFill>
              <a:latin typeface="Times New Roman" panose="02020603050405020304" pitchFamily="18" charset="0"/>
            </a:endParaRPr>
          </a:p>
        </p:txBody>
      </p:sp>
      <p:sp>
        <p:nvSpPr>
          <p:cNvPr id="8" name="Rectangle 7">
            <a:extLst>
              <a:ext uri="{FF2B5EF4-FFF2-40B4-BE49-F238E27FC236}">
                <a16:creationId xmlns="" xmlns:a16="http://schemas.microsoft.com/office/drawing/2014/main" id="{16E8E562-3FBB-46F1-AF70-46D5F7109ECE}"/>
              </a:ext>
            </a:extLst>
          </p:cNvPr>
          <p:cNvSpPr/>
          <p:nvPr/>
        </p:nvSpPr>
        <p:spPr>
          <a:xfrm>
            <a:off x="6200479" y="4384090"/>
            <a:ext cx="1531188"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nay</a:t>
            </a:r>
            <a:endParaRPr lang="vi-VN" sz="21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362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9" y="1"/>
            <a:ext cx="9118312" cy="437195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4625" y="4299942"/>
            <a:ext cx="3960440" cy="769441"/>
          </a:xfrm>
          <a:prstGeom prst="rect">
            <a:avLst/>
          </a:prstGeom>
          <a:noFill/>
        </p:spPr>
        <p:txBody>
          <a:bodyPr wrap="square" rtlCol="0">
            <a:spAutoFit/>
          </a:bodyPr>
          <a:lstStyle/>
          <a:p>
            <a:pPr defTabSz="914378"/>
            <a:r>
              <a:rPr lang="vi-VN" sz="4400" b="1" dirty="0">
                <a:solidFill>
                  <a:srgbClr val="7030A0"/>
                </a:solidFill>
                <a:latin typeface="Times New Roman" panose="02020603050405020304" pitchFamily="18" charset="0"/>
              </a:rPr>
              <a:t>Tranh vẽ gì?</a:t>
            </a:r>
            <a:endParaRPr lang="en-US" sz="4400" b="1" dirty="0">
              <a:solidFill>
                <a:srgbClr val="7030A0"/>
              </a:solidFill>
              <a:latin typeface="Calibri"/>
            </a:endParaRPr>
          </a:p>
        </p:txBody>
      </p:sp>
    </p:spTree>
    <p:extLst>
      <p:ext uri="{BB962C8B-B14F-4D97-AF65-F5344CB8AC3E}">
        <p14:creationId xmlns:p14="http://schemas.microsoft.com/office/powerpoint/2010/main" val="29598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F32D245-23F3-4C6C-8D40-4FDAC3DD9BF0}"/>
              </a:ext>
            </a:extLst>
          </p:cNvPr>
          <p:cNvSpPr/>
          <p:nvPr/>
        </p:nvSpPr>
        <p:spPr>
          <a:xfrm>
            <a:off x="861998" y="1422716"/>
            <a:ext cx="4960500"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sp>
        <p:nvSpPr>
          <p:cNvPr id="5" name="Rectangle 4">
            <a:extLst>
              <a:ext uri="{FF2B5EF4-FFF2-40B4-BE49-F238E27FC236}">
                <a16:creationId xmlns="" xmlns:a16="http://schemas.microsoft.com/office/drawing/2014/main" id="{069E9BB0-5F41-40EC-85E4-AB546393EF55}"/>
              </a:ext>
            </a:extLst>
          </p:cNvPr>
          <p:cNvSpPr/>
          <p:nvPr/>
        </p:nvSpPr>
        <p:spPr>
          <a:xfrm>
            <a:off x="394407" y="931440"/>
            <a:ext cx="5383205" cy="461665"/>
          </a:xfrm>
          <a:prstGeom prst="rect">
            <a:avLst/>
          </a:prstGeom>
        </p:spPr>
        <p:txBody>
          <a:bodyPr wrap="none">
            <a:spAutoFit/>
          </a:bodyPr>
          <a:lstStyle/>
          <a:p>
            <a:pPr defTabSz="685800"/>
            <a:r>
              <a:rPr lang="nl-NL" sz="24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1CE10C83-3318-4B29-8AFD-084B70ECD61D}"/>
              </a:ext>
            </a:extLst>
          </p:cNvPr>
          <p:cNvPicPr>
            <a:picLocks noChangeAspect="1"/>
          </p:cNvPicPr>
          <p:nvPr/>
        </p:nvPicPr>
        <p:blipFill rotWithShape="1">
          <a:blip r:embed="rId2" cstate="print"/>
          <a:srcRect t="6490" b="7990"/>
          <a:stretch/>
        </p:blipFill>
        <p:spPr>
          <a:xfrm>
            <a:off x="5943599" y="540334"/>
            <a:ext cx="3117273" cy="3781276"/>
          </a:xfrm>
          <a:prstGeom prst="rect">
            <a:avLst/>
          </a:prstGeom>
        </p:spPr>
      </p:pic>
    </p:spTree>
    <p:extLst>
      <p:ext uri="{BB962C8B-B14F-4D97-AF65-F5344CB8AC3E}">
        <p14:creationId xmlns:p14="http://schemas.microsoft.com/office/powerpoint/2010/main" val="16311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23478"/>
            <a:ext cx="8568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hought Bubble: Cloud 2"/>
          <p:cNvSpPr/>
          <p:nvPr/>
        </p:nvSpPr>
        <p:spPr>
          <a:xfrm>
            <a:off x="179512" y="2795471"/>
            <a:ext cx="4230470" cy="1955962"/>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Cao Bá Quát có mong muốn gì?</a:t>
            </a:r>
          </a:p>
        </p:txBody>
      </p:sp>
      <p:sp>
        <p:nvSpPr>
          <p:cNvPr id="4" name="Rectangle 3"/>
          <p:cNvSpPr/>
          <p:nvPr/>
        </p:nvSpPr>
        <p:spPr>
          <a:xfrm>
            <a:off x="4377408" y="3363838"/>
            <a:ext cx="4572508"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35915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hought Bubble: Cloud 1">
            <a:extLst>
              <a:ext uri="{FF2B5EF4-FFF2-40B4-BE49-F238E27FC236}">
                <a16:creationId xmlns="" xmlns:a16="http://schemas.microsoft.com/office/drawing/2014/main" id="{64825859-93AD-405B-991E-9DF50937A600}"/>
              </a:ext>
            </a:extLst>
          </p:cNvPr>
          <p:cNvSpPr/>
          <p:nvPr/>
        </p:nvSpPr>
        <p:spPr>
          <a:xfrm>
            <a:off x="633846" y="420377"/>
            <a:ext cx="5081155" cy="1404156"/>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CC60595-1590-4415-B299-C0D4FF759C45}"/>
              </a:ext>
            </a:extLst>
          </p:cNvPr>
          <p:cNvSpPr/>
          <p:nvPr/>
        </p:nvSpPr>
        <p:spPr>
          <a:xfrm>
            <a:off x="491143" y="2189648"/>
            <a:ext cx="5743402" cy="18902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5" name="Picture 4">
            <a:extLst>
              <a:ext uri="{FF2B5EF4-FFF2-40B4-BE49-F238E27FC236}">
                <a16:creationId xmlns="" xmlns:a16="http://schemas.microsoft.com/office/drawing/2014/main" id="{4C526CF4-F705-41EF-947E-224E421E1389}"/>
              </a:ext>
            </a:extLst>
          </p:cNvPr>
          <p:cNvPicPr>
            <a:picLocks noChangeAspect="1"/>
          </p:cNvPicPr>
          <p:nvPr/>
        </p:nvPicPr>
        <p:blipFill>
          <a:blip r:embed="rId2" cstate="print"/>
          <a:stretch>
            <a:fillRect/>
          </a:stretch>
        </p:blipFill>
        <p:spPr>
          <a:xfrm>
            <a:off x="6437515" y="865351"/>
            <a:ext cx="2623358" cy="3699427"/>
          </a:xfrm>
          <a:prstGeom prst="rect">
            <a:avLst/>
          </a:prstGeom>
        </p:spPr>
      </p:pic>
    </p:spTree>
    <p:extLst>
      <p:ext uri="{BB962C8B-B14F-4D97-AF65-F5344CB8AC3E}">
        <p14:creationId xmlns:p14="http://schemas.microsoft.com/office/powerpoint/2010/main" val="40648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94C7AAB-CD33-4B41-B893-71B0EC5D7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80" y="461675"/>
            <a:ext cx="1494688" cy="1242138"/>
          </a:xfrm>
          <a:prstGeom prst="rect">
            <a:avLst/>
          </a:prstGeom>
        </p:spPr>
      </p:pic>
      <p:sp>
        <p:nvSpPr>
          <p:cNvPr id="5" name="TextBox 4">
            <a:extLst>
              <a:ext uri="{FF2B5EF4-FFF2-40B4-BE49-F238E27FC236}">
                <a16:creationId xmlns="" xmlns:a16="http://schemas.microsoft.com/office/drawing/2014/main" id="{7C75159E-A029-4A92-95B2-F732FD24FCE9}"/>
              </a:ext>
            </a:extLst>
          </p:cNvPr>
          <p:cNvSpPr txBox="1"/>
          <p:nvPr/>
        </p:nvSpPr>
        <p:spPr>
          <a:xfrm>
            <a:off x="2253223" y="632621"/>
            <a:ext cx="6170597"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Theo em, cậu bé có thực hiện được mong muốn không?</a:t>
            </a:r>
          </a:p>
        </p:txBody>
      </p:sp>
      <p:sp>
        <p:nvSpPr>
          <p:cNvPr id="6" name="TextBox 5">
            <a:extLst>
              <a:ext uri="{FF2B5EF4-FFF2-40B4-BE49-F238E27FC236}">
                <a16:creationId xmlns="" xmlns:a16="http://schemas.microsoft.com/office/drawing/2014/main" id="{725373A4-A73D-43A0-AE21-6A7CCAC61895}"/>
              </a:ext>
            </a:extLst>
          </p:cNvPr>
          <p:cNvSpPr txBox="1"/>
          <p:nvPr/>
        </p:nvSpPr>
        <p:spPr>
          <a:xfrm>
            <a:off x="720180" y="2170948"/>
            <a:ext cx="792187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Cậu bé đã thực hiện được mong muốn của mình và </a:t>
            </a:r>
            <a:r>
              <a:rPr lang="vi-VN" sz="2400" dirty="0">
                <a:solidFill>
                  <a:prstClr val="black"/>
                </a:solidFill>
                <a:latin typeface="Times New Roman" panose="02020603050405020304" pitchFamily="18" charset="0"/>
                <a:cs typeface="Times New Roman" panose="02020603050405020304" pitchFamily="18" charset="0"/>
              </a:rPr>
              <a:t>vua Minh Mạng truyền lệnh dẫn cậu tới hỏi.</a:t>
            </a:r>
          </a:p>
        </p:txBody>
      </p:sp>
    </p:spTree>
    <p:extLst>
      <p:ext uri="{BB962C8B-B14F-4D97-AF65-F5344CB8AC3E}">
        <p14:creationId xmlns:p14="http://schemas.microsoft.com/office/powerpoint/2010/main" val="9222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1038516-F0FF-44D6-88F3-E7F82AEC359C}"/>
              </a:ext>
            </a:extLst>
          </p:cNvPr>
          <p:cNvSpPr txBox="1"/>
          <p:nvPr/>
        </p:nvSpPr>
        <p:spPr>
          <a:xfrm>
            <a:off x="719084" y="1540578"/>
            <a:ext cx="784734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Cậu bé tự tin và tự xưng là học trò mới ở quê lên nên không biết gì.</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6AC17DBD-19DA-458F-9244-58CA48498C8B}"/>
              </a:ext>
            </a:extLst>
          </p:cNvPr>
          <p:cNvSpPr txBox="1"/>
          <p:nvPr/>
        </p:nvSpPr>
        <p:spPr>
          <a:xfrm>
            <a:off x="544913" y="613396"/>
            <a:ext cx="8054175"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Khi bị dẫn đến trước mặt nhà vua thái độ của cậu bé như thế nào?</a:t>
            </a:r>
          </a:p>
        </p:txBody>
      </p:sp>
      <p:sp>
        <p:nvSpPr>
          <p:cNvPr id="6" name="Rectangle 5">
            <a:extLst>
              <a:ext uri="{FF2B5EF4-FFF2-40B4-BE49-F238E27FC236}">
                <a16:creationId xmlns="" xmlns:a16="http://schemas.microsoft.com/office/drawing/2014/main" id="{C10533E0-4686-4C4D-BF49-EE01674677EC}"/>
              </a:ext>
            </a:extLst>
          </p:cNvPr>
          <p:cNvSpPr/>
          <p:nvPr/>
        </p:nvSpPr>
        <p:spPr>
          <a:xfrm>
            <a:off x="534655" y="2503286"/>
            <a:ext cx="8130374" cy="461665"/>
          </a:xfrm>
          <a:prstGeom prst="rect">
            <a:avLst/>
          </a:prstGeom>
        </p:spPr>
        <p:txBody>
          <a:bodyPr wrap="square">
            <a:spAutoFit/>
          </a:bodyPr>
          <a:lstStyle/>
          <a:p>
            <a:pPr defTabSz="685800">
              <a:defRPr/>
            </a:pPr>
            <a:r>
              <a:rPr lang="vi-VN" sz="2100" b="1" kern="0" dirty="0">
                <a:solidFill>
                  <a:srgbClr val="FF0000"/>
                </a:solidFill>
                <a:latin typeface="Times New Roman" panose="02020603050405020304" pitchFamily="18" charset="0"/>
                <a:cs typeface="Times New Roman" panose="02020603050405020304" pitchFamily="18" charset="0"/>
              </a:rPr>
              <a:t> </a:t>
            </a:r>
            <a:r>
              <a:rPr lang="en-US" sz="2100" b="1" kern="0" dirty="0">
                <a:solidFill>
                  <a:srgbClr val="FF0000"/>
                </a:solidFill>
                <a:latin typeface="Times New Roman" panose="02020603050405020304" pitchFamily="18" charset="0"/>
                <a:cs typeface="Times New Roman" panose="02020603050405020304" pitchFamily="18" charset="0"/>
              </a:rPr>
              <a:t>* </a:t>
            </a:r>
            <a:r>
              <a:rPr lang="vi-VN" sz="2400" b="1" kern="0" dirty="0">
                <a:solidFill>
                  <a:srgbClr val="FF0000"/>
                </a:solidFill>
                <a:latin typeface="Times New Roman" panose="02020603050405020304" pitchFamily="18" charset="0"/>
                <a:cs typeface="Times New Roman" panose="02020603050405020304" pitchFamily="18" charset="0"/>
              </a:rPr>
              <a:t>Nhà vua đã làm làm gì khi nghe cậu bé xưng là học trò? </a:t>
            </a:r>
            <a:endParaRPr lang="en-US" sz="1350" kern="0" dirty="0">
              <a:solidFill>
                <a:sysClr val="windowText" lastClr="000000"/>
              </a:solidFill>
              <a:latin typeface="Calibri"/>
            </a:endParaRPr>
          </a:p>
        </p:txBody>
      </p:sp>
      <p:sp>
        <p:nvSpPr>
          <p:cNvPr id="7" name="Rectangle 6">
            <a:extLst>
              <a:ext uri="{FF2B5EF4-FFF2-40B4-BE49-F238E27FC236}">
                <a16:creationId xmlns="" xmlns:a16="http://schemas.microsoft.com/office/drawing/2014/main" id="{9D3ED7F0-0B97-4F4B-8607-CCBEE86C29CC}"/>
              </a:ext>
            </a:extLst>
          </p:cNvPr>
          <p:cNvSpPr/>
          <p:nvPr/>
        </p:nvSpPr>
        <p:spPr>
          <a:xfrm>
            <a:off x="719084" y="3096662"/>
            <a:ext cx="8130374" cy="830997"/>
          </a:xfrm>
          <a:prstGeom prst="rect">
            <a:avLst/>
          </a:prstGeom>
        </p:spPr>
        <p:txBody>
          <a:bodyPr wrap="square">
            <a:spAutoFit/>
          </a:bodyPr>
          <a:lstStyle/>
          <a:p>
            <a:pPr defTabSz="685800">
              <a:defRPr/>
            </a:pPr>
            <a:r>
              <a:rPr lang="vi-VN" sz="2400" kern="0" dirty="0">
                <a:solidFill>
                  <a:prstClr val="black"/>
                </a:solidFill>
                <a:latin typeface="Times New Roman" panose="02020603050405020304" pitchFamily="18" charset="0"/>
                <a:cs typeface="Times New Roman" panose="02020603050405020304" pitchFamily="18" charset="0"/>
              </a:rPr>
              <a:t>Thấy nói là học trò, vua ra lệnh cho cậu phải đối được một vế đối thì mới tha.</a:t>
            </a:r>
            <a:endParaRPr lang="en-US" sz="1200" kern="0" dirty="0">
              <a:solidFill>
                <a:sysClr val="windowText" lastClr="000000"/>
              </a:solidFill>
              <a:latin typeface="Calibri"/>
            </a:endParaRPr>
          </a:p>
        </p:txBody>
      </p:sp>
    </p:spTree>
    <p:extLst>
      <p:ext uri="{BB962C8B-B14F-4D97-AF65-F5344CB8AC3E}">
        <p14:creationId xmlns:p14="http://schemas.microsoft.com/office/powerpoint/2010/main" val="40271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F1AFD31-BD6A-4017-9A31-7F8D167ABF38}"/>
              </a:ext>
            </a:extLst>
          </p:cNvPr>
          <p:cNvSpPr/>
          <p:nvPr/>
        </p:nvSpPr>
        <p:spPr>
          <a:xfrm>
            <a:off x="340161" y="798400"/>
            <a:ext cx="4789324"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B748B9B0-8D8D-49E2-AE7A-8D2647783EBB}"/>
              </a:ext>
            </a:extLst>
          </p:cNvPr>
          <p:cNvSpPr/>
          <p:nvPr/>
        </p:nvSpPr>
        <p:spPr>
          <a:xfrm>
            <a:off x="379816" y="1384641"/>
            <a:ext cx="4844144" cy="1200329"/>
          </a:xfrm>
          <a:prstGeom prst="rect">
            <a:avLst/>
          </a:prstGeom>
        </p:spPr>
        <p:txBody>
          <a:bodyPr wrap="square">
            <a:spAutoFit/>
          </a:bodyPr>
          <a:lstStyle/>
          <a:p>
            <a:pPr defTabSz="685800">
              <a:defRPr/>
            </a:pPr>
            <a:r>
              <a:rPr lang="en-US" sz="2400" kern="0" dirty="0" err="1">
                <a:solidFill>
                  <a:prstClr val="black"/>
                </a:solidFill>
                <a:latin typeface="Times New Roman" panose="02020603050405020304" pitchFamily="18" charset="0"/>
              </a:rPr>
              <a:t>Vì</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vua</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thấy</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bé</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tự</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xưng</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là</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học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trò</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nên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muốn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thử</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tài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cho</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có</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cơ</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hội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để</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chuộc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tội</a:t>
            </a:r>
            <a:r>
              <a:rPr lang="en-US" sz="2400" kern="0" dirty="0">
                <a:solidFill>
                  <a:prstClr val="black"/>
                </a:solidFill>
                <a:latin typeface="Times New Roman" panose="02020603050405020304" pitchFamily="18" charset="0"/>
              </a:rPr>
              <a:t>.</a:t>
            </a:r>
            <a:endParaRPr lang="en-US" sz="1350" kern="0" dirty="0">
              <a:solidFill>
                <a:sysClr val="windowText" lastClr="000000"/>
              </a:solidFill>
              <a:latin typeface="Calibri"/>
            </a:endParaRPr>
          </a:p>
        </p:txBody>
      </p:sp>
      <p:pic>
        <p:nvPicPr>
          <p:cNvPr id="6" name="Picture 5">
            <a:extLst>
              <a:ext uri="{FF2B5EF4-FFF2-40B4-BE49-F238E27FC236}">
                <a16:creationId xmlns="" xmlns:a16="http://schemas.microsoft.com/office/drawing/2014/main" id="{02676D96-5765-4CDA-ABED-D1D4EFBD7D7F}"/>
              </a:ext>
            </a:extLst>
          </p:cNvPr>
          <p:cNvPicPr>
            <a:picLocks noChangeAspect="1"/>
          </p:cNvPicPr>
          <p:nvPr/>
        </p:nvPicPr>
        <p:blipFill>
          <a:blip r:embed="rId2" cstate="print"/>
          <a:stretch>
            <a:fillRect/>
          </a:stretch>
        </p:blipFill>
        <p:spPr>
          <a:xfrm>
            <a:off x="5343120" y="475624"/>
            <a:ext cx="3558956" cy="4106489"/>
          </a:xfrm>
          <a:prstGeom prst="rect">
            <a:avLst/>
          </a:prstGeom>
        </p:spPr>
      </p:pic>
    </p:spTree>
    <p:extLst>
      <p:ext uri="{BB962C8B-B14F-4D97-AF65-F5344CB8AC3E}">
        <p14:creationId xmlns:p14="http://schemas.microsoft.com/office/powerpoint/2010/main" val="4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00A3135-234C-47C5-A687-28BDDF3B58CC}"/>
              </a:ext>
            </a:extLst>
          </p:cNvPr>
          <p:cNvSpPr/>
          <p:nvPr/>
        </p:nvSpPr>
        <p:spPr>
          <a:xfrm>
            <a:off x="991688" y="1122972"/>
            <a:ext cx="6458839" cy="830997"/>
          </a:xfrm>
          <a:prstGeom prst="rect">
            <a:avLst/>
          </a:prstGeom>
        </p:spPr>
        <p:txBody>
          <a:bodyPr wrap="square">
            <a:spAutoFit/>
          </a:bodyPr>
          <a:lstStyle/>
          <a:p>
            <a:pPr defTabSz="685800"/>
            <a:r>
              <a:rPr lang="nl-NL" sz="2400" dirty="0">
                <a:solidFill>
                  <a:prstClr val="black"/>
                </a:solidFill>
                <a:latin typeface="Times New Roman" panose="02020603050405020304" pitchFamily="18" charset="0"/>
                <a:ea typeface="Times New Roman" panose="02020603050405020304" pitchFamily="18" charset="0"/>
              </a:rPr>
              <a:t>Vua ra vế đối</a:t>
            </a:r>
            <a:r>
              <a:rPr lang="vi-VN" sz="2400" dirty="0">
                <a:solidFill>
                  <a:prstClr val="black"/>
                </a:solidFill>
                <a:latin typeface="Times New Roman" panose="02020603050405020304" pitchFamily="18" charset="0"/>
                <a:ea typeface="Times New Roman" panose="02020603050405020304" pitchFamily="18" charset="0"/>
              </a:rPr>
              <a:t>:</a:t>
            </a:r>
          </a:p>
          <a:p>
            <a:pPr defTabSz="685800"/>
            <a:r>
              <a:rPr lang="nl-NL" sz="2400" dirty="0">
                <a:solidFill>
                  <a:prstClr val="black"/>
                </a:solidFill>
                <a:latin typeface="Times New Roman" panose="02020603050405020304" pitchFamily="18" charset="0"/>
                <a:ea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rPr>
              <a:t>    </a:t>
            </a:r>
            <a:r>
              <a:rPr lang="nl-NL" sz="2400" i="1" dirty="0">
                <a:solidFill>
                  <a:prstClr val="black"/>
                </a:solidFill>
                <a:latin typeface="Times New Roman" panose="02020603050405020304" pitchFamily="18" charset="0"/>
                <a:ea typeface="Times New Roman" panose="02020603050405020304" pitchFamily="18" charset="0"/>
              </a:rPr>
              <a:t>Nước trong leo lẻo cá đớp cá.</a:t>
            </a:r>
            <a:endParaRPr lang="vi-VN" sz="2400" dirty="0">
              <a:solidFill>
                <a:prstClr val="black"/>
              </a:solidFill>
              <a:latin typeface="Arial" panose="020B0604020202020204" pitchFamily="34" charset="0"/>
            </a:endParaRPr>
          </a:p>
        </p:txBody>
      </p:sp>
      <p:sp>
        <p:nvSpPr>
          <p:cNvPr id="5" name="TextBox 4">
            <a:extLst>
              <a:ext uri="{FF2B5EF4-FFF2-40B4-BE49-F238E27FC236}">
                <a16:creationId xmlns="" xmlns:a16="http://schemas.microsoft.com/office/drawing/2014/main" id="{4E609A2C-ADBA-4A75-8C7E-1C8AEFED7BD9}"/>
              </a:ext>
            </a:extLst>
          </p:cNvPr>
          <p:cNvSpPr txBox="1"/>
          <p:nvPr/>
        </p:nvSpPr>
        <p:spPr>
          <a:xfrm>
            <a:off x="582828" y="2071066"/>
            <a:ext cx="8708036" cy="461665"/>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Vì sao nhà vua đưa ra vế đối: “</a:t>
            </a:r>
            <a:r>
              <a:rPr lang="nl-NL"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 trong leo lẻo cá đớp cá</a:t>
            </a:r>
            <a:r>
              <a:rPr lang="vi-VN"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76711402-05FA-4E33-BBD2-B26EA1DFFFE5}"/>
              </a:ext>
            </a:extLst>
          </p:cNvPr>
          <p:cNvSpPr/>
          <p:nvPr/>
        </p:nvSpPr>
        <p:spPr>
          <a:xfrm>
            <a:off x="991687" y="2745551"/>
            <a:ext cx="7288346"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 </a:t>
            </a:r>
            <a:r>
              <a:rPr lang="vi-VN" sz="2400" dirty="0">
                <a:solidFill>
                  <a:prstClr val="black"/>
                </a:solidFill>
                <a:latin typeface="Times New Roman" panose="02020603050405020304" pitchFamily="18" charset="0"/>
                <a:cs typeface="Times New Roman" panose="02020603050405020304" pitchFamily="18" charset="0"/>
              </a:rPr>
              <a:t>nhìn thấy trên mặt hồ lúc đó có đàn cá đang đuổi nhau, vua tức cảnh đọc vế đối.</a:t>
            </a:r>
          </a:p>
        </p:txBody>
      </p:sp>
      <p:sp>
        <p:nvSpPr>
          <p:cNvPr id="7" name="Rectangle 6">
            <a:extLst>
              <a:ext uri="{FF2B5EF4-FFF2-40B4-BE49-F238E27FC236}">
                <a16:creationId xmlns="" xmlns:a16="http://schemas.microsoft.com/office/drawing/2014/main" id="{1C1A39EB-6131-4252-ACF4-0575BDC9F213}"/>
              </a:ext>
            </a:extLst>
          </p:cNvPr>
          <p:cNvSpPr/>
          <p:nvPr/>
        </p:nvSpPr>
        <p:spPr>
          <a:xfrm>
            <a:off x="559143" y="544212"/>
            <a:ext cx="3348802" cy="461665"/>
          </a:xfrm>
          <a:prstGeom prst="rect">
            <a:avLst/>
          </a:prstGeom>
        </p:spPr>
        <p:txBody>
          <a:bodyPr wrap="none">
            <a:spAutoFit/>
          </a:bodyPr>
          <a:lstStyle/>
          <a:p>
            <a:pPr algn="just" defTabSz="685800"/>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Vua ra vế đối 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9B6D3DE-620B-445B-875C-D6F41396E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55" y="547274"/>
            <a:ext cx="3339688" cy="3527979"/>
          </a:xfrm>
          <a:prstGeom prst="rect">
            <a:avLst/>
          </a:prstGeom>
        </p:spPr>
      </p:pic>
      <p:sp>
        <p:nvSpPr>
          <p:cNvPr id="5" name="Rectangle 4">
            <a:extLst>
              <a:ext uri="{FF2B5EF4-FFF2-40B4-BE49-F238E27FC236}">
                <a16:creationId xmlns="" xmlns:a16="http://schemas.microsoft.com/office/drawing/2014/main" id="{400F5317-6BAE-4460-84E5-A819EC4885DF}"/>
              </a:ext>
            </a:extLst>
          </p:cNvPr>
          <p:cNvSpPr/>
          <p:nvPr/>
        </p:nvSpPr>
        <p:spPr>
          <a:xfrm>
            <a:off x="2633849" y="4049824"/>
            <a:ext cx="3919663" cy="461665"/>
          </a:xfrm>
          <a:prstGeom prst="rect">
            <a:avLst/>
          </a:prstGeom>
        </p:spPr>
        <p:txBody>
          <a:bodyPr wrap="none">
            <a:spAutoFit/>
          </a:bodyPr>
          <a:lstStyle/>
          <a:p>
            <a:pPr defTabSz="685800"/>
            <a:r>
              <a:rPr lang="nl-NL" sz="24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2400" b="1" dirty="0">
              <a:solidFill>
                <a:srgbClr val="FF0000"/>
              </a:solidFill>
              <a:latin typeface="Arial" panose="020B0604020202020204" pitchFamily="34" charset="0"/>
            </a:endParaRPr>
          </a:p>
        </p:txBody>
      </p:sp>
      <p:pic>
        <p:nvPicPr>
          <p:cNvPr id="6" name="Picture 5">
            <a:extLst>
              <a:ext uri="{FF2B5EF4-FFF2-40B4-BE49-F238E27FC236}">
                <a16:creationId xmlns="" xmlns:a16="http://schemas.microsoft.com/office/drawing/2014/main" id="{FAE1A49A-0D2F-450B-B892-D6800E03A7AD}"/>
              </a:ext>
            </a:extLst>
          </p:cNvPr>
          <p:cNvPicPr>
            <a:picLocks noChangeAspect="1"/>
          </p:cNvPicPr>
          <p:nvPr/>
        </p:nvPicPr>
        <p:blipFill>
          <a:blip r:embed="rId4" cstate="print"/>
          <a:stretch>
            <a:fillRect/>
          </a:stretch>
        </p:blipFill>
        <p:spPr>
          <a:xfrm>
            <a:off x="3712029" y="547275"/>
            <a:ext cx="5307806" cy="3527979"/>
          </a:xfrm>
          <a:prstGeom prst="rect">
            <a:avLst/>
          </a:prstGeom>
        </p:spPr>
      </p:pic>
    </p:spTree>
    <p:extLst>
      <p:ext uri="{BB962C8B-B14F-4D97-AF65-F5344CB8AC3E}">
        <p14:creationId xmlns:p14="http://schemas.microsoft.com/office/powerpoint/2010/main" val="428220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A3DB4B6-0922-479E-962C-B18D035D3610}"/>
              </a:ext>
            </a:extLst>
          </p:cNvPr>
          <p:cNvSpPr/>
          <p:nvPr/>
        </p:nvSpPr>
        <p:spPr>
          <a:xfrm flipH="1">
            <a:off x="2088573" y="732879"/>
            <a:ext cx="6650182" cy="830997"/>
          </a:xfrm>
          <a:prstGeom prst="rect">
            <a:avLst/>
          </a:prstGeom>
        </p:spPr>
        <p:txBody>
          <a:bodyPr wrap="square">
            <a:spAutoFit/>
          </a:bodyPr>
          <a:lstStyle/>
          <a:p>
            <a:pPr defTabSz="685800"/>
            <a:r>
              <a:rPr lang="en-US" sz="2400" b="1" dirty="0">
                <a:solidFill>
                  <a:srgbClr val="FF0000"/>
                </a:solidFill>
                <a:latin typeface="Times New Roman" panose="02020603050405020304" pitchFamily="18" charset="0"/>
              </a:rPr>
              <a:t>* </a:t>
            </a:r>
            <a:r>
              <a:rPr lang="vi-VN" sz="2400" b="1" dirty="0">
                <a:solidFill>
                  <a:srgbClr val="FF0000"/>
                </a:solidFill>
                <a:latin typeface="Times New Roman" panose="02020603050405020304" pitchFamily="18" charset="0"/>
              </a:rPr>
              <a:t>Theo em khi nghe xong vế đối của Vua,  cậu bé có gặp khó khăn gì không?</a:t>
            </a:r>
          </a:p>
        </p:txBody>
      </p:sp>
      <p:pic>
        <p:nvPicPr>
          <p:cNvPr id="7170" name="Picture 2" descr="Thinking in a Foreign Language Made Easy | FluentU Language Learning">
            <a:extLst>
              <a:ext uri="{FF2B5EF4-FFF2-40B4-BE49-F238E27FC236}">
                <a16:creationId xmlns="" xmlns:a16="http://schemas.microsoft.com/office/drawing/2014/main" id="{40C6EB3C-9AC7-4EF9-968C-8FFA4241E5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3985" y="846742"/>
            <a:ext cx="3571875" cy="2378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C5AE2333-FF16-4F72-B429-B0B9C7A9B26C}"/>
              </a:ext>
            </a:extLst>
          </p:cNvPr>
          <p:cNvSpPr/>
          <p:nvPr/>
        </p:nvSpPr>
        <p:spPr>
          <a:xfrm>
            <a:off x="2088572" y="1537931"/>
            <a:ext cx="6650182" cy="830997"/>
          </a:xfrm>
          <a:prstGeom prst="rect">
            <a:avLst/>
          </a:prstGeom>
        </p:spPr>
        <p:txBody>
          <a:bodyPr wrap="square">
            <a:spAutoFit/>
          </a:bodyPr>
          <a:lstStyle/>
          <a:p>
            <a:pPr defTabSz="685800">
              <a:defRPr/>
            </a:pPr>
            <a:r>
              <a:rPr lang="en-US"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Cậu bé không cần nghĩ ngợi lâu la gì liền đối lại luôn.</a:t>
            </a:r>
            <a:endParaRPr lang="en-US" sz="2400" kern="0" dirty="0">
              <a:solidFill>
                <a:sysClr val="windowText" lastClr="000000"/>
              </a:solidFill>
              <a:latin typeface="Calibri"/>
            </a:endParaRPr>
          </a:p>
        </p:txBody>
      </p:sp>
      <p:sp>
        <p:nvSpPr>
          <p:cNvPr id="7" name="Rectangle 6">
            <a:extLst>
              <a:ext uri="{FF2B5EF4-FFF2-40B4-BE49-F238E27FC236}">
                <a16:creationId xmlns="" xmlns:a16="http://schemas.microsoft.com/office/drawing/2014/main" id="{8969FA33-CA2E-4D00-82C8-D7CA536FDE0C}"/>
              </a:ext>
            </a:extLst>
          </p:cNvPr>
          <p:cNvSpPr/>
          <p:nvPr/>
        </p:nvSpPr>
        <p:spPr>
          <a:xfrm>
            <a:off x="2025814" y="2252159"/>
            <a:ext cx="4892686"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9872F08C-C7F8-4A0E-B1B0-9135D156776D}"/>
              </a:ext>
            </a:extLst>
          </p:cNvPr>
          <p:cNvSpPr/>
          <p:nvPr/>
        </p:nvSpPr>
        <p:spPr>
          <a:xfrm>
            <a:off x="2063067" y="2690740"/>
            <a:ext cx="5843074" cy="830997"/>
          </a:xfrm>
          <a:prstGeom prst="rect">
            <a:avLst/>
          </a:prstGeom>
        </p:spPr>
        <p:txBody>
          <a:bodyPr wrap="none">
            <a:spAutoFit/>
          </a:bodyPr>
          <a:lstStyle/>
          <a:p>
            <a:pPr algn="just" defTabSz="68580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defTabSz="685800"/>
            <a:r>
              <a:rPr lang="vi-VN" sz="2400" i="1" dirty="0">
                <a:solidFill>
                  <a:prstClr val="black"/>
                </a:solidFill>
                <a:latin typeface="Times New Roman" panose="02020603050405020304" pitchFamily="18" charset="0"/>
                <a:cs typeface="Times New Roman" panose="02020603050405020304" pitchFamily="18" charset="0"/>
              </a:rPr>
              <a:t>    </a:t>
            </a:r>
            <a:r>
              <a:rPr lang="vi-VN" sz="2400" b="1" i="1" dirty="0">
                <a:solidFill>
                  <a:prstClr val="black"/>
                </a:solidFill>
                <a:latin typeface="Times New Roman" panose="02020603050405020304" pitchFamily="18" charset="0"/>
                <a:cs typeface="Times New Roman" panose="02020603050405020304" pitchFamily="18" charset="0"/>
              </a:rPr>
              <a:t>Trời nắng chang chang người trói người.</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5E5BAA0-C24B-4047-BC00-7D2661D293DC}"/>
              </a:ext>
            </a:extLst>
          </p:cNvPr>
          <p:cNvSpPr txBox="1"/>
          <p:nvPr/>
        </p:nvSpPr>
        <p:spPr>
          <a:xfrm>
            <a:off x="0" y="915566"/>
            <a:ext cx="8208912" cy="95410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vua nguôi giận, truyền lệnh cởi trói, tha cho cậu bé.</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267136" y="267494"/>
            <a:ext cx="6393097"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Khi cậu bé đối lại thì nhà vua đã làm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Rectangle 6"/>
          <p:cNvSpPr/>
          <p:nvPr/>
        </p:nvSpPr>
        <p:spPr>
          <a:xfrm>
            <a:off x="275611" y="1851670"/>
            <a:ext cx="7032694"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 thấy Cao Bá Quát là người như thế nào?</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3E6B04E9-7783-4DF1-8B5F-FE1AE0A5BE16}"/>
              </a:ext>
            </a:extLst>
          </p:cNvPr>
          <p:cNvSpPr txBox="1"/>
          <p:nvPr/>
        </p:nvSpPr>
        <p:spPr>
          <a:xfrm>
            <a:off x="107504" y="2427734"/>
            <a:ext cx="8208912"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Cao Bá Quát là người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minh, tài trí và đối đáp giỏi.</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p:cNvSpPr/>
          <p:nvPr/>
        </p:nvSpPr>
        <p:spPr>
          <a:xfrm>
            <a:off x="267135" y="3486150"/>
            <a:ext cx="6349815"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chuyện ca ngợi ai? Ca ngợi điều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8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B304DA7-21B2-416B-9E14-958E222A58AF}"/>
              </a:ext>
            </a:extLst>
          </p:cNvPr>
          <p:cNvPicPr>
            <a:picLocks noChangeAspect="1"/>
          </p:cNvPicPr>
          <p:nvPr/>
        </p:nvPicPr>
        <p:blipFill>
          <a:blip r:embed="rId2" cstate="print"/>
          <a:stretch>
            <a:fillRect/>
          </a:stretch>
        </p:blipFill>
        <p:spPr>
          <a:xfrm>
            <a:off x="655827" y="1380995"/>
            <a:ext cx="7554985" cy="3446052"/>
          </a:xfrm>
          <a:prstGeom prst="rect">
            <a:avLst/>
          </a:prstGeom>
        </p:spPr>
      </p:pic>
      <p:sp>
        <p:nvSpPr>
          <p:cNvPr id="6" name="Rectangle 5">
            <a:extLst>
              <a:ext uri="{FF2B5EF4-FFF2-40B4-BE49-F238E27FC236}">
                <a16:creationId xmlns="" xmlns:a16="http://schemas.microsoft.com/office/drawing/2014/main" id="{224B8ACE-71F3-4451-A1F1-CDFE91299913}"/>
              </a:ext>
            </a:extLst>
          </p:cNvPr>
          <p:cNvSpPr/>
          <p:nvPr/>
        </p:nvSpPr>
        <p:spPr>
          <a:xfrm>
            <a:off x="2123729" y="0"/>
            <a:ext cx="5051458" cy="807913"/>
          </a:xfrm>
          <a:prstGeom prst="rect">
            <a:avLst/>
          </a:prstGeom>
          <a:noFill/>
        </p:spPr>
        <p:txBody>
          <a:bodyPr wrap="square" lIns="68580" tIns="34290" rIns="68580" bIns="34290">
            <a:spAutoFit/>
          </a:bodyPr>
          <a:lstStyle/>
          <a:p>
            <a:pPr algn="ctr" defTabSz="685800"/>
            <a:r>
              <a:rPr lang="vi-VN"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Thứ hai ngày 28 tháng 2 năm 2022</a:t>
            </a:r>
          </a:p>
          <a:p>
            <a:pPr algn="ctr" defTabSz="685800"/>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đọc</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kể</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chuyện</a:t>
            </a:r>
            <a:endPar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224B8ACE-71F3-4451-A1F1-CDFE91299913}"/>
              </a:ext>
            </a:extLst>
          </p:cNvPr>
          <p:cNvSpPr/>
          <p:nvPr/>
        </p:nvSpPr>
        <p:spPr>
          <a:xfrm>
            <a:off x="2627784" y="807914"/>
            <a:ext cx="3704249" cy="561692"/>
          </a:xfrm>
          <a:prstGeom prst="rect">
            <a:avLst/>
          </a:prstGeom>
          <a:noFill/>
        </p:spPr>
        <p:txBody>
          <a:bodyPr wrap="square" lIns="68580" tIns="34290" rIns="68580" bIns="34290">
            <a:spAutoFit/>
          </a:bodyPr>
          <a:lstStyle/>
          <a:p>
            <a:pPr algn="ctr" defTabSz="685800"/>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1E1FBC6-D509-4D99-A2DC-97DB8ED02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61761"/>
            <a:ext cx="6858000" cy="3566621"/>
          </a:xfrm>
          <a:prstGeom prst="rect">
            <a:avLst/>
          </a:prstGeom>
        </p:spPr>
      </p:pic>
      <p:sp>
        <p:nvSpPr>
          <p:cNvPr id="5" name="Rectangle 4">
            <a:extLst>
              <a:ext uri="{FF2B5EF4-FFF2-40B4-BE49-F238E27FC236}">
                <a16:creationId xmlns="" xmlns:a16="http://schemas.microsoft.com/office/drawing/2014/main" id="{DFB9896D-1CD2-4ECC-A23B-AD04E6F0F992}"/>
              </a:ext>
            </a:extLst>
          </p:cNvPr>
          <p:cNvSpPr/>
          <p:nvPr/>
        </p:nvSpPr>
        <p:spPr>
          <a:xfrm>
            <a:off x="1250631" y="3928381"/>
            <a:ext cx="6521769" cy="461665"/>
          </a:xfrm>
          <a:prstGeom prst="rect">
            <a:avLst/>
          </a:prstGeom>
        </p:spPr>
        <p:txBody>
          <a:bodyPr wrap="square">
            <a:spAutoFit/>
          </a:bodyPr>
          <a:lstStyle/>
          <a:p>
            <a:pPr algn="ctr" defTabSz="685800"/>
            <a:r>
              <a:rPr lang="vi-VN" sz="2400" b="1" i="1" dirty="0">
                <a:solidFill>
                  <a:srgbClr val="FF0000"/>
                </a:solidFill>
                <a:latin typeface="Times New Roman" panose="02020603050405020304" pitchFamily="18" charset="0"/>
                <a:cs typeface="Times New Roman" panose="02020603050405020304" pitchFamily="18" charset="0"/>
              </a:rPr>
              <a:t>Trời nắng chang chang người trói người.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321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15566"/>
            <a:ext cx="6784230" cy="646331"/>
          </a:xfrm>
          <a:prstGeom prst="rect">
            <a:avLst/>
          </a:prstGeom>
        </p:spPr>
        <p:txBody>
          <a:bodyPr wrap="non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
        <p:nvSpPr>
          <p:cNvPr id="3" name="Rectangle 2"/>
          <p:cNvSpPr/>
          <p:nvPr/>
        </p:nvSpPr>
        <p:spPr>
          <a:xfrm>
            <a:off x="272275" y="1523760"/>
            <a:ext cx="8674682" cy="1200329"/>
          </a:xfrm>
          <a:prstGeom prst="rect">
            <a:avLst/>
          </a:prstGeom>
        </p:spPr>
        <p:txBody>
          <a:bodyPr wrap="none">
            <a:spAutoFit/>
          </a:bodyPr>
          <a:lstStyle/>
          <a:p>
            <a:pPr algn="just">
              <a:spcAft>
                <a:spcPts val="0"/>
              </a:spcAft>
            </a:pP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a:spcAft>
                <a:spcPts val="0"/>
              </a:spcAft>
            </a:pPr>
            <a:r>
              <a:rPr lang="vi-VN" sz="3600" b="1" i="1" dirty="0">
                <a:solidFill>
                  <a:srgbClr val="00B0F0"/>
                </a:solidFill>
                <a:latin typeface="Times New Roman" panose="02020603050405020304" pitchFamily="18" charset="0"/>
                <a:cs typeface="Times New Roman" panose="02020603050405020304" pitchFamily="18" charset="0"/>
              </a:rPr>
              <a:t>    Trời nắng chang chang người trói người.</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Rectangle 3"/>
          <p:cNvSpPr/>
          <p:nvPr/>
        </p:nvSpPr>
        <p:spPr>
          <a:xfrm>
            <a:off x="395535" y="2808392"/>
            <a:ext cx="8551421" cy="1200329"/>
          </a:xfrm>
          <a:prstGeom prst="rect">
            <a:avLst/>
          </a:prstGeom>
        </p:spPr>
        <p:txBody>
          <a:bodyPr wrap="squar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lại đối lại “</a:t>
            </a:r>
            <a:r>
              <a:rPr lang="vi-VN" sz="3600" b="1" i="1" dirty="0">
                <a:solidFill>
                  <a:srgbClr val="FF0000"/>
                </a:solidFill>
                <a:latin typeface="Times New Roman" panose="02020603050405020304" pitchFamily="18" charset="0"/>
                <a:cs typeface="Times New Roman" panose="02020603050405020304" pitchFamily="18" charset="0"/>
              </a:rPr>
              <a:t>Trời nắng chang chang người trói người.</a:t>
            </a:r>
            <a:r>
              <a:rPr lang="vi-VN" sz="36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107370" y="-92804"/>
            <a:ext cx="5472608" cy="2160240"/>
          </a:xfrm>
          <a:prstGeom prst="cloudCallout">
            <a:avLst>
              <a:gd name="adj1" fmla="val 52200"/>
              <a:gd name="adj2" fmla="val 54356"/>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sp>
        <p:nvSpPr>
          <p:cNvPr id="3" name="TextBox 2"/>
          <p:cNvSpPr txBox="1"/>
          <p:nvPr/>
        </p:nvSpPr>
        <p:spPr>
          <a:xfrm>
            <a:off x="899592" y="2316526"/>
            <a:ext cx="7992888" cy="1754326"/>
          </a:xfrm>
          <a:prstGeom prst="rect">
            <a:avLst/>
          </a:prstGeom>
          <a:noFill/>
        </p:spPr>
        <p:txBody>
          <a:bodyPr wrap="square" rtlCol="0">
            <a:spAutoFit/>
          </a:bodyPr>
          <a:lstStyle/>
          <a:p>
            <a:pPr algn="just"/>
            <a:r>
              <a:rPr lang="vi-VN" sz="3600" b="1" dirty="0">
                <a:solidFill>
                  <a:srgbClr val="002060"/>
                </a:solidFill>
                <a:latin typeface="+mj-lt"/>
              </a:rPr>
              <a:t>Câu chuyện ca ngợi Cao Bá Quát đã thể hiện tư chất thông minh từ nhỏ, giỏi đối đáp.</a:t>
            </a:r>
          </a:p>
        </p:txBody>
      </p:sp>
      <p:sp>
        <p:nvSpPr>
          <p:cNvPr id="4" name="Thought Bubble: Cloud 1"/>
          <p:cNvSpPr/>
          <p:nvPr/>
        </p:nvSpPr>
        <p:spPr>
          <a:xfrm>
            <a:off x="228600" y="52070"/>
            <a:ext cx="5110480" cy="1754505"/>
          </a:xfrm>
          <a:prstGeom prst="cloudCallout">
            <a:avLst>
              <a:gd name="adj1" fmla="val 57455"/>
              <a:gd name="adj2" fmla="val 69942"/>
            </a:avLst>
          </a:prstGeom>
        </p:spPr>
        <p:style>
          <a:lnRef idx="2">
            <a:schemeClr val="accent4"/>
          </a:lnRef>
          <a:fillRef idx="1">
            <a:schemeClr val="lt1"/>
          </a:fillRef>
          <a:effectRef idx="0">
            <a:schemeClr val="accent4"/>
          </a:effectRef>
          <a:fontRef idx="minor">
            <a:schemeClr val="dk1"/>
          </a:fontRef>
        </p:style>
        <p:txBody>
          <a:bodyPr rtlCol="0" anchor="ctr"/>
          <a:lstStyle/>
          <a:p>
            <a:r>
              <a:rPr lang="en-US" altLang="vi-VN" sz="3200" b="1" dirty="0">
                <a:solidFill>
                  <a:srgbClr val="FF0000"/>
                </a:solidFill>
              </a:rPr>
              <a:t>      NỘI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590187" y="195486"/>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3200" b="1" dirty="0">
                <a:solidFill>
                  <a:srgbClr val="FF0000"/>
                </a:solidFill>
                <a:latin typeface="Times New Roman" panose="02020603050405020304" pitchFamily="18" charset="0"/>
                <a:ea typeface="Times New Roman" panose="02020603050405020304" pitchFamily="18" charset="0"/>
              </a:rPr>
              <a:t>CỦNG CỐ</a:t>
            </a:r>
            <a:endParaRPr lang="vi-VN" sz="3200" b="1" dirty="0">
              <a:solidFill>
                <a:srgbClr val="FF0000"/>
              </a:solidFill>
            </a:endParaRPr>
          </a:p>
        </p:txBody>
      </p:sp>
      <p:sp>
        <p:nvSpPr>
          <p:cNvPr id="4" name="TextBox 3"/>
          <p:cNvSpPr txBox="1"/>
          <p:nvPr/>
        </p:nvSpPr>
        <p:spPr>
          <a:xfrm>
            <a:off x="590187" y="2839746"/>
            <a:ext cx="8158277" cy="707886"/>
          </a:xfrm>
          <a:prstGeom prst="rect">
            <a:avLst/>
          </a:prstGeom>
          <a:noFill/>
        </p:spPr>
        <p:txBody>
          <a:bodyPr wrap="square" rtlCol="0">
            <a:spAutoFit/>
          </a:bodyPr>
          <a:lstStyle/>
          <a:p>
            <a:r>
              <a:rPr lang="vi-VN" sz="4000" dirty="0">
                <a:latin typeface="+mj-lt"/>
              </a:rPr>
              <a:t>Em học được điều gì từ Cao Bá Quát?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16"/>
            <a:ext cx="8229600" cy="857250"/>
          </a:xfrm>
        </p:spPr>
        <p:txBody>
          <a:bodyPr/>
          <a:lstStyle/>
          <a:p>
            <a:r>
              <a:rPr lang="en-US" sz="3600" b="1" dirty="0" err="1" smtClean="0">
                <a:solidFill>
                  <a:srgbClr val="FF0000"/>
                </a:solidFill>
                <a:latin typeface="Times New Roman" panose="02020603050405020304" pitchFamily="18" charset="0"/>
                <a:cs typeface="Times New Roman" panose="02020603050405020304" pitchFamily="18" charset="0"/>
              </a:rPr>
              <a:t>Luyện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đọc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lại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00151"/>
            <a:ext cx="8229600" cy="3394472"/>
          </a:xfrm>
        </p:spPr>
        <p:txBody>
          <a:bodyPr/>
          <a:lstStyle/>
          <a:p>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1: </a:t>
            </a:r>
            <a:r>
              <a:rPr lang="en-US" dirty="0" err="1" smtClean="0">
                <a:latin typeface="Times New Roman" panose="02020603050405020304" pitchFamily="18" charset="0"/>
                <a:cs typeface="Times New Roman" panose="02020603050405020304" pitchFamily="18" charset="0"/>
              </a:rPr>
              <a:t>Giọng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nghiêm</a:t>
            </a:r>
            <a:r>
              <a:rPr lang="en-US" dirty="0" smtClean="0">
                <a:latin typeface="Times New Roman" panose="02020603050405020304" pitchFamily="18" charset="0"/>
                <a:cs typeface="Times New Roman" panose="02020603050405020304" pitchFamily="18" charset="0"/>
              </a:rPr>
              <a:t>.</a:t>
            </a:r>
          </a:p>
          <a:p>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2: </a:t>
            </a:r>
            <a:r>
              <a:rPr lang="en-US" dirty="0" err="1" smtClean="0">
                <a:latin typeface="Times New Roman" panose="02020603050405020304" pitchFamily="18" charset="0"/>
                <a:cs typeface="Times New Roman" panose="02020603050405020304" pitchFamily="18" charset="0"/>
              </a:rPr>
              <a:t>Giọng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nghịch</a:t>
            </a:r>
            <a:r>
              <a:rPr lang="en-US" dirty="0" smtClean="0">
                <a:latin typeface="Times New Roman" panose="02020603050405020304" pitchFamily="18" charset="0"/>
                <a:cs typeface="Times New Roman" panose="02020603050405020304" pitchFamily="18" charset="0"/>
              </a:rPr>
              <a:t>.</a:t>
            </a:r>
          </a:p>
          <a:p>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3: </a:t>
            </a:r>
            <a:r>
              <a:rPr lang="en-US" dirty="0" err="1" smtClean="0">
                <a:latin typeface="Times New Roman" panose="02020603050405020304" pitchFamily="18" charset="0"/>
                <a:cs typeface="Times New Roman" panose="02020603050405020304" pitchFamily="18" charset="0"/>
              </a:rPr>
              <a:t>Giọng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hồi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hộp</a:t>
            </a:r>
            <a:r>
              <a:rPr lang="en-US" dirty="0" smtClean="0">
                <a:latin typeface="Times New Roman" panose="02020603050405020304" pitchFamily="18" charset="0"/>
                <a:cs typeface="Times New Roman" panose="02020603050405020304" pitchFamily="18" charset="0"/>
              </a:rPr>
              <a:t>.</a:t>
            </a:r>
          </a:p>
          <a:p>
            <a:r>
              <a:rPr lang="en-US" dirty="0" err="1" smtClean="0">
                <a:latin typeface="Times New Roman" panose="02020603050405020304" pitchFamily="18" charset="0"/>
                <a:cs typeface="Times New Roman" panose="02020603050405020304" pitchFamily="18" charset="0"/>
              </a:rPr>
              <a:t>Đoạn</a:t>
            </a:r>
            <a:r>
              <a:rPr lang="en-US" dirty="0" smtClean="0">
                <a:latin typeface="Times New Roman" panose="02020603050405020304" pitchFamily="18" charset="0"/>
                <a:cs typeface="Times New Roman" panose="02020603050405020304" pitchFamily="18" charset="0"/>
              </a:rPr>
              <a:t> 4: </a:t>
            </a:r>
            <a:r>
              <a:rPr lang="en-US" dirty="0" err="1" smtClean="0">
                <a:latin typeface="Times New Roman" panose="02020603050405020304" pitchFamily="18" charset="0"/>
                <a:cs typeface="Times New Roman" panose="02020603050405020304" pitchFamily="18" charset="0"/>
              </a:rPr>
              <a:t>Giọng</a:t>
            </a:r>
            <a:r>
              <a:rPr lang="en-US" dirty="0" smtClean="0">
                <a:latin typeface="Times New Roman" panose="02020603050405020304" pitchFamily="18" charset="0"/>
                <a:cs typeface="Times New Roman" panose="02020603050405020304" pitchFamily="18" charset="0"/>
              </a:rPr>
              <a:t> ca </a:t>
            </a:r>
            <a:r>
              <a:rPr lang="en-US" dirty="0" err="1" smtClean="0">
                <a:latin typeface="Times New Roman" panose="02020603050405020304" pitchFamily="18" charset="0"/>
                <a:cs typeface="Times New Roman" panose="02020603050405020304" pitchFamily="18" charset="0"/>
              </a:rPr>
              <a:t>ngợi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khâm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039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p:nvPr>
        </p:nvSpPr>
        <p:spPr>
          <a:xfrm>
            <a:off x="457200" y="742950"/>
            <a:ext cx="8229600" cy="4388644"/>
          </a:xfrm>
        </p:spPr>
        <p:txBody>
          <a:bodyPr/>
          <a:lstStyle/>
          <a:p>
            <a:pPr eaLnBrk="1" hangingPunct="1">
              <a:buFontTx/>
              <a:buNone/>
            </a:pPr>
            <a:r>
              <a:rPr lang="en-US" altLang="vi-VN" dirty="0"/>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nói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trò</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ra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lệnh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cậu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thì</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Nhìn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mặt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hồ</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lúc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đuổi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tức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như</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trong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leo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lẻo</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đớp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cần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nghĩ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lâu</a:t>
            </a:r>
            <a:r>
              <a:rPr lang="en-US" altLang="vi-VN" sz="2800" dirty="0">
                <a:latin typeface="Times New Roman" panose="02020603050405020304" pitchFamily="18" charset="0"/>
                <a:cs typeface="Times New Roman" panose="02020603050405020304" pitchFamily="18" charset="0"/>
              </a:rPr>
              <a:t> la </a:t>
            </a:r>
            <a:r>
              <a:rPr lang="en-US" altLang="vi-VN" sz="2800" dirty="0" err="1">
                <a:latin typeface="Times New Roman" panose="02020603050405020304" pitchFamily="18" charset="0"/>
                <a:cs typeface="Times New Roman" panose="02020603050405020304" pitchFamily="18" charset="0"/>
              </a:rPr>
              <a:t>gì</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Cao </a:t>
            </a:r>
            <a:r>
              <a:rPr lang="en-US" altLang="vi-VN" sz="2800" dirty="0" err="1">
                <a:latin typeface="Times New Roman" panose="02020603050405020304" pitchFamily="18" charset="0"/>
                <a:cs typeface="Times New Roman" panose="02020603050405020304" pitchFamily="18" charset="0"/>
              </a:rPr>
              <a:t>Bá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trói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đối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lại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luôn</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Trời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nắng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trói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endParaRPr lang="vi-VN" dirty="0"/>
          </a:p>
        </p:txBody>
      </p:sp>
      <p:sp>
        <p:nvSpPr>
          <p:cNvPr id="3" name="Rounded Rectangle 2"/>
          <p:cNvSpPr/>
          <p:nvPr/>
        </p:nvSpPr>
        <p:spPr>
          <a:xfrm>
            <a:off x="107504" y="483518"/>
            <a:ext cx="3657600" cy="400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u="sng" dirty="0" smtClean="0">
                <a:solidFill>
                  <a:srgbClr val="7030A0"/>
                </a:solidFill>
                <a:latin typeface="Times New Roman" panose="02020603050405020304" pitchFamily="18" charset="0"/>
                <a:cs typeface="Times New Roman" panose="02020603050405020304" pitchFamily="18" charset="0"/>
              </a:rPr>
              <a:t> </a:t>
            </a:r>
            <a:r>
              <a:rPr lang="en-US" sz="3200" b="1" u="sng" dirty="0" err="1">
                <a:solidFill>
                  <a:srgbClr val="7030A0"/>
                </a:solidFill>
                <a:latin typeface="Times New Roman" panose="02020603050405020304" pitchFamily="18" charset="0"/>
                <a:cs typeface="Times New Roman" panose="02020603050405020304" pitchFamily="18" charset="0"/>
              </a:rPr>
              <a:t>Luyện</a:t>
            </a:r>
            <a:r>
              <a:rPr lang="en-US" sz="3200" b="1" u="sng" dirty="0">
                <a:solidFill>
                  <a:srgbClr val="7030A0"/>
                </a:solidFill>
                <a:latin typeface="Times New Roman" panose="02020603050405020304" pitchFamily="18" charset="0"/>
                <a:cs typeface="Times New Roman" panose="02020603050405020304" pitchFamily="18" charset="0"/>
              </a:rPr>
              <a:t> đọc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barn(inVertical)">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barn(inVertical)">
                                      <p:cBhvr>
                                        <p:cTn id="12" dur="500"/>
                                        <p:tgtEl>
                                          <p:spTgt spid="2662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Effect transition="in" filter="barn(inVertical)">
                                      <p:cBhvr>
                                        <p:cTn id="15" dur="500"/>
                                        <p:tgtEl>
                                          <p:spTgt spid="2662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626">
                                            <p:txEl>
                                              <p:pRg st="3" end="3"/>
                                            </p:txEl>
                                          </p:spTgt>
                                        </p:tgtEl>
                                        <p:attrNameLst>
                                          <p:attrName>style.visibility</p:attrName>
                                        </p:attrNameLst>
                                      </p:cBhvr>
                                      <p:to>
                                        <p:strVal val="visible"/>
                                      </p:to>
                                    </p:set>
                                    <p:animEffect transition="in" filter="barn(inVertical)">
                                      <p:cBhvr>
                                        <p:cTn id="18" dur="500"/>
                                        <p:tgtEl>
                                          <p:spTgt spid="2662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626">
                                            <p:txEl>
                                              <p:pRg st="4" end="4"/>
                                            </p:txEl>
                                          </p:spTgt>
                                        </p:tgtEl>
                                        <p:attrNameLst>
                                          <p:attrName>style.visibility</p:attrName>
                                        </p:attrNameLst>
                                      </p:cBhvr>
                                      <p:to>
                                        <p:strVal val="visible"/>
                                      </p:to>
                                    </p:set>
                                    <p:animEffect transition="in" filter="barn(inVertical)">
                                      <p:cBhvr>
                                        <p:cTn id="21" dur="500"/>
                                        <p:tgtEl>
                                          <p:spTgt spid="26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4"/>
          <p:cNvSpPr txBox="1">
            <a:spLocks noChangeArrowheads="1"/>
          </p:cNvSpPr>
          <p:nvPr/>
        </p:nvSpPr>
        <p:spPr bwMode="auto">
          <a:xfrm>
            <a:off x="525463" y="813436"/>
            <a:ext cx="2348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u="sng" dirty="0">
                <a:solidFill>
                  <a:srgbClr val="7030A0"/>
                </a:solidFill>
                <a:latin typeface="Times New Roman" panose="02020603050405020304" pitchFamily="18" charset="0"/>
                <a:cs typeface="Times New Roman" panose="02020603050405020304" pitchFamily="18" charset="0"/>
              </a:rPr>
              <a:t>KỂ CHUYỆN</a:t>
            </a:r>
          </a:p>
        </p:txBody>
      </p:sp>
      <p:sp>
        <p:nvSpPr>
          <p:cNvPr id="7" name="TextBox 6"/>
          <p:cNvSpPr txBox="1">
            <a:spLocks noChangeArrowheads="1"/>
          </p:cNvSpPr>
          <p:nvPr/>
        </p:nvSpPr>
        <p:spPr bwMode="auto">
          <a:xfrm>
            <a:off x="228600" y="1456135"/>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3" y="2171700"/>
            <a:ext cx="22780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8726" y="2171700"/>
            <a:ext cx="2378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0250"/>
            <a:ext cx="2057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2000250"/>
            <a:ext cx="20177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53000"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3" name="Oval 12"/>
          <p:cNvSpPr/>
          <p:nvPr/>
        </p:nvSpPr>
        <p:spPr>
          <a:xfrm>
            <a:off x="1270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4" name="Oval 13"/>
          <p:cNvSpPr/>
          <p:nvPr/>
        </p:nvSpPr>
        <p:spPr>
          <a:xfrm>
            <a:off x="24987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5" name="Oval 14"/>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a:spLocks noChangeArrowheads="1"/>
          </p:cNvSpPr>
          <p:nvPr/>
        </p:nvSpPr>
        <p:spPr bwMode="auto">
          <a:xfrm>
            <a:off x="304799" y="968915"/>
            <a:ext cx="5006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Kể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bộ</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endParaRPr lang="en-US" sz="3200" b="1" i="1" dirty="0">
              <a:latin typeface="Times New Roman" panose="02020603050405020304" pitchFamily="18" charset="0"/>
              <a:cs typeface="Times New Roman" panose="02020603050405020304" pitchFamily="18" charset="0"/>
            </a:endParaRPr>
          </a:p>
        </p:txBody>
      </p:sp>
      <p:pic>
        <p:nvPicPr>
          <p:cNvPr id="133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707654"/>
            <a:ext cx="22764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6" y="1707654"/>
            <a:ext cx="23780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553690"/>
            <a:ext cx="2057400" cy="3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1553690"/>
            <a:ext cx="2017712" cy="330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762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2" name="Oval 11"/>
          <p:cNvSpPr/>
          <p:nvPr/>
        </p:nvSpPr>
        <p:spPr>
          <a:xfrm>
            <a:off x="2166938"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3" name="Oval 12"/>
          <p:cNvSpPr/>
          <p:nvPr/>
        </p:nvSpPr>
        <p:spPr>
          <a:xfrm>
            <a:off x="45561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4" name="Oval 13"/>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139952" y="267494"/>
            <a:ext cx="3312368" cy="10801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rgbClr val="FF0000"/>
                </a:solidFill>
                <a:latin typeface="Times New Roman" panose="02020603050405020304" pitchFamily="18" charset="0"/>
                <a:cs typeface="Times New Roman" panose="02020603050405020304" pitchFamily="18" charset="0"/>
              </a:rPr>
              <a:t>Dặn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dò</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1187624" y="1563638"/>
            <a:ext cx="6624736" cy="3024336"/>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vua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gửi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bài</a:t>
            </a:r>
            <a:r>
              <a:rPr lang="en-US" sz="2400" dirty="0" smtClean="0">
                <a:solidFill>
                  <a:schemeClr val="tx1"/>
                </a:solidFill>
                <a:latin typeface="Times New Roman" panose="02020603050405020304" pitchFamily="18" charset="0"/>
                <a:cs typeface="Times New Roman" panose="02020603050405020304" pitchFamily="18" charset="0"/>
              </a:rPr>
              <a:t> qua </a:t>
            </a:r>
            <a:r>
              <a:rPr lang="en-US" sz="2400" dirty="0" err="1" smtClean="0">
                <a:solidFill>
                  <a:schemeClr val="tx1"/>
                </a:solidFill>
                <a:latin typeface="Times New Roman" panose="02020603050405020304" pitchFamily="18" charset="0"/>
                <a:cs typeface="Times New Roman" panose="02020603050405020304" pitchFamily="18" charset="0"/>
              </a:rPr>
              <a:t>zalo</a:t>
            </a:r>
            <a:r>
              <a:rPr lang="en-US" sz="2400" dirty="0" smtClean="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a:extLst>
              <a:ext uri="{FF2B5EF4-FFF2-40B4-BE49-F238E27FC236}">
                <a16:creationId xmlns="" xmlns:a16="http://schemas.microsoft.com/office/drawing/2014/main" id="{9C224100-2E7E-43CE-A95A-638661D4819A}"/>
              </a:ext>
            </a:extLst>
          </p:cNvPr>
          <p:cNvSpPr>
            <a:spLocks noChangeArrowheads="1"/>
          </p:cNvSpPr>
          <p:nvPr/>
        </p:nvSpPr>
        <p:spPr bwMode="auto">
          <a:xfrm>
            <a:off x="171450" y="826933"/>
            <a:ext cx="88011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1725" b="1" dirty="0">
                <a:solidFill>
                  <a:prstClr val="black"/>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1.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2. Cao Bá Quát, khi ấy còn là một cậu bé, muốn nhìn rõ mặt vua. Cậu nảy ra một ý, liền cởi hết quần áo, nhảy xuống hồ tắm. Quân lính nhìn thấy, </a:t>
            </a:r>
            <a:r>
              <a:rPr lang="en-US" altLang="en-US" sz="1725" b="1" dirty="0" err="1">
                <a:solidFill>
                  <a:srgbClr val="002060"/>
                </a:solidFill>
                <a:latin typeface="Times New Roman" panose="02020603050405020304" pitchFamily="18" charset="0"/>
                <a:cs typeface="Times New Roman" panose="02020603050405020304" pitchFamily="18" charset="0"/>
              </a:rPr>
              <a:t>hốt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hoảng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3. C</a:t>
            </a:r>
            <a:r>
              <a:rPr lang="en-US" altLang="en-US" sz="1725" b="1" dirty="0" err="1">
                <a:solidFill>
                  <a:srgbClr val="002060"/>
                </a:solidFill>
                <a:latin typeface="Times New Roman" panose="02020603050405020304" pitchFamily="18" charset="0"/>
                <a:cs typeface="Times New Roman" panose="02020603050405020304" pitchFamily="18" charset="0"/>
              </a:rPr>
              <a:t>ậu</a:t>
            </a:r>
            <a:r>
              <a:rPr lang="vi-VN" altLang="en-US" sz="1725" b="1" dirty="0">
                <a:solidFill>
                  <a:srgbClr val="00206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nên</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không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biết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gì</a:t>
            </a:r>
            <a:r>
              <a:rPr lang="vi-VN" altLang="en-US" sz="1725" b="1" dirty="0">
                <a:solidFill>
                  <a:srgbClr val="00206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1725" b="1" dirty="0" err="1">
                <a:solidFill>
                  <a:srgbClr val="002060"/>
                </a:solidFill>
                <a:latin typeface="Times New Roman" panose="02020603050405020304" pitchFamily="18" charset="0"/>
                <a:cs typeface="Times New Roman" panose="02020603050405020304" pitchFamily="18" charset="0"/>
              </a:rPr>
              <a:t>hồ</a:t>
            </a:r>
            <a:r>
              <a:rPr lang="vi-VN" altLang="en-US" sz="1725" b="1" dirty="0">
                <a:solidFill>
                  <a:srgbClr val="00206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Nước trong leo lẻo cá đớp cá</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vi-VN" altLang="en-US" sz="1725" b="1" dirty="0">
                <a:solidFill>
                  <a:srgbClr val="00206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Trời nắng chang chang người trói người</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4. Vế đối vừa cứng cỏi, vừa rất chỉnh, biểu lộ sự nhanh trí, thông minh. Vua nguôi giận, truyền lệnh cởi trói, tha cho cậu bé.</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2060"/>
                </a:solidFill>
                <a:latin typeface="Times New Roman" panose="02020603050405020304" pitchFamily="18" charset="0"/>
                <a:cs typeface="Times New Roman" panose="02020603050405020304" pitchFamily="18" charset="0"/>
              </a:rPr>
              <a:t>Theo</a:t>
            </a:r>
            <a:r>
              <a:rPr lang="vi-VN" altLang="en-US" sz="1725" dirty="0">
                <a:solidFill>
                  <a:srgbClr val="00206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 xmlns:a16="http://schemas.microsoft.com/office/drawing/2014/main" id="{651AE9BA-5E80-4DCB-9520-FEBB0304F97B}"/>
              </a:ext>
            </a:extLst>
          </p:cNvPr>
          <p:cNvSpPr/>
          <p:nvPr/>
        </p:nvSpPr>
        <p:spPr>
          <a:xfrm>
            <a:off x="3074475" y="95250"/>
            <a:ext cx="2995051" cy="577081"/>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a:spAutoFit/>
          </a:bodyPr>
          <a:lstStyle/>
          <a:p>
            <a:pPr algn="ctr" defTabSz="685800"/>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0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3">
            <a:extLst>
              <a:ext uri="{FF2B5EF4-FFF2-40B4-BE49-F238E27FC236}">
                <a16:creationId xmlns="" xmlns:a16="http://schemas.microsoft.com/office/drawing/2014/main" id="{15D13A9C-2B0D-46F1-8D62-D4E964CA15F2}"/>
              </a:ext>
            </a:extLst>
          </p:cNvPr>
          <p:cNvSpPr txBox="1">
            <a:spLocks noChangeArrowheads="1"/>
          </p:cNvSpPr>
          <p:nvPr/>
        </p:nvSpPr>
        <p:spPr bwMode="auto">
          <a:xfrm>
            <a:off x="1979712" y="652122"/>
            <a:ext cx="3492968" cy="400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indent="-257175" defTabSz="685800" fontAlgn="base">
              <a:spcBef>
                <a:spcPct val="20000"/>
              </a:spcBef>
              <a:spcAft>
                <a:spcPct val="0"/>
              </a:spcAft>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Luyện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từ</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khó</a:t>
            </a:r>
            <a:r>
              <a:rPr lang="en-US" altLang="en-US" sz="30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499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56" y="-21997"/>
            <a:ext cx="9180512" cy="5186035"/>
          </a:xfrm>
          <a:prstGeom prst="rect">
            <a:avLst/>
          </a:prstGeom>
        </p:spPr>
        <p:txBody>
          <a:bodyPr wrap="square">
            <a:spAutoFit/>
          </a:bodyPr>
          <a:lstStyle/>
          <a:p>
            <a:pPr algn="ctr"/>
            <a:r>
              <a:rPr lang="vi-VN" sz="2800" b="1" dirty="0">
                <a:solidFill>
                  <a:srgbClr val="0000FF"/>
                </a:solidFill>
                <a:latin typeface="+mj-lt"/>
              </a:rPr>
              <a:t>Đối đáp với </a:t>
            </a:r>
            <a:r>
              <a:rPr lang="vi-VN" sz="2800" b="1" dirty="0" smtClean="0">
                <a:solidFill>
                  <a:srgbClr val="0000FF"/>
                </a:solidFill>
                <a:latin typeface="+mj-lt"/>
              </a:rPr>
              <a:t>vua</a:t>
            </a:r>
            <a:r>
              <a:rPr lang="vi-VN" dirty="0">
                <a:solidFill>
                  <a:srgbClr val="0070C0"/>
                </a:solidFill>
                <a:latin typeface="+mj-lt"/>
              </a:rPr>
              <a:t> </a:t>
            </a:r>
            <a:r>
              <a:rPr lang="vi-VN" dirty="0" smtClean="0">
                <a:solidFill>
                  <a:srgbClr val="0070C0"/>
                </a:solidFill>
                <a:latin typeface="+mj-lt"/>
              </a:rPr>
              <a:t> </a:t>
            </a:r>
            <a:r>
              <a:rPr lang="vi-VN" dirty="0">
                <a:solidFill>
                  <a:srgbClr val="0070C0"/>
                </a:solidFill>
                <a:latin typeface="+mj-lt"/>
              </a:rPr>
              <a:t>  </a:t>
            </a:r>
            <a:endParaRPr lang="en-US" dirty="0" smtClean="0">
              <a:solidFill>
                <a:srgbClr val="0070C0"/>
              </a:solidFill>
              <a:latin typeface="+mj-lt"/>
            </a:endParaRPr>
          </a:p>
          <a:p>
            <a:r>
              <a:rPr lang="en-US" sz="1900" dirty="0">
                <a:solidFill>
                  <a:srgbClr val="000000"/>
                </a:solidFill>
                <a:latin typeface="+mj-lt"/>
              </a:rPr>
              <a:t> </a:t>
            </a:r>
            <a:r>
              <a:rPr lang="en-US" sz="1900" dirty="0" smtClean="0">
                <a:solidFill>
                  <a:srgbClr val="000000"/>
                </a:solidFill>
                <a:latin typeface="+mj-lt"/>
              </a:rPr>
              <a:t>   </a:t>
            </a:r>
            <a:r>
              <a:rPr lang="vi-VN" sz="1900" b="1" dirty="0" smtClean="0">
                <a:solidFill>
                  <a:srgbClr val="0000FF"/>
                </a:solidFill>
                <a:latin typeface="+mj-lt"/>
              </a:rPr>
              <a:t>1.</a:t>
            </a:r>
            <a:r>
              <a:rPr lang="vi-VN" sz="1900" dirty="0" smtClean="0">
                <a:solidFill>
                  <a:srgbClr val="000000"/>
                </a:solidFill>
                <a:latin typeface="+mj-lt"/>
              </a:rPr>
              <a:t> Một lần, vua</a:t>
            </a:r>
            <a:r>
              <a:rPr lang="en-US" sz="1900" dirty="0" smtClean="0">
                <a:solidFill>
                  <a:srgbClr val="000000"/>
                </a:solidFill>
                <a:latin typeface="+mj-lt"/>
              </a:rPr>
              <a:t>            </a:t>
            </a:r>
            <a:r>
              <a:rPr lang="vi-VN" sz="1900" dirty="0" smtClean="0">
                <a:solidFill>
                  <a:srgbClr val="000000"/>
                </a:solidFill>
                <a:latin typeface="+mj-lt"/>
              </a:rPr>
              <a:t> </a:t>
            </a:r>
            <a:r>
              <a:rPr lang="en-US" sz="1900" dirty="0" smtClean="0">
                <a:solidFill>
                  <a:srgbClr val="000000"/>
                </a:solidFill>
                <a:latin typeface="+mj-lt"/>
              </a:rPr>
              <a:t>           </a:t>
            </a:r>
            <a:r>
              <a:rPr lang="vi-VN" sz="1900" dirty="0" smtClean="0">
                <a:solidFill>
                  <a:srgbClr val="000000"/>
                </a:solidFill>
                <a:latin typeface="+mj-lt"/>
              </a:rPr>
              <a:t>từ kinh đô Huế ngự giá ra Thăng Long (Hà Nội). Vua cho xa giá đến Hồ Tây ngắm cảnh. Xa gi</a:t>
            </a:r>
            <a:r>
              <a:rPr lang="en-US" sz="1900" dirty="0">
                <a:solidFill>
                  <a:srgbClr val="000000"/>
                </a:solidFill>
                <a:latin typeface="+mj-lt"/>
              </a:rPr>
              <a:t>á</a:t>
            </a:r>
            <a:r>
              <a:rPr lang="vi-VN" sz="1900" dirty="0" smtClean="0">
                <a:solidFill>
                  <a:srgbClr val="000000"/>
                </a:solidFill>
                <a:latin typeface="+mj-lt"/>
              </a:rPr>
              <a:t> đi đến đâu, quân lính cũng thét đuổi tất cả mọi người, không cho ai đến gần.</a:t>
            </a:r>
            <a:endParaRPr lang="en-US" sz="1900" dirty="0" smtClean="0">
              <a:solidFill>
                <a:srgbClr val="000000"/>
              </a:solidFill>
              <a:latin typeface="+mj-lt"/>
            </a:endParaRPr>
          </a:p>
          <a:p>
            <a:r>
              <a:rPr lang="en-US" sz="1900" dirty="0" smtClean="0">
                <a:solidFill>
                  <a:srgbClr val="000000"/>
                </a:solidFill>
                <a:latin typeface="+mj-lt"/>
              </a:rPr>
              <a:t>    </a:t>
            </a:r>
            <a:r>
              <a:rPr lang="vi-VN" sz="1900" b="1" dirty="0" smtClean="0">
                <a:solidFill>
                  <a:srgbClr val="0000FF"/>
                </a:solidFill>
                <a:latin typeface="+mj-lt"/>
              </a:rPr>
              <a:t>2</a:t>
            </a:r>
            <a:r>
              <a:rPr lang="vi-VN" sz="1900" b="1" dirty="0" smtClean="0">
                <a:solidFill>
                  <a:srgbClr val="000000"/>
                </a:solidFill>
                <a:latin typeface="+mj-lt"/>
              </a:rPr>
              <a:t>.</a:t>
            </a:r>
            <a:r>
              <a:rPr lang="en-US" sz="1900" b="1" dirty="0" smtClean="0">
                <a:solidFill>
                  <a:srgbClr val="000000"/>
                </a:solidFill>
                <a:latin typeface="+mj-lt"/>
              </a:rPr>
              <a:t>                         </a:t>
            </a:r>
            <a:r>
              <a:rPr lang="vi-VN" sz="1900" dirty="0" smtClean="0">
                <a:solidFill>
                  <a:srgbClr val="000000"/>
                </a:solidFill>
                <a:latin typeface="+mj-lt"/>
              </a:rPr>
              <a:t>, </a:t>
            </a:r>
            <a:r>
              <a:rPr lang="vi-VN" sz="1900" dirty="0">
                <a:solidFill>
                  <a:srgbClr val="000000"/>
                </a:solidFill>
                <a:latin typeface="+mj-lt"/>
              </a:rPr>
              <a:t>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p>
          <a:p>
            <a:r>
              <a:rPr lang="vi-VN" sz="1900" dirty="0">
                <a:solidFill>
                  <a:srgbClr val="000000"/>
                </a:solidFill>
                <a:latin typeface="+mj-lt"/>
              </a:rPr>
              <a:t>    </a:t>
            </a:r>
            <a:r>
              <a:rPr lang="vi-VN" sz="1900" b="1" dirty="0">
                <a:solidFill>
                  <a:srgbClr val="0000FF"/>
                </a:solidFill>
                <a:latin typeface="+mj-lt"/>
              </a:rPr>
              <a:t>3.</a:t>
            </a:r>
            <a:r>
              <a:rPr lang="vi-VN" sz="1900" dirty="0">
                <a:solidFill>
                  <a:srgbClr val="000000"/>
                </a:solidFill>
                <a:latin typeface="+mj-lt"/>
              </a:rPr>
              <a:t> Cậu bé bị dẫn đến trước mặt nhà vua. Cậu tự xưng là học trò mới ở quê ra chơi nên không biết gì. Thấy nói là học trò, vua ra lệnh cho cậu phải đối được vế đối thì mới tha. Nhìn thấy trên mặt hồ lúc đó có đàn cá đang đuổi nhau, vua tức cảnh đọc vế câu đối như </a:t>
            </a:r>
            <a:r>
              <a:rPr lang="vi-VN" sz="1900" dirty="0" smtClean="0">
                <a:solidFill>
                  <a:srgbClr val="000000"/>
                </a:solidFill>
                <a:latin typeface="+mj-lt"/>
              </a:rPr>
              <a:t>sau</a:t>
            </a:r>
            <a:r>
              <a:rPr lang="en-US" sz="1900" dirty="0" smtClean="0">
                <a:solidFill>
                  <a:srgbClr val="000000"/>
                </a:solidFill>
                <a:latin typeface="+mj-lt"/>
              </a:rPr>
              <a:t> </a:t>
            </a:r>
            <a:r>
              <a:rPr lang="vi-VN" sz="1900" dirty="0" smtClean="0">
                <a:solidFill>
                  <a:srgbClr val="000000"/>
                </a:solidFill>
                <a:latin typeface="+mj-lt"/>
              </a:rPr>
              <a:t>:</a:t>
            </a:r>
            <a:endParaRPr lang="vi-VN" sz="1900" dirty="0">
              <a:solidFill>
                <a:srgbClr val="000000"/>
              </a:solidFill>
              <a:latin typeface="+mj-lt"/>
            </a:endParaRPr>
          </a:p>
          <a:p>
            <a:pPr algn="ctr"/>
            <a:r>
              <a:rPr lang="vi-VN" sz="1900" i="1" dirty="0">
                <a:solidFill>
                  <a:srgbClr val="000000"/>
                </a:solidFill>
                <a:latin typeface="+mj-lt"/>
              </a:rPr>
              <a:t>Nước trong leo lẻo cá đớp </a:t>
            </a:r>
            <a:r>
              <a:rPr lang="vi-VN" sz="1900" i="1" dirty="0" smtClean="0">
                <a:solidFill>
                  <a:srgbClr val="000000"/>
                </a:solidFill>
                <a:latin typeface="+mj-lt"/>
              </a:rPr>
              <a:t>cá.</a:t>
            </a:r>
          </a:p>
          <a:p>
            <a:r>
              <a:rPr lang="en-US" sz="1900" dirty="0">
                <a:solidFill>
                  <a:srgbClr val="000000"/>
                </a:solidFill>
                <a:latin typeface="+mj-lt"/>
              </a:rPr>
              <a:t> </a:t>
            </a:r>
            <a:r>
              <a:rPr lang="en-US" sz="1900" dirty="0" smtClean="0">
                <a:solidFill>
                  <a:srgbClr val="000000"/>
                </a:solidFill>
                <a:latin typeface="+mj-lt"/>
              </a:rPr>
              <a:t>   </a:t>
            </a:r>
            <a:r>
              <a:rPr lang="vi-VN" sz="1900" dirty="0" smtClean="0">
                <a:solidFill>
                  <a:srgbClr val="000000"/>
                </a:solidFill>
                <a:latin typeface="+mj-lt"/>
              </a:rPr>
              <a:t>Chẳng cần nghĩ ngợi lâu la gì, Cao Bá Quát lấy cảnh mình đang bị trói, đối lại luôn</a:t>
            </a:r>
            <a:r>
              <a:rPr lang="en-US" sz="1900" dirty="0" smtClean="0">
                <a:solidFill>
                  <a:srgbClr val="000000"/>
                </a:solidFill>
                <a:latin typeface="+mj-lt"/>
              </a:rPr>
              <a:t> </a:t>
            </a:r>
            <a:r>
              <a:rPr lang="vi-VN" sz="1900" dirty="0" smtClean="0">
                <a:solidFill>
                  <a:srgbClr val="000000"/>
                </a:solidFill>
                <a:latin typeface="+mj-lt"/>
              </a:rPr>
              <a:t>:</a:t>
            </a:r>
          </a:p>
          <a:p>
            <a:pPr algn="ctr"/>
            <a:r>
              <a:rPr lang="vi-VN" sz="1900" i="1" dirty="0" smtClean="0">
                <a:solidFill>
                  <a:srgbClr val="000000"/>
                </a:solidFill>
                <a:latin typeface="+mj-lt"/>
              </a:rPr>
              <a:t>Trời </a:t>
            </a:r>
            <a:r>
              <a:rPr lang="vi-VN" sz="1900" i="1" dirty="0">
                <a:solidFill>
                  <a:srgbClr val="000000"/>
                </a:solidFill>
                <a:latin typeface="+mj-lt"/>
              </a:rPr>
              <a:t>nắng chang chang người trói người.</a:t>
            </a:r>
          </a:p>
          <a:p>
            <a:r>
              <a:rPr lang="vi-VN" sz="1900" dirty="0">
                <a:solidFill>
                  <a:srgbClr val="000000"/>
                </a:solidFill>
                <a:latin typeface="+mj-lt"/>
              </a:rPr>
              <a:t>  </a:t>
            </a:r>
            <a:r>
              <a:rPr lang="vi-VN" sz="1900" b="1" dirty="0">
                <a:solidFill>
                  <a:srgbClr val="000000"/>
                </a:solidFill>
                <a:latin typeface="+mj-lt"/>
              </a:rPr>
              <a:t> </a:t>
            </a:r>
            <a:r>
              <a:rPr lang="vi-VN" sz="1900" b="1" dirty="0">
                <a:solidFill>
                  <a:srgbClr val="0000FF"/>
                </a:solidFill>
                <a:latin typeface="+mj-lt"/>
              </a:rPr>
              <a:t>4.</a:t>
            </a:r>
            <a:r>
              <a:rPr lang="vi-VN" sz="1900" dirty="0">
                <a:solidFill>
                  <a:srgbClr val="0000FF"/>
                </a:solidFill>
                <a:latin typeface="+mj-lt"/>
              </a:rPr>
              <a:t> </a:t>
            </a:r>
            <a:r>
              <a:rPr lang="vi-VN" sz="1900" dirty="0">
                <a:solidFill>
                  <a:srgbClr val="000000"/>
                </a:solidFill>
                <a:latin typeface="+mj-lt"/>
              </a:rPr>
              <a:t>Vế đối vừa cứng cỏi vừa rất chỉnh, biểu lộ sự nhanh trí, thông minh. Vua nguôi giận, truyền lệnh cởi trói, tha cho cậu bé</a:t>
            </a:r>
            <a:r>
              <a:rPr lang="vi-VN" sz="1900" dirty="0" smtClean="0">
                <a:solidFill>
                  <a:srgbClr val="000000"/>
                </a:solidFill>
                <a:latin typeface="+mj-lt"/>
              </a:rPr>
              <a:t>.</a:t>
            </a:r>
            <a:endParaRPr lang="en-US" sz="1900" dirty="0" smtClean="0">
              <a:solidFill>
                <a:srgbClr val="000000"/>
              </a:solidFill>
              <a:latin typeface="+mj-lt"/>
            </a:endParaRPr>
          </a:p>
          <a:p>
            <a:pPr algn="r"/>
            <a:r>
              <a:rPr lang="vi-VN" dirty="0" smtClean="0">
                <a:solidFill>
                  <a:srgbClr val="000000"/>
                </a:solidFill>
                <a:latin typeface="+mj-lt"/>
              </a:rPr>
              <a:t>(</a:t>
            </a:r>
            <a:r>
              <a:rPr lang="vi-VN" i="1" dirty="0">
                <a:solidFill>
                  <a:srgbClr val="000000"/>
                </a:solidFill>
                <a:latin typeface="+mj-lt"/>
              </a:rPr>
              <a:t>Theo</a:t>
            </a:r>
            <a:r>
              <a:rPr lang="vi-VN" dirty="0">
                <a:solidFill>
                  <a:srgbClr val="000000"/>
                </a:solidFill>
                <a:latin typeface="+mj-lt"/>
              </a:rPr>
              <a:t> </a:t>
            </a:r>
            <a:r>
              <a:rPr lang="vi-VN" b="1" dirty="0">
                <a:solidFill>
                  <a:srgbClr val="000000"/>
                </a:solidFill>
                <a:latin typeface="+mj-lt"/>
              </a:rPr>
              <a:t>QUỐC CHẤN</a:t>
            </a:r>
            <a:r>
              <a:rPr lang="vi-VN" dirty="0">
                <a:solidFill>
                  <a:srgbClr val="000000"/>
                </a:solidFill>
                <a:latin typeface="+mj-lt"/>
              </a:rPr>
              <a:t>)</a:t>
            </a:r>
            <a:endParaRPr lang="vi-VN" b="0" i="0" dirty="0">
              <a:solidFill>
                <a:srgbClr val="000000"/>
              </a:solidFill>
              <a:effectLst/>
              <a:latin typeface="+mj-lt"/>
            </a:endParaRPr>
          </a:p>
        </p:txBody>
      </p:sp>
      <p:cxnSp>
        <p:nvCxnSpPr>
          <p:cNvPr id="7" name="Straight Connector 6"/>
          <p:cNvCxnSpPr/>
          <p:nvPr/>
        </p:nvCxnSpPr>
        <p:spPr>
          <a:xfrm>
            <a:off x="4509120" y="771550"/>
            <a:ext cx="78296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8604448" y="699542"/>
            <a:ext cx="288032"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5496" y="1059582"/>
            <a:ext cx="36004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259632" y="2499742"/>
            <a:ext cx="1143000"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5733256" y="2211710"/>
            <a:ext cx="99898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3717032" y="3651870"/>
            <a:ext cx="1215008"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3563888" y="4227934"/>
            <a:ext cx="1296144"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30" name="Rectangle 29">
            <a:hlinkClick r:id="rId3" action="ppaction://hlinksldjump"/>
          </p:cNvPr>
          <p:cNvSpPr/>
          <p:nvPr/>
        </p:nvSpPr>
        <p:spPr>
          <a:xfrm>
            <a:off x="395536" y="1275606"/>
            <a:ext cx="1512168" cy="384721"/>
          </a:xfrm>
          <a:prstGeom prst="rect">
            <a:avLst/>
          </a:prstGeom>
        </p:spPr>
        <p:txBody>
          <a:bodyPr wrap="square">
            <a:spAutoFit/>
          </a:bodyPr>
          <a:lstStyle/>
          <a:p>
            <a:pPr algn="ctr"/>
            <a:r>
              <a:rPr lang="en-US" sz="1900" dirty="0" smtClean="0">
                <a:latin typeface="+mj-lt"/>
              </a:rPr>
              <a:t> </a:t>
            </a:r>
            <a:r>
              <a:rPr lang="vi-VN" sz="1900" dirty="0" smtClean="0">
                <a:latin typeface="+mj-lt"/>
              </a:rPr>
              <a:t>Cao </a:t>
            </a:r>
            <a:r>
              <a:rPr lang="vi-VN" sz="1900" dirty="0">
                <a:latin typeface="+mj-lt"/>
              </a:rPr>
              <a:t>Bá </a:t>
            </a:r>
            <a:r>
              <a:rPr lang="vi-VN" sz="1900" dirty="0" smtClean="0">
                <a:latin typeface="+mj-lt"/>
              </a:rPr>
              <a:t>Quát</a:t>
            </a:r>
            <a:r>
              <a:rPr lang="en-US" sz="1900" dirty="0" smtClean="0">
                <a:latin typeface="+mj-lt"/>
              </a:rPr>
              <a:t> </a:t>
            </a:r>
            <a:endParaRPr lang="en-US" sz="1900" dirty="0">
              <a:latin typeface="+mj-lt"/>
            </a:endParaRPr>
          </a:p>
        </p:txBody>
      </p:sp>
      <p:sp>
        <p:nvSpPr>
          <p:cNvPr id="31" name="Rectangle 30">
            <a:hlinkClick r:id="rId4" action="ppaction://hlinksldjump"/>
          </p:cNvPr>
          <p:cNvSpPr/>
          <p:nvPr/>
        </p:nvSpPr>
        <p:spPr>
          <a:xfrm>
            <a:off x="1619672" y="386829"/>
            <a:ext cx="1512168" cy="384721"/>
          </a:xfrm>
          <a:prstGeom prst="rect">
            <a:avLst/>
          </a:prstGeom>
        </p:spPr>
        <p:txBody>
          <a:bodyPr wrap="square">
            <a:spAutoFit/>
          </a:bodyPr>
          <a:lstStyle/>
          <a:p>
            <a:r>
              <a:rPr lang="en-US" sz="1900" dirty="0" smtClean="0">
                <a:latin typeface="Times New Roman" panose="02020603050405020304" pitchFamily="18" charset="0"/>
                <a:cs typeface="Times New Roman" panose="02020603050405020304" pitchFamily="18" charset="0"/>
              </a:rPr>
              <a:t>  Minh </a:t>
            </a:r>
            <a:r>
              <a:rPr lang="en-US" sz="1900" dirty="0" err="1" smtClean="0">
                <a:latin typeface="Times New Roman" panose="02020603050405020304" pitchFamily="18" charset="0"/>
                <a:cs typeface="Times New Roman" panose="02020603050405020304" pitchFamily="18" charset="0"/>
              </a:rPr>
              <a:t>Mạng</a:t>
            </a:r>
            <a:r>
              <a:rPr lang="en-US" sz="1900" dirty="0" smtClean="0">
                <a:latin typeface="Times New Roman" panose="02020603050405020304" pitchFamily="18" charset="0"/>
                <a:cs typeface="Times New Roman" panose="02020603050405020304" pitchFamily="18" charset="0"/>
              </a:rPr>
              <a:t> </a:t>
            </a:r>
            <a:endParaRPr lang="en-US" sz="1900" dirty="0">
              <a:latin typeface="Times New Roman" panose="02020603050405020304" pitchFamily="18" charset="0"/>
              <a:cs typeface="Times New Roman" panose="02020603050405020304" pitchFamily="18" charset="0"/>
            </a:endParaRPr>
          </a:p>
        </p:txBody>
      </p:sp>
      <p:cxnSp>
        <p:nvCxnSpPr>
          <p:cNvPr id="33" name="Straight Connector 32"/>
          <p:cNvCxnSpPr/>
          <p:nvPr/>
        </p:nvCxnSpPr>
        <p:spPr>
          <a:xfrm flipH="1">
            <a:off x="4932040" y="3363838"/>
            <a:ext cx="7200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6012160" y="3363838"/>
            <a:ext cx="7200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084168" y="3363838"/>
            <a:ext cx="7200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860032" y="3939902"/>
            <a:ext cx="7200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588224" y="3939902"/>
            <a:ext cx="7200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660232" y="3939902"/>
            <a:ext cx="72008"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72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nodeType="clickEffect">
                                  <p:stCondLst>
                                    <p:cond delay="0"/>
                                  </p:stCondLst>
                                  <p:childTnLst>
                                    <p:animClr clrSpc="rgb" dir="cw">
                                      <p:cBhvr override="childStyle">
                                        <p:cTn id="35" dur="500" autoRev="1" fill="remove"/>
                                        <p:tgtEl>
                                          <p:spTgt spid="6">
                                            <p:txEl>
                                              <p:pRg st="1" end="1"/>
                                            </p:txEl>
                                          </p:spTgt>
                                        </p:tgtEl>
                                        <p:attrNameLst>
                                          <p:attrName>style.color</p:attrName>
                                        </p:attrNameLst>
                                      </p:cBhvr>
                                      <p:to>
                                        <a:schemeClr val="bg1"/>
                                      </p:to>
                                    </p:animClr>
                                    <p:animClr clrSpc="rgb" dir="cw">
                                      <p:cBhvr>
                                        <p:cTn id="36" dur="500" autoRev="1" fill="remove"/>
                                        <p:tgtEl>
                                          <p:spTgt spid="6">
                                            <p:txEl>
                                              <p:pRg st="1" end="1"/>
                                            </p:txEl>
                                          </p:spTgt>
                                        </p:tgtEl>
                                        <p:attrNameLst>
                                          <p:attrName>fillcolor</p:attrName>
                                        </p:attrNameLst>
                                      </p:cBhvr>
                                      <p:to>
                                        <a:schemeClr val="bg1"/>
                                      </p:to>
                                    </p:animClr>
                                    <p:set>
                                      <p:cBhvr>
                                        <p:cTn id="37" dur="500" autoRev="1" fill="remove"/>
                                        <p:tgtEl>
                                          <p:spTgt spid="6">
                                            <p:txEl>
                                              <p:pRg st="1" end="1"/>
                                            </p:txEl>
                                          </p:spTgt>
                                        </p:tgtEl>
                                        <p:attrNameLst>
                                          <p:attrName>fill.type</p:attrName>
                                        </p:attrNameLst>
                                      </p:cBhvr>
                                      <p:to>
                                        <p:strVal val="solid"/>
                                      </p:to>
                                    </p:set>
                                    <p:set>
                                      <p:cBhvr>
                                        <p:cTn id="38" dur="500" autoRev="1" fill="remove"/>
                                        <p:tgtEl>
                                          <p:spTgt spid="6">
                                            <p:txEl>
                                              <p:pRg st="1" end="1"/>
                                            </p:txEl>
                                          </p:spTgt>
                                        </p:tgtEl>
                                        <p:attrNameLst>
                                          <p:attrName>fill.on</p:attrName>
                                        </p:attrNameLst>
                                      </p:cBhvr>
                                      <p:to>
                                        <p:strVal val="true"/>
                                      </p:to>
                                    </p:set>
                                  </p:childTnLst>
                                </p:cTn>
                              </p:par>
                              <p:par>
                                <p:cTn id="39" presetID="27" presetClass="emph" presetSubtype="0" fill="remove" nodeType="withEffect">
                                  <p:stCondLst>
                                    <p:cond delay="0"/>
                                  </p:stCondLst>
                                  <p:childTnLst>
                                    <p:animClr clrSpc="rgb" dir="cw">
                                      <p:cBhvr override="childStyle">
                                        <p:cTn id="40" dur="500" autoRev="1" fill="remove"/>
                                        <p:tgtEl>
                                          <p:spTgt spid="7"/>
                                        </p:tgtEl>
                                        <p:attrNameLst>
                                          <p:attrName>style.color</p:attrName>
                                        </p:attrNameLst>
                                      </p:cBhvr>
                                      <p:to>
                                        <a:schemeClr val="bg1"/>
                                      </p:to>
                                    </p:animClr>
                                    <p:animClr clrSpc="rgb" dir="cw">
                                      <p:cBhvr>
                                        <p:cTn id="41" dur="500" autoRev="1" fill="remove"/>
                                        <p:tgtEl>
                                          <p:spTgt spid="7"/>
                                        </p:tgtEl>
                                        <p:attrNameLst>
                                          <p:attrName>fillcolor</p:attrName>
                                        </p:attrNameLst>
                                      </p:cBhvr>
                                      <p:to>
                                        <a:schemeClr val="bg1"/>
                                      </p:to>
                                    </p:animClr>
                                    <p:set>
                                      <p:cBhvr>
                                        <p:cTn id="42" dur="500" autoRev="1" fill="remove"/>
                                        <p:tgtEl>
                                          <p:spTgt spid="7"/>
                                        </p:tgtEl>
                                        <p:attrNameLst>
                                          <p:attrName>fill.type</p:attrName>
                                        </p:attrNameLst>
                                      </p:cBhvr>
                                      <p:to>
                                        <p:strVal val="solid"/>
                                      </p:to>
                                    </p:set>
                                    <p:set>
                                      <p:cBhvr>
                                        <p:cTn id="43" dur="500" autoRev="1" fill="remove"/>
                                        <p:tgtEl>
                                          <p:spTgt spid="7"/>
                                        </p:tgtEl>
                                        <p:attrNameLst>
                                          <p:attrName>fill.on</p:attrName>
                                        </p:attrNameLst>
                                      </p:cBhvr>
                                      <p:to>
                                        <p:strVal val="true"/>
                                      </p:to>
                                    </p:set>
                                  </p:childTnLst>
                                </p:cTn>
                              </p:par>
                              <p:par>
                                <p:cTn id="44" presetID="27" presetClass="emph" presetSubtype="0" fill="remove" nodeType="withEffect">
                                  <p:stCondLst>
                                    <p:cond delay="0"/>
                                  </p:stCondLst>
                                  <p:childTnLst>
                                    <p:animClr clrSpc="rgb" dir="cw">
                                      <p:cBhvr override="childStyle">
                                        <p:cTn id="45" dur="500" autoRev="1" fill="remove"/>
                                        <p:tgtEl>
                                          <p:spTgt spid="12"/>
                                        </p:tgtEl>
                                        <p:attrNameLst>
                                          <p:attrName>style.color</p:attrName>
                                        </p:attrNameLst>
                                      </p:cBhvr>
                                      <p:to>
                                        <a:schemeClr val="bg1"/>
                                      </p:to>
                                    </p:animClr>
                                    <p:animClr clrSpc="rgb" dir="cw">
                                      <p:cBhvr>
                                        <p:cTn id="46" dur="500" autoRev="1" fill="remove"/>
                                        <p:tgtEl>
                                          <p:spTgt spid="12"/>
                                        </p:tgtEl>
                                        <p:attrNameLst>
                                          <p:attrName>fillcolor</p:attrName>
                                        </p:attrNameLst>
                                      </p:cBhvr>
                                      <p:to>
                                        <a:schemeClr val="bg1"/>
                                      </p:to>
                                    </p:animClr>
                                    <p:set>
                                      <p:cBhvr>
                                        <p:cTn id="47" dur="500" autoRev="1" fill="remove"/>
                                        <p:tgtEl>
                                          <p:spTgt spid="12"/>
                                        </p:tgtEl>
                                        <p:attrNameLst>
                                          <p:attrName>fill.type</p:attrName>
                                        </p:attrNameLst>
                                      </p:cBhvr>
                                      <p:to>
                                        <p:strVal val="solid"/>
                                      </p:to>
                                    </p:set>
                                    <p:set>
                                      <p:cBhvr>
                                        <p:cTn id="48" dur="500" autoRev="1" fill="remove"/>
                                        <p:tgtEl>
                                          <p:spTgt spid="12"/>
                                        </p:tgtEl>
                                        <p:attrNameLst>
                                          <p:attrName>fill.on</p:attrName>
                                        </p:attrNameLst>
                                      </p:cBhvr>
                                      <p:to>
                                        <p:strVal val="true"/>
                                      </p:to>
                                    </p:set>
                                  </p:childTnLst>
                                </p:cTn>
                              </p:par>
                              <p:par>
                                <p:cTn id="49" presetID="27" presetClass="emph" presetSubtype="0" fill="remove" nodeType="withEffect">
                                  <p:stCondLst>
                                    <p:cond delay="0"/>
                                  </p:stCondLst>
                                  <p:childTnLst>
                                    <p:animClr clrSpc="rgb" dir="cw">
                                      <p:cBhvr override="childStyle">
                                        <p:cTn id="50" dur="500" autoRev="1" fill="remove"/>
                                        <p:tgtEl>
                                          <p:spTgt spid="10"/>
                                        </p:tgtEl>
                                        <p:attrNameLst>
                                          <p:attrName>style.color</p:attrName>
                                        </p:attrNameLst>
                                      </p:cBhvr>
                                      <p:to>
                                        <a:schemeClr val="bg1"/>
                                      </p:to>
                                    </p:animClr>
                                    <p:animClr clrSpc="rgb" dir="cw">
                                      <p:cBhvr>
                                        <p:cTn id="51" dur="500" autoRev="1" fill="remove"/>
                                        <p:tgtEl>
                                          <p:spTgt spid="10"/>
                                        </p:tgtEl>
                                        <p:attrNameLst>
                                          <p:attrName>fillcolor</p:attrName>
                                        </p:attrNameLst>
                                      </p:cBhvr>
                                      <p:to>
                                        <a:schemeClr val="bg1"/>
                                      </p:to>
                                    </p:animClr>
                                    <p:set>
                                      <p:cBhvr>
                                        <p:cTn id="52" dur="500" autoRev="1" fill="remove"/>
                                        <p:tgtEl>
                                          <p:spTgt spid="10"/>
                                        </p:tgtEl>
                                        <p:attrNameLst>
                                          <p:attrName>fill.type</p:attrName>
                                        </p:attrNameLst>
                                      </p:cBhvr>
                                      <p:to>
                                        <p:strVal val="solid"/>
                                      </p:to>
                                    </p:set>
                                    <p:set>
                                      <p:cBhvr>
                                        <p:cTn id="53" dur="500" autoRev="1" fill="remove"/>
                                        <p:tgtEl>
                                          <p:spTgt spid="10"/>
                                        </p:tgtEl>
                                        <p:attrNameLst>
                                          <p:attrName>fill.on</p:attrName>
                                        </p:attrNameLst>
                                      </p:cBhvr>
                                      <p:to>
                                        <p:strVal val="true"/>
                                      </p:to>
                                    </p:set>
                                  </p:childTnLst>
                                </p:cTn>
                              </p:par>
                              <p:par>
                                <p:cTn id="54" presetID="27" presetClass="emph" presetSubtype="0" fill="remove" grpId="1" nodeType="withEffect">
                                  <p:stCondLst>
                                    <p:cond delay="0"/>
                                  </p:stCondLst>
                                  <p:iterate type="lt">
                                    <p:tmPct val="0"/>
                                  </p:iterate>
                                  <p:childTnLst>
                                    <p:animClr clrSpc="rgb" dir="cw">
                                      <p:cBhvr override="childStyle">
                                        <p:cTn id="55" dur="500" autoRev="1" fill="remove"/>
                                        <p:tgtEl>
                                          <p:spTgt spid="31"/>
                                        </p:tgtEl>
                                        <p:attrNameLst>
                                          <p:attrName>style.color</p:attrName>
                                        </p:attrNameLst>
                                      </p:cBhvr>
                                      <p:to>
                                        <a:schemeClr val="bg1"/>
                                      </p:to>
                                    </p:animClr>
                                    <p:animClr clrSpc="rgb" dir="cw">
                                      <p:cBhvr>
                                        <p:cTn id="56" dur="500" autoRev="1" fill="remove"/>
                                        <p:tgtEl>
                                          <p:spTgt spid="31"/>
                                        </p:tgtEl>
                                        <p:attrNameLst>
                                          <p:attrName>fillcolor</p:attrName>
                                        </p:attrNameLst>
                                      </p:cBhvr>
                                      <p:to>
                                        <a:schemeClr val="bg1"/>
                                      </p:to>
                                    </p:animClr>
                                    <p:set>
                                      <p:cBhvr>
                                        <p:cTn id="57" dur="500" autoRev="1" fill="remove"/>
                                        <p:tgtEl>
                                          <p:spTgt spid="31"/>
                                        </p:tgtEl>
                                        <p:attrNameLst>
                                          <p:attrName>fill.type</p:attrName>
                                        </p:attrNameLst>
                                      </p:cBhvr>
                                      <p:to>
                                        <p:strVal val="solid"/>
                                      </p:to>
                                    </p:set>
                                    <p:set>
                                      <p:cBhvr>
                                        <p:cTn id="58" dur="500" autoRev="1" fill="remove"/>
                                        <p:tgtEl>
                                          <p:spTgt spid="31"/>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6" presetClass="emph" presetSubtype="0" fill="hold" grpId="0" nodeType="clickEffect">
                                  <p:stCondLst>
                                    <p:cond delay="0"/>
                                  </p:stCondLst>
                                  <p:iterate type="lt">
                                    <p:tmPct val="4000"/>
                                  </p:iterate>
                                  <p:childTnLst>
                                    <p:set>
                                      <p:cBhvr override="childStyle">
                                        <p:cTn id="62" dur="500" fill="hold"/>
                                        <p:tgtEl>
                                          <p:spTgt spid="31"/>
                                        </p:tgtEl>
                                        <p:attrNameLst>
                                          <p:attrName>style.color</p:attrName>
                                        </p:attrNameLst>
                                      </p:cBhvr>
                                      <p:to>
                                        <p:clrVal>
                                          <a:srgbClr val="FF0000"/>
                                        </p:clrVal>
                                      </p:to>
                                    </p:set>
                                    <p:set>
                                      <p:cBhvr>
                                        <p:cTn id="63" dur="500" fill="hold"/>
                                        <p:tgtEl>
                                          <p:spTgt spid="31"/>
                                        </p:tgtEl>
                                        <p:attrNameLst>
                                          <p:attrName>fillcolor</p:attrName>
                                        </p:attrNameLst>
                                      </p:cBhvr>
                                      <p:to>
                                        <p:clrVal>
                                          <a:srgbClr val="FF0000"/>
                                        </p:clrVal>
                                      </p:to>
                                    </p:set>
                                    <p:set>
                                      <p:cBhvr>
                                        <p:cTn id="64" dur="500" fill="hold"/>
                                        <p:tgtEl>
                                          <p:spTgt spid="31"/>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mph" presetSubtype="0" fill="remove" nodeType="clickEffect">
                                  <p:stCondLst>
                                    <p:cond delay="0"/>
                                  </p:stCondLst>
                                  <p:childTnLst>
                                    <p:animClr clrSpc="rgb" dir="cw">
                                      <p:cBhvr override="childStyle">
                                        <p:cTn id="68" dur="250" autoRev="1" fill="remove"/>
                                        <p:tgtEl>
                                          <p:spTgt spid="6">
                                            <p:txEl>
                                              <p:pRg st="2" end="2"/>
                                            </p:txEl>
                                          </p:spTgt>
                                        </p:tgtEl>
                                        <p:attrNameLst>
                                          <p:attrName>style.color</p:attrName>
                                        </p:attrNameLst>
                                      </p:cBhvr>
                                      <p:to>
                                        <a:schemeClr val="bg1"/>
                                      </p:to>
                                    </p:animClr>
                                    <p:animClr clrSpc="rgb" dir="cw">
                                      <p:cBhvr>
                                        <p:cTn id="69" dur="250" autoRev="1" fill="remove"/>
                                        <p:tgtEl>
                                          <p:spTgt spid="6">
                                            <p:txEl>
                                              <p:pRg st="2" end="2"/>
                                            </p:txEl>
                                          </p:spTgt>
                                        </p:tgtEl>
                                        <p:attrNameLst>
                                          <p:attrName>fillcolor</p:attrName>
                                        </p:attrNameLst>
                                      </p:cBhvr>
                                      <p:to>
                                        <a:schemeClr val="bg1"/>
                                      </p:to>
                                    </p:animClr>
                                    <p:set>
                                      <p:cBhvr>
                                        <p:cTn id="70" dur="250" autoRev="1" fill="remove"/>
                                        <p:tgtEl>
                                          <p:spTgt spid="6">
                                            <p:txEl>
                                              <p:pRg st="2" end="2"/>
                                            </p:txEl>
                                          </p:spTgt>
                                        </p:tgtEl>
                                        <p:attrNameLst>
                                          <p:attrName>fill.type</p:attrName>
                                        </p:attrNameLst>
                                      </p:cBhvr>
                                      <p:to>
                                        <p:strVal val="solid"/>
                                      </p:to>
                                    </p:set>
                                    <p:set>
                                      <p:cBhvr>
                                        <p:cTn id="71" dur="250" autoRev="1" fill="remove"/>
                                        <p:tgtEl>
                                          <p:spTgt spid="6">
                                            <p:txEl>
                                              <p:pRg st="2" end="2"/>
                                            </p:txEl>
                                          </p:spTgt>
                                        </p:tgtEl>
                                        <p:attrNameLst>
                                          <p:attrName>fill.on</p:attrName>
                                        </p:attrNameLst>
                                      </p:cBhvr>
                                      <p:to>
                                        <p:strVal val="true"/>
                                      </p:to>
                                    </p:set>
                                  </p:childTnLst>
                                </p:cTn>
                              </p:par>
                              <p:par>
                                <p:cTn id="72" presetID="27" presetClass="emph" presetSubtype="0" fill="remove" nodeType="withEffect">
                                  <p:stCondLst>
                                    <p:cond delay="0"/>
                                  </p:stCondLst>
                                  <p:childTnLst>
                                    <p:animClr clrSpc="rgb" dir="cw">
                                      <p:cBhvr override="childStyle">
                                        <p:cTn id="73" dur="250" autoRev="1" fill="remove"/>
                                        <p:tgtEl>
                                          <p:spTgt spid="14"/>
                                        </p:tgtEl>
                                        <p:attrNameLst>
                                          <p:attrName>style.color</p:attrName>
                                        </p:attrNameLst>
                                      </p:cBhvr>
                                      <p:to>
                                        <a:schemeClr val="bg1"/>
                                      </p:to>
                                    </p:animClr>
                                    <p:animClr clrSpc="rgb" dir="cw">
                                      <p:cBhvr>
                                        <p:cTn id="74" dur="250" autoRev="1" fill="remove"/>
                                        <p:tgtEl>
                                          <p:spTgt spid="14"/>
                                        </p:tgtEl>
                                        <p:attrNameLst>
                                          <p:attrName>fillcolor</p:attrName>
                                        </p:attrNameLst>
                                      </p:cBhvr>
                                      <p:to>
                                        <a:schemeClr val="bg1"/>
                                      </p:to>
                                    </p:animClr>
                                    <p:set>
                                      <p:cBhvr>
                                        <p:cTn id="75" dur="250" autoRev="1" fill="remove"/>
                                        <p:tgtEl>
                                          <p:spTgt spid="14"/>
                                        </p:tgtEl>
                                        <p:attrNameLst>
                                          <p:attrName>fill.type</p:attrName>
                                        </p:attrNameLst>
                                      </p:cBhvr>
                                      <p:to>
                                        <p:strVal val="solid"/>
                                      </p:to>
                                    </p:set>
                                    <p:set>
                                      <p:cBhvr>
                                        <p:cTn id="76" dur="250" autoRev="1" fill="remove"/>
                                        <p:tgtEl>
                                          <p:spTgt spid="14"/>
                                        </p:tgtEl>
                                        <p:attrNameLst>
                                          <p:attrName>fill.on</p:attrName>
                                        </p:attrNameLst>
                                      </p:cBhvr>
                                      <p:to>
                                        <p:strVal val="true"/>
                                      </p:to>
                                    </p:set>
                                  </p:childTnLst>
                                </p:cTn>
                              </p:par>
                              <p:par>
                                <p:cTn id="77" presetID="27" presetClass="emph" presetSubtype="0" fill="remove" nodeType="withEffect">
                                  <p:stCondLst>
                                    <p:cond delay="0"/>
                                  </p:stCondLst>
                                  <p:childTnLst>
                                    <p:animClr clrSpc="rgb" dir="cw">
                                      <p:cBhvr override="childStyle">
                                        <p:cTn id="78" dur="250" autoRev="1" fill="remove"/>
                                        <p:tgtEl>
                                          <p:spTgt spid="16"/>
                                        </p:tgtEl>
                                        <p:attrNameLst>
                                          <p:attrName>style.color</p:attrName>
                                        </p:attrNameLst>
                                      </p:cBhvr>
                                      <p:to>
                                        <a:schemeClr val="bg1"/>
                                      </p:to>
                                    </p:animClr>
                                    <p:animClr clrSpc="rgb" dir="cw">
                                      <p:cBhvr>
                                        <p:cTn id="79" dur="250" autoRev="1" fill="remove"/>
                                        <p:tgtEl>
                                          <p:spTgt spid="16"/>
                                        </p:tgtEl>
                                        <p:attrNameLst>
                                          <p:attrName>fillcolor</p:attrName>
                                        </p:attrNameLst>
                                      </p:cBhvr>
                                      <p:to>
                                        <a:schemeClr val="bg1"/>
                                      </p:to>
                                    </p:animClr>
                                    <p:set>
                                      <p:cBhvr>
                                        <p:cTn id="80" dur="250" autoRev="1" fill="remove"/>
                                        <p:tgtEl>
                                          <p:spTgt spid="16"/>
                                        </p:tgtEl>
                                        <p:attrNameLst>
                                          <p:attrName>fill.type</p:attrName>
                                        </p:attrNameLst>
                                      </p:cBhvr>
                                      <p:to>
                                        <p:strVal val="solid"/>
                                      </p:to>
                                    </p:set>
                                    <p:set>
                                      <p:cBhvr>
                                        <p:cTn id="81" dur="250" autoRev="1" fill="remove"/>
                                        <p:tgtEl>
                                          <p:spTgt spid="16"/>
                                        </p:tgtEl>
                                        <p:attrNameLst>
                                          <p:attrName>fill.on</p:attrName>
                                        </p:attrNameLst>
                                      </p:cBhvr>
                                      <p:to>
                                        <p:strVal val="true"/>
                                      </p:to>
                                    </p:set>
                                  </p:childTnLst>
                                </p:cTn>
                              </p:par>
                              <p:par>
                                <p:cTn id="82" presetID="27" presetClass="emph" presetSubtype="0" fill="remove" grpId="0" nodeType="withEffect">
                                  <p:stCondLst>
                                    <p:cond delay="0"/>
                                  </p:stCondLst>
                                  <p:iterate type="lt">
                                    <p:tmPct val="0"/>
                                  </p:iterate>
                                  <p:childTnLst>
                                    <p:animClr clrSpc="rgb" dir="cw">
                                      <p:cBhvr override="childStyle">
                                        <p:cTn id="83" dur="250" autoRev="1" fill="remove"/>
                                        <p:tgtEl>
                                          <p:spTgt spid="30"/>
                                        </p:tgtEl>
                                        <p:attrNameLst>
                                          <p:attrName>style.color</p:attrName>
                                        </p:attrNameLst>
                                      </p:cBhvr>
                                      <p:to>
                                        <a:schemeClr val="bg1"/>
                                      </p:to>
                                    </p:animClr>
                                    <p:animClr clrSpc="rgb" dir="cw">
                                      <p:cBhvr>
                                        <p:cTn id="84" dur="250" autoRev="1" fill="remove"/>
                                        <p:tgtEl>
                                          <p:spTgt spid="30"/>
                                        </p:tgtEl>
                                        <p:attrNameLst>
                                          <p:attrName>fillcolor</p:attrName>
                                        </p:attrNameLst>
                                      </p:cBhvr>
                                      <p:to>
                                        <a:schemeClr val="bg1"/>
                                      </p:to>
                                    </p:animClr>
                                    <p:set>
                                      <p:cBhvr>
                                        <p:cTn id="85" dur="250" autoRev="1" fill="remove"/>
                                        <p:tgtEl>
                                          <p:spTgt spid="30"/>
                                        </p:tgtEl>
                                        <p:attrNameLst>
                                          <p:attrName>fill.type</p:attrName>
                                        </p:attrNameLst>
                                      </p:cBhvr>
                                      <p:to>
                                        <p:strVal val="solid"/>
                                      </p:to>
                                    </p:set>
                                    <p:set>
                                      <p:cBhvr>
                                        <p:cTn id="86" dur="250" autoRev="1" fill="remove"/>
                                        <p:tgtEl>
                                          <p:spTgt spid="30"/>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6" presetClass="emph" presetSubtype="0" fill="hold" grpId="1" nodeType="clickEffect">
                                  <p:stCondLst>
                                    <p:cond delay="0"/>
                                  </p:stCondLst>
                                  <p:iterate type="lt">
                                    <p:tmPct val="4000"/>
                                  </p:iterate>
                                  <p:childTnLst>
                                    <p:set>
                                      <p:cBhvr override="childStyle">
                                        <p:cTn id="90" dur="500" fill="hold"/>
                                        <p:tgtEl>
                                          <p:spTgt spid="30"/>
                                        </p:tgtEl>
                                        <p:attrNameLst>
                                          <p:attrName>style.color</p:attrName>
                                        </p:attrNameLst>
                                      </p:cBhvr>
                                      <p:to>
                                        <p:clrVal>
                                          <a:srgbClr val="FF0000"/>
                                        </p:clrVal>
                                      </p:to>
                                    </p:set>
                                    <p:set>
                                      <p:cBhvr>
                                        <p:cTn id="91" dur="500" fill="hold"/>
                                        <p:tgtEl>
                                          <p:spTgt spid="30"/>
                                        </p:tgtEl>
                                        <p:attrNameLst>
                                          <p:attrName>fillcolor</p:attrName>
                                        </p:attrNameLst>
                                      </p:cBhvr>
                                      <p:to>
                                        <p:clrVal>
                                          <a:srgbClr val="FF0000"/>
                                        </p:clrVal>
                                      </p:to>
                                    </p:set>
                                    <p:set>
                                      <p:cBhvr>
                                        <p:cTn id="92" dur="500" fill="hold"/>
                                        <p:tgtEl>
                                          <p:spTgt spid="30"/>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6">
                                            <p:txEl>
                                              <p:pRg st="3" end="3"/>
                                            </p:txEl>
                                          </p:spTgt>
                                        </p:tgtEl>
                                      </p:cBhvr>
                                    </p:animEffect>
                                    <p:animScale>
                                      <p:cBhvr>
                                        <p:cTn id="97" dur="250" autoRev="1" fill="hold"/>
                                        <p:tgtEl>
                                          <p:spTgt spid="6">
                                            <p:txEl>
                                              <p:pRg st="3" end="3"/>
                                            </p:txEl>
                                          </p:spTgt>
                                        </p:tgtEl>
                                      </p:cBhvr>
                                      <p:by x="105000" y="105000"/>
                                    </p:animScale>
                                  </p:childTnLst>
                                </p:cTn>
                              </p:par>
                              <p:par>
                                <p:cTn id="98" presetID="26" presetClass="emph" presetSubtype="0" fill="hold" nodeType="withEffect">
                                  <p:stCondLst>
                                    <p:cond delay="0"/>
                                  </p:stCondLst>
                                  <p:childTnLst>
                                    <p:animEffect transition="out" filter="fade">
                                      <p:cBhvr>
                                        <p:cTn id="99" dur="500" tmFilter="0, 0; .2, .5; .8, .5; 1, 0"/>
                                        <p:tgtEl>
                                          <p:spTgt spid="6">
                                            <p:txEl>
                                              <p:pRg st="4" end="4"/>
                                            </p:txEl>
                                          </p:spTgt>
                                        </p:tgtEl>
                                      </p:cBhvr>
                                    </p:animEffect>
                                    <p:animScale>
                                      <p:cBhvr>
                                        <p:cTn id="100" dur="250" autoRev="1" fill="hold"/>
                                        <p:tgtEl>
                                          <p:spTgt spid="6">
                                            <p:txEl>
                                              <p:pRg st="4" end="4"/>
                                            </p:txEl>
                                          </p:spTgt>
                                        </p:tgtEl>
                                      </p:cBhvr>
                                      <p:by x="105000" y="105000"/>
                                    </p:animScale>
                                  </p:childTnLst>
                                </p:cTn>
                              </p:par>
                              <p:par>
                                <p:cTn id="101" presetID="26" presetClass="emph" presetSubtype="0" fill="hold" nodeType="withEffect">
                                  <p:stCondLst>
                                    <p:cond delay="0"/>
                                  </p:stCondLst>
                                  <p:childTnLst>
                                    <p:animEffect transition="out" filter="fade">
                                      <p:cBhvr>
                                        <p:cTn id="102" dur="500" tmFilter="0, 0; .2, .5; .8, .5; 1, 0"/>
                                        <p:tgtEl>
                                          <p:spTgt spid="6">
                                            <p:txEl>
                                              <p:pRg st="5" end="5"/>
                                            </p:txEl>
                                          </p:spTgt>
                                        </p:tgtEl>
                                      </p:cBhvr>
                                    </p:animEffect>
                                    <p:animScale>
                                      <p:cBhvr>
                                        <p:cTn id="103" dur="250" autoRev="1" fill="hold"/>
                                        <p:tgtEl>
                                          <p:spTgt spid="6">
                                            <p:txEl>
                                              <p:pRg st="5" end="5"/>
                                            </p:txEl>
                                          </p:spTgt>
                                        </p:tgtEl>
                                      </p:cBhvr>
                                      <p:by x="105000" y="105000"/>
                                    </p:animScale>
                                  </p:childTnLst>
                                </p:cTn>
                              </p:par>
                              <p:par>
                                <p:cTn id="104" presetID="26" presetClass="emph" presetSubtype="0" fill="hold" nodeType="withEffect">
                                  <p:stCondLst>
                                    <p:cond delay="0"/>
                                  </p:stCondLst>
                                  <p:childTnLst>
                                    <p:animEffect transition="out" filter="fade">
                                      <p:cBhvr>
                                        <p:cTn id="105" dur="500" tmFilter="0, 0; .2, .5; .8, .5; 1, 0"/>
                                        <p:tgtEl>
                                          <p:spTgt spid="6">
                                            <p:txEl>
                                              <p:pRg st="6" end="6"/>
                                            </p:txEl>
                                          </p:spTgt>
                                        </p:tgtEl>
                                      </p:cBhvr>
                                    </p:animEffect>
                                    <p:animScale>
                                      <p:cBhvr>
                                        <p:cTn id="106" dur="250" autoRev="1" fill="hold"/>
                                        <p:tgtEl>
                                          <p:spTgt spid="6">
                                            <p:txEl>
                                              <p:pRg st="6" end="6"/>
                                            </p:txEl>
                                          </p:spTgt>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500"/>
                                        <p:tgtEl>
                                          <p:spTgt spid="37"/>
                                        </p:tgtEl>
                                      </p:cBhvr>
                                    </p:animEffect>
                                  </p:childTnLst>
                                </p:cTn>
                              </p:par>
                            </p:childTnLst>
                          </p:cTn>
                        </p:par>
                        <p:par>
                          <p:cTn id="116" fill="hold">
                            <p:stCondLst>
                              <p:cond delay="1000"/>
                            </p:stCondLst>
                            <p:childTnLst>
                              <p:par>
                                <p:cTn id="117" presetID="10" presetClass="entr" presetSubtype="0" fill="hold" nodeType="afterEffect">
                                  <p:stCondLst>
                                    <p:cond delay="0"/>
                                  </p:stCondLst>
                                  <p:childTnLst>
                                    <p:set>
                                      <p:cBhvr>
                                        <p:cTn id="118" dur="1" fill="hold">
                                          <p:stCondLst>
                                            <p:cond delay="0"/>
                                          </p:stCondLst>
                                        </p:cTn>
                                        <p:tgtEl>
                                          <p:spTgt spid="38"/>
                                        </p:tgtEl>
                                        <p:attrNameLst>
                                          <p:attrName>style.visibility</p:attrName>
                                        </p:attrNameLst>
                                      </p:cBhvr>
                                      <p:to>
                                        <p:strVal val="visible"/>
                                      </p:to>
                                    </p:set>
                                    <p:animEffect transition="in" filter="fade">
                                      <p:cBhvr>
                                        <p:cTn id="119" dur="500"/>
                                        <p:tgtEl>
                                          <p:spTgt spid="38"/>
                                        </p:tgtEl>
                                      </p:cBhvr>
                                    </p:animEffect>
                                  </p:childTnLst>
                                </p:cTn>
                              </p:par>
                            </p:childTnLst>
                          </p:cTn>
                        </p:par>
                        <p:par>
                          <p:cTn id="120" fill="hold">
                            <p:stCondLst>
                              <p:cond delay="1500"/>
                            </p:stCondLst>
                            <p:childTnLst>
                              <p:par>
                                <p:cTn id="121" presetID="10" presetClass="entr" presetSubtype="0" fill="hold" nodeType="after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500"/>
                                        <p:tgtEl>
                                          <p:spTgt spid="39"/>
                                        </p:tgtEl>
                                      </p:cBhvr>
                                    </p:animEffec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fade">
                                      <p:cBhvr>
                                        <p:cTn id="127" dur="500"/>
                                        <p:tgtEl>
                                          <p:spTgt spid="40"/>
                                        </p:tgtEl>
                                      </p:cBhvr>
                                    </p:animEffect>
                                  </p:childTnLst>
                                </p:cTn>
                              </p:par>
                            </p:childTnLst>
                          </p:cTn>
                        </p:par>
                        <p:par>
                          <p:cTn id="128" fill="hold">
                            <p:stCondLst>
                              <p:cond delay="2500"/>
                            </p:stCondLst>
                            <p:childTnLst>
                              <p:par>
                                <p:cTn id="129" presetID="10" presetClass="entr" presetSubtype="0"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Effect transition="in" filter="fade">
                                      <p:cBhvr>
                                        <p:cTn id="1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2267744" y="1995686"/>
            <a:ext cx="4464496" cy="830997"/>
          </a:xfrm>
          <a:prstGeom prst="rect">
            <a:avLst/>
          </a:prstGeom>
          <a:noFill/>
        </p:spPr>
        <p:txBody>
          <a:bodyPr wrap="square" rtlCol="0">
            <a:spAutoFit/>
          </a:bodyPr>
          <a:lstStyle/>
          <a:p>
            <a:r>
              <a:rPr lang="en-US" sz="4800" dirty="0">
                <a:solidFill>
                  <a:srgbClr val="FF0000"/>
                </a:solidFill>
              </a:rPr>
              <a:t>GIẢI NGHĨA TỪ</a:t>
            </a:r>
          </a:p>
        </p:txBody>
      </p:sp>
    </p:spTree>
    <p:extLst>
      <p:ext uri="{BB962C8B-B14F-4D97-AF65-F5344CB8AC3E}">
        <p14:creationId xmlns:p14="http://schemas.microsoft.com/office/powerpoint/2010/main" val="69779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lang-minh-m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3478"/>
            <a:ext cx="3975348"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attac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55" y="123478"/>
            <a:ext cx="4097291"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2830" y="4403893"/>
            <a:ext cx="3948517" cy="523220"/>
          </a:xfrm>
          <a:prstGeom prst="rect">
            <a:avLst/>
          </a:prstGeom>
        </p:spPr>
        <p:txBody>
          <a:bodyPr wrap="none">
            <a:spAutoFit/>
          </a:bodyPr>
          <a:lstStyle/>
          <a:p>
            <a:r>
              <a:rPr lang="en-US" altLang="en-US" sz="2800" b="1" dirty="0">
                <a:solidFill>
                  <a:srgbClr val="000099"/>
                </a:solidFill>
                <a:latin typeface="Times New Roman" panose="02020603050405020304" pitchFamily="18" charset="0"/>
              </a:rPr>
              <a:t>Minh </a:t>
            </a:r>
            <a:r>
              <a:rPr lang="en-US" altLang="en-US" sz="2800" b="1" dirty="0" err="1">
                <a:solidFill>
                  <a:srgbClr val="000099"/>
                </a:solidFill>
                <a:latin typeface="Times New Roman" panose="02020603050405020304" pitchFamily="18" charset="0"/>
              </a:rPr>
              <a:t>Mạng</a:t>
            </a:r>
            <a:r>
              <a:rPr lang="en-US" altLang="en-US" sz="2800" b="1" dirty="0">
                <a:solidFill>
                  <a:srgbClr val="000099"/>
                </a:solidFill>
                <a:latin typeface="Times New Roman" panose="02020603050405020304" pitchFamily="18" charset="0"/>
              </a:rPr>
              <a:t> (1791- 1840)</a:t>
            </a:r>
          </a:p>
        </p:txBody>
      </p:sp>
      <p:sp>
        <p:nvSpPr>
          <p:cNvPr id="3" name="Rectangle 2"/>
          <p:cNvSpPr/>
          <p:nvPr/>
        </p:nvSpPr>
        <p:spPr>
          <a:xfrm>
            <a:off x="5148064" y="4356832"/>
            <a:ext cx="2898550" cy="523220"/>
          </a:xfrm>
          <a:prstGeom prst="rect">
            <a:avLst/>
          </a:prstGeom>
        </p:spPr>
        <p:txBody>
          <a:bodyPr wrap="none">
            <a:spAutoFit/>
          </a:bodyPr>
          <a:lstStyle/>
          <a:p>
            <a:r>
              <a:rPr lang="en-US" altLang="en-US" sz="2800" b="1" dirty="0" err="1">
                <a:solidFill>
                  <a:srgbClr val="000099"/>
                </a:solidFill>
                <a:latin typeface="Times New Roman" panose="02020603050405020304" pitchFamily="18" charset="0"/>
              </a:rPr>
              <a:t>Lăng</a:t>
            </a:r>
            <a:r>
              <a:rPr lang="en-US" altLang="en-US" sz="2800" b="1" dirty="0">
                <a:solidFill>
                  <a:srgbClr val="000099"/>
                </a:solidFill>
                <a:latin typeface="Times New Roman" panose="02020603050405020304" pitchFamily="18" charset="0"/>
              </a:rPr>
              <a:t> Minh </a:t>
            </a:r>
            <a:r>
              <a:rPr lang="en-US" altLang="en-US" sz="2800" b="1" dirty="0" err="1">
                <a:solidFill>
                  <a:srgbClr val="000099"/>
                </a:solidFill>
                <a:latin typeface="Times New Roman" panose="02020603050405020304" pitchFamily="18" charset="0"/>
              </a:rPr>
              <a:t>Mạng</a:t>
            </a:r>
            <a:endParaRPr lang="en-US" altLang="en-US" sz="2800" b="1" dirty="0">
              <a:solidFill>
                <a:srgbClr val="000099"/>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
            <a:ext cx="4788024" cy="5142334"/>
          </a:xfrm>
          <a:prstGeom prst="rect">
            <a:avLst/>
          </a:prstGeom>
        </p:spPr>
      </p:pic>
      <p:sp>
        <p:nvSpPr>
          <p:cNvPr id="4" name="TextBox 3"/>
          <p:cNvSpPr txBox="1"/>
          <p:nvPr/>
        </p:nvSpPr>
        <p:spPr>
          <a:xfrm>
            <a:off x="4932040" y="627534"/>
            <a:ext cx="3996444" cy="3754874"/>
          </a:xfrm>
          <a:prstGeom prst="rect">
            <a:avLst/>
          </a:prstGeom>
          <a:noFill/>
        </p:spPr>
        <p:txBody>
          <a:bodyPr wrap="square" rtlCol="0">
            <a:spAutoFit/>
          </a:bodyPr>
          <a:lstStyle/>
          <a:p>
            <a:pPr algn="just"/>
            <a:r>
              <a:rPr lang="vi-VN" sz="3400" b="1" dirty="0">
                <a:latin typeface="+mj-lt"/>
              </a:rPr>
              <a:t>    Cao Bá Quát (1809 – 1855) là người ở tỉnh Bắc Ninh. Ông là người nổi tiếng văn hay, chữ tốt, có tài đối đáp. </a:t>
            </a:r>
            <a:endParaRPr lang="en-US" sz="3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1462</Words>
  <Application>Microsoft Office PowerPoint</Application>
  <PresentationFormat>On-screen Show (16:9)</PresentationFormat>
  <Paragraphs>146</Paragraphs>
  <Slides>38</Slides>
  <Notes>10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38</vt:i4>
      </vt:variant>
    </vt:vector>
  </HeadingPairs>
  <TitlesOfParts>
    <vt:vector size="48" baseType="lpstr">
      <vt:lpstr>.VnTime</vt:lpstr>
      <vt:lpstr>Arial</vt:lpstr>
      <vt:lpstr>Calibri</vt:lpstr>
      <vt:lpstr>Calibri Light</vt:lpstr>
      <vt:lpstr>Times New Roman</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AutoBVT</cp:lastModifiedBy>
  <cp:revision>199</cp:revision>
  <dcterms:created xsi:type="dcterms:W3CDTF">2020-03-27T01:42:00Z</dcterms:created>
  <dcterms:modified xsi:type="dcterms:W3CDTF">2022-02-27T17:28:35Z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6041A6FF5F0143DF91136011A56CFB1C</vt:lpwstr>
  </property>
  <property fmtid="{D5CDD505-2E9C-101B-9397-08002B2CF9AE}" pid="3" name="KSOProductBuildVer">
    <vt:lpwstr>1033-11.2.0.10382</vt:lpwstr>
  </property>
</Properties>
</file>